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1" r:id="rId3"/>
    <p:sldId id="476" r:id="rId4"/>
    <p:sldId id="385" r:id="rId5"/>
    <p:sldId id="308" r:id="rId6"/>
    <p:sldId id="300" r:id="rId7"/>
    <p:sldId id="303" r:id="rId8"/>
    <p:sldId id="307" r:id="rId9"/>
    <p:sldId id="299" r:id="rId10"/>
    <p:sldId id="281" r:id="rId11"/>
    <p:sldId id="305" r:id="rId12"/>
    <p:sldId id="302" r:id="rId13"/>
    <p:sldId id="304" r:id="rId14"/>
    <p:sldId id="306" r:id="rId15"/>
    <p:sldId id="301" r:id="rId16"/>
    <p:sldId id="298" r:id="rId17"/>
    <p:sldId id="292" r:id="rId18"/>
    <p:sldId id="477"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FEFEFE"/>
    <a:srgbClr val="FFFFFF"/>
    <a:srgbClr val="F9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1" d="100"/>
          <a:sy n="111" d="100"/>
        </p:scale>
        <p:origin x="59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 Price" userId="43ed3c49-9ed6-47d1-9142-f6e8ab9f15dc" providerId="ADAL" clId="{B2018DB8-0072-4A94-AFD5-CBA6220A0FB7}"/>
    <pc:docChg chg="undo custSel addSld modSld sldOrd">
      <pc:chgData name="Les Price" userId="43ed3c49-9ed6-47d1-9142-f6e8ab9f15dc" providerId="ADAL" clId="{B2018DB8-0072-4A94-AFD5-CBA6220A0FB7}" dt="2024-11-04T20:51:13.614" v="131" actId="14100"/>
      <pc:docMkLst>
        <pc:docMk/>
      </pc:docMkLst>
      <pc:sldChg chg="delSp modSp add mod ord">
        <pc:chgData name="Les Price" userId="43ed3c49-9ed6-47d1-9142-f6e8ab9f15dc" providerId="ADAL" clId="{B2018DB8-0072-4A94-AFD5-CBA6220A0FB7}" dt="2024-11-04T20:51:13.614" v="131" actId="14100"/>
        <pc:sldMkLst>
          <pc:docMk/>
          <pc:sldMk cId="1733990040" sldId="477"/>
        </pc:sldMkLst>
        <pc:spChg chg="mod">
          <ac:chgData name="Les Price" userId="43ed3c49-9ed6-47d1-9142-f6e8ab9f15dc" providerId="ADAL" clId="{B2018DB8-0072-4A94-AFD5-CBA6220A0FB7}" dt="2024-11-04T20:51:13.614" v="131" actId="14100"/>
          <ac:spMkLst>
            <pc:docMk/>
            <pc:sldMk cId="1733990040" sldId="477"/>
            <ac:spMk id="3" creationId="{07744350-CEA7-DC92-54AC-61AA6A459817}"/>
          </ac:spMkLst>
        </pc:spChg>
        <pc:spChg chg="del mod">
          <ac:chgData name="Les Price" userId="43ed3c49-9ed6-47d1-9142-f6e8ab9f15dc" providerId="ADAL" clId="{B2018DB8-0072-4A94-AFD5-CBA6220A0FB7}" dt="2024-11-04T20:51:00.569" v="128"/>
          <ac:spMkLst>
            <pc:docMk/>
            <pc:sldMk cId="1733990040" sldId="477"/>
            <ac:spMk id="10" creationId="{AA3BF25A-F241-397B-F1F3-539F2FED384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921339-2A14-44B7-9ADB-0A80794D7C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EFA281-90C9-43AD-8D33-8E5208BCE755}">
      <dgm:prSet custT="1"/>
      <dgm:spPr/>
      <dgm:t>
        <a:bodyPr/>
        <a:lstStyle/>
        <a:p>
          <a:r>
            <a:rPr lang="en-US" sz="2400" dirty="0"/>
            <a:t>Profile</a:t>
          </a:r>
        </a:p>
      </dgm:t>
    </dgm:pt>
    <dgm:pt modelId="{9BC25F8D-2FB5-448A-B9D4-1C88192B2401}" type="parTrans" cxnId="{DBD34841-6B84-444E-BA3B-D71C4957FBC5}">
      <dgm:prSet/>
      <dgm:spPr/>
      <dgm:t>
        <a:bodyPr/>
        <a:lstStyle/>
        <a:p>
          <a:endParaRPr lang="en-US"/>
        </a:p>
      </dgm:t>
    </dgm:pt>
    <dgm:pt modelId="{8EED7940-0DDD-4B92-8304-705BE73A9DC2}" type="sibTrans" cxnId="{DBD34841-6B84-444E-BA3B-D71C4957FBC5}">
      <dgm:prSet/>
      <dgm:spPr/>
      <dgm:t>
        <a:bodyPr/>
        <a:lstStyle/>
        <a:p>
          <a:endParaRPr lang="en-US"/>
        </a:p>
      </dgm:t>
    </dgm:pt>
    <dgm:pt modelId="{78BE5353-58BE-4CF3-9382-E8E7B1C28BE1}">
      <dgm:prSet custT="1"/>
      <dgm:spPr/>
      <dgm:t>
        <a:bodyPr/>
        <a:lstStyle/>
        <a:p>
          <a:pPr>
            <a:buClr>
              <a:schemeClr val="accent1"/>
            </a:buClr>
          </a:pPr>
          <a:r>
            <a:rPr lang="en-US" sz="2800" dirty="0"/>
            <a:t>120 sq miles on south bank of AR River</a:t>
          </a:r>
        </a:p>
      </dgm:t>
    </dgm:pt>
    <dgm:pt modelId="{49777BA7-7481-4901-BC84-E3C1FDDADE76}" type="parTrans" cxnId="{0EDADFD6-2E41-4F27-98E7-F6EB6FC30671}">
      <dgm:prSet/>
      <dgm:spPr/>
      <dgm:t>
        <a:bodyPr/>
        <a:lstStyle/>
        <a:p>
          <a:endParaRPr lang="en-US"/>
        </a:p>
      </dgm:t>
    </dgm:pt>
    <dgm:pt modelId="{3830C0C0-F013-4D7C-BD96-0E647D0F2082}" type="sibTrans" cxnId="{0EDADFD6-2E41-4F27-98E7-F6EB6FC30671}">
      <dgm:prSet/>
      <dgm:spPr/>
      <dgm:t>
        <a:bodyPr/>
        <a:lstStyle/>
        <a:p>
          <a:endParaRPr lang="en-US"/>
        </a:p>
      </dgm:t>
    </dgm:pt>
    <dgm:pt modelId="{14950048-267D-4063-86E6-BC1D097E882D}">
      <dgm:prSet custT="1"/>
      <dgm:spPr/>
      <dgm:t>
        <a:bodyPr/>
        <a:lstStyle/>
        <a:p>
          <a:pPr>
            <a:buClr>
              <a:schemeClr val="accent1"/>
            </a:buClr>
          </a:pPr>
          <a:r>
            <a:rPr lang="en-US" sz="2800" dirty="0"/>
            <a:t>Population 202,591</a:t>
          </a:r>
        </a:p>
      </dgm:t>
    </dgm:pt>
    <dgm:pt modelId="{87CD0A67-7AAB-44F2-86EC-0BA12038B701}" type="parTrans" cxnId="{C4F5A62C-27CA-4E75-9CBA-0F06F1D7C0F9}">
      <dgm:prSet/>
      <dgm:spPr/>
      <dgm:t>
        <a:bodyPr/>
        <a:lstStyle/>
        <a:p>
          <a:endParaRPr lang="en-US"/>
        </a:p>
      </dgm:t>
    </dgm:pt>
    <dgm:pt modelId="{D303FABE-8D7F-499B-BA3F-2B7F3D5EB278}" type="sibTrans" cxnId="{C4F5A62C-27CA-4E75-9CBA-0F06F1D7C0F9}">
      <dgm:prSet/>
      <dgm:spPr/>
      <dgm:t>
        <a:bodyPr/>
        <a:lstStyle/>
        <a:p>
          <a:endParaRPr lang="en-US"/>
        </a:p>
      </dgm:t>
    </dgm:pt>
    <dgm:pt modelId="{91C983B3-9AB9-4D7E-8B83-FE902CEAA25A}">
      <dgm:prSet custT="1"/>
      <dgm:spPr/>
      <dgm:t>
        <a:bodyPr/>
        <a:lstStyle/>
        <a:p>
          <a:r>
            <a:rPr lang="en-US" sz="2400" dirty="0"/>
            <a:t>Utility Customers</a:t>
          </a:r>
        </a:p>
      </dgm:t>
    </dgm:pt>
    <dgm:pt modelId="{7744A18D-BA59-4536-891F-5AE3D66EA6B7}" type="parTrans" cxnId="{D8576C4B-B9D9-4A7B-A65F-7A965E38EAB3}">
      <dgm:prSet/>
      <dgm:spPr/>
      <dgm:t>
        <a:bodyPr/>
        <a:lstStyle/>
        <a:p>
          <a:endParaRPr lang="en-US"/>
        </a:p>
      </dgm:t>
    </dgm:pt>
    <dgm:pt modelId="{7355F488-026F-4F59-A9E4-0909C39CCBE1}" type="sibTrans" cxnId="{D8576C4B-B9D9-4A7B-A65F-7A965E38EAB3}">
      <dgm:prSet/>
      <dgm:spPr/>
      <dgm:t>
        <a:bodyPr/>
        <a:lstStyle/>
        <a:p>
          <a:endParaRPr lang="en-US"/>
        </a:p>
      </dgm:t>
    </dgm:pt>
    <dgm:pt modelId="{ED875C4F-FD9C-4F41-96EC-D7511F5B245C}">
      <dgm:prSet custT="1"/>
      <dgm:spPr/>
      <dgm:t>
        <a:bodyPr/>
        <a:lstStyle/>
        <a:p>
          <a:pPr>
            <a:buClr>
              <a:schemeClr val="accent1"/>
            </a:buClr>
          </a:pPr>
          <a:r>
            <a:rPr lang="en-US" sz="2800" dirty="0"/>
            <a:t>Domestic 63,775</a:t>
          </a:r>
        </a:p>
      </dgm:t>
    </dgm:pt>
    <dgm:pt modelId="{D4DC8934-ABAE-4B09-B79D-380B18ED734F}" type="parTrans" cxnId="{1AF5DD18-12A8-4B23-BA26-EAD795629AFA}">
      <dgm:prSet/>
      <dgm:spPr/>
      <dgm:t>
        <a:bodyPr/>
        <a:lstStyle/>
        <a:p>
          <a:endParaRPr lang="en-US"/>
        </a:p>
      </dgm:t>
    </dgm:pt>
    <dgm:pt modelId="{48688EDC-0E17-4239-B916-A651047E5608}" type="sibTrans" cxnId="{1AF5DD18-12A8-4B23-BA26-EAD795629AFA}">
      <dgm:prSet/>
      <dgm:spPr/>
      <dgm:t>
        <a:bodyPr/>
        <a:lstStyle/>
        <a:p>
          <a:endParaRPr lang="en-US"/>
        </a:p>
      </dgm:t>
    </dgm:pt>
    <dgm:pt modelId="{9BB28740-F6D5-47DF-BC0A-1762172CE3E1}">
      <dgm:prSet custT="1"/>
      <dgm:spPr/>
      <dgm:t>
        <a:bodyPr/>
        <a:lstStyle/>
        <a:p>
          <a:pPr>
            <a:buClr>
              <a:schemeClr val="accent1"/>
            </a:buClr>
          </a:pPr>
          <a:r>
            <a:rPr lang="en-US" sz="2800" dirty="0"/>
            <a:t>Com. &amp; Ind. 7,199</a:t>
          </a:r>
        </a:p>
      </dgm:t>
    </dgm:pt>
    <dgm:pt modelId="{BC0989EA-83D1-4DD1-87A1-87D24CC2B0D9}" type="parTrans" cxnId="{4F7A4809-4196-495F-AEBC-182BE4AE3792}">
      <dgm:prSet/>
      <dgm:spPr/>
      <dgm:t>
        <a:bodyPr/>
        <a:lstStyle/>
        <a:p>
          <a:endParaRPr lang="en-US"/>
        </a:p>
      </dgm:t>
    </dgm:pt>
    <dgm:pt modelId="{5662405F-21B7-4BC2-A3C5-051312CCA4C1}" type="sibTrans" cxnId="{4F7A4809-4196-495F-AEBC-182BE4AE3792}">
      <dgm:prSet/>
      <dgm:spPr/>
      <dgm:t>
        <a:bodyPr/>
        <a:lstStyle/>
        <a:p>
          <a:endParaRPr lang="en-US"/>
        </a:p>
      </dgm:t>
    </dgm:pt>
    <dgm:pt modelId="{2D8B0DFD-27E6-4F3F-9634-BEE8D2DDF55C}">
      <dgm:prSet/>
      <dgm:spPr/>
      <dgm:t>
        <a:bodyPr/>
        <a:lstStyle/>
        <a:p>
          <a:pPr>
            <a:buClr>
              <a:schemeClr val="accent1"/>
            </a:buClr>
          </a:pPr>
          <a:endParaRPr lang="en-US" sz="2400" dirty="0"/>
        </a:p>
      </dgm:t>
    </dgm:pt>
    <dgm:pt modelId="{9291DD8B-AB7A-437F-8448-C4D51C179C9A}" type="parTrans" cxnId="{1C98932F-6E9C-4143-8E1B-ABF4ABFF96E2}">
      <dgm:prSet/>
      <dgm:spPr/>
      <dgm:t>
        <a:bodyPr/>
        <a:lstStyle/>
        <a:p>
          <a:endParaRPr lang="en-US"/>
        </a:p>
      </dgm:t>
    </dgm:pt>
    <dgm:pt modelId="{E3583DF1-2632-477C-AEA5-38688280C3D7}" type="sibTrans" cxnId="{1C98932F-6E9C-4143-8E1B-ABF4ABFF96E2}">
      <dgm:prSet/>
      <dgm:spPr/>
      <dgm:t>
        <a:bodyPr/>
        <a:lstStyle/>
        <a:p>
          <a:endParaRPr lang="en-US"/>
        </a:p>
      </dgm:t>
    </dgm:pt>
    <dgm:pt modelId="{7FC5BEC3-891C-471E-8CB7-CC21AC2C3A9E}" type="pres">
      <dgm:prSet presAssocID="{B5921339-2A14-44B7-9ADB-0A80794D7C44}" presName="linear" presStyleCnt="0">
        <dgm:presLayoutVars>
          <dgm:animLvl val="lvl"/>
          <dgm:resizeHandles val="exact"/>
        </dgm:presLayoutVars>
      </dgm:prSet>
      <dgm:spPr/>
    </dgm:pt>
    <dgm:pt modelId="{C226CC4F-8766-4B47-A15E-96729F00BB70}" type="pres">
      <dgm:prSet presAssocID="{A9EFA281-90C9-43AD-8D33-8E5208BCE755}" presName="parentText" presStyleLbl="node1" presStyleIdx="0" presStyleCnt="2">
        <dgm:presLayoutVars>
          <dgm:chMax val="0"/>
          <dgm:bulletEnabled val="1"/>
        </dgm:presLayoutVars>
      </dgm:prSet>
      <dgm:spPr/>
    </dgm:pt>
    <dgm:pt modelId="{EB945619-50A6-4BEC-9A0B-A4784575F46B}" type="pres">
      <dgm:prSet presAssocID="{A9EFA281-90C9-43AD-8D33-8E5208BCE755}" presName="childText" presStyleLbl="revTx" presStyleIdx="0" presStyleCnt="2">
        <dgm:presLayoutVars>
          <dgm:bulletEnabled val="1"/>
        </dgm:presLayoutVars>
      </dgm:prSet>
      <dgm:spPr/>
    </dgm:pt>
    <dgm:pt modelId="{1758E54F-5AEA-4628-BC34-7ECB5536D700}" type="pres">
      <dgm:prSet presAssocID="{91C983B3-9AB9-4D7E-8B83-FE902CEAA25A}" presName="parentText" presStyleLbl="node1" presStyleIdx="1" presStyleCnt="2">
        <dgm:presLayoutVars>
          <dgm:chMax val="0"/>
          <dgm:bulletEnabled val="1"/>
        </dgm:presLayoutVars>
      </dgm:prSet>
      <dgm:spPr/>
    </dgm:pt>
    <dgm:pt modelId="{9FA6DB28-352E-4D14-8FB2-5344792FFF7B}" type="pres">
      <dgm:prSet presAssocID="{91C983B3-9AB9-4D7E-8B83-FE902CEAA25A}" presName="childText" presStyleLbl="revTx" presStyleIdx="1" presStyleCnt="2">
        <dgm:presLayoutVars>
          <dgm:bulletEnabled val="1"/>
        </dgm:presLayoutVars>
      </dgm:prSet>
      <dgm:spPr/>
    </dgm:pt>
  </dgm:ptLst>
  <dgm:cxnLst>
    <dgm:cxn modelId="{4F7A4809-4196-495F-AEBC-182BE4AE3792}" srcId="{91C983B3-9AB9-4D7E-8B83-FE902CEAA25A}" destId="{9BB28740-F6D5-47DF-BC0A-1762172CE3E1}" srcOrd="1" destOrd="0" parTransId="{BC0989EA-83D1-4DD1-87A1-87D24CC2B0D9}" sibTransId="{5662405F-21B7-4BC2-A3C5-051312CCA4C1}"/>
    <dgm:cxn modelId="{1AF5DD18-12A8-4B23-BA26-EAD795629AFA}" srcId="{91C983B3-9AB9-4D7E-8B83-FE902CEAA25A}" destId="{ED875C4F-FD9C-4F41-96EC-D7511F5B245C}" srcOrd="0" destOrd="0" parTransId="{D4DC8934-ABAE-4B09-B79D-380B18ED734F}" sibTransId="{48688EDC-0E17-4239-B916-A651047E5608}"/>
    <dgm:cxn modelId="{B8FEE61D-B164-4323-A0D8-A6A417E0CB9B}" type="presOf" srcId="{2D8B0DFD-27E6-4F3F-9634-BEE8D2DDF55C}" destId="{EB945619-50A6-4BEC-9A0B-A4784575F46B}" srcOrd="0" destOrd="2" presId="urn:microsoft.com/office/officeart/2005/8/layout/vList2"/>
    <dgm:cxn modelId="{CBA39E28-A8B7-488F-B47B-73D909354ED2}" type="presOf" srcId="{14950048-267D-4063-86E6-BC1D097E882D}" destId="{EB945619-50A6-4BEC-9A0B-A4784575F46B}" srcOrd="0" destOrd="1" presId="urn:microsoft.com/office/officeart/2005/8/layout/vList2"/>
    <dgm:cxn modelId="{363B712A-8503-4A0C-BD55-265329EE4710}" type="presOf" srcId="{ED875C4F-FD9C-4F41-96EC-D7511F5B245C}" destId="{9FA6DB28-352E-4D14-8FB2-5344792FFF7B}" srcOrd="0" destOrd="0" presId="urn:microsoft.com/office/officeart/2005/8/layout/vList2"/>
    <dgm:cxn modelId="{C4F5A62C-27CA-4E75-9CBA-0F06F1D7C0F9}" srcId="{A9EFA281-90C9-43AD-8D33-8E5208BCE755}" destId="{14950048-267D-4063-86E6-BC1D097E882D}" srcOrd="1" destOrd="0" parTransId="{87CD0A67-7AAB-44F2-86EC-0BA12038B701}" sibTransId="{D303FABE-8D7F-499B-BA3F-2B7F3D5EB278}"/>
    <dgm:cxn modelId="{1C98932F-6E9C-4143-8E1B-ABF4ABFF96E2}" srcId="{A9EFA281-90C9-43AD-8D33-8E5208BCE755}" destId="{2D8B0DFD-27E6-4F3F-9634-BEE8D2DDF55C}" srcOrd="2" destOrd="0" parTransId="{9291DD8B-AB7A-437F-8448-C4D51C179C9A}" sibTransId="{E3583DF1-2632-477C-AEA5-38688280C3D7}"/>
    <dgm:cxn modelId="{DBD34841-6B84-444E-BA3B-D71C4957FBC5}" srcId="{B5921339-2A14-44B7-9ADB-0A80794D7C44}" destId="{A9EFA281-90C9-43AD-8D33-8E5208BCE755}" srcOrd="0" destOrd="0" parTransId="{9BC25F8D-2FB5-448A-B9D4-1C88192B2401}" sibTransId="{8EED7940-0DDD-4B92-8304-705BE73A9DC2}"/>
    <dgm:cxn modelId="{D8576C4B-B9D9-4A7B-A65F-7A965E38EAB3}" srcId="{B5921339-2A14-44B7-9ADB-0A80794D7C44}" destId="{91C983B3-9AB9-4D7E-8B83-FE902CEAA25A}" srcOrd="1" destOrd="0" parTransId="{7744A18D-BA59-4536-891F-5AE3D66EA6B7}" sibTransId="{7355F488-026F-4F59-A9E4-0909C39CCBE1}"/>
    <dgm:cxn modelId="{AEC99671-5782-4B85-8FD1-EEF3D3E84D06}" type="presOf" srcId="{9BB28740-F6D5-47DF-BC0A-1762172CE3E1}" destId="{9FA6DB28-352E-4D14-8FB2-5344792FFF7B}" srcOrd="0" destOrd="1" presId="urn:microsoft.com/office/officeart/2005/8/layout/vList2"/>
    <dgm:cxn modelId="{654FF27A-87B3-42CD-AB13-6C40FFA5CAA9}" type="presOf" srcId="{78BE5353-58BE-4CF3-9382-E8E7B1C28BE1}" destId="{EB945619-50A6-4BEC-9A0B-A4784575F46B}" srcOrd="0" destOrd="0" presId="urn:microsoft.com/office/officeart/2005/8/layout/vList2"/>
    <dgm:cxn modelId="{3929BB83-40F5-468B-B82C-034478D283EA}" type="presOf" srcId="{B5921339-2A14-44B7-9ADB-0A80794D7C44}" destId="{7FC5BEC3-891C-471E-8CB7-CC21AC2C3A9E}" srcOrd="0" destOrd="0" presId="urn:microsoft.com/office/officeart/2005/8/layout/vList2"/>
    <dgm:cxn modelId="{F21BAA95-C996-4966-BD21-47C4FCA51B35}" type="presOf" srcId="{A9EFA281-90C9-43AD-8D33-8E5208BCE755}" destId="{C226CC4F-8766-4B47-A15E-96729F00BB70}" srcOrd="0" destOrd="0" presId="urn:microsoft.com/office/officeart/2005/8/layout/vList2"/>
    <dgm:cxn modelId="{40B690D1-CCDD-4E92-BDD4-51D19755868B}" type="presOf" srcId="{91C983B3-9AB9-4D7E-8B83-FE902CEAA25A}" destId="{1758E54F-5AEA-4628-BC34-7ECB5536D700}" srcOrd="0" destOrd="0" presId="urn:microsoft.com/office/officeart/2005/8/layout/vList2"/>
    <dgm:cxn modelId="{0EDADFD6-2E41-4F27-98E7-F6EB6FC30671}" srcId="{A9EFA281-90C9-43AD-8D33-8E5208BCE755}" destId="{78BE5353-58BE-4CF3-9382-E8E7B1C28BE1}" srcOrd="0" destOrd="0" parTransId="{49777BA7-7481-4901-BC84-E3C1FDDADE76}" sibTransId="{3830C0C0-F013-4D7C-BD96-0E647D0F2082}"/>
    <dgm:cxn modelId="{922F8443-29A5-4799-A309-8D5100F0369F}" type="presParOf" srcId="{7FC5BEC3-891C-471E-8CB7-CC21AC2C3A9E}" destId="{C226CC4F-8766-4B47-A15E-96729F00BB70}" srcOrd="0" destOrd="0" presId="urn:microsoft.com/office/officeart/2005/8/layout/vList2"/>
    <dgm:cxn modelId="{C6DC3C61-716A-4F1C-86CF-45C8082ED17B}" type="presParOf" srcId="{7FC5BEC3-891C-471E-8CB7-CC21AC2C3A9E}" destId="{EB945619-50A6-4BEC-9A0B-A4784575F46B}" srcOrd="1" destOrd="0" presId="urn:microsoft.com/office/officeart/2005/8/layout/vList2"/>
    <dgm:cxn modelId="{06B5AB7C-AC49-488C-B421-0F72ECE37D8D}" type="presParOf" srcId="{7FC5BEC3-891C-471E-8CB7-CC21AC2C3A9E}" destId="{1758E54F-5AEA-4628-BC34-7ECB5536D700}" srcOrd="2" destOrd="0" presId="urn:microsoft.com/office/officeart/2005/8/layout/vList2"/>
    <dgm:cxn modelId="{1B668D9D-4EE7-4563-9E26-D0ECB64AF36B}" type="presParOf" srcId="{7FC5BEC3-891C-471E-8CB7-CC21AC2C3A9E}" destId="{9FA6DB28-352E-4D14-8FB2-5344792FFF7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C99431-8208-48E3-A2A7-724D3C5CB9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A85E236-4BC7-4AF6-8DFF-A7B056E46724}">
      <dgm:prSet custT="1"/>
      <dgm:spPr/>
      <dgm:t>
        <a:bodyPr/>
        <a:lstStyle/>
        <a:p>
          <a:pPr>
            <a:lnSpc>
              <a:spcPct val="110000"/>
            </a:lnSpc>
          </a:pPr>
          <a:r>
            <a:rPr lang="en-US" sz="2000" dirty="0"/>
            <a:t>Gravity System</a:t>
          </a:r>
        </a:p>
      </dgm:t>
    </dgm:pt>
    <dgm:pt modelId="{C17CCBCB-6003-4555-97D2-CB626CB5AC36}" type="parTrans" cxnId="{0D2C682B-AC60-4EA8-B822-BFBBF0752DE6}">
      <dgm:prSet/>
      <dgm:spPr/>
      <dgm:t>
        <a:bodyPr/>
        <a:lstStyle/>
        <a:p>
          <a:pPr>
            <a:lnSpc>
              <a:spcPct val="110000"/>
            </a:lnSpc>
          </a:pPr>
          <a:endParaRPr lang="en-US"/>
        </a:p>
      </dgm:t>
    </dgm:pt>
    <dgm:pt modelId="{00A9294F-897D-408A-B26C-9454A7345F8B}" type="sibTrans" cxnId="{0D2C682B-AC60-4EA8-B822-BFBBF0752DE6}">
      <dgm:prSet/>
      <dgm:spPr/>
      <dgm:t>
        <a:bodyPr/>
        <a:lstStyle/>
        <a:p>
          <a:pPr>
            <a:lnSpc>
              <a:spcPct val="110000"/>
            </a:lnSpc>
          </a:pPr>
          <a:endParaRPr lang="en-US"/>
        </a:p>
      </dgm:t>
    </dgm:pt>
    <dgm:pt modelId="{90E36560-A3B3-442D-9B4F-43CC9E73E74C}">
      <dgm:prSet custT="1"/>
      <dgm:spPr/>
      <dgm:t>
        <a:bodyPr/>
        <a:lstStyle/>
        <a:p>
          <a:pPr>
            <a:lnSpc>
              <a:spcPct val="110000"/>
            </a:lnSpc>
            <a:buClr>
              <a:schemeClr val="accent1"/>
            </a:buClr>
          </a:pPr>
          <a:r>
            <a:rPr lang="en-US" sz="2000" dirty="0"/>
            <a:t>32,000+ manholes</a:t>
          </a:r>
        </a:p>
      </dgm:t>
    </dgm:pt>
    <dgm:pt modelId="{65BCFE5D-6A82-48C8-8F7A-31A04E8BC8A6}" type="parTrans" cxnId="{129E7A16-61FD-46FE-95C4-624F753FED6D}">
      <dgm:prSet/>
      <dgm:spPr/>
      <dgm:t>
        <a:bodyPr/>
        <a:lstStyle/>
        <a:p>
          <a:pPr>
            <a:lnSpc>
              <a:spcPct val="110000"/>
            </a:lnSpc>
          </a:pPr>
          <a:endParaRPr lang="en-US"/>
        </a:p>
      </dgm:t>
    </dgm:pt>
    <dgm:pt modelId="{FE5F44D4-FF54-4CE7-BB29-3EC7E0356A21}" type="sibTrans" cxnId="{129E7A16-61FD-46FE-95C4-624F753FED6D}">
      <dgm:prSet/>
      <dgm:spPr/>
      <dgm:t>
        <a:bodyPr/>
        <a:lstStyle/>
        <a:p>
          <a:pPr>
            <a:lnSpc>
              <a:spcPct val="110000"/>
            </a:lnSpc>
          </a:pPr>
          <a:endParaRPr lang="en-US"/>
        </a:p>
      </dgm:t>
    </dgm:pt>
    <dgm:pt modelId="{6B14C61B-4159-4F3E-AF30-B067FFD5860A}">
      <dgm:prSet custT="1"/>
      <dgm:spPr/>
      <dgm:t>
        <a:bodyPr/>
        <a:lstStyle/>
        <a:p>
          <a:pPr>
            <a:lnSpc>
              <a:spcPct val="110000"/>
            </a:lnSpc>
            <a:buClr>
              <a:schemeClr val="accent1"/>
            </a:buClr>
          </a:pPr>
          <a:r>
            <a:rPr lang="en-US" sz="2000" dirty="0"/>
            <a:t>12” &amp; smaller – 1,163 miles</a:t>
          </a:r>
        </a:p>
      </dgm:t>
    </dgm:pt>
    <dgm:pt modelId="{652AF59F-3D6D-49B8-8D74-3FEFA6A832F6}" type="parTrans" cxnId="{F08F94B6-B438-4D41-AF8D-66744DEDD53E}">
      <dgm:prSet/>
      <dgm:spPr/>
      <dgm:t>
        <a:bodyPr/>
        <a:lstStyle/>
        <a:p>
          <a:pPr>
            <a:lnSpc>
              <a:spcPct val="110000"/>
            </a:lnSpc>
          </a:pPr>
          <a:endParaRPr lang="en-US"/>
        </a:p>
      </dgm:t>
    </dgm:pt>
    <dgm:pt modelId="{757DB2C7-BA09-48D9-9959-E9A850A3CD67}" type="sibTrans" cxnId="{F08F94B6-B438-4D41-AF8D-66744DEDD53E}">
      <dgm:prSet/>
      <dgm:spPr/>
      <dgm:t>
        <a:bodyPr/>
        <a:lstStyle/>
        <a:p>
          <a:pPr>
            <a:lnSpc>
              <a:spcPct val="110000"/>
            </a:lnSpc>
          </a:pPr>
          <a:endParaRPr lang="en-US"/>
        </a:p>
      </dgm:t>
    </dgm:pt>
    <dgm:pt modelId="{1FC3162F-25E6-4E42-9786-5840F4CFBD2E}">
      <dgm:prSet custT="1"/>
      <dgm:spPr/>
      <dgm:t>
        <a:bodyPr/>
        <a:lstStyle/>
        <a:p>
          <a:pPr>
            <a:lnSpc>
              <a:spcPct val="110000"/>
            </a:lnSpc>
            <a:buClr>
              <a:schemeClr val="accent1"/>
            </a:buClr>
          </a:pPr>
          <a:r>
            <a:rPr lang="en-US" sz="2000" dirty="0"/>
            <a:t>13” - 17” – 32 miles</a:t>
          </a:r>
        </a:p>
      </dgm:t>
    </dgm:pt>
    <dgm:pt modelId="{4C1F71B4-0F9E-4426-BF9F-14F2622B0BE1}" type="parTrans" cxnId="{0EE16213-1C63-4154-BFB9-ABC001253BDA}">
      <dgm:prSet/>
      <dgm:spPr/>
      <dgm:t>
        <a:bodyPr/>
        <a:lstStyle/>
        <a:p>
          <a:pPr>
            <a:lnSpc>
              <a:spcPct val="110000"/>
            </a:lnSpc>
          </a:pPr>
          <a:endParaRPr lang="en-US"/>
        </a:p>
      </dgm:t>
    </dgm:pt>
    <dgm:pt modelId="{F7E307CC-2B54-4A42-9649-F0BA56F9903C}" type="sibTrans" cxnId="{0EE16213-1C63-4154-BFB9-ABC001253BDA}">
      <dgm:prSet/>
      <dgm:spPr/>
      <dgm:t>
        <a:bodyPr/>
        <a:lstStyle/>
        <a:p>
          <a:pPr>
            <a:lnSpc>
              <a:spcPct val="110000"/>
            </a:lnSpc>
          </a:pPr>
          <a:endParaRPr lang="en-US"/>
        </a:p>
      </dgm:t>
    </dgm:pt>
    <dgm:pt modelId="{09E53C52-F8BD-4BA7-A047-EA00242C7C81}">
      <dgm:prSet custT="1"/>
      <dgm:spPr/>
      <dgm:t>
        <a:bodyPr/>
        <a:lstStyle/>
        <a:p>
          <a:pPr>
            <a:lnSpc>
              <a:spcPct val="110000"/>
            </a:lnSpc>
            <a:buClr>
              <a:schemeClr val="accent1"/>
            </a:buClr>
          </a:pPr>
          <a:r>
            <a:rPr lang="en-US" sz="2000" dirty="0"/>
            <a:t>18” &amp; larger – 165 miles</a:t>
          </a:r>
        </a:p>
      </dgm:t>
    </dgm:pt>
    <dgm:pt modelId="{66136D6E-7676-4A4C-90D5-57F8AFC4A22B}" type="parTrans" cxnId="{9A5E5F3F-92BE-4B01-B8DA-821D3F6BB869}">
      <dgm:prSet/>
      <dgm:spPr/>
      <dgm:t>
        <a:bodyPr/>
        <a:lstStyle/>
        <a:p>
          <a:pPr>
            <a:lnSpc>
              <a:spcPct val="110000"/>
            </a:lnSpc>
          </a:pPr>
          <a:endParaRPr lang="en-US"/>
        </a:p>
      </dgm:t>
    </dgm:pt>
    <dgm:pt modelId="{E16E5388-C400-42B7-8902-FAACE772C022}" type="sibTrans" cxnId="{9A5E5F3F-92BE-4B01-B8DA-821D3F6BB869}">
      <dgm:prSet/>
      <dgm:spPr/>
      <dgm:t>
        <a:bodyPr/>
        <a:lstStyle/>
        <a:p>
          <a:pPr>
            <a:lnSpc>
              <a:spcPct val="110000"/>
            </a:lnSpc>
          </a:pPr>
          <a:endParaRPr lang="en-US"/>
        </a:p>
      </dgm:t>
    </dgm:pt>
    <dgm:pt modelId="{CA7235E8-BE62-417F-874C-98155D8195C5}">
      <dgm:prSet custT="1"/>
      <dgm:spPr/>
      <dgm:t>
        <a:bodyPr/>
        <a:lstStyle/>
        <a:p>
          <a:pPr>
            <a:lnSpc>
              <a:spcPct val="110000"/>
            </a:lnSpc>
          </a:pPr>
          <a:r>
            <a:rPr lang="en-US" sz="2000" dirty="0"/>
            <a:t>Force System</a:t>
          </a:r>
        </a:p>
      </dgm:t>
    </dgm:pt>
    <dgm:pt modelId="{625104D2-05F6-434C-A798-6BA20D956092}" type="parTrans" cxnId="{07D3710F-908F-4A23-A7A9-A982A2FB731C}">
      <dgm:prSet/>
      <dgm:spPr/>
      <dgm:t>
        <a:bodyPr/>
        <a:lstStyle/>
        <a:p>
          <a:pPr>
            <a:lnSpc>
              <a:spcPct val="110000"/>
            </a:lnSpc>
          </a:pPr>
          <a:endParaRPr lang="en-US"/>
        </a:p>
      </dgm:t>
    </dgm:pt>
    <dgm:pt modelId="{24EA74E9-977D-4AE0-BEF4-4F97C865286E}" type="sibTrans" cxnId="{07D3710F-908F-4A23-A7A9-A982A2FB731C}">
      <dgm:prSet/>
      <dgm:spPr/>
      <dgm:t>
        <a:bodyPr/>
        <a:lstStyle/>
        <a:p>
          <a:pPr>
            <a:lnSpc>
              <a:spcPct val="110000"/>
            </a:lnSpc>
          </a:pPr>
          <a:endParaRPr lang="en-US"/>
        </a:p>
      </dgm:t>
    </dgm:pt>
    <dgm:pt modelId="{1A2710B1-4ACD-45DA-9B63-535EBDD67D2C}">
      <dgm:prSet custT="1"/>
      <dgm:spPr/>
      <dgm:t>
        <a:bodyPr/>
        <a:lstStyle/>
        <a:p>
          <a:pPr>
            <a:lnSpc>
              <a:spcPct val="110000"/>
            </a:lnSpc>
            <a:buClr>
              <a:schemeClr val="accent1"/>
            </a:buClr>
          </a:pPr>
          <a:r>
            <a:rPr lang="en-US" sz="2000" dirty="0"/>
            <a:t>32 pump stations</a:t>
          </a:r>
        </a:p>
      </dgm:t>
    </dgm:pt>
    <dgm:pt modelId="{4F4117EE-BE81-45A4-B79F-40B7B5EC1652}" type="parTrans" cxnId="{EC0F27DE-5D8B-46A8-8A38-C6B42C376654}">
      <dgm:prSet/>
      <dgm:spPr/>
      <dgm:t>
        <a:bodyPr/>
        <a:lstStyle/>
        <a:p>
          <a:pPr>
            <a:lnSpc>
              <a:spcPct val="110000"/>
            </a:lnSpc>
          </a:pPr>
          <a:endParaRPr lang="en-US"/>
        </a:p>
      </dgm:t>
    </dgm:pt>
    <dgm:pt modelId="{EB18D883-8D2C-45E0-B5CE-796531328A35}" type="sibTrans" cxnId="{EC0F27DE-5D8B-46A8-8A38-C6B42C376654}">
      <dgm:prSet/>
      <dgm:spPr/>
      <dgm:t>
        <a:bodyPr/>
        <a:lstStyle/>
        <a:p>
          <a:pPr>
            <a:lnSpc>
              <a:spcPct val="110000"/>
            </a:lnSpc>
          </a:pPr>
          <a:endParaRPr lang="en-US"/>
        </a:p>
      </dgm:t>
    </dgm:pt>
    <dgm:pt modelId="{C23347B6-6544-4610-BBAF-EDE5E9EAC312}">
      <dgm:prSet custT="1"/>
      <dgm:spPr/>
      <dgm:t>
        <a:bodyPr/>
        <a:lstStyle/>
        <a:p>
          <a:pPr>
            <a:lnSpc>
              <a:spcPct val="110000"/>
            </a:lnSpc>
            <a:buClr>
              <a:schemeClr val="accent1"/>
            </a:buClr>
          </a:pPr>
          <a:r>
            <a:rPr lang="en-US" sz="2000" dirty="0"/>
            <a:t>2” - 48” – 66 miles</a:t>
          </a:r>
        </a:p>
      </dgm:t>
    </dgm:pt>
    <dgm:pt modelId="{12D13303-D39A-45CC-B148-1CFE4E335964}" type="parTrans" cxnId="{57FE56DD-F618-4FF7-B758-E5D6B78E13F0}">
      <dgm:prSet/>
      <dgm:spPr/>
      <dgm:t>
        <a:bodyPr/>
        <a:lstStyle/>
        <a:p>
          <a:pPr>
            <a:lnSpc>
              <a:spcPct val="110000"/>
            </a:lnSpc>
          </a:pPr>
          <a:endParaRPr lang="en-US"/>
        </a:p>
      </dgm:t>
    </dgm:pt>
    <dgm:pt modelId="{1D06A272-5452-49CA-892D-C328763769BF}" type="sibTrans" cxnId="{57FE56DD-F618-4FF7-B758-E5D6B78E13F0}">
      <dgm:prSet/>
      <dgm:spPr/>
      <dgm:t>
        <a:bodyPr/>
        <a:lstStyle/>
        <a:p>
          <a:pPr>
            <a:lnSpc>
              <a:spcPct val="110000"/>
            </a:lnSpc>
          </a:pPr>
          <a:endParaRPr lang="en-US"/>
        </a:p>
      </dgm:t>
    </dgm:pt>
    <dgm:pt modelId="{05BA63DB-74F4-4A68-AFDA-ABCCA4B80D6D}">
      <dgm:prSet custT="1"/>
      <dgm:spPr/>
      <dgm:t>
        <a:bodyPr/>
        <a:lstStyle/>
        <a:p>
          <a:pPr>
            <a:lnSpc>
              <a:spcPct val="110000"/>
            </a:lnSpc>
          </a:pPr>
          <a:endParaRPr lang="en-US" sz="500" dirty="0"/>
        </a:p>
      </dgm:t>
    </dgm:pt>
    <dgm:pt modelId="{642F44A5-A163-4759-83B7-66982DBF7D7E}" type="parTrans" cxnId="{C2BBE92B-75BB-4DFE-B986-80CFD474EB42}">
      <dgm:prSet/>
      <dgm:spPr/>
      <dgm:t>
        <a:bodyPr/>
        <a:lstStyle/>
        <a:p>
          <a:endParaRPr lang="en-US"/>
        </a:p>
      </dgm:t>
    </dgm:pt>
    <dgm:pt modelId="{5FFE5BC6-19AA-4959-BAAE-4F399185A427}" type="sibTrans" cxnId="{C2BBE92B-75BB-4DFE-B986-80CFD474EB42}">
      <dgm:prSet/>
      <dgm:spPr/>
      <dgm:t>
        <a:bodyPr/>
        <a:lstStyle/>
        <a:p>
          <a:endParaRPr lang="en-US"/>
        </a:p>
      </dgm:t>
    </dgm:pt>
    <dgm:pt modelId="{FDC2813B-39DC-417E-A1D9-116357DA60A3}">
      <dgm:prSet custT="1"/>
      <dgm:spPr/>
      <dgm:t>
        <a:bodyPr/>
        <a:lstStyle/>
        <a:p>
          <a:pPr>
            <a:lnSpc>
              <a:spcPct val="110000"/>
            </a:lnSpc>
            <a:buClr>
              <a:schemeClr val="accent1"/>
            </a:buClr>
          </a:pPr>
          <a:r>
            <a:rPr lang="en-US" sz="2000" dirty="0"/>
            <a:t>Water Reclamation Facilities</a:t>
          </a:r>
        </a:p>
      </dgm:t>
    </dgm:pt>
    <dgm:pt modelId="{ADB90119-F9B7-47B0-9761-A30C6DA24D70}" type="parTrans" cxnId="{3BFC3EF0-F8D5-46CB-815C-ED73ECDD7738}">
      <dgm:prSet/>
      <dgm:spPr/>
      <dgm:t>
        <a:bodyPr/>
        <a:lstStyle/>
        <a:p>
          <a:endParaRPr lang="en-US"/>
        </a:p>
      </dgm:t>
    </dgm:pt>
    <dgm:pt modelId="{87BC46C2-20DF-47DE-9664-116C2170BDEA}" type="sibTrans" cxnId="{3BFC3EF0-F8D5-46CB-815C-ED73ECDD7738}">
      <dgm:prSet/>
      <dgm:spPr/>
      <dgm:t>
        <a:bodyPr/>
        <a:lstStyle/>
        <a:p>
          <a:endParaRPr lang="en-US"/>
        </a:p>
      </dgm:t>
    </dgm:pt>
    <dgm:pt modelId="{46FE5ADC-0834-4F2F-95CA-41C45E439CDC}">
      <dgm:prSet custT="1"/>
      <dgm:spPr/>
      <dgm:t>
        <a:bodyPr/>
        <a:lstStyle/>
        <a:p>
          <a:pPr>
            <a:lnSpc>
              <a:spcPct val="110000"/>
            </a:lnSpc>
            <a:buClr>
              <a:schemeClr val="accent1"/>
            </a:buClr>
          </a:pPr>
          <a:r>
            <a:rPr lang="en-US" sz="2000" dirty="0"/>
            <a:t>Adams Field – 94 MGD</a:t>
          </a:r>
        </a:p>
      </dgm:t>
    </dgm:pt>
    <dgm:pt modelId="{C5789E32-0F26-4353-B8D1-B73471895376}" type="parTrans" cxnId="{7975BD9A-3E07-40E2-9B4C-60958AFD838D}">
      <dgm:prSet/>
      <dgm:spPr/>
      <dgm:t>
        <a:bodyPr/>
        <a:lstStyle/>
        <a:p>
          <a:endParaRPr lang="en-US"/>
        </a:p>
      </dgm:t>
    </dgm:pt>
    <dgm:pt modelId="{69CA8B39-9C87-484A-B51D-DCC4928147BA}" type="sibTrans" cxnId="{7975BD9A-3E07-40E2-9B4C-60958AFD838D}">
      <dgm:prSet/>
      <dgm:spPr/>
      <dgm:t>
        <a:bodyPr/>
        <a:lstStyle/>
        <a:p>
          <a:endParaRPr lang="en-US"/>
        </a:p>
      </dgm:t>
    </dgm:pt>
    <dgm:pt modelId="{ADF2E6DC-8106-4369-8D4A-0227879B67C8}">
      <dgm:prSet custT="1"/>
      <dgm:spPr/>
      <dgm:t>
        <a:bodyPr/>
        <a:lstStyle/>
        <a:p>
          <a:pPr>
            <a:lnSpc>
              <a:spcPct val="110000"/>
            </a:lnSpc>
            <a:buClr>
              <a:schemeClr val="accent1"/>
            </a:buClr>
          </a:pPr>
          <a:r>
            <a:rPr lang="en-US" sz="2000" dirty="0"/>
            <a:t>Fourche Creek – 48 MGD</a:t>
          </a:r>
        </a:p>
      </dgm:t>
    </dgm:pt>
    <dgm:pt modelId="{7EF55849-7EF0-4D44-BFF8-1472BBFFE5A9}" type="parTrans" cxnId="{DF1EDC13-DB28-4CA3-97AF-526170E2AFFF}">
      <dgm:prSet/>
      <dgm:spPr/>
      <dgm:t>
        <a:bodyPr/>
        <a:lstStyle/>
        <a:p>
          <a:endParaRPr lang="en-US"/>
        </a:p>
      </dgm:t>
    </dgm:pt>
    <dgm:pt modelId="{FADEEAFA-9384-40FA-AA0F-8C1AC97DF6EC}" type="sibTrans" cxnId="{DF1EDC13-DB28-4CA3-97AF-526170E2AFFF}">
      <dgm:prSet/>
      <dgm:spPr/>
      <dgm:t>
        <a:bodyPr/>
        <a:lstStyle/>
        <a:p>
          <a:endParaRPr lang="en-US"/>
        </a:p>
      </dgm:t>
    </dgm:pt>
    <dgm:pt modelId="{EDBE6FAB-B3BE-430D-B6D4-36E75128FC96}">
      <dgm:prSet custT="1"/>
      <dgm:spPr/>
      <dgm:t>
        <a:bodyPr/>
        <a:lstStyle/>
        <a:p>
          <a:pPr>
            <a:lnSpc>
              <a:spcPct val="110000"/>
            </a:lnSpc>
            <a:buClr>
              <a:schemeClr val="accent1"/>
            </a:buClr>
          </a:pPr>
          <a:r>
            <a:rPr lang="en-US" sz="2000" dirty="0"/>
            <a:t>Little Maumelle – 12 MGD</a:t>
          </a:r>
        </a:p>
      </dgm:t>
    </dgm:pt>
    <dgm:pt modelId="{1C44B5EF-6175-4634-A64E-AC36D79FA3E0}" type="parTrans" cxnId="{3B9040C2-004B-4332-AF23-C68C0172BDF5}">
      <dgm:prSet/>
      <dgm:spPr/>
      <dgm:t>
        <a:bodyPr/>
        <a:lstStyle/>
        <a:p>
          <a:endParaRPr lang="en-US"/>
        </a:p>
      </dgm:t>
    </dgm:pt>
    <dgm:pt modelId="{4159DA40-B6F1-49E1-9DB3-0CCC1C2EBA48}" type="sibTrans" cxnId="{3B9040C2-004B-4332-AF23-C68C0172BDF5}">
      <dgm:prSet/>
      <dgm:spPr/>
      <dgm:t>
        <a:bodyPr/>
        <a:lstStyle/>
        <a:p>
          <a:endParaRPr lang="en-US"/>
        </a:p>
      </dgm:t>
    </dgm:pt>
    <dgm:pt modelId="{20B4ECBA-E458-4E95-8A84-F64341F89E75}" type="pres">
      <dgm:prSet presAssocID="{AAC99431-8208-48E3-A2A7-724D3C5CB9C6}" presName="linear" presStyleCnt="0">
        <dgm:presLayoutVars>
          <dgm:animLvl val="lvl"/>
          <dgm:resizeHandles val="exact"/>
        </dgm:presLayoutVars>
      </dgm:prSet>
      <dgm:spPr/>
    </dgm:pt>
    <dgm:pt modelId="{A5DEA958-E67B-4C62-BB60-780FD448E5A7}" type="pres">
      <dgm:prSet presAssocID="{1A85E236-4BC7-4AF6-8DFF-A7B056E46724}" presName="parentText" presStyleLbl="node1" presStyleIdx="0" presStyleCnt="3" custLinFactNeighborX="-3415" custLinFactNeighborY="-2704">
        <dgm:presLayoutVars>
          <dgm:chMax val="0"/>
          <dgm:bulletEnabled val="1"/>
        </dgm:presLayoutVars>
      </dgm:prSet>
      <dgm:spPr/>
    </dgm:pt>
    <dgm:pt modelId="{B57AB623-E67B-4067-B916-23D29E9DB0B3}" type="pres">
      <dgm:prSet presAssocID="{1A85E236-4BC7-4AF6-8DFF-A7B056E46724}" presName="childText" presStyleLbl="revTx" presStyleIdx="0" presStyleCnt="3">
        <dgm:presLayoutVars>
          <dgm:bulletEnabled val="1"/>
        </dgm:presLayoutVars>
      </dgm:prSet>
      <dgm:spPr/>
    </dgm:pt>
    <dgm:pt modelId="{63CED373-4B47-4E18-8FEC-9D94C9820030}" type="pres">
      <dgm:prSet presAssocID="{CA7235E8-BE62-417F-874C-98155D8195C5}" presName="parentText" presStyleLbl="node1" presStyleIdx="1" presStyleCnt="3" custScaleY="102212" custLinFactNeighborX="89" custLinFactNeighborY="-4960">
        <dgm:presLayoutVars>
          <dgm:chMax val="0"/>
          <dgm:bulletEnabled val="1"/>
        </dgm:presLayoutVars>
      </dgm:prSet>
      <dgm:spPr/>
    </dgm:pt>
    <dgm:pt modelId="{12FFA951-FE09-45BE-9811-6B0B6429FD32}" type="pres">
      <dgm:prSet presAssocID="{CA7235E8-BE62-417F-874C-98155D8195C5}" presName="childText" presStyleLbl="revTx" presStyleIdx="1" presStyleCnt="3">
        <dgm:presLayoutVars>
          <dgm:bulletEnabled val="1"/>
        </dgm:presLayoutVars>
      </dgm:prSet>
      <dgm:spPr/>
    </dgm:pt>
    <dgm:pt modelId="{C7AE150B-D7C9-438F-BA1D-E0FD5DA32183}" type="pres">
      <dgm:prSet presAssocID="{FDC2813B-39DC-417E-A1D9-116357DA60A3}" presName="parentText" presStyleLbl="node1" presStyleIdx="2" presStyleCnt="3">
        <dgm:presLayoutVars>
          <dgm:chMax val="0"/>
          <dgm:bulletEnabled val="1"/>
        </dgm:presLayoutVars>
      </dgm:prSet>
      <dgm:spPr/>
    </dgm:pt>
    <dgm:pt modelId="{C2970D6E-8120-44E9-8757-F8A571FCB05B}" type="pres">
      <dgm:prSet presAssocID="{FDC2813B-39DC-417E-A1D9-116357DA60A3}" presName="childText" presStyleLbl="revTx" presStyleIdx="2" presStyleCnt="3">
        <dgm:presLayoutVars>
          <dgm:bulletEnabled val="1"/>
        </dgm:presLayoutVars>
      </dgm:prSet>
      <dgm:spPr/>
    </dgm:pt>
  </dgm:ptLst>
  <dgm:cxnLst>
    <dgm:cxn modelId="{07D3710F-908F-4A23-A7A9-A982A2FB731C}" srcId="{AAC99431-8208-48E3-A2A7-724D3C5CB9C6}" destId="{CA7235E8-BE62-417F-874C-98155D8195C5}" srcOrd="1" destOrd="0" parTransId="{625104D2-05F6-434C-A798-6BA20D956092}" sibTransId="{24EA74E9-977D-4AE0-BEF4-4F97C865286E}"/>
    <dgm:cxn modelId="{0EE16213-1C63-4154-BFB9-ABC001253BDA}" srcId="{1A85E236-4BC7-4AF6-8DFF-A7B056E46724}" destId="{1FC3162F-25E6-4E42-9786-5840F4CFBD2E}" srcOrd="2" destOrd="0" parTransId="{4C1F71B4-0F9E-4426-BF9F-14F2622B0BE1}" sibTransId="{F7E307CC-2B54-4A42-9649-F0BA56F9903C}"/>
    <dgm:cxn modelId="{DF1EDC13-DB28-4CA3-97AF-526170E2AFFF}" srcId="{FDC2813B-39DC-417E-A1D9-116357DA60A3}" destId="{ADF2E6DC-8106-4369-8D4A-0227879B67C8}" srcOrd="1" destOrd="0" parTransId="{7EF55849-7EF0-4D44-BFF8-1472BBFFE5A9}" sibTransId="{FADEEAFA-9384-40FA-AA0F-8C1AC97DF6EC}"/>
    <dgm:cxn modelId="{F3742815-2CDD-49C3-A532-C59E5FA296E6}" type="presOf" srcId="{46FE5ADC-0834-4F2F-95CA-41C45E439CDC}" destId="{C2970D6E-8120-44E9-8757-F8A571FCB05B}" srcOrd="0" destOrd="0" presId="urn:microsoft.com/office/officeart/2005/8/layout/vList2"/>
    <dgm:cxn modelId="{129E7A16-61FD-46FE-95C4-624F753FED6D}" srcId="{1A85E236-4BC7-4AF6-8DFF-A7B056E46724}" destId="{90E36560-A3B3-442D-9B4F-43CC9E73E74C}" srcOrd="0" destOrd="0" parTransId="{65BCFE5D-6A82-48C8-8F7A-31A04E8BC8A6}" sibTransId="{FE5F44D4-FF54-4CE7-BB29-3EC7E0356A21}"/>
    <dgm:cxn modelId="{18366F1A-1C5A-4083-BB46-B7F6C1FEDF92}" type="presOf" srcId="{EDBE6FAB-B3BE-430D-B6D4-36E75128FC96}" destId="{C2970D6E-8120-44E9-8757-F8A571FCB05B}" srcOrd="0" destOrd="2" presId="urn:microsoft.com/office/officeart/2005/8/layout/vList2"/>
    <dgm:cxn modelId="{D10EA521-2941-4561-B132-52F6C1B53C5C}" type="presOf" srcId="{AAC99431-8208-48E3-A2A7-724D3C5CB9C6}" destId="{20B4ECBA-E458-4E95-8A84-F64341F89E75}" srcOrd="0" destOrd="0" presId="urn:microsoft.com/office/officeart/2005/8/layout/vList2"/>
    <dgm:cxn modelId="{0D2C682B-AC60-4EA8-B822-BFBBF0752DE6}" srcId="{AAC99431-8208-48E3-A2A7-724D3C5CB9C6}" destId="{1A85E236-4BC7-4AF6-8DFF-A7B056E46724}" srcOrd="0" destOrd="0" parTransId="{C17CCBCB-6003-4555-97D2-CB626CB5AC36}" sibTransId="{00A9294F-897D-408A-B26C-9454A7345F8B}"/>
    <dgm:cxn modelId="{C2BBE92B-75BB-4DFE-B986-80CFD474EB42}" srcId="{1A85E236-4BC7-4AF6-8DFF-A7B056E46724}" destId="{05BA63DB-74F4-4A68-AFDA-ABCCA4B80D6D}" srcOrd="4" destOrd="0" parTransId="{642F44A5-A163-4759-83B7-66982DBF7D7E}" sibTransId="{5FFE5BC6-19AA-4959-BAAE-4F399185A427}"/>
    <dgm:cxn modelId="{9A5E5F3F-92BE-4B01-B8DA-821D3F6BB869}" srcId="{1A85E236-4BC7-4AF6-8DFF-A7B056E46724}" destId="{09E53C52-F8BD-4BA7-A047-EA00242C7C81}" srcOrd="3" destOrd="0" parTransId="{66136D6E-7676-4A4C-90D5-57F8AFC4A22B}" sibTransId="{E16E5388-C400-42B7-8902-FAACE772C022}"/>
    <dgm:cxn modelId="{5D98D381-6AFA-435B-9F5A-030942409EC3}" type="presOf" srcId="{1A2710B1-4ACD-45DA-9B63-535EBDD67D2C}" destId="{12FFA951-FE09-45BE-9811-6B0B6429FD32}" srcOrd="0" destOrd="0" presId="urn:microsoft.com/office/officeart/2005/8/layout/vList2"/>
    <dgm:cxn modelId="{F57A7C88-57FA-4927-AAB8-868EC5471B53}" type="presOf" srcId="{90E36560-A3B3-442D-9B4F-43CC9E73E74C}" destId="{B57AB623-E67B-4067-B916-23D29E9DB0B3}" srcOrd="0" destOrd="0" presId="urn:microsoft.com/office/officeart/2005/8/layout/vList2"/>
    <dgm:cxn modelId="{922A7C8F-FFB6-419F-87B4-CD63578CD24A}" type="presOf" srcId="{1A85E236-4BC7-4AF6-8DFF-A7B056E46724}" destId="{A5DEA958-E67B-4C62-BB60-780FD448E5A7}" srcOrd="0" destOrd="0" presId="urn:microsoft.com/office/officeart/2005/8/layout/vList2"/>
    <dgm:cxn modelId="{A6F31193-2ECC-4A62-AFD0-6A0920118125}" type="presOf" srcId="{CA7235E8-BE62-417F-874C-98155D8195C5}" destId="{63CED373-4B47-4E18-8FEC-9D94C9820030}" srcOrd="0" destOrd="0" presId="urn:microsoft.com/office/officeart/2005/8/layout/vList2"/>
    <dgm:cxn modelId="{8A375097-9C3E-466D-81B4-B1F2BBEC1E17}" type="presOf" srcId="{6B14C61B-4159-4F3E-AF30-B067FFD5860A}" destId="{B57AB623-E67B-4067-B916-23D29E9DB0B3}" srcOrd="0" destOrd="1" presId="urn:microsoft.com/office/officeart/2005/8/layout/vList2"/>
    <dgm:cxn modelId="{7975BD9A-3E07-40E2-9B4C-60958AFD838D}" srcId="{FDC2813B-39DC-417E-A1D9-116357DA60A3}" destId="{46FE5ADC-0834-4F2F-95CA-41C45E439CDC}" srcOrd="0" destOrd="0" parTransId="{C5789E32-0F26-4353-B8D1-B73471895376}" sibTransId="{69CA8B39-9C87-484A-B51D-DCC4928147BA}"/>
    <dgm:cxn modelId="{47BE9CA3-2D40-4E27-9364-EAD2898F4887}" type="presOf" srcId="{05BA63DB-74F4-4A68-AFDA-ABCCA4B80D6D}" destId="{B57AB623-E67B-4067-B916-23D29E9DB0B3}" srcOrd="0" destOrd="4" presId="urn:microsoft.com/office/officeart/2005/8/layout/vList2"/>
    <dgm:cxn modelId="{F08F94B6-B438-4D41-AF8D-66744DEDD53E}" srcId="{1A85E236-4BC7-4AF6-8DFF-A7B056E46724}" destId="{6B14C61B-4159-4F3E-AF30-B067FFD5860A}" srcOrd="1" destOrd="0" parTransId="{652AF59F-3D6D-49B8-8D74-3FEFA6A832F6}" sibTransId="{757DB2C7-BA09-48D9-9959-E9A850A3CD67}"/>
    <dgm:cxn modelId="{3B9040C2-004B-4332-AF23-C68C0172BDF5}" srcId="{FDC2813B-39DC-417E-A1D9-116357DA60A3}" destId="{EDBE6FAB-B3BE-430D-B6D4-36E75128FC96}" srcOrd="2" destOrd="0" parTransId="{1C44B5EF-6175-4634-A64E-AC36D79FA3E0}" sibTransId="{4159DA40-B6F1-49E1-9DB3-0CCC1C2EBA48}"/>
    <dgm:cxn modelId="{AA30F4C8-82AC-4520-BB95-4CA929209060}" type="presOf" srcId="{FDC2813B-39DC-417E-A1D9-116357DA60A3}" destId="{C7AE150B-D7C9-438F-BA1D-E0FD5DA32183}" srcOrd="0" destOrd="0" presId="urn:microsoft.com/office/officeart/2005/8/layout/vList2"/>
    <dgm:cxn modelId="{FF4547D7-46C9-4D0E-89D5-5D24582A2179}" type="presOf" srcId="{ADF2E6DC-8106-4369-8D4A-0227879B67C8}" destId="{C2970D6E-8120-44E9-8757-F8A571FCB05B}" srcOrd="0" destOrd="1" presId="urn:microsoft.com/office/officeart/2005/8/layout/vList2"/>
    <dgm:cxn modelId="{07FBEED7-777F-4716-B4E2-F91974BF9F9D}" type="presOf" srcId="{C23347B6-6544-4610-BBAF-EDE5E9EAC312}" destId="{12FFA951-FE09-45BE-9811-6B0B6429FD32}" srcOrd="0" destOrd="1" presId="urn:microsoft.com/office/officeart/2005/8/layout/vList2"/>
    <dgm:cxn modelId="{57FE56DD-F618-4FF7-B758-E5D6B78E13F0}" srcId="{CA7235E8-BE62-417F-874C-98155D8195C5}" destId="{C23347B6-6544-4610-BBAF-EDE5E9EAC312}" srcOrd="1" destOrd="0" parTransId="{12D13303-D39A-45CC-B148-1CFE4E335964}" sibTransId="{1D06A272-5452-49CA-892D-C328763769BF}"/>
    <dgm:cxn modelId="{EC0F27DE-5D8B-46A8-8A38-C6B42C376654}" srcId="{CA7235E8-BE62-417F-874C-98155D8195C5}" destId="{1A2710B1-4ACD-45DA-9B63-535EBDD67D2C}" srcOrd="0" destOrd="0" parTransId="{4F4117EE-BE81-45A4-B79F-40B7B5EC1652}" sibTransId="{EB18D883-8D2C-45E0-B5CE-796531328A35}"/>
    <dgm:cxn modelId="{E47FF6EC-6D81-4C6C-9194-083A87D81D82}" type="presOf" srcId="{09E53C52-F8BD-4BA7-A047-EA00242C7C81}" destId="{B57AB623-E67B-4067-B916-23D29E9DB0B3}" srcOrd="0" destOrd="3" presId="urn:microsoft.com/office/officeart/2005/8/layout/vList2"/>
    <dgm:cxn modelId="{A01DC6ED-BF86-4BD7-B250-5ABDAEADA513}" type="presOf" srcId="{1FC3162F-25E6-4E42-9786-5840F4CFBD2E}" destId="{B57AB623-E67B-4067-B916-23D29E9DB0B3}" srcOrd="0" destOrd="2" presId="urn:microsoft.com/office/officeart/2005/8/layout/vList2"/>
    <dgm:cxn modelId="{3BFC3EF0-F8D5-46CB-815C-ED73ECDD7738}" srcId="{AAC99431-8208-48E3-A2A7-724D3C5CB9C6}" destId="{FDC2813B-39DC-417E-A1D9-116357DA60A3}" srcOrd="2" destOrd="0" parTransId="{ADB90119-F9B7-47B0-9761-A30C6DA24D70}" sibTransId="{87BC46C2-20DF-47DE-9664-116C2170BDEA}"/>
    <dgm:cxn modelId="{F04883AC-F901-46D1-8688-42BFE6635EF5}" type="presParOf" srcId="{20B4ECBA-E458-4E95-8A84-F64341F89E75}" destId="{A5DEA958-E67B-4C62-BB60-780FD448E5A7}" srcOrd="0" destOrd="0" presId="urn:microsoft.com/office/officeart/2005/8/layout/vList2"/>
    <dgm:cxn modelId="{848A3EB9-6734-4F77-84FE-FE4F0F8FCF52}" type="presParOf" srcId="{20B4ECBA-E458-4E95-8A84-F64341F89E75}" destId="{B57AB623-E67B-4067-B916-23D29E9DB0B3}" srcOrd="1" destOrd="0" presId="urn:microsoft.com/office/officeart/2005/8/layout/vList2"/>
    <dgm:cxn modelId="{278B87EE-896D-40B0-91D2-364892091B79}" type="presParOf" srcId="{20B4ECBA-E458-4E95-8A84-F64341F89E75}" destId="{63CED373-4B47-4E18-8FEC-9D94C9820030}" srcOrd="2" destOrd="0" presId="urn:microsoft.com/office/officeart/2005/8/layout/vList2"/>
    <dgm:cxn modelId="{336981A9-B8EB-45BC-BC95-0BEE9C9DA17A}" type="presParOf" srcId="{20B4ECBA-E458-4E95-8A84-F64341F89E75}" destId="{12FFA951-FE09-45BE-9811-6B0B6429FD32}" srcOrd="3" destOrd="0" presId="urn:microsoft.com/office/officeart/2005/8/layout/vList2"/>
    <dgm:cxn modelId="{D79C0ECD-3CD0-450C-94E3-E8BB80E1CC72}" type="presParOf" srcId="{20B4ECBA-E458-4E95-8A84-F64341F89E75}" destId="{C7AE150B-D7C9-438F-BA1D-E0FD5DA32183}" srcOrd="4" destOrd="0" presId="urn:microsoft.com/office/officeart/2005/8/layout/vList2"/>
    <dgm:cxn modelId="{321E2924-38A0-4DC3-96F6-AE883C9CDD36}" type="presParOf" srcId="{20B4ECBA-E458-4E95-8A84-F64341F89E75}" destId="{C2970D6E-8120-44E9-8757-F8A571FCB05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6CC4F-8766-4B47-A15E-96729F00BB70}">
      <dsp:nvSpPr>
        <dsp:cNvPr id="0" name=""/>
        <dsp:cNvSpPr/>
      </dsp:nvSpPr>
      <dsp:spPr>
        <a:xfrm>
          <a:off x="0" y="3002"/>
          <a:ext cx="4940080" cy="5553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Profile</a:t>
          </a:r>
        </a:p>
      </dsp:txBody>
      <dsp:txXfrm>
        <a:off x="27109" y="30111"/>
        <a:ext cx="4885862" cy="501103"/>
      </dsp:txXfrm>
    </dsp:sp>
    <dsp:sp modelId="{EB945619-50A6-4BEC-9A0B-A4784575F46B}">
      <dsp:nvSpPr>
        <dsp:cNvPr id="0" name=""/>
        <dsp:cNvSpPr/>
      </dsp:nvSpPr>
      <dsp:spPr>
        <a:xfrm>
          <a:off x="0" y="558324"/>
          <a:ext cx="4940080" cy="168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848" tIns="35560" rIns="199136" bIns="35560" numCol="1" spcCol="1270" anchor="t" anchorCtr="0">
          <a:noAutofit/>
        </a:bodyPr>
        <a:lstStyle/>
        <a:p>
          <a:pPr marL="285750" lvl="1" indent="-285750" algn="l" defTabSz="1244600">
            <a:lnSpc>
              <a:spcPct val="90000"/>
            </a:lnSpc>
            <a:spcBef>
              <a:spcPct val="0"/>
            </a:spcBef>
            <a:spcAft>
              <a:spcPct val="20000"/>
            </a:spcAft>
            <a:buClr>
              <a:schemeClr val="accent1"/>
            </a:buClr>
            <a:buChar char="•"/>
          </a:pPr>
          <a:r>
            <a:rPr lang="en-US" sz="2800" kern="1200" dirty="0"/>
            <a:t>120 sq miles on south bank of AR River</a:t>
          </a:r>
        </a:p>
        <a:p>
          <a:pPr marL="285750" lvl="1" indent="-285750" algn="l" defTabSz="1244600">
            <a:lnSpc>
              <a:spcPct val="90000"/>
            </a:lnSpc>
            <a:spcBef>
              <a:spcPct val="0"/>
            </a:spcBef>
            <a:spcAft>
              <a:spcPct val="20000"/>
            </a:spcAft>
            <a:buClr>
              <a:schemeClr val="accent1"/>
            </a:buClr>
            <a:buChar char="•"/>
          </a:pPr>
          <a:r>
            <a:rPr lang="en-US" sz="2800" kern="1200" dirty="0"/>
            <a:t>Population 202,591</a:t>
          </a:r>
        </a:p>
        <a:p>
          <a:pPr marL="228600" lvl="1" indent="-228600" algn="l" defTabSz="1066800">
            <a:lnSpc>
              <a:spcPct val="90000"/>
            </a:lnSpc>
            <a:spcBef>
              <a:spcPct val="0"/>
            </a:spcBef>
            <a:spcAft>
              <a:spcPct val="20000"/>
            </a:spcAft>
            <a:buClr>
              <a:schemeClr val="accent1"/>
            </a:buClr>
            <a:buChar char="•"/>
          </a:pPr>
          <a:endParaRPr lang="en-US" sz="2400" kern="1200" dirty="0"/>
        </a:p>
      </dsp:txBody>
      <dsp:txXfrm>
        <a:off x="0" y="558324"/>
        <a:ext cx="4940080" cy="1689885"/>
      </dsp:txXfrm>
    </dsp:sp>
    <dsp:sp modelId="{1758E54F-5AEA-4628-BC34-7ECB5536D700}">
      <dsp:nvSpPr>
        <dsp:cNvPr id="0" name=""/>
        <dsp:cNvSpPr/>
      </dsp:nvSpPr>
      <dsp:spPr>
        <a:xfrm>
          <a:off x="0" y="2248210"/>
          <a:ext cx="4940080" cy="5553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Utility Customers</a:t>
          </a:r>
        </a:p>
      </dsp:txBody>
      <dsp:txXfrm>
        <a:off x="27109" y="2275319"/>
        <a:ext cx="4885862" cy="501103"/>
      </dsp:txXfrm>
    </dsp:sp>
    <dsp:sp modelId="{9FA6DB28-352E-4D14-8FB2-5344792FFF7B}">
      <dsp:nvSpPr>
        <dsp:cNvPr id="0" name=""/>
        <dsp:cNvSpPr/>
      </dsp:nvSpPr>
      <dsp:spPr>
        <a:xfrm>
          <a:off x="0" y="2803531"/>
          <a:ext cx="4940080" cy="903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848" tIns="35560" rIns="199136" bIns="35560" numCol="1" spcCol="1270" anchor="t" anchorCtr="0">
          <a:noAutofit/>
        </a:bodyPr>
        <a:lstStyle/>
        <a:p>
          <a:pPr marL="285750" lvl="1" indent="-285750" algn="l" defTabSz="1244600">
            <a:lnSpc>
              <a:spcPct val="90000"/>
            </a:lnSpc>
            <a:spcBef>
              <a:spcPct val="0"/>
            </a:spcBef>
            <a:spcAft>
              <a:spcPct val="20000"/>
            </a:spcAft>
            <a:buClr>
              <a:schemeClr val="accent1"/>
            </a:buClr>
            <a:buChar char="•"/>
          </a:pPr>
          <a:r>
            <a:rPr lang="en-US" sz="2800" kern="1200" dirty="0"/>
            <a:t>Domestic 63,775</a:t>
          </a:r>
        </a:p>
        <a:p>
          <a:pPr marL="285750" lvl="1" indent="-285750" algn="l" defTabSz="1244600">
            <a:lnSpc>
              <a:spcPct val="90000"/>
            </a:lnSpc>
            <a:spcBef>
              <a:spcPct val="0"/>
            </a:spcBef>
            <a:spcAft>
              <a:spcPct val="20000"/>
            </a:spcAft>
            <a:buClr>
              <a:schemeClr val="accent1"/>
            </a:buClr>
            <a:buChar char="•"/>
          </a:pPr>
          <a:r>
            <a:rPr lang="en-US" sz="2800" kern="1200" dirty="0"/>
            <a:t>Com. &amp; Ind. 7,199</a:t>
          </a:r>
        </a:p>
      </dsp:txBody>
      <dsp:txXfrm>
        <a:off x="0" y="2803531"/>
        <a:ext cx="4940080" cy="903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EA958-E67B-4C62-BB60-780FD448E5A7}">
      <dsp:nvSpPr>
        <dsp:cNvPr id="0" name=""/>
        <dsp:cNvSpPr/>
      </dsp:nvSpPr>
      <dsp:spPr>
        <a:xfrm>
          <a:off x="0" y="0"/>
          <a:ext cx="3996202" cy="4957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10000"/>
            </a:lnSpc>
            <a:spcBef>
              <a:spcPct val="0"/>
            </a:spcBef>
            <a:spcAft>
              <a:spcPct val="35000"/>
            </a:spcAft>
            <a:buNone/>
          </a:pPr>
          <a:r>
            <a:rPr lang="en-US" sz="2000" kern="1200" dirty="0"/>
            <a:t>Gravity System</a:t>
          </a:r>
        </a:p>
      </dsp:txBody>
      <dsp:txXfrm>
        <a:off x="24199" y="24199"/>
        <a:ext cx="3947804" cy="447331"/>
      </dsp:txXfrm>
    </dsp:sp>
    <dsp:sp modelId="{B57AB623-E67B-4067-B916-23D29E9DB0B3}">
      <dsp:nvSpPr>
        <dsp:cNvPr id="0" name=""/>
        <dsp:cNvSpPr/>
      </dsp:nvSpPr>
      <dsp:spPr>
        <a:xfrm>
          <a:off x="0" y="515720"/>
          <a:ext cx="3996202" cy="167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79" tIns="25400" rIns="142240" bIns="25400" numCol="1" spcCol="1270" anchor="t" anchorCtr="0">
          <a:noAutofit/>
        </a:bodyPr>
        <a:lstStyle/>
        <a:p>
          <a:pPr marL="228600" lvl="1" indent="-228600" algn="l" defTabSz="889000">
            <a:lnSpc>
              <a:spcPct val="110000"/>
            </a:lnSpc>
            <a:spcBef>
              <a:spcPct val="0"/>
            </a:spcBef>
            <a:spcAft>
              <a:spcPct val="20000"/>
            </a:spcAft>
            <a:buClr>
              <a:schemeClr val="accent1"/>
            </a:buClr>
            <a:buChar char="•"/>
          </a:pPr>
          <a:r>
            <a:rPr lang="en-US" sz="2000" kern="1200" dirty="0"/>
            <a:t>32,000+ manholes</a:t>
          </a:r>
        </a:p>
        <a:p>
          <a:pPr marL="228600" lvl="1" indent="-228600" algn="l" defTabSz="889000">
            <a:lnSpc>
              <a:spcPct val="110000"/>
            </a:lnSpc>
            <a:spcBef>
              <a:spcPct val="0"/>
            </a:spcBef>
            <a:spcAft>
              <a:spcPct val="20000"/>
            </a:spcAft>
            <a:buClr>
              <a:schemeClr val="accent1"/>
            </a:buClr>
            <a:buChar char="•"/>
          </a:pPr>
          <a:r>
            <a:rPr lang="en-US" sz="2000" kern="1200" dirty="0"/>
            <a:t>12” &amp; smaller – 1,163 miles</a:t>
          </a:r>
        </a:p>
        <a:p>
          <a:pPr marL="228600" lvl="1" indent="-228600" algn="l" defTabSz="889000">
            <a:lnSpc>
              <a:spcPct val="110000"/>
            </a:lnSpc>
            <a:spcBef>
              <a:spcPct val="0"/>
            </a:spcBef>
            <a:spcAft>
              <a:spcPct val="20000"/>
            </a:spcAft>
            <a:buClr>
              <a:schemeClr val="accent1"/>
            </a:buClr>
            <a:buChar char="•"/>
          </a:pPr>
          <a:r>
            <a:rPr lang="en-US" sz="2000" kern="1200" dirty="0"/>
            <a:t>13” - 17” – 32 miles</a:t>
          </a:r>
        </a:p>
        <a:p>
          <a:pPr marL="228600" lvl="1" indent="-228600" algn="l" defTabSz="889000">
            <a:lnSpc>
              <a:spcPct val="110000"/>
            </a:lnSpc>
            <a:spcBef>
              <a:spcPct val="0"/>
            </a:spcBef>
            <a:spcAft>
              <a:spcPct val="20000"/>
            </a:spcAft>
            <a:buClr>
              <a:schemeClr val="accent1"/>
            </a:buClr>
            <a:buChar char="•"/>
          </a:pPr>
          <a:r>
            <a:rPr lang="en-US" sz="2000" kern="1200" dirty="0"/>
            <a:t>18” &amp; larger – 165 miles</a:t>
          </a:r>
        </a:p>
        <a:p>
          <a:pPr marL="57150" lvl="1" indent="-57150" algn="l" defTabSz="222250">
            <a:lnSpc>
              <a:spcPct val="110000"/>
            </a:lnSpc>
            <a:spcBef>
              <a:spcPct val="0"/>
            </a:spcBef>
            <a:spcAft>
              <a:spcPct val="20000"/>
            </a:spcAft>
            <a:buChar char="•"/>
          </a:pPr>
          <a:endParaRPr lang="en-US" sz="500" kern="1200" dirty="0"/>
        </a:p>
      </dsp:txBody>
      <dsp:txXfrm>
        <a:off x="0" y="515720"/>
        <a:ext cx="3996202" cy="1675991"/>
      </dsp:txXfrm>
    </dsp:sp>
    <dsp:sp modelId="{63CED373-4B47-4E18-8FEC-9D94C9820030}">
      <dsp:nvSpPr>
        <dsp:cNvPr id="0" name=""/>
        <dsp:cNvSpPr/>
      </dsp:nvSpPr>
      <dsp:spPr>
        <a:xfrm>
          <a:off x="0" y="2154980"/>
          <a:ext cx="3996202" cy="5066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10000"/>
            </a:lnSpc>
            <a:spcBef>
              <a:spcPct val="0"/>
            </a:spcBef>
            <a:spcAft>
              <a:spcPct val="35000"/>
            </a:spcAft>
            <a:buNone/>
          </a:pPr>
          <a:r>
            <a:rPr lang="en-US" sz="2000" kern="1200" dirty="0"/>
            <a:t>Force System</a:t>
          </a:r>
        </a:p>
      </dsp:txBody>
      <dsp:txXfrm>
        <a:off x="24735" y="2179715"/>
        <a:ext cx="3946732" cy="457225"/>
      </dsp:txXfrm>
    </dsp:sp>
    <dsp:sp modelId="{12FFA951-FE09-45BE-9811-6B0B6429FD32}">
      <dsp:nvSpPr>
        <dsp:cNvPr id="0" name=""/>
        <dsp:cNvSpPr/>
      </dsp:nvSpPr>
      <dsp:spPr>
        <a:xfrm>
          <a:off x="0" y="2698407"/>
          <a:ext cx="3996202" cy="74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79" tIns="25400" rIns="142240" bIns="25400" numCol="1" spcCol="1270" anchor="t" anchorCtr="0">
          <a:noAutofit/>
        </a:bodyPr>
        <a:lstStyle/>
        <a:p>
          <a:pPr marL="228600" lvl="1" indent="-228600" algn="l" defTabSz="889000">
            <a:lnSpc>
              <a:spcPct val="110000"/>
            </a:lnSpc>
            <a:spcBef>
              <a:spcPct val="0"/>
            </a:spcBef>
            <a:spcAft>
              <a:spcPct val="20000"/>
            </a:spcAft>
            <a:buClr>
              <a:schemeClr val="accent1"/>
            </a:buClr>
            <a:buChar char="•"/>
          </a:pPr>
          <a:r>
            <a:rPr lang="en-US" sz="2000" kern="1200" dirty="0"/>
            <a:t>32 pump stations</a:t>
          </a:r>
        </a:p>
        <a:p>
          <a:pPr marL="228600" lvl="1" indent="-228600" algn="l" defTabSz="889000">
            <a:lnSpc>
              <a:spcPct val="110000"/>
            </a:lnSpc>
            <a:spcBef>
              <a:spcPct val="0"/>
            </a:spcBef>
            <a:spcAft>
              <a:spcPct val="20000"/>
            </a:spcAft>
            <a:buClr>
              <a:schemeClr val="accent1"/>
            </a:buClr>
            <a:buChar char="•"/>
          </a:pPr>
          <a:r>
            <a:rPr lang="en-US" sz="2000" kern="1200" dirty="0"/>
            <a:t>2” - 48” – 66 miles</a:t>
          </a:r>
        </a:p>
      </dsp:txBody>
      <dsp:txXfrm>
        <a:off x="0" y="2698407"/>
        <a:ext cx="3996202" cy="740554"/>
      </dsp:txXfrm>
    </dsp:sp>
    <dsp:sp modelId="{C7AE150B-D7C9-438F-BA1D-E0FD5DA32183}">
      <dsp:nvSpPr>
        <dsp:cNvPr id="0" name=""/>
        <dsp:cNvSpPr/>
      </dsp:nvSpPr>
      <dsp:spPr>
        <a:xfrm>
          <a:off x="0" y="3438961"/>
          <a:ext cx="3996202" cy="4957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10000"/>
            </a:lnSpc>
            <a:spcBef>
              <a:spcPct val="0"/>
            </a:spcBef>
            <a:spcAft>
              <a:spcPct val="35000"/>
            </a:spcAft>
            <a:buClr>
              <a:schemeClr val="accent1"/>
            </a:buClr>
            <a:buNone/>
          </a:pPr>
          <a:r>
            <a:rPr lang="en-US" sz="2000" kern="1200" dirty="0"/>
            <a:t>Water Reclamation Facilities</a:t>
          </a:r>
        </a:p>
      </dsp:txBody>
      <dsp:txXfrm>
        <a:off x="24199" y="3463160"/>
        <a:ext cx="3947804" cy="447331"/>
      </dsp:txXfrm>
    </dsp:sp>
    <dsp:sp modelId="{C2970D6E-8120-44E9-8757-F8A571FCB05B}">
      <dsp:nvSpPr>
        <dsp:cNvPr id="0" name=""/>
        <dsp:cNvSpPr/>
      </dsp:nvSpPr>
      <dsp:spPr>
        <a:xfrm>
          <a:off x="0" y="3934691"/>
          <a:ext cx="3996202" cy="1130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79" tIns="25400" rIns="142240" bIns="25400" numCol="1" spcCol="1270" anchor="t" anchorCtr="0">
          <a:noAutofit/>
        </a:bodyPr>
        <a:lstStyle/>
        <a:p>
          <a:pPr marL="228600" lvl="1" indent="-228600" algn="l" defTabSz="889000">
            <a:lnSpc>
              <a:spcPct val="110000"/>
            </a:lnSpc>
            <a:spcBef>
              <a:spcPct val="0"/>
            </a:spcBef>
            <a:spcAft>
              <a:spcPct val="20000"/>
            </a:spcAft>
            <a:buClr>
              <a:schemeClr val="accent1"/>
            </a:buClr>
            <a:buChar char="•"/>
          </a:pPr>
          <a:r>
            <a:rPr lang="en-US" sz="2000" kern="1200" dirty="0"/>
            <a:t>Adams Field – 94 MGD</a:t>
          </a:r>
        </a:p>
        <a:p>
          <a:pPr marL="228600" lvl="1" indent="-228600" algn="l" defTabSz="889000">
            <a:lnSpc>
              <a:spcPct val="110000"/>
            </a:lnSpc>
            <a:spcBef>
              <a:spcPct val="0"/>
            </a:spcBef>
            <a:spcAft>
              <a:spcPct val="20000"/>
            </a:spcAft>
            <a:buClr>
              <a:schemeClr val="accent1"/>
            </a:buClr>
            <a:buChar char="•"/>
          </a:pPr>
          <a:r>
            <a:rPr lang="en-US" sz="2000" kern="1200" dirty="0"/>
            <a:t>Fourche Creek – 48 MGD</a:t>
          </a:r>
        </a:p>
        <a:p>
          <a:pPr marL="228600" lvl="1" indent="-228600" algn="l" defTabSz="889000">
            <a:lnSpc>
              <a:spcPct val="110000"/>
            </a:lnSpc>
            <a:spcBef>
              <a:spcPct val="0"/>
            </a:spcBef>
            <a:spcAft>
              <a:spcPct val="20000"/>
            </a:spcAft>
            <a:buClr>
              <a:schemeClr val="accent1"/>
            </a:buClr>
            <a:buChar char="•"/>
          </a:pPr>
          <a:r>
            <a:rPr lang="en-US" sz="2000" kern="1200" dirty="0"/>
            <a:t>Little Maumelle – 12 MGD</a:t>
          </a:r>
        </a:p>
      </dsp:txBody>
      <dsp:txXfrm>
        <a:off x="0" y="3934691"/>
        <a:ext cx="3996202" cy="11303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15:29:05.848"/>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32CCA898-1D6B-4480-B6EE-1D0B50955C56}" type="datetimeFigureOut">
              <a:rPr lang="en-US" smtClean="0"/>
              <a:t>11/4/2024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E17F8CAA-59EF-4312-9403-EC07FE4E63D6}" type="slidenum">
              <a:rPr lang="en-US" smtClean="0"/>
              <a:t>‹#›</a:t>
            </a:fld>
            <a:endParaRPr lang="en-US"/>
          </a:p>
        </p:txBody>
      </p:sp>
    </p:spTree>
    <p:extLst>
      <p:ext uri="{BB962C8B-B14F-4D97-AF65-F5344CB8AC3E}">
        <p14:creationId xmlns:p14="http://schemas.microsoft.com/office/powerpoint/2010/main" val="486456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Reference the QR code which links to the </a:t>
            </a:r>
            <a:r>
              <a:rPr lang="en-US" dirty="0" err="1">
                <a:ea typeface="Calibri"/>
                <a:cs typeface="Calibri"/>
              </a:rPr>
              <a:t>webmap</a:t>
            </a:r>
            <a:r>
              <a:rPr lang="en-US" dirty="0">
                <a:ea typeface="Calibri"/>
                <a:cs typeface="Calibri"/>
              </a:rPr>
              <a:t> on LRWRA website.</a:t>
            </a:r>
          </a:p>
          <a:p>
            <a:endParaRPr lang="en-US" dirty="0">
              <a:ea typeface="Calibri"/>
              <a:cs typeface="Calibri"/>
            </a:endParaRPr>
          </a:p>
          <a:p>
            <a:r>
              <a:rPr lang="en-US" dirty="0">
                <a:ea typeface="Calibri"/>
                <a:cs typeface="Calibri"/>
              </a:rPr>
              <a:t>Sewer pipes and manholes dating back to 1880s with the first Sewer Improvement District in downtown Little Rock.  Over the next 140 years, the collection system developed to the west and south.   </a:t>
            </a:r>
          </a:p>
          <a:p>
            <a:endParaRPr lang="en-US" dirty="0">
              <a:ea typeface="Calibri"/>
              <a:cs typeface="Calibri"/>
            </a:endParaRPr>
          </a:p>
          <a:p>
            <a:r>
              <a:rPr lang="en-US" dirty="0">
                <a:ea typeface="Calibri"/>
                <a:cs typeface="Calibri"/>
              </a:rPr>
              <a:t>Quick math: roughly 95% gravity. </a:t>
            </a:r>
          </a:p>
          <a:p>
            <a:endParaRPr lang="en-US" dirty="0">
              <a:ea typeface="Calibri"/>
              <a:cs typeface="Calibri"/>
            </a:endParaRPr>
          </a:p>
          <a:p>
            <a:r>
              <a:rPr lang="en-US" dirty="0">
                <a:ea typeface="Calibri"/>
                <a:cs typeface="Calibri"/>
              </a:rPr>
              <a:t>Benefit afforded by the topography of our City, which allows us to take advantage of the natural drainage basins.</a:t>
            </a:r>
          </a:p>
          <a:p>
            <a:endParaRPr lang="en-US" dirty="0"/>
          </a:p>
        </p:txBody>
      </p:sp>
      <p:sp>
        <p:nvSpPr>
          <p:cNvPr id="4" name="Slide Number Placeholder 3"/>
          <p:cNvSpPr>
            <a:spLocks noGrp="1"/>
          </p:cNvSpPr>
          <p:nvPr>
            <p:ph type="sldNum" sz="quarter" idx="5"/>
          </p:nvPr>
        </p:nvSpPr>
        <p:spPr/>
        <p:txBody>
          <a:bodyPr/>
          <a:lstStyle/>
          <a:p>
            <a:fld id="{797BBB68-2732-4681-9AA8-634397ED3AD3}" type="slidenum">
              <a:rPr lang="en-US" smtClean="0"/>
              <a:t>4</a:t>
            </a:fld>
            <a:endParaRPr lang="en-US"/>
          </a:p>
        </p:txBody>
      </p:sp>
    </p:spTree>
    <p:extLst>
      <p:ext uri="{BB962C8B-B14F-4D97-AF65-F5344CB8AC3E}">
        <p14:creationId xmlns:p14="http://schemas.microsoft.com/office/powerpoint/2010/main" val="2941946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873E41-29DA-4B7C-AB5F-994AB91DCA33}" type="datetimeFigureOut">
              <a:rPr lang="en-US" smtClean="0"/>
              <a:pPr/>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7888B-6871-4156-99C5-71A903F56683}" type="slidenum">
              <a:rPr lang="en-US" smtClean="0"/>
              <a:pPr/>
              <a:t>‹#›</a:t>
            </a:fld>
            <a:endParaRPr lang="en-US" dirty="0"/>
          </a:p>
        </p:txBody>
      </p:sp>
    </p:spTree>
    <p:extLst>
      <p:ext uri="{BB962C8B-B14F-4D97-AF65-F5344CB8AC3E}">
        <p14:creationId xmlns:p14="http://schemas.microsoft.com/office/powerpoint/2010/main" val="248719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873E41-29DA-4B7C-AB5F-994AB91DCA33}" type="datetimeFigureOut">
              <a:rPr lang="en-US" smtClean="0"/>
              <a:pPr/>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7888B-6871-4156-99C5-71A903F56683}" type="slidenum">
              <a:rPr lang="en-US" smtClean="0"/>
              <a:pPr/>
              <a:t>‹#›</a:t>
            </a:fld>
            <a:endParaRPr lang="en-US" dirty="0"/>
          </a:p>
        </p:txBody>
      </p:sp>
    </p:spTree>
    <p:extLst>
      <p:ext uri="{BB962C8B-B14F-4D97-AF65-F5344CB8AC3E}">
        <p14:creationId xmlns:p14="http://schemas.microsoft.com/office/powerpoint/2010/main" val="89711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873E41-29DA-4B7C-AB5F-994AB91DCA33}" type="datetimeFigureOut">
              <a:rPr lang="en-US" smtClean="0"/>
              <a:pPr/>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7888B-6871-4156-99C5-71A903F56683}" type="slidenum">
              <a:rPr lang="en-US" smtClean="0"/>
              <a:pPr/>
              <a:t>‹#›</a:t>
            </a:fld>
            <a:endParaRPr lang="en-US" dirty="0"/>
          </a:p>
        </p:txBody>
      </p:sp>
    </p:spTree>
    <p:extLst>
      <p:ext uri="{BB962C8B-B14F-4D97-AF65-F5344CB8AC3E}">
        <p14:creationId xmlns:p14="http://schemas.microsoft.com/office/powerpoint/2010/main" val="231672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873E41-29DA-4B7C-AB5F-994AB91DCA33}" type="datetimeFigureOut">
              <a:rPr lang="en-US" smtClean="0"/>
              <a:pPr/>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7888B-6871-4156-99C5-71A903F56683}" type="slidenum">
              <a:rPr lang="en-US" smtClean="0"/>
              <a:pPr/>
              <a:t>‹#›</a:t>
            </a:fld>
            <a:endParaRPr lang="en-US" dirty="0"/>
          </a:p>
        </p:txBody>
      </p:sp>
    </p:spTree>
    <p:extLst>
      <p:ext uri="{BB962C8B-B14F-4D97-AF65-F5344CB8AC3E}">
        <p14:creationId xmlns:p14="http://schemas.microsoft.com/office/powerpoint/2010/main" val="47105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873E41-29DA-4B7C-AB5F-994AB91DCA33}" type="datetimeFigureOut">
              <a:rPr lang="en-US" smtClean="0"/>
              <a:pPr/>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7888B-6871-4156-99C5-71A903F56683}" type="slidenum">
              <a:rPr lang="en-US" smtClean="0"/>
              <a:pPr/>
              <a:t>‹#›</a:t>
            </a:fld>
            <a:endParaRPr lang="en-US" dirty="0"/>
          </a:p>
        </p:txBody>
      </p:sp>
    </p:spTree>
    <p:extLst>
      <p:ext uri="{BB962C8B-B14F-4D97-AF65-F5344CB8AC3E}">
        <p14:creationId xmlns:p14="http://schemas.microsoft.com/office/powerpoint/2010/main" val="125393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873E41-29DA-4B7C-AB5F-994AB91DCA33}" type="datetimeFigureOut">
              <a:rPr lang="en-US" smtClean="0"/>
              <a:pPr/>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A7888B-6871-4156-99C5-71A903F56683}" type="slidenum">
              <a:rPr lang="en-US" smtClean="0"/>
              <a:pPr/>
              <a:t>‹#›</a:t>
            </a:fld>
            <a:endParaRPr lang="en-US" dirty="0"/>
          </a:p>
        </p:txBody>
      </p:sp>
    </p:spTree>
    <p:extLst>
      <p:ext uri="{BB962C8B-B14F-4D97-AF65-F5344CB8AC3E}">
        <p14:creationId xmlns:p14="http://schemas.microsoft.com/office/powerpoint/2010/main" val="161339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873E41-29DA-4B7C-AB5F-994AB91DCA33}" type="datetimeFigureOut">
              <a:rPr lang="en-US" smtClean="0"/>
              <a:pPr/>
              <a:t>11/4/2024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A7888B-6871-4156-99C5-71A903F56683}" type="slidenum">
              <a:rPr lang="en-US" smtClean="0"/>
              <a:pPr/>
              <a:t>‹#›</a:t>
            </a:fld>
            <a:endParaRPr lang="en-US" dirty="0"/>
          </a:p>
        </p:txBody>
      </p:sp>
    </p:spTree>
    <p:extLst>
      <p:ext uri="{BB962C8B-B14F-4D97-AF65-F5344CB8AC3E}">
        <p14:creationId xmlns:p14="http://schemas.microsoft.com/office/powerpoint/2010/main" val="5062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873E41-29DA-4B7C-AB5F-994AB91DCA33}" type="datetimeFigureOut">
              <a:rPr lang="en-US" smtClean="0"/>
              <a:pPr/>
              <a:t>11/4/2024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A7888B-6871-4156-99C5-71A903F56683}" type="slidenum">
              <a:rPr lang="en-US" smtClean="0"/>
              <a:pPr/>
              <a:t>‹#›</a:t>
            </a:fld>
            <a:endParaRPr lang="en-US" dirty="0"/>
          </a:p>
        </p:txBody>
      </p:sp>
    </p:spTree>
    <p:extLst>
      <p:ext uri="{BB962C8B-B14F-4D97-AF65-F5344CB8AC3E}">
        <p14:creationId xmlns:p14="http://schemas.microsoft.com/office/powerpoint/2010/main" val="2658129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73E41-29DA-4B7C-AB5F-994AB91DCA33}" type="datetimeFigureOut">
              <a:rPr lang="en-US" smtClean="0"/>
              <a:pPr/>
              <a:t>11/4/2024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A7888B-6871-4156-99C5-71A903F56683}" type="slidenum">
              <a:rPr lang="en-US" smtClean="0"/>
              <a:pPr/>
              <a:t>‹#›</a:t>
            </a:fld>
            <a:endParaRPr lang="en-US" dirty="0"/>
          </a:p>
        </p:txBody>
      </p:sp>
    </p:spTree>
    <p:extLst>
      <p:ext uri="{BB962C8B-B14F-4D97-AF65-F5344CB8AC3E}">
        <p14:creationId xmlns:p14="http://schemas.microsoft.com/office/powerpoint/2010/main" val="2863442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873E41-29DA-4B7C-AB5F-994AB91DCA33}" type="datetimeFigureOut">
              <a:rPr lang="en-US" smtClean="0"/>
              <a:pPr/>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A7888B-6871-4156-99C5-71A903F56683}" type="slidenum">
              <a:rPr lang="en-US" smtClean="0"/>
              <a:pPr/>
              <a:t>‹#›</a:t>
            </a:fld>
            <a:endParaRPr lang="en-US" dirty="0"/>
          </a:p>
        </p:txBody>
      </p:sp>
    </p:spTree>
    <p:extLst>
      <p:ext uri="{BB962C8B-B14F-4D97-AF65-F5344CB8AC3E}">
        <p14:creationId xmlns:p14="http://schemas.microsoft.com/office/powerpoint/2010/main" val="184330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873E41-29DA-4B7C-AB5F-994AB91DCA33}" type="datetimeFigureOut">
              <a:rPr lang="en-US" smtClean="0"/>
              <a:pPr/>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A7888B-6871-4156-99C5-71A903F56683}" type="slidenum">
              <a:rPr lang="en-US" smtClean="0"/>
              <a:pPr/>
              <a:t>‹#›</a:t>
            </a:fld>
            <a:endParaRPr lang="en-US" dirty="0"/>
          </a:p>
        </p:txBody>
      </p:sp>
    </p:spTree>
    <p:extLst>
      <p:ext uri="{BB962C8B-B14F-4D97-AF65-F5344CB8AC3E}">
        <p14:creationId xmlns:p14="http://schemas.microsoft.com/office/powerpoint/2010/main" val="18469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73E41-29DA-4B7C-AB5F-994AB91DCA33}" type="datetimeFigureOut">
              <a:rPr lang="en-US" smtClean="0"/>
              <a:pPr/>
              <a:t>11/4/2024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7888B-6871-4156-99C5-71A903F56683}" type="slidenum">
              <a:rPr lang="en-US" smtClean="0"/>
              <a:pPr/>
              <a:t>‹#›</a:t>
            </a:fld>
            <a:endParaRPr lang="en-US" dirty="0"/>
          </a:p>
        </p:txBody>
      </p:sp>
    </p:spTree>
    <p:extLst>
      <p:ext uri="{BB962C8B-B14F-4D97-AF65-F5344CB8AC3E}">
        <p14:creationId xmlns:p14="http://schemas.microsoft.com/office/powerpoint/2010/main" val="3775190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pd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150.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166071"/>
            <a:ext cx="12183762" cy="8039744"/>
            <a:chOff x="-1" y="-1219111"/>
            <a:chExt cx="12183763" cy="809273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9812" t="39257" r="15573" b="5802"/>
            <a:stretch/>
          </p:blipFill>
          <p:spPr>
            <a:xfrm>
              <a:off x="-1" y="-56570"/>
              <a:ext cx="12183763" cy="693018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8355" y="-1219111"/>
              <a:ext cx="5915289" cy="4570906"/>
            </a:xfrm>
            <a:prstGeom prst="rect">
              <a:avLst/>
            </a:prstGeom>
          </p:spPr>
        </p:pic>
      </p:grpSp>
      <p:pic>
        <p:nvPicPr>
          <p:cNvPr id="8" name="Picture 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31098" y="6310688"/>
            <a:ext cx="7833329" cy="127706"/>
          </a:xfrm>
          <a:prstGeom prst="rect">
            <a:avLst/>
          </a:prstGeom>
        </p:spPr>
      </p:pic>
      <p:sp>
        <p:nvSpPr>
          <p:cNvPr id="3" name="Subtitle 2">
            <a:extLst>
              <a:ext uri="{FF2B5EF4-FFF2-40B4-BE49-F238E27FC236}">
                <a16:creationId xmlns:a16="http://schemas.microsoft.com/office/drawing/2014/main" id="{87F2FACB-9390-4CEB-9A05-3A61D7C92B4C}"/>
              </a:ext>
            </a:extLst>
          </p:cNvPr>
          <p:cNvSpPr>
            <a:spLocks noGrp="1"/>
          </p:cNvSpPr>
          <p:nvPr>
            <p:ph type="subTitle" idx="1"/>
          </p:nvPr>
        </p:nvSpPr>
        <p:spPr>
          <a:xfrm>
            <a:off x="1519880" y="5100505"/>
            <a:ext cx="9144000" cy="973123"/>
          </a:xfrm>
        </p:spPr>
        <p:txBody>
          <a:bodyPr>
            <a:normAutofit/>
          </a:bodyPr>
          <a:lstStyle/>
          <a:p>
            <a:pPr>
              <a:lnSpc>
                <a:spcPct val="100000"/>
              </a:lnSpc>
              <a:spcBef>
                <a:spcPts val="0"/>
              </a:spcBef>
            </a:pPr>
            <a:r>
              <a:rPr lang="en-US" sz="1800" dirty="0">
                <a:latin typeface="Arial" panose="020B0604020202020204" pitchFamily="34" charset="0"/>
                <a:cs typeface="Arial" panose="020B0604020202020204" pitchFamily="34" charset="0"/>
              </a:rPr>
              <a:t>Les Price, P.E.</a:t>
            </a:r>
          </a:p>
          <a:p>
            <a:pPr>
              <a:lnSpc>
                <a:spcPct val="100000"/>
              </a:lnSpc>
              <a:spcBef>
                <a:spcPts val="0"/>
              </a:spcBef>
            </a:pPr>
            <a:r>
              <a:rPr lang="en-US" sz="1800" dirty="0">
                <a:latin typeface="Arial" panose="020B0604020202020204" pitchFamily="34" charset="0"/>
                <a:cs typeface="Arial" panose="020B0604020202020204" pitchFamily="34" charset="0"/>
              </a:rPr>
              <a:t>Director of Engineering Services</a:t>
            </a:r>
          </a:p>
          <a:p>
            <a:pPr>
              <a:lnSpc>
                <a:spcPct val="100000"/>
              </a:lnSpc>
              <a:spcBef>
                <a:spcPts val="0"/>
              </a:spcBef>
            </a:pPr>
            <a:r>
              <a:rPr lang="en-US" sz="1800" dirty="0">
                <a:latin typeface="Arial" panose="020B0604020202020204" pitchFamily="34" charset="0"/>
                <a:cs typeface="Arial" panose="020B0604020202020204" pitchFamily="34" charset="0"/>
              </a:rPr>
              <a:t>November 2024</a:t>
            </a:r>
          </a:p>
        </p:txBody>
      </p:sp>
      <p:sp>
        <p:nvSpPr>
          <p:cNvPr id="11" name="Title 10">
            <a:extLst>
              <a:ext uri="{FF2B5EF4-FFF2-40B4-BE49-F238E27FC236}">
                <a16:creationId xmlns:a16="http://schemas.microsoft.com/office/drawing/2014/main" id="{0A27F919-D636-4EB7-B4E7-2CA07B0EF3C8}"/>
              </a:ext>
            </a:extLst>
          </p:cNvPr>
          <p:cNvSpPr>
            <a:spLocks noGrp="1"/>
          </p:cNvSpPr>
          <p:nvPr>
            <p:ph type="ctrTitle"/>
          </p:nvPr>
        </p:nvSpPr>
        <p:spPr>
          <a:xfrm>
            <a:off x="1124125" y="1988191"/>
            <a:ext cx="9991288" cy="2668645"/>
          </a:xfrm>
        </p:spPr>
        <p:txBody>
          <a:bodyPr>
            <a:normAutofit/>
          </a:bodyPr>
          <a:lstStyle/>
          <a:p>
            <a:pPr>
              <a:lnSpc>
                <a:spcPct val="100000"/>
              </a:lnSpc>
            </a:pPr>
            <a:br>
              <a:rPr lang="en-US" dirty="0"/>
            </a:br>
            <a:r>
              <a:rPr lang="en-US" sz="3600" dirty="0">
                <a:latin typeface="Arial" panose="020B0604020202020204" pitchFamily="34" charset="0"/>
                <a:ea typeface="Calibri" panose="020F0502020204030204" pitchFamily="34" charset="0"/>
                <a:cs typeface="Arial" panose="020B0604020202020204" pitchFamily="34" charset="0"/>
              </a:rPr>
              <a:t>Sewer Service Line Replacement Program (SSLRP)</a:t>
            </a:r>
            <a:br>
              <a:rPr lang="en-US" sz="3100" dirty="0">
                <a:effectLst/>
                <a:latin typeface="Arial" panose="020B0604020202020204" pitchFamily="34" charset="0"/>
                <a:ea typeface="Calibri" panose="020F050202020403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40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563685" cy="7231309"/>
            <a:chOff x="-83064" y="-95468"/>
            <a:chExt cx="12613799" cy="7340567"/>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812" t="39257" r="15724" b="5802"/>
            <a:stretch/>
          </p:blipFill>
          <p:spPr>
            <a:xfrm>
              <a:off x="-83064" y="-95468"/>
              <a:ext cx="12242114" cy="697753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3916" y="5130284"/>
              <a:ext cx="2736819" cy="2114815"/>
            </a:xfrm>
            <a:prstGeom prst="rect">
              <a:avLst/>
            </a:prstGeom>
          </p:spPr>
        </p:pic>
      </p:grpSp>
      <p:pic>
        <p:nvPicPr>
          <p:cNvPr id="3" name="Picture 2">
            <a:extLst>
              <a:ext uri="{FF2B5EF4-FFF2-40B4-BE49-F238E27FC236}">
                <a16:creationId xmlns:a16="http://schemas.microsoft.com/office/drawing/2014/main" id="{14B551DC-9C66-34A9-4D17-D79AD3C11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330326" y="1757517"/>
            <a:ext cx="3881845" cy="2426153"/>
          </a:xfrm>
          <a:prstGeom prst="rect">
            <a:avLst/>
          </a:prstGeom>
        </p:spPr>
      </p:pic>
      <p:pic>
        <p:nvPicPr>
          <p:cNvPr id="6" name="Picture 5">
            <a:extLst>
              <a:ext uri="{FF2B5EF4-FFF2-40B4-BE49-F238E27FC236}">
                <a16:creationId xmlns:a16="http://schemas.microsoft.com/office/drawing/2014/main" id="{49960C60-D95C-D90F-735E-EE17E60DF5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131116" y="1944914"/>
            <a:ext cx="3533396" cy="2650047"/>
          </a:xfrm>
          <a:prstGeom prst="rect">
            <a:avLst/>
          </a:prstGeom>
        </p:spPr>
      </p:pic>
      <p:pic>
        <p:nvPicPr>
          <p:cNvPr id="11" name="Picture 10" descr="A picture containing grass, outdoor&#10;&#10;Description automatically generated">
            <a:extLst>
              <a:ext uri="{FF2B5EF4-FFF2-40B4-BE49-F238E27FC236}">
                <a16:creationId xmlns:a16="http://schemas.microsoft.com/office/drawing/2014/main" id="{5CD0E155-0808-D142-5474-BCA7E99AF7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848623" y="1985031"/>
            <a:ext cx="3768288" cy="2826216"/>
          </a:xfrm>
          <a:prstGeom prst="rect">
            <a:avLst/>
          </a:prstGeom>
        </p:spPr>
      </p:pic>
      <p:sp>
        <p:nvSpPr>
          <p:cNvPr id="12" name="TextBox 11">
            <a:extLst>
              <a:ext uri="{FF2B5EF4-FFF2-40B4-BE49-F238E27FC236}">
                <a16:creationId xmlns:a16="http://schemas.microsoft.com/office/drawing/2014/main" id="{0C83DA88-39E1-C6A7-AEEB-A8002F1A2199}"/>
              </a:ext>
            </a:extLst>
          </p:cNvPr>
          <p:cNvSpPr txBox="1"/>
          <p:nvPr/>
        </p:nvSpPr>
        <p:spPr>
          <a:xfrm>
            <a:off x="-86264" y="61349"/>
            <a:ext cx="12191999" cy="769441"/>
          </a:xfrm>
          <a:prstGeom prst="rect">
            <a:avLst/>
          </a:prstGeom>
          <a:noFill/>
        </p:spPr>
        <p:txBody>
          <a:bodyPr wrap="square" rtlCol="0">
            <a:spAutoFit/>
          </a:bodyPr>
          <a:lstStyle/>
          <a:p>
            <a:pPr algn="ctr"/>
            <a:r>
              <a:rPr lang="en-US" sz="4400" b="1" dirty="0"/>
              <a:t>Examples of Replacement Pipe</a:t>
            </a:r>
          </a:p>
        </p:txBody>
      </p:sp>
      <p:sp>
        <p:nvSpPr>
          <p:cNvPr id="2" name="TextBox 1">
            <a:extLst>
              <a:ext uri="{FF2B5EF4-FFF2-40B4-BE49-F238E27FC236}">
                <a16:creationId xmlns:a16="http://schemas.microsoft.com/office/drawing/2014/main" id="{7CC3C7BB-69F9-A4D6-4AB8-4268EB3C94F6}"/>
              </a:ext>
            </a:extLst>
          </p:cNvPr>
          <p:cNvSpPr txBox="1"/>
          <p:nvPr/>
        </p:nvSpPr>
        <p:spPr>
          <a:xfrm>
            <a:off x="1572791" y="5134847"/>
            <a:ext cx="2650048" cy="461665"/>
          </a:xfrm>
          <a:prstGeom prst="rect">
            <a:avLst/>
          </a:prstGeom>
          <a:noFill/>
        </p:spPr>
        <p:txBody>
          <a:bodyPr wrap="square" rtlCol="0">
            <a:spAutoFit/>
          </a:bodyPr>
          <a:lstStyle/>
          <a:p>
            <a:pPr algn="ctr"/>
            <a:r>
              <a:rPr lang="en-US" sz="2400" dirty="0"/>
              <a:t>Cast Iron</a:t>
            </a:r>
          </a:p>
        </p:txBody>
      </p:sp>
      <p:sp>
        <p:nvSpPr>
          <p:cNvPr id="5" name="TextBox 4">
            <a:extLst>
              <a:ext uri="{FF2B5EF4-FFF2-40B4-BE49-F238E27FC236}">
                <a16:creationId xmlns:a16="http://schemas.microsoft.com/office/drawing/2014/main" id="{831FF0EF-727C-214E-EFB4-87FF8FBA8190}"/>
              </a:ext>
            </a:extLst>
          </p:cNvPr>
          <p:cNvSpPr txBox="1"/>
          <p:nvPr/>
        </p:nvSpPr>
        <p:spPr>
          <a:xfrm>
            <a:off x="5058173" y="4911516"/>
            <a:ext cx="2426152" cy="461665"/>
          </a:xfrm>
          <a:prstGeom prst="rect">
            <a:avLst/>
          </a:prstGeom>
          <a:noFill/>
        </p:spPr>
        <p:txBody>
          <a:bodyPr wrap="square" rtlCol="0">
            <a:spAutoFit/>
          </a:bodyPr>
          <a:lstStyle/>
          <a:p>
            <a:pPr algn="ctr"/>
            <a:r>
              <a:rPr lang="en-US" sz="2400" dirty="0"/>
              <a:t>Ductile Iron</a:t>
            </a:r>
          </a:p>
        </p:txBody>
      </p:sp>
      <p:sp>
        <p:nvSpPr>
          <p:cNvPr id="10" name="TextBox 9">
            <a:extLst>
              <a:ext uri="{FF2B5EF4-FFF2-40B4-BE49-F238E27FC236}">
                <a16:creationId xmlns:a16="http://schemas.microsoft.com/office/drawing/2014/main" id="{78FE504A-C33E-DB97-DDBB-C5953BE0A9DD}"/>
              </a:ext>
            </a:extLst>
          </p:cNvPr>
          <p:cNvSpPr txBox="1"/>
          <p:nvPr/>
        </p:nvSpPr>
        <p:spPr>
          <a:xfrm>
            <a:off x="8319659" y="5350291"/>
            <a:ext cx="2826216" cy="369332"/>
          </a:xfrm>
          <a:prstGeom prst="rect">
            <a:avLst/>
          </a:prstGeom>
          <a:noFill/>
        </p:spPr>
        <p:txBody>
          <a:bodyPr wrap="square" rtlCol="0">
            <a:spAutoFit/>
          </a:bodyPr>
          <a:lstStyle/>
          <a:p>
            <a:pPr algn="ctr"/>
            <a:r>
              <a:rPr lang="en-US" dirty="0"/>
              <a:t>SDR 21 PVC</a:t>
            </a:r>
          </a:p>
        </p:txBody>
      </p:sp>
      <p:pic>
        <p:nvPicPr>
          <p:cNvPr id="13" name="Picture 12" descr="A black background with green and blue text&#10;&#10;Description automatically generated">
            <a:extLst>
              <a:ext uri="{FF2B5EF4-FFF2-40B4-BE49-F238E27FC236}">
                <a16:creationId xmlns:a16="http://schemas.microsoft.com/office/drawing/2014/main" id="{DD9FC3A3-DDF4-B9BF-7876-9C12160479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5249" y="5717227"/>
            <a:ext cx="1845628" cy="1048309"/>
          </a:xfrm>
          <a:prstGeom prst="rect">
            <a:avLst/>
          </a:prstGeom>
        </p:spPr>
      </p:pic>
    </p:spTree>
    <p:extLst>
      <p:ext uri="{BB962C8B-B14F-4D97-AF65-F5344CB8AC3E}">
        <p14:creationId xmlns:p14="http://schemas.microsoft.com/office/powerpoint/2010/main" val="3129795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530735" cy="7222921"/>
            <a:chOff x="0" y="-48126"/>
            <a:chExt cx="12530735" cy="7293225"/>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812" t="39257" r="15724" b="5802"/>
            <a:stretch/>
          </p:blipFill>
          <p:spPr>
            <a:xfrm>
              <a:off x="0" y="-48126"/>
              <a:ext cx="12159050" cy="693018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3916" y="5130284"/>
              <a:ext cx="2736819" cy="2114815"/>
            </a:xfrm>
            <a:prstGeom prst="rect">
              <a:avLst/>
            </a:prstGeom>
          </p:spPr>
        </p:pic>
      </p:grpSp>
      <p:sp>
        <p:nvSpPr>
          <p:cNvPr id="12" name="TextBox 11">
            <a:extLst>
              <a:ext uri="{FF2B5EF4-FFF2-40B4-BE49-F238E27FC236}">
                <a16:creationId xmlns:a16="http://schemas.microsoft.com/office/drawing/2014/main" id="{013A55F4-0CFC-3ADC-3CFD-F6E0DEE5345C}"/>
              </a:ext>
            </a:extLst>
          </p:cNvPr>
          <p:cNvSpPr txBox="1"/>
          <p:nvPr/>
        </p:nvSpPr>
        <p:spPr>
          <a:xfrm>
            <a:off x="1285336" y="782012"/>
            <a:ext cx="10644996" cy="3354765"/>
          </a:xfrm>
          <a:prstGeom prst="rect">
            <a:avLst/>
          </a:prstGeom>
          <a:noFill/>
        </p:spPr>
        <p:txBody>
          <a:bodyPr wrap="square" rtlCol="0">
            <a:spAutoFit/>
          </a:bodyPr>
          <a:lstStyle/>
          <a:p>
            <a:pPr marL="457200" indent="-457200">
              <a:buFont typeface="Wingdings" panose="05000000000000000000" pitchFamily="2" charset="2"/>
              <a:buChar char="Ø"/>
            </a:pPr>
            <a:r>
              <a:rPr lang="en-US" sz="2400" dirty="0"/>
              <a:t>Initially program was a huge success which created funding issues</a:t>
            </a:r>
          </a:p>
          <a:p>
            <a:pPr marL="457200" indent="-457200">
              <a:buFont typeface="Arial" panose="020B0604020202020204" pitchFamily="34" charset="0"/>
              <a:buChar char="•"/>
            </a:pPr>
            <a:endParaRPr lang="en-US" sz="1000" dirty="0"/>
          </a:p>
          <a:p>
            <a:pPr marL="457200" indent="-457200">
              <a:buFont typeface="Wingdings" panose="05000000000000000000" pitchFamily="2" charset="2"/>
              <a:buChar char="Ø"/>
            </a:pPr>
            <a:r>
              <a:rPr lang="en-US" sz="2400" dirty="0"/>
              <a:t>The $1 fee did not keep up with demand</a:t>
            </a:r>
          </a:p>
          <a:p>
            <a:pPr marL="800100" lvl="1" indent="-342900">
              <a:buFont typeface="Arial" panose="020B0604020202020204" pitchFamily="34" charset="0"/>
              <a:buChar char="•"/>
            </a:pPr>
            <a:r>
              <a:rPr lang="en-US" sz="2400" dirty="0"/>
              <a:t>$1 fee generates $770,000 per year</a:t>
            </a:r>
          </a:p>
          <a:p>
            <a:pPr marL="800100" lvl="1" indent="-342900">
              <a:buFont typeface="Arial" panose="020B0604020202020204" pitchFamily="34" charset="0"/>
              <a:buChar char="•"/>
            </a:pPr>
            <a:r>
              <a:rPr lang="en-US" sz="2400" dirty="0"/>
              <a:t>1</a:t>
            </a:r>
            <a:r>
              <a:rPr lang="en-US" sz="2400" baseline="30000" dirty="0"/>
              <a:t>st</a:t>
            </a:r>
            <a:r>
              <a:rPr lang="en-US" sz="2400" dirty="0"/>
              <a:t> year demand was 1.1 million</a:t>
            </a:r>
          </a:p>
          <a:p>
            <a:pPr marL="457200" indent="-457200">
              <a:buFont typeface="Arial" panose="020B0604020202020204" pitchFamily="34" charset="0"/>
              <a:buChar char="•"/>
            </a:pPr>
            <a:endParaRPr lang="en-US" sz="1000" dirty="0"/>
          </a:p>
          <a:p>
            <a:pPr marL="457200" indent="-457200">
              <a:buFont typeface="Wingdings" panose="05000000000000000000" pitchFamily="2" charset="2"/>
              <a:buChar char="Ø"/>
            </a:pPr>
            <a:r>
              <a:rPr lang="en-US" sz="2400" dirty="0"/>
              <a:t>Backlog and lag time of reimbursements</a:t>
            </a:r>
          </a:p>
          <a:p>
            <a:pPr marL="800100" lvl="1" indent="-342900">
              <a:buFont typeface="Arial" panose="020B0604020202020204" pitchFamily="34" charset="0"/>
              <a:buChar char="•"/>
            </a:pPr>
            <a:r>
              <a:rPr lang="en-US" sz="2400" dirty="0"/>
              <a:t>Initially 6-week lag time</a:t>
            </a:r>
          </a:p>
          <a:p>
            <a:pPr marL="800100" lvl="1" indent="-342900">
              <a:buFont typeface="Arial" panose="020B0604020202020204" pitchFamily="34" charset="0"/>
              <a:buChar char="•"/>
            </a:pPr>
            <a:r>
              <a:rPr lang="en-US" sz="2400" dirty="0"/>
              <a:t>Many homeowners pay the plumbing companies with the LRWRA reimbursement</a:t>
            </a:r>
          </a:p>
        </p:txBody>
      </p:sp>
      <p:sp>
        <p:nvSpPr>
          <p:cNvPr id="3" name="TextBox 2">
            <a:extLst>
              <a:ext uri="{FF2B5EF4-FFF2-40B4-BE49-F238E27FC236}">
                <a16:creationId xmlns:a16="http://schemas.microsoft.com/office/drawing/2014/main" id="{07744350-CEA7-DC92-54AC-61AA6A459817}"/>
              </a:ext>
            </a:extLst>
          </p:cNvPr>
          <p:cNvSpPr txBox="1"/>
          <p:nvPr/>
        </p:nvSpPr>
        <p:spPr>
          <a:xfrm>
            <a:off x="32950" y="129396"/>
            <a:ext cx="12126099" cy="769441"/>
          </a:xfrm>
          <a:prstGeom prst="rect">
            <a:avLst/>
          </a:prstGeom>
          <a:noFill/>
        </p:spPr>
        <p:txBody>
          <a:bodyPr wrap="square" rtlCol="0">
            <a:spAutoFit/>
          </a:bodyPr>
          <a:lstStyle/>
          <a:p>
            <a:pPr algn="ctr"/>
            <a:r>
              <a:rPr lang="en-US" sz="4400" b="1" dirty="0"/>
              <a:t>Initial Challenges of SSLRP</a:t>
            </a:r>
          </a:p>
        </p:txBody>
      </p:sp>
      <p:sp>
        <p:nvSpPr>
          <p:cNvPr id="2" name="TextBox 1">
            <a:extLst>
              <a:ext uri="{FF2B5EF4-FFF2-40B4-BE49-F238E27FC236}">
                <a16:creationId xmlns:a16="http://schemas.microsoft.com/office/drawing/2014/main" id="{C9F611C5-B0FD-E6EF-6C35-DCF5669C32D0}"/>
              </a:ext>
            </a:extLst>
          </p:cNvPr>
          <p:cNvSpPr txBox="1"/>
          <p:nvPr/>
        </p:nvSpPr>
        <p:spPr>
          <a:xfrm>
            <a:off x="1285336" y="4492390"/>
            <a:ext cx="5705828"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t>Solution to Initial Challenges</a:t>
            </a:r>
          </a:p>
        </p:txBody>
      </p:sp>
      <p:sp>
        <p:nvSpPr>
          <p:cNvPr id="6" name="TextBox 5">
            <a:extLst>
              <a:ext uri="{FF2B5EF4-FFF2-40B4-BE49-F238E27FC236}">
                <a16:creationId xmlns:a16="http://schemas.microsoft.com/office/drawing/2014/main" id="{F331B164-405A-7255-32AB-EE5286C42674}"/>
              </a:ext>
            </a:extLst>
          </p:cNvPr>
          <p:cNvSpPr txBox="1"/>
          <p:nvPr/>
        </p:nvSpPr>
        <p:spPr>
          <a:xfrm>
            <a:off x="1799621" y="4942192"/>
            <a:ext cx="8936966" cy="830997"/>
          </a:xfrm>
          <a:prstGeom prst="rect">
            <a:avLst/>
          </a:prstGeom>
          <a:noFill/>
        </p:spPr>
        <p:txBody>
          <a:bodyPr wrap="square" rtlCol="0">
            <a:spAutoFit/>
          </a:bodyPr>
          <a:lstStyle/>
          <a:p>
            <a:pPr marL="457200" indent="-457200">
              <a:buFont typeface="Arial" panose="020B0604020202020204" pitchFamily="34" charset="0"/>
              <a:buChar char="•"/>
            </a:pPr>
            <a:r>
              <a:rPr lang="en-US" sz="2400" dirty="0"/>
              <a:t>Obtained SRF loan starting in 2016 - allowed lag time to decrease to 1 to 2 weeks</a:t>
            </a:r>
          </a:p>
        </p:txBody>
      </p:sp>
      <p:pic>
        <p:nvPicPr>
          <p:cNvPr id="5" name="Picture 4" descr="A black background with green and blue text&#10;&#10;Description automatically generated">
            <a:extLst>
              <a:ext uri="{FF2B5EF4-FFF2-40B4-BE49-F238E27FC236}">
                <a16:creationId xmlns:a16="http://schemas.microsoft.com/office/drawing/2014/main" id="{4551F9C4-D66D-B5CC-BD37-CCCD34405C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249" y="5717227"/>
            <a:ext cx="1845628" cy="1048309"/>
          </a:xfrm>
          <a:prstGeom prst="rect">
            <a:avLst/>
          </a:prstGeom>
        </p:spPr>
      </p:pic>
    </p:spTree>
    <p:extLst>
      <p:ext uri="{BB962C8B-B14F-4D97-AF65-F5344CB8AC3E}">
        <p14:creationId xmlns:p14="http://schemas.microsoft.com/office/powerpoint/2010/main" val="381988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a:extLst>
              <a:ext uri="{FF2B5EF4-FFF2-40B4-BE49-F238E27FC236}">
                <a16:creationId xmlns:a16="http://schemas.microsoft.com/office/drawing/2014/main" id="{D6560F15-72FF-E975-FA3F-EE14FFD7F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86" y="73891"/>
            <a:ext cx="11907731" cy="665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069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2950" y="0"/>
            <a:ext cx="12530735" cy="7222921"/>
            <a:chOff x="0" y="-48126"/>
            <a:chExt cx="12530735" cy="7293225"/>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812" t="39257" r="15724" b="5802"/>
            <a:stretch/>
          </p:blipFill>
          <p:spPr>
            <a:xfrm>
              <a:off x="0" y="-48126"/>
              <a:ext cx="12159050" cy="693018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3916" y="5130284"/>
              <a:ext cx="2736819" cy="2114815"/>
            </a:xfrm>
            <a:prstGeom prst="rect">
              <a:avLst/>
            </a:prstGeom>
          </p:spPr>
        </p:pic>
      </p:grpSp>
      <p:sp>
        <p:nvSpPr>
          <p:cNvPr id="12" name="TextBox 11">
            <a:extLst>
              <a:ext uri="{FF2B5EF4-FFF2-40B4-BE49-F238E27FC236}">
                <a16:creationId xmlns:a16="http://schemas.microsoft.com/office/drawing/2014/main" id="{013A55F4-0CFC-3ADC-3CFD-F6E0DEE5345C}"/>
              </a:ext>
            </a:extLst>
          </p:cNvPr>
          <p:cNvSpPr txBox="1"/>
          <p:nvPr/>
        </p:nvSpPr>
        <p:spPr>
          <a:xfrm>
            <a:off x="1475117" y="1184989"/>
            <a:ext cx="9514936" cy="3046988"/>
          </a:xfrm>
          <a:prstGeom prst="rect">
            <a:avLst/>
          </a:prstGeom>
          <a:noFill/>
        </p:spPr>
        <p:txBody>
          <a:bodyPr wrap="square" rtlCol="0">
            <a:spAutoFit/>
          </a:bodyPr>
          <a:lstStyle/>
          <a:p>
            <a:pPr marL="457200" indent="-457200">
              <a:buFont typeface="Wingdings" panose="05000000000000000000" pitchFamily="2" charset="2"/>
              <a:buChar char="Ø"/>
            </a:pPr>
            <a:r>
              <a:rPr lang="en-US" sz="2400" dirty="0"/>
              <a:t>Property must be owned by an individual</a:t>
            </a:r>
          </a:p>
          <a:p>
            <a:pPr marL="800100" lvl="1" indent="-342900">
              <a:buFont typeface="Arial" panose="020B0604020202020204" pitchFamily="34" charset="0"/>
              <a:buChar char="•"/>
            </a:pPr>
            <a:r>
              <a:rPr lang="en-US" sz="2400" dirty="0"/>
              <a:t>Companies or businesses are not eligible</a:t>
            </a:r>
          </a:p>
          <a:p>
            <a:pPr marL="457200" indent="-457200">
              <a:buFont typeface="Arial" panose="020B0604020202020204" pitchFamily="34" charset="0"/>
              <a:buChar char="•"/>
            </a:pPr>
            <a:endParaRPr lang="en-US" sz="2400" dirty="0"/>
          </a:p>
          <a:p>
            <a:pPr marL="457200" indent="-457200">
              <a:buFont typeface="Wingdings" panose="05000000000000000000" pitchFamily="2" charset="2"/>
              <a:buChar char="Ø"/>
            </a:pPr>
            <a:r>
              <a:rPr lang="en-US" sz="2400" dirty="0"/>
              <a:t>The replacement sewer service pipe must be placed in existing trench of old pipe or in close proximity to the old pipe.</a:t>
            </a:r>
          </a:p>
          <a:p>
            <a:pPr marL="457200" indent="-457200">
              <a:buFont typeface="Arial" panose="020B0604020202020204" pitchFamily="34" charset="0"/>
              <a:buChar char="•"/>
            </a:pPr>
            <a:endParaRPr lang="en-US" sz="2400" dirty="0"/>
          </a:p>
          <a:p>
            <a:pPr marL="342900" indent="-342900">
              <a:buFont typeface="Wingdings" panose="05000000000000000000" pitchFamily="2" charset="2"/>
              <a:buChar char="Ø"/>
            </a:pPr>
            <a:r>
              <a:rPr lang="en-US" sz="2400" dirty="0"/>
              <a:t>If new pipe is cast iron or ductile iron, then it must comply with AIS requirements</a:t>
            </a:r>
          </a:p>
        </p:txBody>
      </p:sp>
      <p:sp>
        <p:nvSpPr>
          <p:cNvPr id="3" name="TextBox 2">
            <a:extLst>
              <a:ext uri="{FF2B5EF4-FFF2-40B4-BE49-F238E27FC236}">
                <a16:creationId xmlns:a16="http://schemas.microsoft.com/office/drawing/2014/main" id="{07744350-CEA7-DC92-54AC-61AA6A459817}"/>
              </a:ext>
            </a:extLst>
          </p:cNvPr>
          <p:cNvSpPr txBox="1"/>
          <p:nvPr/>
        </p:nvSpPr>
        <p:spPr>
          <a:xfrm>
            <a:off x="32950" y="92464"/>
            <a:ext cx="12126100" cy="769441"/>
          </a:xfrm>
          <a:prstGeom prst="rect">
            <a:avLst/>
          </a:prstGeom>
          <a:noFill/>
        </p:spPr>
        <p:txBody>
          <a:bodyPr wrap="square" rtlCol="0">
            <a:spAutoFit/>
          </a:bodyPr>
          <a:lstStyle/>
          <a:p>
            <a:pPr algn="ctr"/>
            <a:r>
              <a:rPr lang="en-US" sz="4400" b="1" dirty="0"/>
              <a:t>SRF Funding Requirements</a:t>
            </a:r>
          </a:p>
        </p:txBody>
      </p:sp>
      <p:pic>
        <p:nvPicPr>
          <p:cNvPr id="2" name="Picture 1" descr="A black background with green and blue text&#10;&#10;Description automatically generated">
            <a:extLst>
              <a:ext uri="{FF2B5EF4-FFF2-40B4-BE49-F238E27FC236}">
                <a16:creationId xmlns:a16="http://schemas.microsoft.com/office/drawing/2014/main" id="{1EC91E06-1458-EC37-EA31-CD71CAE2C0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249" y="5717227"/>
            <a:ext cx="1845628" cy="1048309"/>
          </a:xfrm>
          <a:prstGeom prst="rect">
            <a:avLst/>
          </a:prstGeom>
        </p:spPr>
      </p:pic>
    </p:spTree>
    <p:extLst>
      <p:ext uri="{BB962C8B-B14F-4D97-AF65-F5344CB8AC3E}">
        <p14:creationId xmlns:p14="http://schemas.microsoft.com/office/powerpoint/2010/main" val="816637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7432" y="0"/>
            <a:ext cx="12530735" cy="7222921"/>
            <a:chOff x="0" y="-48126"/>
            <a:chExt cx="12530735" cy="7293225"/>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812" t="39257" r="15724" b="5802"/>
            <a:stretch/>
          </p:blipFill>
          <p:spPr>
            <a:xfrm>
              <a:off x="0" y="-48126"/>
              <a:ext cx="12159050" cy="693018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3916" y="5130284"/>
              <a:ext cx="2736819" cy="2114815"/>
            </a:xfrm>
            <a:prstGeom prst="rect">
              <a:avLst/>
            </a:prstGeom>
          </p:spPr>
        </p:pic>
      </p:grpSp>
      <p:sp>
        <p:nvSpPr>
          <p:cNvPr id="12" name="TextBox 11">
            <a:extLst>
              <a:ext uri="{FF2B5EF4-FFF2-40B4-BE49-F238E27FC236}">
                <a16:creationId xmlns:a16="http://schemas.microsoft.com/office/drawing/2014/main" id="{013A55F4-0CFC-3ADC-3CFD-F6E0DEE5345C}"/>
              </a:ext>
            </a:extLst>
          </p:cNvPr>
          <p:cNvSpPr txBox="1"/>
          <p:nvPr/>
        </p:nvSpPr>
        <p:spPr>
          <a:xfrm>
            <a:off x="1673525" y="782012"/>
            <a:ext cx="10394830" cy="5016758"/>
          </a:xfrm>
          <a:prstGeom prst="rect">
            <a:avLst/>
          </a:prstGeom>
          <a:noFill/>
        </p:spPr>
        <p:txBody>
          <a:bodyPr wrap="square" rtlCol="0">
            <a:spAutoFit/>
          </a:bodyPr>
          <a:lstStyle/>
          <a:p>
            <a:pPr marL="457200" indent="-457200">
              <a:buFont typeface="Wingdings" panose="05000000000000000000" pitchFamily="2" charset="2"/>
              <a:buChar char="Ø"/>
            </a:pPr>
            <a:r>
              <a:rPr lang="en-US" sz="2400" dirty="0"/>
              <a:t>Handwritten Reimbursement Form</a:t>
            </a:r>
          </a:p>
          <a:p>
            <a:pPr marL="800100" lvl="1" indent="-342900">
              <a:buFont typeface="Arial" panose="020B0604020202020204" pitchFamily="34" charset="0"/>
              <a:buChar char="•"/>
            </a:pPr>
            <a:r>
              <a:rPr lang="en-US" sz="2400" dirty="0"/>
              <a:t>Deciphering bad hand-writing</a:t>
            </a:r>
          </a:p>
          <a:p>
            <a:pPr marL="800100" lvl="1" indent="-342900">
              <a:buFont typeface="Arial" panose="020B0604020202020204" pitchFamily="34" charset="0"/>
              <a:buChar char="•"/>
            </a:pPr>
            <a:r>
              <a:rPr lang="en-US" sz="2400" dirty="0"/>
              <a:t>Incomplete submissions</a:t>
            </a:r>
          </a:p>
          <a:p>
            <a:pPr marL="342900" indent="-342900">
              <a:buFont typeface="Wingdings" panose="05000000000000000000" pitchFamily="2" charset="2"/>
              <a:buChar char="Ø"/>
            </a:pPr>
            <a:endParaRPr lang="en-US" sz="800" dirty="0"/>
          </a:p>
          <a:p>
            <a:pPr marL="342900" indent="-342900">
              <a:buFont typeface="Wingdings" panose="05000000000000000000" pitchFamily="2" charset="2"/>
              <a:buChar char="Ø"/>
            </a:pPr>
            <a:r>
              <a:rPr lang="en-US" sz="2400" dirty="0"/>
              <a:t>Communicating with homeowner on the phone</a:t>
            </a:r>
          </a:p>
          <a:p>
            <a:pPr marL="800100" lvl="1" indent="-342900">
              <a:buFont typeface="Arial" panose="020B0604020202020204" pitchFamily="34" charset="0"/>
              <a:buChar char="•"/>
            </a:pPr>
            <a:r>
              <a:rPr lang="en-US" sz="2400" dirty="0"/>
              <a:t>Language and accent issues</a:t>
            </a:r>
          </a:p>
          <a:p>
            <a:pPr marL="457200" indent="-457200">
              <a:buFont typeface="Wingdings" panose="05000000000000000000" pitchFamily="2" charset="2"/>
              <a:buChar char="Ø"/>
            </a:pPr>
            <a:endParaRPr lang="en-US" sz="800" dirty="0"/>
          </a:p>
          <a:p>
            <a:pPr marL="457200" indent="-457200">
              <a:buFont typeface="Wingdings" panose="05000000000000000000" pitchFamily="2" charset="2"/>
              <a:buChar char="Ø"/>
            </a:pPr>
            <a:r>
              <a:rPr lang="en-US" sz="2400" dirty="0"/>
              <a:t>Eligibility inspections</a:t>
            </a:r>
          </a:p>
          <a:p>
            <a:pPr marL="800100" lvl="1" indent="-342900">
              <a:buFont typeface="Arial" panose="020B0604020202020204" pitchFamily="34" charset="0"/>
              <a:buChar char="•"/>
            </a:pPr>
            <a:r>
              <a:rPr lang="en-US" sz="2400" dirty="0"/>
              <a:t>Plumbing companies charge extra</a:t>
            </a:r>
          </a:p>
          <a:p>
            <a:pPr marL="457200" indent="-457200">
              <a:buFont typeface="Wingdings" panose="05000000000000000000" pitchFamily="2" charset="2"/>
              <a:buChar char="Ø"/>
            </a:pPr>
            <a:endParaRPr lang="en-US" sz="800" dirty="0"/>
          </a:p>
          <a:p>
            <a:pPr marL="457200" indent="-457200">
              <a:buFont typeface="Wingdings" panose="05000000000000000000" pitchFamily="2" charset="2"/>
              <a:buChar char="Ø"/>
            </a:pPr>
            <a:r>
              <a:rPr lang="en-US" sz="2400" dirty="0"/>
              <a:t>Requirement for total replacement</a:t>
            </a:r>
          </a:p>
          <a:p>
            <a:pPr marL="800100" lvl="1" indent="-342900">
              <a:buFont typeface="Arial" panose="020B0604020202020204" pitchFamily="34" charset="0"/>
              <a:buChar char="•"/>
            </a:pPr>
            <a:r>
              <a:rPr lang="en-US" sz="2400" dirty="0"/>
              <a:t>Street cut fees</a:t>
            </a:r>
          </a:p>
          <a:p>
            <a:pPr marL="457200" indent="-457200">
              <a:buFont typeface="Wingdings" panose="05000000000000000000" pitchFamily="2" charset="2"/>
              <a:buChar char="Ø"/>
            </a:pPr>
            <a:endParaRPr lang="en-US" sz="800" dirty="0"/>
          </a:p>
          <a:p>
            <a:pPr marL="457200" indent="-457200">
              <a:buFont typeface="Wingdings" panose="05000000000000000000" pitchFamily="2" charset="2"/>
              <a:buChar char="Ø"/>
            </a:pPr>
            <a:r>
              <a:rPr lang="en-US" sz="2400" dirty="0"/>
              <a:t>Reimbursement has not increased over time</a:t>
            </a:r>
          </a:p>
          <a:p>
            <a:pPr marL="800100" lvl="1" indent="-342900">
              <a:buFont typeface="Arial" panose="020B0604020202020204" pitchFamily="34" charset="0"/>
              <a:buChar char="•"/>
            </a:pPr>
            <a:r>
              <a:rPr lang="en-US" sz="2400" dirty="0"/>
              <a:t>Average cost of replacement increased significantly over the last three years</a:t>
            </a:r>
          </a:p>
          <a:p>
            <a:pPr marL="800100" lvl="1" indent="-342900">
              <a:buFont typeface="Arial" panose="020B0604020202020204" pitchFamily="34" charset="0"/>
              <a:buChar char="•"/>
            </a:pPr>
            <a:r>
              <a:rPr lang="en-US" sz="2400" dirty="0"/>
              <a:t>2023 average replacement cost is $5,295</a:t>
            </a:r>
          </a:p>
        </p:txBody>
      </p:sp>
      <p:sp>
        <p:nvSpPr>
          <p:cNvPr id="3" name="TextBox 2">
            <a:extLst>
              <a:ext uri="{FF2B5EF4-FFF2-40B4-BE49-F238E27FC236}">
                <a16:creationId xmlns:a16="http://schemas.microsoft.com/office/drawing/2014/main" id="{07744350-CEA7-DC92-54AC-61AA6A459817}"/>
              </a:ext>
            </a:extLst>
          </p:cNvPr>
          <p:cNvSpPr txBox="1"/>
          <p:nvPr/>
        </p:nvSpPr>
        <p:spPr>
          <a:xfrm>
            <a:off x="32950" y="129396"/>
            <a:ext cx="12126099" cy="769441"/>
          </a:xfrm>
          <a:prstGeom prst="rect">
            <a:avLst/>
          </a:prstGeom>
          <a:noFill/>
        </p:spPr>
        <p:txBody>
          <a:bodyPr wrap="square" rtlCol="0">
            <a:spAutoFit/>
          </a:bodyPr>
          <a:lstStyle/>
          <a:p>
            <a:pPr algn="ctr"/>
            <a:r>
              <a:rPr lang="en-US" sz="4400" b="1" dirty="0"/>
              <a:t>Current Challenges of Program</a:t>
            </a:r>
          </a:p>
        </p:txBody>
      </p:sp>
      <p:pic>
        <p:nvPicPr>
          <p:cNvPr id="2" name="Picture 1" descr="A black background with green and blue text&#10;&#10;Description automatically generated">
            <a:extLst>
              <a:ext uri="{FF2B5EF4-FFF2-40B4-BE49-F238E27FC236}">
                <a16:creationId xmlns:a16="http://schemas.microsoft.com/office/drawing/2014/main" id="{108CAB1A-ED30-302E-4A46-6CCD288CE1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249" y="5717227"/>
            <a:ext cx="1845628" cy="1048309"/>
          </a:xfrm>
          <a:prstGeom prst="rect">
            <a:avLst/>
          </a:prstGeom>
        </p:spPr>
      </p:pic>
    </p:spTree>
    <p:extLst>
      <p:ext uri="{BB962C8B-B14F-4D97-AF65-F5344CB8AC3E}">
        <p14:creationId xmlns:p14="http://schemas.microsoft.com/office/powerpoint/2010/main" val="1556550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rt 3">
            <a:extLst>
              <a:ext uri="{FF2B5EF4-FFF2-40B4-BE49-F238E27FC236}">
                <a16:creationId xmlns:a16="http://schemas.microsoft.com/office/drawing/2014/main" id="{125C5E1E-1852-A016-2500-0292125B2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49" y="41664"/>
            <a:ext cx="11900868" cy="671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69061BF3-8D26-9ABB-1EEE-D8FA87B939B9}"/>
                  </a:ext>
                </a:extLst>
              </p14:cNvPr>
              <p14:cNvContentPartPr/>
              <p14:nvPr/>
            </p14:nvContentPartPr>
            <p14:xfrm>
              <a:off x="-103775" y="146737"/>
              <a:ext cx="360" cy="360"/>
            </p14:xfrm>
          </p:contentPart>
        </mc:Choice>
        <mc:Fallback xmlns="">
          <p:pic>
            <p:nvPicPr>
              <p:cNvPr id="7" name="Ink 6">
                <a:extLst>
                  <a:ext uri="{FF2B5EF4-FFF2-40B4-BE49-F238E27FC236}">
                    <a16:creationId xmlns:a16="http://schemas.microsoft.com/office/drawing/2014/main" id="{69061BF3-8D26-9ABB-1EEE-D8FA87B939B9}"/>
                  </a:ext>
                </a:extLst>
              </p:cNvPr>
              <p:cNvPicPr/>
              <p:nvPr/>
            </p:nvPicPr>
            <p:blipFill>
              <a:blip r:embed="rId4"/>
              <a:stretch>
                <a:fillRect/>
              </a:stretch>
            </p:blipFill>
            <p:spPr>
              <a:xfrm>
                <a:off x="-112415" y="137737"/>
                <a:ext cx="18000" cy="18000"/>
              </a:xfrm>
              <a:prstGeom prst="rect">
                <a:avLst/>
              </a:prstGeom>
            </p:spPr>
          </p:pic>
        </mc:Fallback>
      </mc:AlternateContent>
      <p:sp>
        <p:nvSpPr>
          <p:cNvPr id="8" name="Oval 7">
            <a:extLst>
              <a:ext uri="{FF2B5EF4-FFF2-40B4-BE49-F238E27FC236}">
                <a16:creationId xmlns:a16="http://schemas.microsoft.com/office/drawing/2014/main" id="{29E55E69-B025-534B-1249-D3BCB98337E3}"/>
              </a:ext>
            </a:extLst>
          </p:cNvPr>
          <p:cNvSpPr/>
          <p:nvPr/>
        </p:nvSpPr>
        <p:spPr>
          <a:xfrm>
            <a:off x="10610491" y="1639020"/>
            <a:ext cx="664234" cy="64698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4200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AFF179-701A-5583-5597-CB639C50322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F89DF1-43FD-FDBF-1581-E823F49BBF53}"/>
              </a:ext>
            </a:extLst>
          </p:cNvPr>
          <p:cNvSpPr txBox="1"/>
          <p:nvPr/>
        </p:nvSpPr>
        <p:spPr>
          <a:xfrm>
            <a:off x="6375632" y="318782"/>
            <a:ext cx="5293453" cy="584775"/>
          </a:xfrm>
          <a:prstGeom prst="rect">
            <a:avLst/>
          </a:prstGeom>
          <a:noFill/>
        </p:spPr>
        <p:txBody>
          <a:bodyPr wrap="square" rtlCol="0">
            <a:spAutoFit/>
          </a:bodyPr>
          <a:lstStyle/>
          <a:p>
            <a:r>
              <a:rPr lang="en-US" sz="3200" b="1" dirty="0">
                <a:highlight>
                  <a:srgbClr val="FDFDFD"/>
                </a:highlight>
              </a:rPr>
              <a:t>Locations of Reimbursements</a:t>
            </a:r>
          </a:p>
        </p:txBody>
      </p:sp>
    </p:spTree>
    <p:extLst>
      <p:ext uri="{BB962C8B-B14F-4D97-AF65-F5344CB8AC3E}">
        <p14:creationId xmlns:p14="http://schemas.microsoft.com/office/powerpoint/2010/main" val="244952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497785" cy="7206143"/>
            <a:chOff x="0" y="-48126"/>
            <a:chExt cx="12530735" cy="7293225"/>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812" t="39257" r="15724" b="5802"/>
            <a:stretch/>
          </p:blipFill>
          <p:spPr>
            <a:xfrm>
              <a:off x="0" y="-48126"/>
              <a:ext cx="12159050" cy="693018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3916" y="5130284"/>
              <a:ext cx="2736819" cy="2114815"/>
            </a:xfrm>
            <a:prstGeom prst="rect">
              <a:avLst/>
            </a:prstGeom>
          </p:spPr>
        </p:pic>
      </p:grpSp>
      <p:sp>
        <p:nvSpPr>
          <p:cNvPr id="9" name="TextBox 8">
            <a:extLst>
              <a:ext uri="{FF2B5EF4-FFF2-40B4-BE49-F238E27FC236}">
                <a16:creationId xmlns:a16="http://schemas.microsoft.com/office/drawing/2014/main" id="{30D001D5-0F58-D190-6D5E-E28108578CDF}"/>
              </a:ext>
            </a:extLst>
          </p:cNvPr>
          <p:cNvSpPr txBox="1"/>
          <p:nvPr/>
        </p:nvSpPr>
        <p:spPr>
          <a:xfrm>
            <a:off x="5702060" y="775327"/>
            <a:ext cx="6072997" cy="523220"/>
          </a:xfrm>
          <a:prstGeom prst="rect">
            <a:avLst/>
          </a:prstGeom>
          <a:noFill/>
        </p:spPr>
        <p:txBody>
          <a:bodyPr wrap="square" rtlCol="0">
            <a:spAutoFit/>
          </a:bodyPr>
          <a:lstStyle/>
          <a:p>
            <a:pPr algn="ctr"/>
            <a:r>
              <a:rPr lang="en-US" sz="2800" b="1" dirty="0"/>
              <a:t>2023 Achievements</a:t>
            </a:r>
          </a:p>
        </p:txBody>
      </p:sp>
      <p:sp>
        <p:nvSpPr>
          <p:cNvPr id="10" name="TextBox 9">
            <a:extLst>
              <a:ext uri="{FF2B5EF4-FFF2-40B4-BE49-F238E27FC236}">
                <a16:creationId xmlns:a16="http://schemas.microsoft.com/office/drawing/2014/main" id="{A62CB211-BCBB-43D0-6202-44B5763BE5E7}"/>
              </a:ext>
            </a:extLst>
          </p:cNvPr>
          <p:cNvSpPr txBox="1"/>
          <p:nvPr/>
        </p:nvSpPr>
        <p:spPr>
          <a:xfrm>
            <a:off x="5751380" y="1109025"/>
            <a:ext cx="6538823" cy="114307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400" dirty="0">
                <a:cs typeface="Arial" panose="020B0604020202020204" pitchFamily="34" charset="0"/>
              </a:rPr>
              <a:t>$574,785 of reimbursements to 230 customers</a:t>
            </a:r>
          </a:p>
          <a:p>
            <a:pPr marL="342900" indent="-342900">
              <a:lnSpc>
                <a:spcPct val="150000"/>
              </a:lnSpc>
              <a:buFont typeface="Wingdings" panose="05000000000000000000" pitchFamily="2" charset="2"/>
              <a:buChar char="Ø"/>
            </a:pPr>
            <a:r>
              <a:rPr lang="en-US" sz="2400" dirty="0">
                <a:cs typeface="Arial" panose="020B0604020202020204" pitchFamily="34" charset="0"/>
              </a:rPr>
              <a:t>2.2 MG of infiltration eliminated</a:t>
            </a:r>
          </a:p>
        </p:txBody>
      </p:sp>
      <p:sp>
        <p:nvSpPr>
          <p:cNvPr id="13" name="TextBox 12">
            <a:extLst>
              <a:ext uri="{FF2B5EF4-FFF2-40B4-BE49-F238E27FC236}">
                <a16:creationId xmlns:a16="http://schemas.microsoft.com/office/drawing/2014/main" id="{5039D44B-A2A9-DDC0-786C-96606F03E5F0}"/>
              </a:ext>
            </a:extLst>
          </p:cNvPr>
          <p:cNvSpPr txBox="1"/>
          <p:nvPr/>
        </p:nvSpPr>
        <p:spPr>
          <a:xfrm>
            <a:off x="3165894" y="3773635"/>
            <a:ext cx="7893170" cy="523220"/>
          </a:xfrm>
          <a:prstGeom prst="rect">
            <a:avLst/>
          </a:prstGeom>
          <a:noFill/>
        </p:spPr>
        <p:txBody>
          <a:bodyPr wrap="square" rtlCol="0">
            <a:spAutoFit/>
          </a:bodyPr>
          <a:lstStyle/>
          <a:p>
            <a:pPr algn="ctr"/>
            <a:r>
              <a:rPr lang="en-US" sz="2800" b="1" dirty="0"/>
              <a:t>Achievements Since Inception</a:t>
            </a:r>
          </a:p>
        </p:txBody>
      </p:sp>
      <p:sp>
        <p:nvSpPr>
          <p:cNvPr id="14" name="TextBox 13">
            <a:extLst>
              <a:ext uri="{FF2B5EF4-FFF2-40B4-BE49-F238E27FC236}">
                <a16:creationId xmlns:a16="http://schemas.microsoft.com/office/drawing/2014/main" id="{80605F27-B7A7-07E9-7EB8-A252802BEA13}"/>
              </a:ext>
            </a:extLst>
          </p:cNvPr>
          <p:cNvSpPr txBox="1"/>
          <p:nvPr/>
        </p:nvSpPr>
        <p:spPr>
          <a:xfrm>
            <a:off x="3047999" y="4080294"/>
            <a:ext cx="8109527" cy="2123658"/>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sz="2400" dirty="0"/>
              <a:t>Provided $9.4 million of reimbursements to 3,766 customers</a:t>
            </a:r>
          </a:p>
          <a:p>
            <a:pPr marL="342900" indent="-342900">
              <a:buFont typeface="Wingdings" panose="05000000000000000000" pitchFamily="2" charset="2"/>
              <a:buChar char="Ø"/>
            </a:pPr>
            <a:r>
              <a:rPr lang="en-US" sz="2400" dirty="0"/>
              <a:t>Eliminated an estimated 224.5 MG of infiltration </a:t>
            </a:r>
          </a:p>
          <a:p>
            <a:pPr marL="342900" indent="-342900">
              <a:lnSpc>
                <a:spcPct val="150000"/>
              </a:lnSpc>
              <a:buFont typeface="Wingdings" panose="05000000000000000000" pitchFamily="2" charset="2"/>
              <a:buChar char="Ø"/>
            </a:pPr>
            <a:r>
              <a:rPr lang="en-US" sz="2400" dirty="0"/>
              <a:t>Award winning program</a:t>
            </a:r>
          </a:p>
          <a:p>
            <a:pPr marL="800100" lvl="1" indent="-342900">
              <a:buFont typeface="Arial" panose="020B0604020202020204" pitchFamily="34" charset="0"/>
              <a:buChar char="•"/>
            </a:pPr>
            <a:r>
              <a:rPr lang="en-US" sz="2400" dirty="0"/>
              <a:t>Pisces Award for Innovation in the SRF</a:t>
            </a:r>
          </a:p>
        </p:txBody>
      </p:sp>
      <p:pic>
        <p:nvPicPr>
          <p:cNvPr id="2" name="Picture 1" descr="A picture containing diagram&#10;&#10;Description automatically generated">
            <a:extLst>
              <a:ext uri="{FF2B5EF4-FFF2-40B4-BE49-F238E27FC236}">
                <a16:creationId xmlns:a16="http://schemas.microsoft.com/office/drawing/2014/main" id="{8D75ED38-806C-37F5-44A0-4112B0AAD0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56" y="3773635"/>
            <a:ext cx="1765888" cy="1789433"/>
          </a:xfrm>
          <a:prstGeom prst="rect">
            <a:avLst/>
          </a:prstGeom>
        </p:spPr>
      </p:pic>
      <p:pic>
        <p:nvPicPr>
          <p:cNvPr id="5" name="Picture 4" descr="A black background with green and blue text&#10;&#10;Description automatically generated">
            <a:extLst>
              <a:ext uri="{FF2B5EF4-FFF2-40B4-BE49-F238E27FC236}">
                <a16:creationId xmlns:a16="http://schemas.microsoft.com/office/drawing/2014/main" id="{72CD10DB-109C-4B19-9B59-076015A242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626" y="233970"/>
            <a:ext cx="5961900" cy="3386335"/>
          </a:xfrm>
          <a:prstGeom prst="rect">
            <a:avLst/>
          </a:prstGeom>
        </p:spPr>
      </p:pic>
    </p:spTree>
    <p:extLst>
      <p:ext uri="{BB962C8B-B14F-4D97-AF65-F5344CB8AC3E}">
        <p14:creationId xmlns:p14="http://schemas.microsoft.com/office/powerpoint/2010/main" val="4181172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530735" cy="7222921"/>
            <a:chOff x="0" y="-48126"/>
            <a:chExt cx="12530735" cy="7293225"/>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812" t="39257" r="15724" b="5802"/>
            <a:stretch/>
          </p:blipFill>
          <p:spPr>
            <a:xfrm>
              <a:off x="0" y="-48126"/>
              <a:ext cx="12159050" cy="693018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3916" y="5130284"/>
              <a:ext cx="2736819" cy="2114815"/>
            </a:xfrm>
            <a:prstGeom prst="rect">
              <a:avLst/>
            </a:prstGeom>
          </p:spPr>
        </p:pic>
      </p:grpSp>
      <p:sp>
        <p:nvSpPr>
          <p:cNvPr id="3" name="TextBox 2">
            <a:extLst>
              <a:ext uri="{FF2B5EF4-FFF2-40B4-BE49-F238E27FC236}">
                <a16:creationId xmlns:a16="http://schemas.microsoft.com/office/drawing/2014/main" id="{07744350-CEA7-DC92-54AC-61AA6A459817}"/>
              </a:ext>
            </a:extLst>
          </p:cNvPr>
          <p:cNvSpPr txBox="1"/>
          <p:nvPr/>
        </p:nvSpPr>
        <p:spPr>
          <a:xfrm>
            <a:off x="4641011" y="2553418"/>
            <a:ext cx="3243531" cy="920252"/>
          </a:xfrm>
          <a:prstGeom prst="rect">
            <a:avLst/>
          </a:prstGeom>
          <a:noFill/>
        </p:spPr>
        <p:txBody>
          <a:bodyPr wrap="square" rtlCol="0">
            <a:spAutoFit/>
          </a:bodyPr>
          <a:lstStyle/>
          <a:p>
            <a:pPr>
              <a:lnSpc>
                <a:spcPct val="150000"/>
              </a:lnSpc>
            </a:pPr>
            <a:r>
              <a:rPr lang="en-US" sz="4000" b="1" dirty="0"/>
              <a:t>Questions?</a:t>
            </a:r>
          </a:p>
        </p:txBody>
      </p:sp>
    </p:spTree>
    <p:extLst>
      <p:ext uri="{BB962C8B-B14F-4D97-AF65-F5344CB8AC3E}">
        <p14:creationId xmlns:p14="http://schemas.microsoft.com/office/powerpoint/2010/main" val="173399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530735" cy="7222921"/>
            <a:chOff x="0" y="-48126"/>
            <a:chExt cx="12530735" cy="7293225"/>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812" t="39257" r="15724" b="5802"/>
            <a:stretch/>
          </p:blipFill>
          <p:spPr>
            <a:xfrm>
              <a:off x="0" y="-48126"/>
              <a:ext cx="12159050" cy="693018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3916" y="5130284"/>
              <a:ext cx="2736819" cy="2114815"/>
            </a:xfrm>
            <a:prstGeom prst="rect">
              <a:avLst/>
            </a:prstGeom>
          </p:spPr>
        </p:pic>
      </p:grpSp>
      <p:sp>
        <p:nvSpPr>
          <p:cNvPr id="10" name="TextBox 9">
            <a:extLst>
              <a:ext uri="{FF2B5EF4-FFF2-40B4-BE49-F238E27FC236}">
                <a16:creationId xmlns:a16="http://schemas.microsoft.com/office/drawing/2014/main" id="{AA3BF25A-F241-397B-F1F3-539F2FED3848}"/>
              </a:ext>
            </a:extLst>
          </p:cNvPr>
          <p:cNvSpPr txBox="1"/>
          <p:nvPr/>
        </p:nvSpPr>
        <p:spPr>
          <a:xfrm>
            <a:off x="32950" y="99942"/>
            <a:ext cx="12126100" cy="769441"/>
          </a:xfrm>
          <a:prstGeom prst="rect">
            <a:avLst/>
          </a:prstGeom>
          <a:noFill/>
        </p:spPr>
        <p:txBody>
          <a:bodyPr wrap="square" rtlCol="0">
            <a:spAutoFit/>
          </a:bodyPr>
          <a:lstStyle/>
          <a:p>
            <a:pPr algn="ctr"/>
            <a:r>
              <a:rPr lang="en-US" sz="4400" b="1" dirty="0"/>
              <a:t>Agenda</a:t>
            </a:r>
          </a:p>
        </p:txBody>
      </p:sp>
      <p:sp>
        <p:nvSpPr>
          <p:cNvPr id="3" name="TextBox 2">
            <a:extLst>
              <a:ext uri="{FF2B5EF4-FFF2-40B4-BE49-F238E27FC236}">
                <a16:creationId xmlns:a16="http://schemas.microsoft.com/office/drawing/2014/main" id="{07744350-CEA7-DC92-54AC-61AA6A459817}"/>
              </a:ext>
            </a:extLst>
          </p:cNvPr>
          <p:cNvSpPr txBox="1"/>
          <p:nvPr/>
        </p:nvSpPr>
        <p:spPr>
          <a:xfrm>
            <a:off x="2734572" y="1716657"/>
            <a:ext cx="6495691" cy="3257174"/>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2800" b="1" dirty="0"/>
              <a:t>About LRWRA</a:t>
            </a:r>
          </a:p>
          <a:p>
            <a:pPr marL="457200" indent="-457200">
              <a:lnSpc>
                <a:spcPct val="150000"/>
              </a:lnSpc>
              <a:buFont typeface="Wingdings" panose="05000000000000000000" pitchFamily="2" charset="2"/>
              <a:buChar char="Ø"/>
            </a:pPr>
            <a:r>
              <a:rPr lang="en-US" sz="2800" b="1" dirty="0"/>
              <a:t>General Information of SSLRP Program</a:t>
            </a:r>
          </a:p>
          <a:p>
            <a:pPr marL="457200" indent="-457200">
              <a:lnSpc>
                <a:spcPct val="150000"/>
              </a:lnSpc>
              <a:buFont typeface="Wingdings" panose="05000000000000000000" pitchFamily="2" charset="2"/>
              <a:buChar char="Ø"/>
            </a:pPr>
            <a:r>
              <a:rPr lang="en-US" sz="2800" b="1" dirty="0"/>
              <a:t>Initial Challenges</a:t>
            </a:r>
          </a:p>
          <a:p>
            <a:pPr marL="457200" indent="-457200">
              <a:lnSpc>
                <a:spcPct val="150000"/>
              </a:lnSpc>
              <a:buFont typeface="Wingdings" panose="05000000000000000000" pitchFamily="2" charset="2"/>
              <a:buChar char="Ø"/>
            </a:pPr>
            <a:r>
              <a:rPr lang="en-US" sz="2800" b="1" dirty="0"/>
              <a:t>Current Challenges</a:t>
            </a:r>
          </a:p>
          <a:p>
            <a:pPr marL="457200" indent="-457200">
              <a:lnSpc>
                <a:spcPct val="150000"/>
              </a:lnSpc>
              <a:buFont typeface="Wingdings" panose="05000000000000000000" pitchFamily="2" charset="2"/>
              <a:buChar char="Ø"/>
            </a:pPr>
            <a:r>
              <a:rPr lang="en-US" sz="2800" b="1" dirty="0"/>
              <a:t>Achievements</a:t>
            </a:r>
          </a:p>
        </p:txBody>
      </p:sp>
    </p:spTree>
    <p:extLst>
      <p:ext uri="{BB962C8B-B14F-4D97-AF65-F5344CB8AC3E}">
        <p14:creationId xmlns:p14="http://schemas.microsoft.com/office/powerpoint/2010/main" val="3052045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269E45B-068F-265F-DFB0-B7941D81940D}"/>
              </a:ext>
            </a:extLst>
          </p:cNvPr>
          <p:cNvSpPr/>
          <p:nvPr/>
        </p:nvSpPr>
        <p:spPr>
          <a:xfrm>
            <a:off x="3049" y="0"/>
            <a:ext cx="5759805" cy="6858000"/>
          </a:xfrm>
          <a:prstGeom prst="rect">
            <a:avLst/>
          </a:prstGeom>
          <a:gradFill flip="none" rotWithShape="1">
            <a:gsLst>
              <a:gs pos="0">
                <a:schemeClr val="accent5">
                  <a:alpha val="50000"/>
                </a:schemeClr>
              </a:gs>
              <a:gs pos="39000">
                <a:srgbClr val="009273">
                  <a:alpha val="70000"/>
                </a:srgbClr>
              </a:gs>
              <a:gs pos="100000">
                <a:schemeClr val="accent6">
                  <a:alpha val="70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1">
            <a:extLst>
              <a:ext uri="{FF2B5EF4-FFF2-40B4-BE49-F238E27FC236}">
                <a16:creationId xmlns:a16="http://schemas.microsoft.com/office/drawing/2014/main" id="{7E7C1AD4-E5FC-8B46-FA7D-CAFDAED0F803}"/>
              </a:ext>
            </a:extLst>
          </p:cNvPr>
          <p:cNvCxnSpPr>
            <a:cxnSpLocks/>
          </p:cNvCxnSpPr>
          <p:nvPr/>
        </p:nvCxnSpPr>
        <p:spPr>
          <a:xfrm>
            <a:off x="11539700" y="1241039"/>
            <a:ext cx="0" cy="454728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3">
            <a:extLst>
              <a:ext uri="{FF2B5EF4-FFF2-40B4-BE49-F238E27FC236}">
                <a16:creationId xmlns:a16="http://schemas.microsoft.com/office/drawing/2014/main" id="{DDC318A2-766C-ED4E-13A7-518A843856DC}"/>
              </a:ext>
            </a:extLst>
          </p:cNvPr>
          <p:cNvSpPr txBox="1">
            <a:spLocks/>
          </p:cNvSpPr>
          <p:nvPr/>
        </p:nvSpPr>
        <p:spPr>
          <a:xfrm>
            <a:off x="5762853" y="13100"/>
            <a:ext cx="6288248" cy="921707"/>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mn-lt"/>
              </a:rPr>
              <a:t>LRWRA Service Area</a:t>
            </a:r>
          </a:p>
        </p:txBody>
      </p:sp>
      <p:graphicFrame>
        <p:nvGraphicFramePr>
          <p:cNvPr id="11" name="Diagram 10">
            <a:extLst>
              <a:ext uri="{FF2B5EF4-FFF2-40B4-BE49-F238E27FC236}">
                <a16:creationId xmlns:a16="http://schemas.microsoft.com/office/drawing/2014/main" id="{673BDB6B-26B8-15AC-BBE3-177239564CE6}"/>
              </a:ext>
            </a:extLst>
          </p:cNvPr>
          <p:cNvGraphicFramePr/>
          <p:nvPr>
            <p:extLst>
              <p:ext uri="{D42A27DB-BD31-4B8C-83A1-F6EECF244321}">
                <p14:modId xmlns:p14="http://schemas.microsoft.com/office/powerpoint/2010/main" val="3787257426"/>
              </p:ext>
            </p:extLst>
          </p:nvPr>
        </p:nvGraphicFramePr>
        <p:xfrm>
          <a:off x="6349451" y="1481356"/>
          <a:ext cx="4940080" cy="3710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a:extLst>
              <a:ext uri="{FF2B5EF4-FFF2-40B4-BE49-F238E27FC236}">
                <a16:creationId xmlns:a16="http://schemas.microsoft.com/office/drawing/2014/main" id="{97CB2D4C-8151-7273-D9BE-F9ED26F9A5D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656" r="9486"/>
          <a:stretch/>
        </p:blipFill>
        <p:spPr bwMode="auto">
          <a:xfrm>
            <a:off x="406110" y="473954"/>
            <a:ext cx="4953682" cy="591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140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B4E5-1D1F-17AB-0ACB-74A7FFC41821}"/>
              </a:ext>
            </a:extLst>
          </p:cNvPr>
          <p:cNvSpPr txBox="1">
            <a:spLocks/>
          </p:cNvSpPr>
          <p:nvPr/>
        </p:nvSpPr>
        <p:spPr>
          <a:xfrm>
            <a:off x="716034" y="0"/>
            <a:ext cx="11475964"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mn-lt"/>
              </a:rPr>
              <a:t>LRWRA Sewer System Overview</a:t>
            </a:r>
          </a:p>
        </p:txBody>
      </p:sp>
      <p:graphicFrame>
        <p:nvGraphicFramePr>
          <p:cNvPr id="3" name="1">
            <a:extLst>
              <a:ext uri="{FF2B5EF4-FFF2-40B4-BE49-F238E27FC236}">
                <a16:creationId xmlns:a16="http://schemas.microsoft.com/office/drawing/2014/main" id="{8AC78672-4D49-B4CD-B6B5-3A1006DD33BD}"/>
              </a:ext>
            </a:extLst>
          </p:cNvPr>
          <p:cNvGraphicFramePr/>
          <p:nvPr>
            <p:extLst>
              <p:ext uri="{D42A27DB-BD31-4B8C-83A1-F6EECF244321}">
                <p14:modId xmlns:p14="http://schemas.microsoft.com/office/powerpoint/2010/main" val="527598426"/>
              </p:ext>
            </p:extLst>
          </p:nvPr>
        </p:nvGraphicFramePr>
        <p:xfrm>
          <a:off x="7985888" y="1130060"/>
          <a:ext cx="3996202" cy="5085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1" descr="A map of a city&#10;&#10;Description automatically generated">
            <a:extLst>
              <a:ext uri="{FF2B5EF4-FFF2-40B4-BE49-F238E27FC236}">
                <a16:creationId xmlns:a16="http://schemas.microsoft.com/office/drawing/2014/main" id="{A788B336-4B5F-EE03-6E17-AB9A50A78D9A}"/>
              </a:ext>
            </a:extLst>
          </p:cNvPr>
          <p:cNvPicPr>
            <a:picLocks noChangeAspect="1"/>
          </p:cNvPicPr>
          <p:nvPr/>
        </p:nvPicPr>
        <p:blipFill rotWithShape="1">
          <a:blip r:embed="rId8"/>
          <a:srcRect l="2737" r="5141" b="-2"/>
          <a:stretch/>
        </p:blipFill>
        <p:spPr>
          <a:xfrm>
            <a:off x="1118432" y="1191588"/>
            <a:ext cx="6175362" cy="4290229"/>
          </a:xfrm>
          <a:prstGeom prst="roundRect">
            <a:avLst>
              <a:gd name="adj" fmla="val 11339"/>
            </a:avLst>
          </a:prstGeom>
        </p:spPr>
      </p:pic>
      <p:pic>
        <p:nvPicPr>
          <p:cNvPr id="5" name="Picture 4" descr="A qr code on a white background&#10;&#10;Description automatically generated">
            <a:extLst>
              <a:ext uri="{FF2B5EF4-FFF2-40B4-BE49-F238E27FC236}">
                <a16:creationId xmlns:a16="http://schemas.microsoft.com/office/drawing/2014/main" id="{2B110DA7-AE1F-1EB7-EEB0-533DC6AA4170}"/>
              </a:ext>
            </a:extLst>
          </p:cNvPr>
          <p:cNvPicPr>
            <a:picLocks noChangeAspect="1"/>
          </p:cNvPicPr>
          <p:nvPr/>
        </p:nvPicPr>
        <p:blipFill>
          <a:blip r:embed="rId9"/>
          <a:stretch>
            <a:fillRect/>
          </a:stretch>
        </p:blipFill>
        <p:spPr>
          <a:xfrm>
            <a:off x="5106841" y="4425011"/>
            <a:ext cx="1790051" cy="1790051"/>
          </a:xfrm>
          <a:prstGeom prst="rect">
            <a:avLst/>
          </a:prstGeom>
        </p:spPr>
      </p:pic>
      <p:cxnSp>
        <p:nvCxnSpPr>
          <p:cNvPr id="6" name="Straight Connector 1">
            <a:extLst>
              <a:ext uri="{FF2B5EF4-FFF2-40B4-BE49-F238E27FC236}">
                <a16:creationId xmlns:a16="http://schemas.microsoft.com/office/drawing/2014/main" id="{7FFE161D-A6DF-64FF-271C-29853D344830}"/>
              </a:ext>
            </a:extLst>
          </p:cNvPr>
          <p:cNvCxnSpPr>
            <a:cxnSpLocks/>
          </p:cNvCxnSpPr>
          <p:nvPr/>
        </p:nvCxnSpPr>
        <p:spPr>
          <a:xfrm>
            <a:off x="716034" y="365125"/>
            <a:ext cx="0" cy="650369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57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530735" cy="7222921"/>
            <a:chOff x="0" y="-48126"/>
            <a:chExt cx="12530735" cy="7293225"/>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812" t="39257" r="15724" b="5802"/>
            <a:stretch/>
          </p:blipFill>
          <p:spPr>
            <a:xfrm>
              <a:off x="0" y="-48126"/>
              <a:ext cx="12159050" cy="693018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3916" y="5130284"/>
              <a:ext cx="2736819" cy="2114815"/>
            </a:xfrm>
            <a:prstGeom prst="rect">
              <a:avLst/>
            </a:prstGeom>
          </p:spPr>
        </p:pic>
      </p:grpSp>
      <p:sp>
        <p:nvSpPr>
          <p:cNvPr id="10" name="TextBox 9">
            <a:extLst>
              <a:ext uri="{FF2B5EF4-FFF2-40B4-BE49-F238E27FC236}">
                <a16:creationId xmlns:a16="http://schemas.microsoft.com/office/drawing/2014/main" id="{AA3BF25A-F241-397B-F1F3-539F2FED3848}"/>
              </a:ext>
            </a:extLst>
          </p:cNvPr>
          <p:cNvSpPr txBox="1"/>
          <p:nvPr/>
        </p:nvSpPr>
        <p:spPr>
          <a:xfrm>
            <a:off x="6096000" y="662730"/>
            <a:ext cx="5354972"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t>Program Created in 2013</a:t>
            </a:r>
          </a:p>
        </p:txBody>
      </p:sp>
      <p:sp>
        <p:nvSpPr>
          <p:cNvPr id="12" name="TextBox 11">
            <a:extLst>
              <a:ext uri="{FF2B5EF4-FFF2-40B4-BE49-F238E27FC236}">
                <a16:creationId xmlns:a16="http://schemas.microsoft.com/office/drawing/2014/main" id="{013A55F4-0CFC-3ADC-3CFD-F6E0DEE5345C}"/>
              </a:ext>
            </a:extLst>
          </p:cNvPr>
          <p:cNvSpPr txBox="1"/>
          <p:nvPr/>
        </p:nvSpPr>
        <p:spPr>
          <a:xfrm>
            <a:off x="1216405" y="4029818"/>
            <a:ext cx="10100344"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a:t>To encourage the total replacement of older sewer service lines which contribute to the infiltration of storm water into the LRWRA collection system</a:t>
            </a:r>
          </a:p>
          <a:p>
            <a:pPr marL="457200" indent="-457200">
              <a:buFont typeface="Arial" panose="020B0604020202020204" pitchFamily="34" charset="0"/>
              <a:buChar char="•"/>
            </a:pPr>
            <a:r>
              <a:rPr lang="en-US" sz="2400" dirty="0"/>
              <a:t>Provides $2,500 reimbursement to domestic customers for total replacement of eligible service lines to domestic customers</a:t>
            </a:r>
          </a:p>
        </p:txBody>
      </p:sp>
      <p:sp>
        <p:nvSpPr>
          <p:cNvPr id="13" name="TextBox 12">
            <a:extLst>
              <a:ext uri="{FF2B5EF4-FFF2-40B4-BE49-F238E27FC236}">
                <a16:creationId xmlns:a16="http://schemas.microsoft.com/office/drawing/2014/main" id="{D448BEE0-E3B2-25A9-2176-2F164B40C561}"/>
              </a:ext>
            </a:extLst>
          </p:cNvPr>
          <p:cNvSpPr txBox="1"/>
          <p:nvPr/>
        </p:nvSpPr>
        <p:spPr>
          <a:xfrm>
            <a:off x="6593747" y="1813430"/>
            <a:ext cx="5259898"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$1 added to monthly bill to domestic customers</a:t>
            </a:r>
          </a:p>
          <a:p>
            <a:pPr marL="285750" indent="-285750">
              <a:buFont typeface="Arial" panose="020B0604020202020204" pitchFamily="34" charset="0"/>
              <a:buChar char="•"/>
            </a:pPr>
            <a:r>
              <a:rPr lang="en-US" sz="2400" dirty="0"/>
              <a:t>ANRD SRF Loans</a:t>
            </a:r>
          </a:p>
        </p:txBody>
      </p:sp>
      <p:sp>
        <p:nvSpPr>
          <p:cNvPr id="3" name="TextBox 2">
            <a:extLst>
              <a:ext uri="{FF2B5EF4-FFF2-40B4-BE49-F238E27FC236}">
                <a16:creationId xmlns:a16="http://schemas.microsoft.com/office/drawing/2014/main" id="{07744350-CEA7-DC92-54AC-61AA6A459817}"/>
              </a:ext>
            </a:extLst>
          </p:cNvPr>
          <p:cNvSpPr txBox="1"/>
          <p:nvPr/>
        </p:nvSpPr>
        <p:spPr>
          <a:xfrm>
            <a:off x="1216405" y="3506598"/>
            <a:ext cx="4437775"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b="1" u="sng" dirty="0"/>
              <a:t>Purpose</a:t>
            </a:r>
          </a:p>
        </p:txBody>
      </p:sp>
      <p:sp>
        <p:nvSpPr>
          <p:cNvPr id="5" name="TextBox 4">
            <a:extLst>
              <a:ext uri="{FF2B5EF4-FFF2-40B4-BE49-F238E27FC236}">
                <a16:creationId xmlns:a16="http://schemas.microsoft.com/office/drawing/2014/main" id="{31FE89D9-F0B9-38A2-59D0-56995A2FEA11}"/>
              </a:ext>
            </a:extLst>
          </p:cNvPr>
          <p:cNvSpPr txBox="1"/>
          <p:nvPr/>
        </p:nvSpPr>
        <p:spPr>
          <a:xfrm>
            <a:off x="6096000" y="1375794"/>
            <a:ext cx="3542950"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t>Funded by</a:t>
            </a:r>
          </a:p>
        </p:txBody>
      </p:sp>
      <p:pic>
        <p:nvPicPr>
          <p:cNvPr id="6" name="Picture 5" descr="A black background with green and blue text&#10;&#10;Description automatically generated">
            <a:extLst>
              <a:ext uri="{FF2B5EF4-FFF2-40B4-BE49-F238E27FC236}">
                <a16:creationId xmlns:a16="http://schemas.microsoft.com/office/drawing/2014/main" id="{7854F66A-9D58-0BEC-2091-8FCA0DAC14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847" y="120263"/>
            <a:ext cx="5961900" cy="3386335"/>
          </a:xfrm>
          <a:prstGeom prst="rect">
            <a:avLst/>
          </a:prstGeom>
        </p:spPr>
      </p:pic>
    </p:spTree>
    <p:extLst>
      <p:ext uri="{BB962C8B-B14F-4D97-AF65-F5344CB8AC3E}">
        <p14:creationId xmlns:p14="http://schemas.microsoft.com/office/powerpoint/2010/main" val="876315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2348"/>
            <a:ext cx="12530735" cy="7222921"/>
            <a:chOff x="0" y="-48126"/>
            <a:chExt cx="12530735" cy="7293225"/>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812" t="39257" r="15724" b="5802"/>
            <a:stretch/>
          </p:blipFill>
          <p:spPr>
            <a:xfrm>
              <a:off x="0" y="-48126"/>
              <a:ext cx="12159050" cy="693018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3916" y="5130284"/>
              <a:ext cx="2736819" cy="2114815"/>
            </a:xfrm>
            <a:prstGeom prst="rect">
              <a:avLst/>
            </a:prstGeom>
          </p:spPr>
        </p:pic>
      </p:grpSp>
      <p:sp>
        <p:nvSpPr>
          <p:cNvPr id="10" name="TextBox 9">
            <a:extLst>
              <a:ext uri="{FF2B5EF4-FFF2-40B4-BE49-F238E27FC236}">
                <a16:creationId xmlns:a16="http://schemas.microsoft.com/office/drawing/2014/main" id="{AA3BF25A-F241-397B-F1F3-539F2FED3848}"/>
              </a:ext>
            </a:extLst>
          </p:cNvPr>
          <p:cNvSpPr txBox="1"/>
          <p:nvPr/>
        </p:nvSpPr>
        <p:spPr>
          <a:xfrm>
            <a:off x="1606006" y="1183129"/>
            <a:ext cx="10517827"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t>Benefits to Customer</a:t>
            </a:r>
          </a:p>
        </p:txBody>
      </p:sp>
      <p:sp>
        <p:nvSpPr>
          <p:cNvPr id="12" name="TextBox 11">
            <a:extLst>
              <a:ext uri="{FF2B5EF4-FFF2-40B4-BE49-F238E27FC236}">
                <a16:creationId xmlns:a16="http://schemas.microsoft.com/office/drawing/2014/main" id="{013A55F4-0CFC-3ADC-3CFD-F6E0DEE5345C}"/>
              </a:ext>
            </a:extLst>
          </p:cNvPr>
          <p:cNvSpPr txBox="1"/>
          <p:nvPr/>
        </p:nvSpPr>
        <p:spPr>
          <a:xfrm>
            <a:off x="2294995" y="3818755"/>
            <a:ext cx="9540191"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Reduction in infiltration and inflow</a:t>
            </a:r>
          </a:p>
          <a:p>
            <a:pPr marL="342900" indent="-342900">
              <a:buFont typeface="Arial" panose="020B0604020202020204" pitchFamily="34" charset="0"/>
              <a:buChar char="•"/>
            </a:pPr>
            <a:r>
              <a:rPr lang="en-US" sz="2400" dirty="0"/>
              <a:t>Supports community investment</a:t>
            </a:r>
          </a:p>
          <a:p>
            <a:pPr marL="342900" indent="-342900">
              <a:buFont typeface="Arial" panose="020B0604020202020204" pitchFamily="34" charset="0"/>
              <a:buChar char="•"/>
            </a:pPr>
            <a:r>
              <a:rPr lang="en-US" sz="2400" dirty="0"/>
              <a:t>Reduced maintenance calls</a:t>
            </a:r>
          </a:p>
        </p:txBody>
      </p:sp>
      <p:sp>
        <p:nvSpPr>
          <p:cNvPr id="13" name="TextBox 12">
            <a:extLst>
              <a:ext uri="{FF2B5EF4-FFF2-40B4-BE49-F238E27FC236}">
                <a16:creationId xmlns:a16="http://schemas.microsoft.com/office/drawing/2014/main" id="{D448BEE0-E3B2-25A9-2176-2F164B40C561}"/>
              </a:ext>
            </a:extLst>
          </p:cNvPr>
          <p:cNvSpPr txBox="1"/>
          <p:nvPr/>
        </p:nvSpPr>
        <p:spPr>
          <a:xfrm>
            <a:off x="2216990" y="1673986"/>
            <a:ext cx="10199272"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Reliable service</a:t>
            </a:r>
          </a:p>
          <a:p>
            <a:pPr marL="285750" indent="-285750">
              <a:buFont typeface="Arial" panose="020B0604020202020204" pitchFamily="34" charset="0"/>
              <a:buChar char="•"/>
            </a:pPr>
            <a:r>
              <a:rPr lang="en-US" sz="2400" dirty="0"/>
              <a:t>Makes replacing service line more affordable</a:t>
            </a:r>
          </a:p>
        </p:txBody>
      </p:sp>
      <p:sp>
        <p:nvSpPr>
          <p:cNvPr id="3" name="TextBox 2">
            <a:extLst>
              <a:ext uri="{FF2B5EF4-FFF2-40B4-BE49-F238E27FC236}">
                <a16:creationId xmlns:a16="http://schemas.microsoft.com/office/drawing/2014/main" id="{07744350-CEA7-DC92-54AC-61AA6A459817}"/>
              </a:ext>
            </a:extLst>
          </p:cNvPr>
          <p:cNvSpPr txBox="1"/>
          <p:nvPr/>
        </p:nvSpPr>
        <p:spPr>
          <a:xfrm>
            <a:off x="1606006" y="3238071"/>
            <a:ext cx="9875225"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t>Benefits to LRWRA</a:t>
            </a:r>
          </a:p>
        </p:txBody>
      </p:sp>
      <p:sp>
        <p:nvSpPr>
          <p:cNvPr id="2" name="TextBox 1">
            <a:extLst>
              <a:ext uri="{FF2B5EF4-FFF2-40B4-BE49-F238E27FC236}">
                <a16:creationId xmlns:a16="http://schemas.microsoft.com/office/drawing/2014/main" id="{878D7766-6339-465E-DBD2-C41DB51FE09F}"/>
              </a:ext>
            </a:extLst>
          </p:cNvPr>
          <p:cNvSpPr txBox="1"/>
          <p:nvPr/>
        </p:nvSpPr>
        <p:spPr>
          <a:xfrm>
            <a:off x="32950" y="195670"/>
            <a:ext cx="12159050" cy="769441"/>
          </a:xfrm>
          <a:prstGeom prst="rect">
            <a:avLst/>
          </a:prstGeom>
          <a:noFill/>
        </p:spPr>
        <p:txBody>
          <a:bodyPr wrap="square" rtlCol="0">
            <a:spAutoFit/>
          </a:bodyPr>
          <a:lstStyle/>
          <a:p>
            <a:pPr algn="ctr"/>
            <a:r>
              <a:rPr lang="en-US" sz="4400" b="1" dirty="0"/>
              <a:t>Win for Customers, Win for LRWRA</a:t>
            </a:r>
          </a:p>
        </p:txBody>
      </p:sp>
      <p:pic>
        <p:nvPicPr>
          <p:cNvPr id="9" name="Picture 8" descr="A black background with green and blue text&#10;&#10;Description automatically generated">
            <a:extLst>
              <a:ext uri="{FF2B5EF4-FFF2-40B4-BE49-F238E27FC236}">
                <a16:creationId xmlns:a16="http://schemas.microsoft.com/office/drawing/2014/main" id="{3DD8273F-7DA3-0BFB-D8B9-74EEB01DD0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249" y="5717227"/>
            <a:ext cx="1845628" cy="1048309"/>
          </a:xfrm>
          <a:prstGeom prst="rect">
            <a:avLst/>
          </a:prstGeom>
        </p:spPr>
      </p:pic>
    </p:spTree>
    <p:extLst>
      <p:ext uri="{BB962C8B-B14F-4D97-AF65-F5344CB8AC3E}">
        <p14:creationId xmlns:p14="http://schemas.microsoft.com/office/powerpoint/2010/main" val="83552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530735" cy="7222921"/>
            <a:chOff x="0" y="-48126"/>
            <a:chExt cx="12530735" cy="7293225"/>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812" t="39257" r="15724" b="5802"/>
            <a:stretch/>
          </p:blipFill>
          <p:spPr>
            <a:xfrm>
              <a:off x="0" y="-48126"/>
              <a:ext cx="12159050" cy="693018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3916" y="5130284"/>
              <a:ext cx="2736819" cy="2114815"/>
            </a:xfrm>
            <a:prstGeom prst="rect">
              <a:avLst/>
            </a:prstGeom>
          </p:spPr>
        </p:pic>
      </p:grpSp>
      <p:pic>
        <p:nvPicPr>
          <p:cNvPr id="10" name="Picture 9">
            <a:extLst>
              <a:ext uri="{FF2B5EF4-FFF2-40B4-BE49-F238E27FC236}">
                <a16:creationId xmlns:a16="http://schemas.microsoft.com/office/drawing/2014/main" id="{60841A08-3DA8-A77C-5246-CD768A8F30AB}"/>
              </a:ext>
            </a:extLst>
          </p:cNvPr>
          <p:cNvPicPr>
            <a:picLocks noChangeAspect="1"/>
          </p:cNvPicPr>
          <p:nvPr/>
        </p:nvPicPr>
        <p:blipFill>
          <a:blip r:embed="rId4"/>
          <a:stretch>
            <a:fillRect/>
          </a:stretch>
        </p:blipFill>
        <p:spPr>
          <a:xfrm>
            <a:off x="3088257" y="697386"/>
            <a:ext cx="5960852" cy="6160613"/>
          </a:xfrm>
          <a:prstGeom prst="rect">
            <a:avLst/>
          </a:prstGeom>
        </p:spPr>
      </p:pic>
      <p:sp>
        <p:nvSpPr>
          <p:cNvPr id="11" name="TextBox 10">
            <a:extLst>
              <a:ext uri="{FF2B5EF4-FFF2-40B4-BE49-F238E27FC236}">
                <a16:creationId xmlns:a16="http://schemas.microsoft.com/office/drawing/2014/main" id="{C3F2B4A0-F1F2-77D4-35A8-CC6127B152D0}"/>
              </a:ext>
            </a:extLst>
          </p:cNvPr>
          <p:cNvSpPr txBox="1"/>
          <p:nvPr/>
        </p:nvSpPr>
        <p:spPr>
          <a:xfrm>
            <a:off x="16475" y="0"/>
            <a:ext cx="12159050" cy="769441"/>
          </a:xfrm>
          <a:prstGeom prst="rect">
            <a:avLst/>
          </a:prstGeom>
          <a:noFill/>
        </p:spPr>
        <p:txBody>
          <a:bodyPr wrap="square" rtlCol="0">
            <a:spAutoFit/>
          </a:bodyPr>
          <a:lstStyle/>
          <a:p>
            <a:pPr algn="ctr"/>
            <a:r>
              <a:rPr lang="en-US" sz="4400" b="1" dirty="0"/>
              <a:t>Flow Chart of Procedures</a:t>
            </a:r>
          </a:p>
        </p:txBody>
      </p:sp>
    </p:spTree>
    <p:extLst>
      <p:ext uri="{BB962C8B-B14F-4D97-AF65-F5344CB8AC3E}">
        <p14:creationId xmlns:p14="http://schemas.microsoft.com/office/powerpoint/2010/main" val="371524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C77C6F-7419-DB3D-8CF9-EFD70CEE8AE9}"/>
              </a:ext>
            </a:extLst>
          </p:cNvPr>
          <p:cNvPicPr>
            <a:picLocks noChangeAspect="1"/>
          </p:cNvPicPr>
          <p:nvPr/>
        </p:nvPicPr>
        <p:blipFill>
          <a:blip r:embed="rId2"/>
          <a:stretch>
            <a:fillRect/>
          </a:stretch>
        </p:blipFill>
        <p:spPr>
          <a:xfrm>
            <a:off x="173181" y="0"/>
            <a:ext cx="5922819" cy="6858000"/>
          </a:xfrm>
          <a:prstGeom prst="rect">
            <a:avLst/>
          </a:prstGeom>
        </p:spPr>
      </p:pic>
      <p:pic>
        <p:nvPicPr>
          <p:cNvPr id="10" name="Picture 9">
            <a:extLst>
              <a:ext uri="{FF2B5EF4-FFF2-40B4-BE49-F238E27FC236}">
                <a16:creationId xmlns:a16="http://schemas.microsoft.com/office/drawing/2014/main" id="{F74D8C8F-950D-E8D4-C7A8-B764C1619012}"/>
              </a:ext>
            </a:extLst>
          </p:cNvPr>
          <p:cNvPicPr>
            <a:picLocks noChangeAspect="1"/>
          </p:cNvPicPr>
          <p:nvPr/>
        </p:nvPicPr>
        <p:blipFill>
          <a:blip r:embed="rId3"/>
          <a:stretch>
            <a:fillRect/>
          </a:stretch>
        </p:blipFill>
        <p:spPr>
          <a:xfrm>
            <a:off x="6243857" y="163902"/>
            <a:ext cx="5555008" cy="6694097"/>
          </a:xfrm>
          <a:prstGeom prst="rect">
            <a:avLst/>
          </a:prstGeom>
        </p:spPr>
      </p:pic>
    </p:spTree>
    <p:extLst>
      <p:ext uri="{BB962C8B-B14F-4D97-AF65-F5344CB8AC3E}">
        <p14:creationId xmlns:p14="http://schemas.microsoft.com/office/powerpoint/2010/main" val="164787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1"/>
            <a:ext cx="12563685" cy="7231309"/>
            <a:chOff x="-83064" y="-95468"/>
            <a:chExt cx="12613799" cy="7340567"/>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812" t="39257" r="15724" b="5802"/>
            <a:stretch/>
          </p:blipFill>
          <p:spPr>
            <a:xfrm>
              <a:off x="-83064" y="-95468"/>
              <a:ext cx="12242114" cy="697753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3916" y="5130284"/>
              <a:ext cx="2736819" cy="2114815"/>
            </a:xfrm>
            <a:prstGeom prst="rect">
              <a:avLst/>
            </a:prstGeom>
          </p:spPr>
        </p:pic>
      </p:grpSp>
      <p:pic>
        <p:nvPicPr>
          <p:cNvPr id="9" name="Picture 8" descr="A picture containing ground, rock, outdoor, rocky">
            <a:extLst>
              <a:ext uri="{FF2B5EF4-FFF2-40B4-BE49-F238E27FC236}">
                <a16:creationId xmlns:a16="http://schemas.microsoft.com/office/drawing/2014/main" id="{001C32ED-5494-2FE6-695A-4362A3AA55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349" y="2276918"/>
            <a:ext cx="3609035" cy="2706776"/>
          </a:xfrm>
          <a:prstGeom prst="rect">
            <a:avLst/>
          </a:prstGeom>
        </p:spPr>
      </p:pic>
      <p:pic>
        <p:nvPicPr>
          <p:cNvPr id="13" name="Picture 12" descr="A picture containing ground, outdoor">
            <a:extLst>
              <a:ext uri="{FF2B5EF4-FFF2-40B4-BE49-F238E27FC236}">
                <a16:creationId xmlns:a16="http://schemas.microsoft.com/office/drawing/2014/main" id="{D63BE05A-F78E-CBEC-7911-FBEEE80166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7422" y="1549896"/>
            <a:ext cx="2428760" cy="3238347"/>
          </a:xfrm>
          <a:prstGeom prst="rect">
            <a:avLst/>
          </a:prstGeom>
        </p:spPr>
      </p:pic>
      <p:pic>
        <p:nvPicPr>
          <p:cNvPr id="15" name="Picture 14" descr="A white moth on brown leaves">
            <a:extLst>
              <a:ext uri="{FF2B5EF4-FFF2-40B4-BE49-F238E27FC236}">
                <a16:creationId xmlns:a16="http://schemas.microsoft.com/office/drawing/2014/main" id="{5E6042D8-7645-7F47-2CB7-9A3360F36C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4584" y="2713924"/>
            <a:ext cx="3609035" cy="2706776"/>
          </a:xfrm>
          <a:prstGeom prst="rect">
            <a:avLst/>
          </a:prstGeom>
        </p:spPr>
      </p:pic>
      <p:sp>
        <p:nvSpPr>
          <p:cNvPr id="18" name="TextBox 17">
            <a:extLst>
              <a:ext uri="{FF2B5EF4-FFF2-40B4-BE49-F238E27FC236}">
                <a16:creationId xmlns:a16="http://schemas.microsoft.com/office/drawing/2014/main" id="{6ACB2F25-3E2A-6F1B-049F-FC1689A1AA56}"/>
              </a:ext>
            </a:extLst>
          </p:cNvPr>
          <p:cNvSpPr txBox="1"/>
          <p:nvPr/>
        </p:nvSpPr>
        <p:spPr>
          <a:xfrm>
            <a:off x="0" y="143152"/>
            <a:ext cx="12192000" cy="769441"/>
          </a:xfrm>
          <a:prstGeom prst="rect">
            <a:avLst/>
          </a:prstGeom>
          <a:noFill/>
        </p:spPr>
        <p:txBody>
          <a:bodyPr wrap="square" rtlCol="0">
            <a:spAutoFit/>
          </a:bodyPr>
          <a:lstStyle/>
          <a:p>
            <a:pPr algn="ctr"/>
            <a:r>
              <a:rPr lang="en-US" sz="4400" b="1" dirty="0"/>
              <a:t>Examples of Eligible Existing Pipe</a:t>
            </a:r>
          </a:p>
        </p:txBody>
      </p:sp>
      <p:sp>
        <p:nvSpPr>
          <p:cNvPr id="3" name="TextBox 2">
            <a:extLst>
              <a:ext uri="{FF2B5EF4-FFF2-40B4-BE49-F238E27FC236}">
                <a16:creationId xmlns:a16="http://schemas.microsoft.com/office/drawing/2014/main" id="{119E8731-7356-2B3E-8B82-D1E3478872BD}"/>
              </a:ext>
            </a:extLst>
          </p:cNvPr>
          <p:cNvSpPr txBox="1"/>
          <p:nvPr/>
        </p:nvSpPr>
        <p:spPr>
          <a:xfrm>
            <a:off x="1760773" y="1066389"/>
            <a:ext cx="7476649"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These types of materials tend to crack, break and leak</a:t>
            </a:r>
          </a:p>
          <a:p>
            <a:pPr marL="342900" indent="-342900">
              <a:buFont typeface="Wingdings" panose="05000000000000000000" pitchFamily="2" charset="2"/>
              <a:buChar char="Ø"/>
            </a:pPr>
            <a:r>
              <a:rPr lang="en-US" sz="2400" dirty="0"/>
              <a:t>Increase infiltration</a:t>
            </a:r>
          </a:p>
        </p:txBody>
      </p:sp>
      <p:sp>
        <p:nvSpPr>
          <p:cNvPr id="5" name="TextBox 4">
            <a:extLst>
              <a:ext uri="{FF2B5EF4-FFF2-40B4-BE49-F238E27FC236}">
                <a16:creationId xmlns:a16="http://schemas.microsoft.com/office/drawing/2014/main" id="{96366B32-8A94-7148-4332-8423676E088F}"/>
              </a:ext>
            </a:extLst>
          </p:cNvPr>
          <p:cNvSpPr txBox="1"/>
          <p:nvPr/>
        </p:nvSpPr>
        <p:spPr>
          <a:xfrm>
            <a:off x="2139194" y="5057761"/>
            <a:ext cx="1510018" cy="400110"/>
          </a:xfrm>
          <a:prstGeom prst="rect">
            <a:avLst/>
          </a:prstGeom>
          <a:noFill/>
        </p:spPr>
        <p:txBody>
          <a:bodyPr wrap="square" rtlCol="0">
            <a:spAutoFit/>
          </a:bodyPr>
          <a:lstStyle/>
          <a:p>
            <a:r>
              <a:rPr lang="en-US" sz="2000" dirty="0"/>
              <a:t>Orangeburg</a:t>
            </a:r>
          </a:p>
        </p:txBody>
      </p:sp>
      <p:sp>
        <p:nvSpPr>
          <p:cNvPr id="10" name="TextBox 9">
            <a:extLst>
              <a:ext uri="{FF2B5EF4-FFF2-40B4-BE49-F238E27FC236}">
                <a16:creationId xmlns:a16="http://schemas.microsoft.com/office/drawing/2014/main" id="{055C13AB-A53C-53DF-1F48-C52D4FFE7499}"/>
              </a:ext>
            </a:extLst>
          </p:cNvPr>
          <p:cNvSpPr txBox="1"/>
          <p:nvPr/>
        </p:nvSpPr>
        <p:spPr>
          <a:xfrm>
            <a:off x="10217791" y="4899171"/>
            <a:ext cx="889233" cy="400110"/>
          </a:xfrm>
          <a:prstGeom prst="rect">
            <a:avLst/>
          </a:prstGeom>
          <a:noFill/>
        </p:spPr>
        <p:txBody>
          <a:bodyPr wrap="square" rtlCol="0">
            <a:spAutoFit/>
          </a:bodyPr>
          <a:lstStyle/>
          <a:p>
            <a:r>
              <a:rPr lang="en-US" sz="2000" dirty="0"/>
              <a:t>Clay</a:t>
            </a:r>
          </a:p>
        </p:txBody>
      </p:sp>
      <p:sp>
        <p:nvSpPr>
          <p:cNvPr id="11" name="TextBox 10">
            <a:extLst>
              <a:ext uri="{FF2B5EF4-FFF2-40B4-BE49-F238E27FC236}">
                <a16:creationId xmlns:a16="http://schemas.microsoft.com/office/drawing/2014/main" id="{C1D76B55-244C-6C68-C900-370E8AF8DE03}"/>
              </a:ext>
            </a:extLst>
          </p:cNvPr>
          <p:cNvSpPr txBox="1"/>
          <p:nvPr/>
        </p:nvSpPr>
        <p:spPr>
          <a:xfrm>
            <a:off x="5696126" y="5517172"/>
            <a:ext cx="2340528" cy="400110"/>
          </a:xfrm>
          <a:prstGeom prst="rect">
            <a:avLst/>
          </a:prstGeom>
          <a:noFill/>
        </p:spPr>
        <p:txBody>
          <a:bodyPr wrap="square" rtlCol="0">
            <a:spAutoFit/>
          </a:bodyPr>
          <a:lstStyle/>
          <a:p>
            <a:r>
              <a:rPr lang="en-US" sz="2000" dirty="0"/>
              <a:t>Non-Compliant</a:t>
            </a:r>
            <a:r>
              <a:rPr lang="en-US" dirty="0"/>
              <a:t> PVC</a:t>
            </a:r>
          </a:p>
        </p:txBody>
      </p:sp>
      <p:pic>
        <p:nvPicPr>
          <p:cNvPr id="12" name="Picture 11" descr="A black background with green and blue text&#10;&#10;Description automatically generated">
            <a:extLst>
              <a:ext uri="{FF2B5EF4-FFF2-40B4-BE49-F238E27FC236}">
                <a16:creationId xmlns:a16="http://schemas.microsoft.com/office/drawing/2014/main" id="{3DF9B3C7-D353-FC58-E4DB-462ACFFDF3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5249" y="5717227"/>
            <a:ext cx="1845628" cy="1048309"/>
          </a:xfrm>
          <a:prstGeom prst="rect">
            <a:avLst/>
          </a:prstGeom>
        </p:spPr>
      </p:pic>
    </p:spTree>
    <p:extLst>
      <p:ext uri="{BB962C8B-B14F-4D97-AF65-F5344CB8AC3E}">
        <p14:creationId xmlns:p14="http://schemas.microsoft.com/office/powerpoint/2010/main" val="138903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25926</TotalTime>
  <Words>571</Words>
  <Application>Microsoft Office PowerPoint</Application>
  <PresentationFormat>Widescreen</PresentationFormat>
  <Paragraphs>110</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Calibri</vt:lpstr>
      <vt:lpstr>Calibri Light</vt:lpstr>
      <vt:lpstr>Wingdings</vt:lpstr>
      <vt:lpstr>Office Theme</vt:lpstr>
      <vt:lpstr> Sewer Service Line Replacement Program (SSLRP)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Romanitha Jones</dc:creator>
  <cp:lastModifiedBy>Les Price</cp:lastModifiedBy>
  <cp:revision>459</cp:revision>
  <cp:lastPrinted>2023-02-15T18:35:41Z</cp:lastPrinted>
  <dcterms:created xsi:type="dcterms:W3CDTF">2017-09-12T21:42:06Z</dcterms:created>
  <dcterms:modified xsi:type="dcterms:W3CDTF">2024-11-04T20:51:18Z</dcterms:modified>
</cp:coreProperties>
</file>