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xlsx" ContentType="application/vnd.openxmlformats-officedocument.spreadsheetml.sheet"/>
  <Default Extension="gif" ContentType="image/gif"/>
  <Default Extension="png" ContentType="image/png"/>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2.xml" ContentType="application/vnd.openxmlformats-officedocument.presentationml.notesSlide+xml"/>
  <Override PartName="/ppt/charts/chart1.xml" ContentType="application/vnd.openxmlformats-officedocument.drawingml.chart+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3.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4.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5.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notesSlides/notesSlide6.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8.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notesSlides/notesSlide9.xml" ContentType="application/vnd.openxmlformats-officedocument.presentationml.notesSlide+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notesSlides/notesSlide10.xml" ContentType="application/vnd.openxmlformats-officedocument.presentationml.notesSlide+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453" r:id="rId2"/>
    <p:sldId id="444" r:id="rId3"/>
    <p:sldId id="417" r:id="rId4"/>
    <p:sldId id="409" r:id="rId5"/>
    <p:sldId id="447" r:id="rId6"/>
    <p:sldId id="451" r:id="rId7"/>
    <p:sldId id="452" r:id="rId8"/>
    <p:sldId id="458" r:id="rId9"/>
    <p:sldId id="454" r:id="rId10"/>
    <p:sldId id="455" r:id="rId11"/>
    <p:sldId id="456" r:id="rId12"/>
    <p:sldId id="457" r:id="rId13"/>
  </p:sldIdLst>
  <p:sldSz cx="10058400" cy="7772400"/>
  <p:notesSz cx="7010400" cy="923607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Default Section" id="{E6E177CE-1A2C-472B-AA67-87785C0F9254}">
          <p14:sldIdLst>
            <p14:sldId id="453"/>
            <p14:sldId id="444"/>
            <p14:sldId id="417"/>
            <p14:sldId id="409"/>
            <p14:sldId id="447"/>
            <p14:sldId id="451"/>
            <p14:sldId id="452"/>
            <p14:sldId id="458"/>
            <p14:sldId id="454"/>
            <p14:sldId id="455"/>
            <p14:sldId id="456"/>
            <p14:sldId id="457"/>
          </p14:sldIdLst>
        </p14:section>
      </p14:sectionLst>
    </p:ext>
    <p:ext uri="{EFAFB233-063F-42B5-8137-9DF3F51BA10A}">
      <p15:sldGuideLst xmlns:p15="http://schemas.microsoft.com/office/powerpoint/2012/main">
        <p15:guide id="1" orient="horz" pos="1487">
          <p15:clr>
            <a:srgbClr val="A4A3A4"/>
          </p15:clr>
        </p15:guide>
        <p15:guide id="2" orient="horz" pos="3312">
          <p15:clr>
            <a:srgbClr val="A4A3A4"/>
          </p15:clr>
        </p15:guide>
        <p15:guide id="3" orient="horz" pos="2360">
          <p15:clr>
            <a:srgbClr val="A4A3A4"/>
          </p15:clr>
        </p15:guide>
        <p15:guide id="4" orient="horz" pos="2863">
          <p15:clr>
            <a:srgbClr val="A4A3A4"/>
          </p15:clr>
        </p15:guide>
        <p15:guide id="5" orient="horz" pos="3954">
          <p15:clr>
            <a:srgbClr val="A4A3A4"/>
          </p15:clr>
        </p15:guide>
        <p15:guide id="6" pos="347">
          <p15:clr>
            <a:srgbClr val="A4A3A4"/>
          </p15:clr>
        </p15:guide>
        <p15:guide id="7" pos="4047">
          <p15:clr>
            <a:srgbClr val="A4A3A4"/>
          </p15:clr>
        </p15:guide>
        <p15:guide id="8" pos="5994">
          <p15:clr>
            <a:srgbClr val="A4A3A4"/>
          </p15:clr>
        </p15:guide>
        <p15:guide id="9" pos="4351">
          <p15:clr>
            <a:srgbClr val="A4A3A4"/>
          </p15:clr>
        </p15:guide>
        <p15:guide id="10" pos="4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1AF"/>
    <a:srgbClr val="009EDB"/>
    <a:srgbClr val="39BB9D"/>
    <a:srgbClr val="6875B8"/>
    <a:srgbClr val="CFAF5F"/>
    <a:srgbClr val="BEE396"/>
    <a:srgbClr val="3333CC"/>
    <a:srgbClr val="E6E6E6"/>
    <a:srgbClr val="FFFFFF"/>
    <a:srgbClr val="3AAD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autoAdjust="0"/>
    <p:restoredTop sz="94705" autoAdjust="0"/>
  </p:normalViewPr>
  <p:slideViewPr>
    <p:cSldViewPr snapToGrid="0">
      <p:cViewPr>
        <p:scale>
          <a:sx n="66" d="100"/>
          <a:sy n="66" d="100"/>
        </p:scale>
        <p:origin x="1672" y="904"/>
      </p:cViewPr>
      <p:guideLst>
        <p:guide orient="horz" pos="1487"/>
        <p:guide orient="horz" pos="3312"/>
        <p:guide orient="horz" pos="2360"/>
        <p:guide orient="horz" pos="2863"/>
        <p:guide orient="horz" pos="3954"/>
        <p:guide pos="347"/>
        <p:guide pos="4047"/>
        <p:guide pos="5994"/>
        <p:guide pos="4351"/>
        <p:guide pos="44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0.00973757934513505"/>
          <c:y val="0.03003003003003"/>
          <c:w val="0.990262420654865"/>
          <c:h val="0.857357357357357"/>
        </c:manualLayout>
      </c:layout>
      <c:barChart>
        <c:barDir val="col"/>
        <c:grouping val="stacked"/>
        <c:varyColors val="0"/>
        <c:ser>
          <c:idx val="0"/>
          <c:order val="0"/>
          <c:tx>
            <c:strRef>
              <c:f>zzz_Worksheet!$B$35</c:f>
              <c:strCache>
                <c:ptCount val="1"/>
                <c:pt idx="0">
                  <c:v>Global Issuance</c:v>
                </c:pt>
              </c:strCache>
            </c:strRef>
          </c:tx>
          <c:spPr>
            <a:solidFill>
              <a:srgbClr val="0061AF"/>
            </a:solidFill>
            <a:ln w="25400">
              <a:noFill/>
            </a:ln>
          </c:spPr>
          <c:invertIfNegative val="0"/>
          <c:dLbls>
            <c:delete val="1"/>
          </c:dLbls>
          <c:cat>
            <c:strRef>
              <c:f>zzz_Worksheet!$A$36:$A$39</c:f>
              <c:strCache>
                <c:ptCount val="4"/>
                <c:pt idx="0">
                  <c:v>2013</c:v>
                </c:pt>
                <c:pt idx="1">
                  <c:v>2014</c:v>
                </c:pt>
                <c:pt idx="2">
                  <c:v>2015</c:v>
                </c:pt>
                <c:pt idx="3">
                  <c:v>2016YTD</c:v>
                </c:pt>
              </c:strCache>
            </c:strRef>
          </c:cat>
          <c:val>
            <c:numRef>
              <c:f>zzz_Worksheet!$B$36:$B$39</c:f>
              <c:numCache>
                <c:formatCode>General</c:formatCode>
                <c:ptCount val="4"/>
                <c:pt idx="0">
                  <c:v>10.9</c:v>
                </c:pt>
                <c:pt idx="1">
                  <c:v>33.7</c:v>
                </c:pt>
                <c:pt idx="2">
                  <c:v>37.0</c:v>
                </c:pt>
                <c:pt idx="3">
                  <c:v>53.1</c:v>
                </c:pt>
              </c:numCache>
            </c:numRef>
          </c:val>
        </c:ser>
        <c:ser>
          <c:idx val="1"/>
          <c:order val="1"/>
          <c:tx>
            <c:strRef>
              <c:f>zzz_Worksheet!$C$35</c:f>
              <c:strCache>
                <c:ptCount val="1"/>
                <c:pt idx="0">
                  <c:v>US Municipal Issuance</c:v>
                </c:pt>
              </c:strCache>
            </c:strRef>
          </c:tx>
          <c:spPr>
            <a:solidFill>
              <a:srgbClr val="009EDB"/>
            </a:solidFill>
            <a:ln w="25400">
              <a:noFill/>
            </a:ln>
          </c:spPr>
          <c:invertIfNegative val="0"/>
          <c:dLbls>
            <c:delete val="1"/>
          </c:dLbls>
          <c:cat>
            <c:strRef>
              <c:f>zzz_Worksheet!$A$36:$A$39</c:f>
              <c:strCache>
                <c:ptCount val="4"/>
                <c:pt idx="0">
                  <c:v>2013</c:v>
                </c:pt>
                <c:pt idx="1">
                  <c:v>2014</c:v>
                </c:pt>
                <c:pt idx="2">
                  <c:v>2015</c:v>
                </c:pt>
                <c:pt idx="3">
                  <c:v>2016YTD</c:v>
                </c:pt>
              </c:strCache>
            </c:strRef>
          </c:cat>
          <c:val>
            <c:numRef>
              <c:f>zzz_Worksheet!$C$36:$C$39</c:f>
              <c:numCache>
                <c:formatCode>General</c:formatCode>
                <c:ptCount val="4"/>
                <c:pt idx="0">
                  <c:v>0.1</c:v>
                </c:pt>
                <c:pt idx="1">
                  <c:v>2.9</c:v>
                </c:pt>
                <c:pt idx="2">
                  <c:v>4.8</c:v>
                </c:pt>
                <c:pt idx="3">
                  <c:v>7.4</c:v>
                </c:pt>
              </c:numCache>
            </c:numRef>
          </c:val>
        </c:ser>
        <c:dLbls>
          <c:showLegendKey val="0"/>
          <c:showVal val="1"/>
          <c:showCatName val="0"/>
          <c:showSerName val="0"/>
          <c:showPercent val="0"/>
          <c:showBubbleSize val="0"/>
        </c:dLbls>
        <c:gapWidth val="150"/>
        <c:overlap val="100"/>
        <c:axId val="2121076688"/>
        <c:axId val="2119870704"/>
      </c:barChart>
      <c:catAx>
        <c:axId val="2121076688"/>
        <c:scaling>
          <c:orientation val="minMax"/>
        </c:scaling>
        <c:delete val="0"/>
        <c:axPos val="b"/>
        <c:numFmt formatCode="General" sourceLinked="1"/>
        <c:majorTickMark val="none"/>
        <c:minorTickMark val="none"/>
        <c:tickLblPos val="low"/>
        <c:spPr>
          <a:ln w="3175">
            <a:solidFill>
              <a:srgbClr val="969696"/>
            </a:solidFill>
            <a:prstDash val="solid"/>
          </a:ln>
        </c:spPr>
        <c:txPr>
          <a:bodyPr rot="0" vert="horz"/>
          <a:lstStyle/>
          <a:p>
            <a:pPr>
              <a:defRPr sz="1600" b="0" i="0" u="none" strike="noStrike" baseline="0">
                <a:latin typeface="Corbel" panose="020B0503020204020204" pitchFamily="34" charset="0"/>
                <a:ea typeface="Arial"/>
                <a:cs typeface="Arial"/>
              </a:defRPr>
            </a:pPr>
            <a:endParaRPr lang="en-US"/>
          </a:p>
        </c:txPr>
        <c:crossAx val="2119870704"/>
        <c:crosses val="autoZero"/>
        <c:auto val="0"/>
        <c:lblAlgn val="ctr"/>
        <c:lblOffset val="100"/>
        <c:tickLblSkip val="1"/>
        <c:tickMarkSkip val="1"/>
        <c:noMultiLvlLbl val="0"/>
      </c:catAx>
      <c:valAx>
        <c:axId val="2119870704"/>
        <c:scaling>
          <c:orientation val="minMax"/>
        </c:scaling>
        <c:delete val="0"/>
        <c:axPos val="l"/>
        <c:numFmt formatCode="#,##0_);\(#,##0\)" sourceLinked="0"/>
        <c:majorTickMark val="none"/>
        <c:minorTickMark val="none"/>
        <c:tickLblPos val="nextTo"/>
        <c:spPr>
          <a:ln w="3175">
            <a:solidFill>
              <a:srgbClr val="969696"/>
            </a:solidFill>
            <a:prstDash val="solid"/>
          </a:ln>
        </c:spPr>
        <c:txPr>
          <a:bodyPr rot="0" vert="horz"/>
          <a:lstStyle/>
          <a:p>
            <a:pPr>
              <a:defRPr sz="1600" b="0" i="0" u="none" strike="noStrike" baseline="0">
                <a:latin typeface="Corbel" panose="020B0503020204020204" pitchFamily="34" charset="0"/>
                <a:ea typeface="Arial"/>
                <a:cs typeface="Arial"/>
              </a:defRPr>
            </a:pPr>
            <a:endParaRPr lang="en-US"/>
          </a:p>
        </c:txPr>
        <c:crossAx val="2121076688"/>
        <c:crosses val="autoZero"/>
        <c:crossBetween val="between"/>
      </c:valAx>
      <c:spPr>
        <a:noFill/>
        <a:ln w="25400">
          <a:noFill/>
        </a:ln>
      </c:spPr>
    </c:plotArea>
    <c:legend>
      <c:legendPos val="b"/>
      <c:layout>
        <c:manualLayout>
          <c:xMode val="edge"/>
          <c:yMode val="edge"/>
          <c:x val="0.0"/>
          <c:y val="0.887387387387387"/>
          <c:w val="0.550232428133986"/>
          <c:h val="0.105105105105105"/>
        </c:manualLayout>
      </c:layout>
      <c:overlay val="0"/>
      <c:txPr>
        <a:bodyPr/>
        <a:lstStyle/>
        <a:p>
          <a:pPr>
            <a:defRPr sz="1600">
              <a:latin typeface="Corbel" panose="020B0503020204020204" pitchFamily="34" charset="0"/>
            </a:defRPr>
          </a:pPr>
          <a:endParaRPr lang="en-US"/>
        </a:p>
      </c:txPr>
    </c:legend>
    <c:plotVisOnly val="1"/>
    <c:dispBlanksAs val="gap"/>
    <c:showDLblsOverMax val="0"/>
  </c:chart>
  <c:spPr>
    <a:noFill/>
    <a:ln w="9525">
      <a:noFill/>
    </a:ln>
  </c:spPr>
  <c:txPr>
    <a:bodyPr/>
    <a:lstStyle/>
    <a:p>
      <a:pPr>
        <a:defRPr sz="800" b="0" i="0" u="none" strike="noStrike" baseline="0">
          <a:solidFill>
            <a:srgbClr val="000005"/>
          </a:solidFill>
          <a:latin typeface="Arial"/>
          <a:ea typeface="Arial"/>
          <a:cs typeface="Arial"/>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674A91-4D0D-4C0D-995F-502A31CB1350}" type="doc">
      <dgm:prSet loTypeId="urn:microsoft.com/office/officeart/2005/8/layout/venn1" loCatId="relationship" qsTypeId="urn:microsoft.com/office/officeart/2005/8/quickstyle/simple1" qsCatId="simple" csTypeId="urn:microsoft.com/office/officeart/2005/8/colors/accent2_2" csCatId="accent2" phldr="1"/>
      <dgm:spPr/>
    </dgm:pt>
    <dgm:pt modelId="{38C5B353-775F-462A-B257-7D2EE8AD1DE7}">
      <dgm:prSet phldrT="[Text]" custT="1"/>
      <dgm:spPr>
        <a:xfrm>
          <a:off x="523836" y="356904"/>
          <a:ext cx="4188659" cy="4188659"/>
        </a:xfrm>
        <a:noFill/>
        <a:ln w="57150" cap="flat" cmpd="sng" algn="ctr">
          <a:solidFill>
            <a:srgbClr val="0061AF"/>
          </a:solidFill>
          <a:prstDash val="solid"/>
        </a:ln>
        <a:effectLst/>
      </dgm:spPr>
      <dgm:t>
        <a:bodyPr/>
        <a:lstStyle/>
        <a:p>
          <a:endParaRPr lang="en-US" sz="1600" b="1" dirty="0" smtClean="0">
            <a:solidFill>
              <a:srgbClr val="000000"/>
            </a:solidFill>
            <a:latin typeface="Corbel"/>
            <a:ea typeface="+mn-ea"/>
            <a:cs typeface="+mn-cs"/>
          </a:endParaRPr>
        </a:p>
      </dgm:t>
    </dgm:pt>
    <dgm:pt modelId="{817620E9-EDDA-41A3-A9B4-C3CBCA3F69EC}" type="parTrans" cxnId="{AF9BCE0E-06D6-47DA-B815-D82CEF7D0868}">
      <dgm:prSet/>
      <dgm:spPr/>
      <dgm:t>
        <a:bodyPr/>
        <a:lstStyle/>
        <a:p>
          <a:endParaRPr lang="en-US"/>
        </a:p>
      </dgm:t>
    </dgm:pt>
    <dgm:pt modelId="{519FCFFA-D1F9-4577-93BB-21F4922711B5}" type="sibTrans" cxnId="{AF9BCE0E-06D6-47DA-B815-D82CEF7D0868}">
      <dgm:prSet/>
      <dgm:spPr/>
      <dgm:t>
        <a:bodyPr/>
        <a:lstStyle/>
        <a:p>
          <a:endParaRPr lang="en-US"/>
        </a:p>
      </dgm:t>
    </dgm:pt>
    <dgm:pt modelId="{6765C57E-7449-4649-AD2C-6E0D52DE0390}">
      <dgm:prSet phldrT="[Text]" custT="1"/>
      <dgm:spPr>
        <a:xfrm>
          <a:off x="2746551" y="356904"/>
          <a:ext cx="4188659" cy="4188659"/>
        </a:xfrm>
        <a:noFill/>
        <a:ln w="57150" cap="flat" cmpd="sng" algn="ctr">
          <a:solidFill>
            <a:srgbClr val="009EDB"/>
          </a:solidFill>
          <a:prstDash val="solid"/>
        </a:ln>
        <a:effectLst/>
      </dgm:spPr>
      <dgm:t>
        <a:bodyPr/>
        <a:lstStyle/>
        <a:p>
          <a:endParaRPr lang="en-US" sz="1600" b="1" dirty="0" smtClean="0">
            <a:solidFill>
              <a:srgbClr val="000000"/>
            </a:solidFill>
            <a:latin typeface="Corbel"/>
            <a:ea typeface="+mn-ea"/>
            <a:cs typeface="+mn-cs"/>
          </a:endParaRPr>
        </a:p>
      </dgm:t>
    </dgm:pt>
    <dgm:pt modelId="{381F1D1B-818F-4EC6-BFED-35EA7FF62938}" type="parTrans" cxnId="{DDD312C8-719C-4E4D-9E7B-DACA467E3551}">
      <dgm:prSet/>
      <dgm:spPr/>
      <dgm:t>
        <a:bodyPr/>
        <a:lstStyle/>
        <a:p>
          <a:endParaRPr lang="en-US"/>
        </a:p>
      </dgm:t>
    </dgm:pt>
    <dgm:pt modelId="{97DB2C8F-7289-431D-A084-B425ABA68B4F}" type="sibTrans" cxnId="{DDD312C8-719C-4E4D-9E7B-DACA467E3551}">
      <dgm:prSet/>
      <dgm:spPr/>
      <dgm:t>
        <a:bodyPr/>
        <a:lstStyle/>
        <a:p>
          <a:endParaRPr lang="en-US"/>
        </a:p>
      </dgm:t>
    </dgm:pt>
    <dgm:pt modelId="{DCD2DCDE-D484-4739-B052-219745E5E7A5}" type="pres">
      <dgm:prSet presAssocID="{A0674A91-4D0D-4C0D-995F-502A31CB1350}" presName="compositeShape" presStyleCnt="0">
        <dgm:presLayoutVars>
          <dgm:chMax val="7"/>
          <dgm:dir/>
          <dgm:resizeHandles val="exact"/>
        </dgm:presLayoutVars>
      </dgm:prSet>
      <dgm:spPr/>
    </dgm:pt>
    <dgm:pt modelId="{80E1DB23-287C-4AEF-80D5-93B449BB80DA}" type="pres">
      <dgm:prSet presAssocID="{38C5B353-775F-462A-B257-7D2EE8AD1DE7}" presName="circ1" presStyleLbl="vennNode1" presStyleIdx="0" presStyleCnt="2" custLinFactNeighborX="8452"/>
      <dgm:spPr>
        <a:prstGeom prst="ellipse">
          <a:avLst/>
        </a:prstGeom>
      </dgm:spPr>
      <dgm:t>
        <a:bodyPr/>
        <a:lstStyle/>
        <a:p>
          <a:endParaRPr lang="en-US"/>
        </a:p>
      </dgm:t>
    </dgm:pt>
    <dgm:pt modelId="{503AB519-F282-44DA-AE11-6928F373B079}" type="pres">
      <dgm:prSet presAssocID="{38C5B353-775F-462A-B257-7D2EE8AD1DE7}" presName="circ1Tx" presStyleLbl="revTx" presStyleIdx="0" presStyleCnt="0">
        <dgm:presLayoutVars>
          <dgm:chMax val="0"/>
          <dgm:chPref val="0"/>
          <dgm:bulletEnabled val="1"/>
        </dgm:presLayoutVars>
      </dgm:prSet>
      <dgm:spPr/>
      <dgm:t>
        <a:bodyPr/>
        <a:lstStyle/>
        <a:p>
          <a:endParaRPr lang="en-US"/>
        </a:p>
      </dgm:t>
    </dgm:pt>
    <dgm:pt modelId="{6E2F5AF9-C37D-4455-A103-F2C0EB5D6A26}" type="pres">
      <dgm:prSet presAssocID="{6765C57E-7449-4649-AD2C-6E0D52DE0390}" presName="circ2" presStyleLbl="vennNode1" presStyleIdx="1" presStyleCnt="2" custLinFactNeighborX="-10555"/>
      <dgm:spPr>
        <a:prstGeom prst="ellipse">
          <a:avLst/>
        </a:prstGeom>
      </dgm:spPr>
      <dgm:t>
        <a:bodyPr/>
        <a:lstStyle/>
        <a:p>
          <a:endParaRPr lang="en-US"/>
        </a:p>
      </dgm:t>
    </dgm:pt>
    <dgm:pt modelId="{6F9C8A0A-22BE-4E5A-B4D5-436E090EC4AB}" type="pres">
      <dgm:prSet presAssocID="{6765C57E-7449-4649-AD2C-6E0D52DE0390}" presName="circ2Tx" presStyleLbl="revTx" presStyleIdx="0" presStyleCnt="0">
        <dgm:presLayoutVars>
          <dgm:chMax val="0"/>
          <dgm:chPref val="0"/>
          <dgm:bulletEnabled val="1"/>
        </dgm:presLayoutVars>
      </dgm:prSet>
      <dgm:spPr/>
      <dgm:t>
        <a:bodyPr/>
        <a:lstStyle/>
        <a:p>
          <a:endParaRPr lang="en-US"/>
        </a:p>
      </dgm:t>
    </dgm:pt>
  </dgm:ptLst>
  <dgm:cxnLst>
    <dgm:cxn modelId="{41EDC4FB-20E4-4267-8028-43D04DC8B603}" type="presOf" srcId="{A0674A91-4D0D-4C0D-995F-502A31CB1350}" destId="{DCD2DCDE-D484-4739-B052-219745E5E7A5}" srcOrd="0" destOrd="0" presId="urn:microsoft.com/office/officeart/2005/8/layout/venn1"/>
    <dgm:cxn modelId="{DDD312C8-719C-4E4D-9E7B-DACA467E3551}" srcId="{A0674A91-4D0D-4C0D-995F-502A31CB1350}" destId="{6765C57E-7449-4649-AD2C-6E0D52DE0390}" srcOrd="1" destOrd="0" parTransId="{381F1D1B-818F-4EC6-BFED-35EA7FF62938}" sibTransId="{97DB2C8F-7289-431D-A084-B425ABA68B4F}"/>
    <dgm:cxn modelId="{AF9BCE0E-06D6-47DA-B815-D82CEF7D0868}" srcId="{A0674A91-4D0D-4C0D-995F-502A31CB1350}" destId="{38C5B353-775F-462A-B257-7D2EE8AD1DE7}" srcOrd="0" destOrd="0" parTransId="{817620E9-EDDA-41A3-A9B4-C3CBCA3F69EC}" sibTransId="{519FCFFA-D1F9-4577-93BB-21F4922711B5}"/>
    <dgm:cxn modelId="{A05DEDFF-D65B-49F8-B8FA-A91FABF66845}" type="presOf" srcId="{6765C57E-7449-4649-AD2C-6E0D52DE0390}" destId="{6E2F5AF9-C37D-4455-A103-F2C0EB5D6A26}" srcOrd="0" destOrd="0" presId="urn:microsoft.com/office/officeart/2005/8/layout/venn1"/>
    <dgm:cxn modelId="{F98F7C35-32BE-4396-9424-2D10B4EE794F}" type="presOf" srcId="{6765C57E-7449-4649-AD2C-6E0D52DE0390}" destId="{6F9C8A0A-22BE-4E5A-B4D5-436E090EC4AB}" srcOrd="1" destOrd="0" presId="urn:microsoft.com/office/officeart/2005/8/layout/venn1"/>
    <dgm:cxn modelId="{2C66EE98-8D03-4FA9-906D-E7CBA46D1C03}" type="presOf" srcId="{38C5B353-775F-462A-B257-7D2EE8AD1DE7}" destId="{80E1DB23-287C-4AEF-80D5-93B449BB80DA}" srcOrd="0" destOrd="0" presId="urn:microsoft.com/office/officeart/2005/8/layout/venn1"/>
    <dgm:cxn modelId="{12E656A7-37AC-4D95-AE44-7CCCC9CFDA47}" type="presOf" srcId="{38C5B353-775F-462A-B257-7D2EE8AD1DE7}" destId="{503AB519-F282-44DA-AE11-6928F373B079}" srcOrd="1" destOrd="0" presId="urn:microsoft.com/office/officeart/2005/8/layout/venn1"/>
    <dgm:cxn modelId="{3FD7D354-AF79-42A5-851F-6BA3B0EB093F}" type="presParOf" srcId="{DCD2DCDE-D484-4739-B052-219745E5E7A5}" destId="{80E1DB23-287C-4AEF-80D5-93B449BB80DA}" srcOrd="0" destOrd="0" presId="urn:microsoft.com/office/officeart/2005/8/layout/venn1"/>
    <dgm:cxn modelId="{241FEB97-BAD2-4C8B-A0A9-1717DD4F3F7C}" type="presParOf" srcId="{DCD2DCDE-D484-4739-B052-219745E5E7A5}" destId="{503AB519-F282-44DA-AE11-6928F373B079}" srcOrd="1" destOrd="0" presId="urn:microsoft.com/office/officeart/2005/8/layout/venn1"/>
    <dgm:cxn modelId="{D0FA7AF6-E9AA-4225-A1A4-3F6DFCC26531}" type="presParOf" srcId="{DCD2DCDE-D484-4739-B052-219745E5E7A5}" destId="{6E2F5AF9-C37D-4455-A103-F2C0EB5D6A26}" srcOrd="2" destOrd="0" presId="urn:microsoft.com/office/officeart/2005/8/layout/venn1"/>
    <dgm:cxn modelId="{145A3AD2-DDA6-4CA7-8E66-86578D90075A}" type="presParOf" srcId="{DCD2DCDE-D484-4739-B052-219745E5E7A5}" destId="{6F9C8A0A-22BE-4E5A-B4D5-436E090EC4AB}" srcOrd="3" destOrd="0" presId="urn:microsoft.com/office/officeart/2005/8/layout/venn1"/>
  </dgm:cxnLst>
  <dgm:bg/>
  <dgm:whole>
    <a:ln>
      <a:noFill/>
    </a:ln>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E1DB23-287C-4AEF-80D5-93B449BB80DA}">
      <dsp:nvSpPr>
        <dsp:cNvPr id="0" name=""/>
        <dsp:cNvSpPr/>
      </dsp:nvSpPr>
      <dsp:spPr>
        <a:xfrm>
          <a:off x="872792" y="13409"/>
          <a:ext cx="4903048" cy="4903048"/>
        </a:xfrm>
        <a:prstGeom prst="ellipse">
          <a:avLst/>
        </a:prstGeom>
        <a:noFill/>
        <a:ln w="57150" cap="flat" cmpd="sng" algn="ctr">
          <a:solidFill>
            <a:srgbClr val="0061AF"/>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b="1" kern="1200" dirty="0" smtClean="0">
            <a:solidFill>
              <a:srgbClr val="000000"/>
            </a:solidFill>
            <a:latin typeface="Corbel"/>
            <a:ea typeface="+mn-ea"/>
            <a:cs typeface="+mn-cs"/>
          </a:endParaRPr>
        </a:p>
      </dsp:txBody>
      <dsp:txXfrm>
        <a:off x="1557451" y="591584"/>
        <a:ext cx="2826982" cy="3746698"/>
      </dsp:txXfrm>
    </dsp:sp>
    <dsp:sp modelId="{6E2F5AF9-C37D-4455-A103-F2C0EB5D6A26}">
      <dsp:nvSpPr>
        <dsp:cNvPr id="0" name=""/>
        <dsp:cNvSpPr/>
      </dsp:nvSpPr>
      <dsp:spPr>
        <a:xfrm>
          <a:off x="3474598" y="13409"/>
          <a:ext cx="4903048" cy="4903048"/>
        </a:xfrm>
        <a:prstGeom prst="ellipse">
          <a:avLst/>
        </a:prstGeom>
        <a:noFill/>
        <a:ln w="57150" cap="flat" cmpd="sng" algn="ctr">
          <a:solidFill>
            <a:srgbClr val="009EDB"/>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b="1" kern="1200" dirty="0" smtClean="0">
            <a:solidFill>
              <a:srgbClr val="000000"/>
            </a:solidFill>
            <a:latin typeface="Corbel"/>
            <a:ea typeface="+mn-ea"/>
            <a:cs typeface="+mn-cs"/>
          </a:endParaRPr>
        </a:p>
      </dsp:txBody>
      <dsp:txXfrm>
        <a:off x="4866003" y="591584"/>
        <a:ext cx="2826982" cy="3746698"/>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2"/>
            <a:ext cx="3075153" cy="448555"/>
          </a:xfrm>
          <a:prstGeom prst="rect">
            <a:avLst/>
          </a:prstGeom>
          <a:noFill/>
          <a:ln w="9525">
            <a:noFill/>
            <a:miter lim="800000"/>
            <a:headEnd/>
            <a:tailEnd/>
          </a:ln>
          <a:effectLst/>
        </p:spPr>
        <p:txBody>
          <a:bodyPr vert="horz" wrap="square" lIns="89730" tIns="44865" rIns="89730" bIns="44865" numCol="1" anchor="t" anchorCtr="0" compatLnSpc="1">
            <a:prstTxWarp prst="textNoShape">
              <a:avLst/>
            </a:prstTxWarp>
          </a:bodyPr>
          <a:lstStyle>
            <a:lvl1pPr defTabSz="896938">
              <a:defRPr sz="1200"/>
            </a:lvl1pPr>
          </a:lstStyle>
          <a:p>
            <a:endParaRPr lang="en-US"/>
          </a:p>
        </p:txBody>
      </p:sp>
      <p:sp>
        <p:nvSpPr>
          <p:cNvPr id="56323" name="Rectangle 3"/>
          <p:cNvSpPr>
            <a:spLocks noGrp="1" noChangeArrowheads="1"/>
          </p:cNvSpPr>
          <p:nvPr>
            <p:ph type="dt" sz="quarter" idx="1"/>
          </p:nvPr>
        </p:nvSpPr>
        <p:spPr bwMode="auto">
          <a:xfrm>
            <a:off x="3974773" y="2"/>
            <a:ext cx="2999263" cy="448555"/>
          </a:xfrm>
          <a:prstGeom prst="rect">
            <a:avLst/>
          </a:prstGeom>
          <a:noFill/>
          <a:ln w="9525">
            <a:noFill/>
            <a:miter lim="800000"/>
            <a:headEnd/>
            <a:tailEnd/>
          </a:ln>
          <a:effectLst/>
        </p:spPr>
        <p:txBody>
          <a:bodyPr vert="horz" wrap="square" lIns="89730" tIns="44865" rIns="89730" bIns="44865" numCol="1" anchor="t" anchorCtr="0" compatLnSpc="1">
            <a:prstTxWarp prst="textNoShape">
              <a:avLst/>
            </a:prstTxWarp>
          </a:bodyPr>
          <a:lstStyle>
            <a:lvl1pPr algn="r" defTabSz="896938">
              <a:defRPr sz="1200"/>
            </a:lvl1pPr>
          </a:lstStyle>
          <a:p>
            <a:endParaRPr lang="en-US"/>
          </a:p>
        </p:txBody>
      </p:sp>
      <p:sp>
        <p:nvSpPr>
          <p:cNvPr id="56324" name="Rectangle 4"/>
          <p:cNvSpPr>
            <a:spLocks noGrp="1" noChangeArrowheads="1"/>
          </p:cNvSpPr>
          <p:nvPr>
            <p:ph type="ftr" sz="quarter" idx="2"/>
          </p:nvPr>
        </p:nvSpPr>
        <p:spPr bwMode="auto">
          <a:xfrm>
            <a:off x="0" y="8750809"/>
            <a:ext cx="3075153" cy="450151"/>
          </a:xfrm>
          <a:prstGeom prst="rect">
            <a:avLst/>
          </a:prstGeom>
          <a:noFill/>
          <a:ln w="9525">
            <a:noFill/>
            <a:miter lim="800000"/>
            <a:headEnd/>
            <a:tailEnd/>
          </a:ln>
          <a:effectLst/>
        </p:spPr>
        <p:txBody>
          <a:bodyPr vert="horz" wrap="square" lIns="89730" tIns="44865" rIns="89730" bIns="44865" numCol="1" anchor="b" anchorCtr="0" compatLnSpc="1">
            <a:prstTxWarp prst="textNoShape">
              <a:avLst/>
            </a:prstTxWarp>
          </a:bodyPr>
          <a:lstStyle>
            <a:lvl1pPr defTabSz="896938">
              <a:defRPr sz="1200"/>
            </a:lvl1pPr>
          </a:lstStyle>
          <a:p>
            <a:endParaRPr lang="en-US"/>
          </a:p>
        </p:txBody>
      </p:sp>
      <p:sp>
        <p:nvSpPr>
          <p:cNvPr id="56325" name="Rectangle 5"/>
          <p:cNvSpPr>
            <a:spLocks noGrp="1" noChangeArrowheads="1"/>
          </p:cNvSpPr>
          <p:nvPr>
            <p:ph type="sldNum" sz="quarter" idx="3"/>
          </p:nvPr>
        </p:nvSpPr>
        <p:spPr bwMode="auto">
          <a:xfrm>
            <a:off x="3974773" y="8750809"/>
            <a:ext cx="2999263" cy="450151"/>
          </a:xfrm>
          <a:prstGeom prst="rect">
            <a:avLst/>
          </a:prstGeom>
          <a:noFill/>
          <a:ln w="9525">
            <a:noFill/>
            <a:miter lim="800000"/>
            <a:headEnd/>
            <a:tailEnd/>
          </a:ln>
          <a:effectLst/>
        </p:spPr>
        <p:txBody>
          <a:bodyPr vert="horz" wrap="square" lIns="89730" tIns="44865" rIns="89730" bIns="44865" numCol="1" anchor="b" anchorCtr="0" compatLnSpc="1">
            <a:prstTxWarp prst="textNoShape">
              <a:avLst/>
            </a:prstTxWarp>
          </a:bodyPr>
          <a:lstStyle>
            <a:lvl1pPr algn="r" defTabSz="896938">
              <a:defRPr sz="1200"/>
            </a:lvl1pPr>
          </a:lstStyle>
          <a:p>
            <a:fld id="{083C9CDE-8521-4B5C-B33B-B37913AC74FD}" type="slidenum">
              <a:rPr lang="en-US"/>
              <a:pPr/>
              <a:t>‹#›</a:t>
            </a:fld>
            <a:endParaRPr lang="en-US"/>
          </a:p>
        </p:txBody>
      </p:sp>
    </p:spTree>
    <p:extLst>
      <p:ext uri="{BB962C8B-B14F-4D97-AF65-F5344CB8AC3E}">
        <p14:creationId xmlns:p14="http://schemas.microsoft.com/office/powerpoint/2010/main" val="1426136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3" y="3"/>
            <a:ext cx="3035627" cy="459728"/>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defRPr sz="1200"/>
            </a:lvl1pPr>
          </a:lstStyle>
          <a:p>
            <a:endParaRPr lang="en-US" dirty="0"/>
          </a:p>
        </p:txBody>
      </p:sp>
      <p:sp>
        <p:nvSpPr>
          <p:cNvPr id="17411" name="Rectangle 3"/>
          <p:cNvSpPr>
            <a:spLocks noGrp="1" noChangeArrowheads="1"/>
          </p:cNvSpPr>
          <p:nvPr>
            <p:ph type="dt" idx="1"/>
          </p:nvPr>
        </p:nvSpPr>
        <p:spPr bwMode="auto">
          <a:xfrm>
            <a:off x="3946316" y="3"/>
            <a:ext cx="3035627" cy="459728"/>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lgn="r">
              <a:defRPr sz="1200"/>
            </a:lvl1pPr>
          </a:lstStyle>
          <a:p>
            <a:endParaRPr lang="en-US" dirty="0"/>
          </a:p>
        </p:txBody>
      </p:sp>
      <p:sp>
        <p:nvSpPr>
          <p:cNvPr id="17412" name="Rectangle 4"/>
          <p:cNvSpPr>
            <a:spLocks noGrp="1" noRot="1" noChangeAspect="1" noChangeArrowheads="1" noTextEdit="1"/>
          </p:cNvSpPr>
          <p:nvPr>
            <p:ph type="sldImg" idx="2"/>
          </p:nvPr>
        </p:nvSpPr>
        <p:spPr bwMode="auto">
          <a:xfrm>
            <a:off x="1260475" y="688975"/>
            <a:ext cx="4460875" cy="344805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910690" y="4367423"/>
            <a:ext cx="5160565" cy="4214178"/>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7414" name="Rectangle 6"/>
          <p:cNvSpPr>
            <a:spLocks noGrp="1" noChangeArrowheads="1"/>
          </p:cNvSpPr>
          <p:nvPr>
            <p:ph type="ftr" sz="quarter" idx="4"/>
          </p:nvPr>
        </p:nvSpPr>
        <p:spPr bwMode="auto">
          <a:xfrm>
            <a:off x="3" y="8811467"/>
            <a:ext cx="3035627" cy="459728"/>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defRPr sz="1200"/>
            </a:lvl1pPr>
          </a:lstStyle>
          <a:p>
            <a:endParaRPr lang="en-US" dirty="0"/>
          </a:p>
        </p:txBody>
      </p:sp>
      <p:sp>
        <p:nvSpPr>
          <p:cNvPr id="17415" name="Rectangle 7"/>
          <p:cNvSpPr>
            <a:spLocks noGrp="1" noChangeArrowheads="1"/>
          </p:cNvSpPr>
          <p:nvPr>
            <p:ph type="sldNum" sz="quarter" idx="5"/>
          </p:nvPr>
        </p:nvSpPr>
        <p:spPr bwMode="auto">
          <a:xfrm>
            <a:off x="3946316" y="8811467"/>
            <a:ext cx="3035627" cy="459728"/>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lgn="r">
              <a:defRPr sz="1200"/>
            </a:lvl1pPr>
          </a:lstStyle>
          <a:p>
            <a:fld id="{54D62D32-2410-4DA5-AD9E-2957BA4DEBB7}" type="slidenum">
              <a:rPr lang="en-US"/>
              <a:pPr/>
              <a:t>‹#›</a:t>
            </a:fld>
            <a:endParaRPr lang="en-US" dirty="0"/>
          </a:p>
        </p:txBody>
      </p:sp>
    </p:spTree>
    <p:extLst>
      <p:ext uri="{BB962C8B-B14F-4D97-AF65-F5344CB8AC3E}">
        <p14:creationId xmlns:p14="http://schemas.microsoft.com/office/powerpoint/2010/main" val="3967177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055"/>
          <p:cNvSpPr>
            <a:spLocks noGrp="1" noChangeArrowheads="1"/>
          </p:cNvSpPr>
          <p:nvPr>
            <p:ph type="sldNum" sz="quarter" idx="5"/>
          </p:nvPr>
        </p:nvSpPr>
        <p:spPr>
          <a:noFill/>
        </p:spPr>
        <p:txBody>
          <a:bodyPr/>
          <a:lstStyle/>
          <a:p>
            <a:pPr>
              <a:spcBef>
                <a:spcPct val="20000"/>
              </a:spcBef>
              <a:buClr>
                <a:srgbClr val="4F81BD"/>
              </a:buClr>
              <a:buSzPct val="90000"/>
              <a:buFont typeface="Wingdings" pitchFamily="2" charset="2"/>
              <a:buNone/>
            </a:pPr>
            <a:fld id="{E6BE7F4F-57E3-4A78-9E86-AA56AAB3F6F8}" type="slidenum">
              <a:rPr lang="en-US" b="1" smtClean="0">
                <a:solidFill>
                  <a:srgbClr val="C0504D"/>
                </a:solidFill>
                <a:latin typeface="Arial" charset="0"/>
              </a:rPr>
              <a:pPr>
                <a:spcBef>
                  <a:spcPct val="20000"/>
                </a:spcBef>
                <a:buClr>
                  <a:srgbClr val="4F81BD"/>
                </a:buClr>
                <a:buSzPct val="90000"/>
                <a:buFont typeface="Wingdings" pitchFamily="2" charset="2"/>
                <a:buNone/>
              </a:pPr>
              <a:t>2</a:t>
            </a:fld>
            <a:endParaRPr lang="en-US" b="1" dirty="0" smtClean="0">
              <a:solidFill>
                <a:srgbClr val="C0504D"/>
              </a:solidFill>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7996449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12813">
              <a:defRPr sz="2400">
                <a:solidFill>
                  <a:schemeClr val="tx1"/>
                </a:solidFill>
                <a:latin typeface="Times New Roman" pitchFamily="18" charset="0"/>
              </a:defRPr>
            </a:lvl1pPr>
            <a:lvl2pPr marL="738188" indent="-282575" defTabSz="912813">
              <a:defRPr sz="2400">
                <a:solidFill>
                  <a:schemeClr val="tx1"/>
                </a:solidFill>
                <a:latin typeface="Times New Roman" pitchFamily="18" charset="0"/>
              </a:defRPr>
            </a:lvl2pPr>
            <a:lvl3pPr marL="1135063" indent="-227013" defTabSz="912813">
              <a:defRPr sz="2400">
                <a:solidFill>
                  <a:schemeClr val="tx1"/>
                </a:solidFill>
                <a:latin typeface="Times New Roman" pitchFamily="18" charset="0"/>
              </a:defRPr>
            </a:lvl3pPr>
            <a:lvl4pPr marL="1590675" indent="-227013" defTabSz="912813">
              <a:defRPr sz="2400">
                <a:solidFill>
                  <a:schemeClr val="tx1"/>
                </a:solidFill>
                <a:latin typeface="Times New Roman" pitchFamily="18" charset="0"/>
              </a:defRPr>
            </a:lvl4pPr>
            <a:lvl5pPr marL="2044700" indent="-227013" defTabSz="912813">
              <a:defRPr sz="2400">
                <a:solidFill>
                  <a:schemeClr val="tx1"/>
                </a:solidFill>
                <a:latin typeface="Times New Roman" pitchFamily="18" charset="0"/>
              </a:defRPr>
            </a:lvl5pPr>
            <a:lvl6pPr marL="2501900" indent="-227013" defTabSz="912813" eaLnBrk="0" fontAlgn="base" hangingPunct="0">
              <a:spcBef>
                <a:spcPct val="0"/>
              </a:spcBef>
              <a:spcAft>
                <a:spcPct val="0"/>
              </a:spcAft>
              <a:defRPr sz="2400">
                <a:solidFill>
                  <a:schemeClr val="tx1"/>
                </a:solidFill>
                <a:latin typeface="Times New Roman" pitchFamily="18" charset="0"/>
              </a:defRPr>
            </a:lvl6pPr>
            <a:lvl7pPr marL="2959100" indent="-227013" defTabSz="912813" eaLnBrk="0" fontAlgn="base" hangingPunct="0">
              <a:spcBef>
                <a:spcPct val="0"/>
              </a:spcBef>
              <a:spcAft>
                <a:spcPct val="0"/>
              </a:spcAft>
              <a:defRPr sz="2400">
                <a:solidFill>
                  <a:schemeClr val="tx1"/>
                </a:solidFill>
                <a:latin typeface="Times New Roman" pitchFamily="18" charset="0"/>
              </a:defRPr>
            </a:lvl7pPr>
            <a:lvl8pPr marL="3416300" indent="-227013" defTabSz="912813" eaLnBrk="0" fontAlgn="base" hangingPunct="0">
              <a:spcBef>
                <a:spcPct val="0"/>
              </a:spcBef>
              <a:spcAft>
                <a:spcPct val="0"/>
              </a:spcAft>
              <a:defRPr sz="2400">
                <a:solidFill>
                  <a:schemeClr val="tx1"/>
                </a:solidFill>
                <a:latin typeface="Times New Roman" pitchFamily="18" charset="0"/>
              </a:defRPr>
            </a:lvl8pPr>
            <a:lvl9pPr marL="3873500" indent="-227013" defTabSz="912813" eaLnBrk="0" fontAlgn="base" hangingPunct="0">
              <a:spcBef>
                <a:spcPct val="0"/>
              </a:spcBef>
              <a:spcAft>
                <a:spcPct val="0"/>
              </a:spcAft>
              <a:defRPr sz="2400">
                <a:solidFill>
                  <a:schemeClr val="tx1"/>
                </a:solidFill>
                <a:latin typeface="Times New Roman" pitchFamily="18" charset="0"/>
              </a:defRPr>
            </a:lvl9pPr>
          </a:lstStyle>
          <a:p>
            <a:fld id="{2002221B-02BC-400B-AA75-22E0F1705A34}" type="slidenum">
              <a:rPr lang="en-US" altLang="en-US" sz="1300" smtClean="0">
                <a:cs typeface="Arial" charset="0"/>
              </a:rPr>
              <a:pPr/>
              <a:t>11</a:t>
            </a:fld>
            <a:endParaRPr lang="en-US" altLang="en-US" sz="1300" smtClean="0">
              <a:cs typeface="Arial" charset="0"/>
            </a:endParaRPr>
          </a:p>
        </p:txBody>
      </p:sp>
      <p:sp>
        <p:nvSpPr>
          <p:cNvPr id="31747" name="Rectangle 2"/>
          <p:cNvSpPr>
            <a:spLocks noGrp="1" noRot="1" noChangeAspect="1" noChangeArrowheads="1" noTextEdit="1"/>
          </p:cNvSpPr>
          <p:nvPr>
            <p:ph type="sldImg"/>
          </p:nvPr>
        </p:nvSpPr>
        <p:spPr>
          <a:xfrm>
            <a:off x="1262063" y="684213"/>
            <a:ext cx="4470400" cy="3454400"/>
          </a:xfrm>
          <a:ln/>
        </p:spPr>
      </p:sp>
      <p:sp>
        <p:nvSpPr>
          <p:cNvPr id="31748" name="Rectangle 3"/>
          <p:cNvSpPr>
            <a:spLocks noGrp="1" noChangeArrowheads="1"/>
          </p:cNvSpPr>
          <p:nvPr>
            <p:ph type="body" idx="1"/>
          </p:nvPr>
        </p:nvSpPr>
        <p:spPr>
          <a:xfrm>
            <a:off x="912813" y="4365625"/>
            <a:ext cx="5162550" cy="4211638"/>
          </a:xfrm>
          <a:noFill/>
        </p:spPr>
        <p:txBody>
          <a:bodyPr/>
          <a:lstStyle/>
          <a:p>
            <a:endParaRPr lang="en-US" altLang="en-US" smtClean="0"/>
          </a:p>
        </p:txBody>
      </p:sp>
    </p:spTree>
    <p:extLst>
      <p:ext uri="{BB962C8B-B14F-4D97-AF65-F5344CB8AC3E}">
        <p14:creationId xmlns:p14="http://schemas.microsoft.com/office/powerpoint/2010/main" val="19895432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defTabSz="912813">
              <a:defRPr sz="2400">
                <a:solidFill>
                  <a:schemeClr val="tx1"/>
                </a:solidFill>
                <a:latin typeface="Times New Roman" pitchFamily="18" charset="0"/>
              </a:defRPr>
            </a:lvl1pPr>
            <a:lvl2pPr marL="738188" indent="-282575" defTabSz="912813">
              <a:defRPr sz="2400">
                <a:solidFill>
                  <a:schemeClr val="tx1"/>
                </a:solidFill>
                <a:latin typeface="Times New Roman" pitchFamily="18" charset="0"/>
              </a:defRPr>
            </a:lvl2pPr>
            <a:lvl3pPr marL="1135063" indent="-227013" defTabSz="912813">
              <a:defRPr sz="2400">
                <a:solidFill>
                  <a:schemeClr val="tx1"/>
                </a:solidFill>
                <a:latin typeface="Times New Roman" pitchFamily="18" charset="0"/>
              </a:defRPr>
            </a:lvl3pPr>
            <a:lvl4pPr marL="1590675" indent="-227013" defTabSz="912813">
              <a:defRPr sz="2400">
                <a:solidFill>
                  <a:schemeClr val="tx1"/>
                </a:solidFill>
                <a:latin typeface="Times New Roman" pitchFamily="18" charset="0"/>
              </a:defRPr>
            </a:lvl4pPr>
            <a:lvl5pPr marL="2044700" indent="-227013" defTabSz="912813">
              <a:defRPr sz="2400">
                <a:solidFill>
                  <a:schemeClr val="tx1"/>
                </a:solidFill>
                <a:latin typeface="Times New Roman" pitchFamily="18" charset="0"/>
              </a:defRPr>
            </a:lvl5pPr>
            <a:lvl6pPr marL="2501900" indent="-227013" defTabSz="912813" eaLnBrk="0" fontAlgn="base" hangingPunct="0">
              <a:spcBef>
                <a:spcPct val="0"/>
              </a:spcBef>
              <a:spcAft>
                <a:spcPct val="0"/>
              </a:spcAft>
              <a:defRPr sz="2400">
                <a:solidFill>
                  <a:schemeClr val="tx1"/>
                </a:solidFill>
                <a:latin typeface="Times New Roman" pitchFamily="18" charset="0"/>
              </a:defRPr>
            </a:lvl6pPr>
            <a:lvl7pPr marL="2959100" indent="-227013" defTabSz="912813" eaLnBrk="0" fontAlgn="base" hangingPunct="0">
              <a:spcBef>
                <a:spcPct val="0"/>
              </a:spcBef>
              <a:spcAft>
                <a:spcPct val="0"/>
              </a:spcAft>
              <a:defRPr sz="2400">
                <a:solidFill>
                  <a:schemeClr val="tx1"/>
                </a:solidFill>
                <a:latin typeface="Times New Roman" pitchFamily="18" charset="0"/>
              </a:defRPr>
            </a:lvl7pPr>
            <a:lvl8pPr marL="3416300" indent="-227013" defTabSz="912813" eaLnBrk="0" fontAlgn="base" hangingPunct="0">
              <a:spcBef>
                <a:spcPct val="0"/>
              </a:spcBef>
              <a:spcAft>
                <a:spcPct val="0"/>
              </a:spcAft>
              <a:defRPr sz="2400">
                <a:solidFill>
                  <a:schemeClr val="tx1"/>
                </a:solidFill>
                <a:latin typeface="Times New Roman" pitchFamily="18" charset="0"/>
              </a:defRPr>
            </a:lvl8pPr>
            <a:lvl9pPr marL="3873500" indent="-227013" defTabSz="912813" eaLnBrk="0" fontAlgn="base" hangingPunct="0">
              <a:spcBef>
                <a:spcPct val="0"/>
              </a:spcBef>
              <a:spcAft>
                <a:spcPct val="0"/>
              </a:spcAft>
              <a:defRPr sz="2400">
                <a:solidFill>
                  <a:schemeClr val="tx1"/>
                </a:solidFill>
                <a:latin typeface="Times New Roman" pitchFamily="18" charset="0"/>
              </a:defRPr>
            </a:lvl9pPr>
          </a:lstStyle>
          <a:p>
            <a:fld id="{63E3828D-34E8-4A7B-82E3-7DED4AD572DB}" type="slidenum">
              <a:rPr lang="en-US" altLang="en-US" sz="1300" smtClean="0">
                <a:cs typeface="Arial" charset="0"/>
              </a:rPr>
              <a:pPr/>
              <a:t>12</a:t>
            </a:fld>
            <a:endParaRPr lang="en-US" altLang="en-US" sz="1300" smtClean="0">
              <a:cs typeface="Arial" charset="0"/>
            </a:endParaRPr>
          </a:p>
        </p:txBody>
      </p:sp>
      <p:sp>
        <p:nvSpPr>
          <p:cNvPr id="32771" name="Rectangle 2"/>
          <p:cNvSpPr>
            <a:spLocks noGrp="1" noRot="1" noChangeAspect="1" noChangeArrowheads="1" noTextEdit="1"/>
          </p:cNvSpPr>
          <p:nvPr>
            <p:ph type="sldImg"/>
          </p:nvPr>
        </p:nvSpPr>
        <p:spPr>
          <a:xfrm>
            <a:off x="1262063" y="684213"/>
            <a:ext cx="4470400" cy="3454400"/>
          </a:xfrm>
          <a:ln/>
        </p:spPr>
      </p:sp>
      <p:sp>
        <p:nvSpPr>
          <p:cNvPr id="32772" name="Rectangle 3"/>
          <p:cNvSpPr>
            <a:spLocks noGrp="1" noChangeArrowheads="1"/>
          </p:cNvSpPr>
          <p:nvPr>
            <p:ph type="body" idx="1"/>
          </p:nvPr>
        </p:nvSpPr>
        <p:spPr>
          <a:xfrm>
            <a:off x="912813" y="4365625"/>
            <a:ext cx="5162550" cy="4211638"/>
          </a:xfrm>
          <a:noFill/>
        </p:spPr>
        <p:txBody>
          <a:bodyPr/>
          <a:lstStyle/>
          <a:p>
            <a:endParaRPr lang="en-US" altLang="en-US" smtClean="0"/>
          </a:p>
        </p:txBody>
      </p:sp>
    </p:spTree>
    <p:extLst>
      <p:ext uri="{BB962C8B-B14F-4D97-AF65-F5344CB8AC3E}">
        <p14:creationId xmlns:p14="http://schemas.microsoft.com/office/powerpoint/2010/main" val="1932934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055"/>
          <p:cNvSpPr>
            <a:spLocks noGrp="1" noChangeArrowheads="1"/>
          </p:cNvSpPr>
          <p:nvPr>
            <p:ph type="sldNum" sz="quarter" idx="5"/>
          </p:nvPr>
        </p:nvSpPr>
        <p:spPr>
          <a:noFill/>
        </p:spPr>
        <p:txBody>
          <a:bodyPr/>
          <a:lstStyle/>
          <a:p>
            <a:pPr>
              <a:spcBef>
                <a:spcPct val="20000"/>
              </a:spcBef>
              <a:buClr>
                <a:srgbClr val="4F81BD"/>
              </a:buClr>
              <a:buSzPct val="90000"/>
              <a:buFont typeface="Wingdings" pitchFamily="2" charset="2"/>
              <a:buNone/>
            </a:pPr>
            <a:fld id="{A040BF9F-DA48-41AE-A3A6-95B4763DC58A}" type="slidenum">
              <a:rPr lang="en-US" b="1" smtClean="0">
                <a:solidFill>
                  <a:srgbClr val="C0504D"/>
                </a:solidFill>
                <a:latin typeface="Arial" charset="0"/>
              </a:rPr>
              <a:pPr>
                <a:spcBef>
                  <a:spcPct val="20000"/>
                </a:spcBef>
                <a:buClr>
                  <a:srgbClr val="4F81BD"/>
                </a:buClr>
                <a:buSzPct val="90000"/>
                <a:buFont typeface="Wingdings" pitchFamily="2" charset="2"/>
                <a:buNone/>
              </a:pPr>
              <a:t>3</a:t>
            </a:fld>
            <a:endParaRPr lang="en-US" b="1" dirty="0" smtClean="0">
              <a:solidFill>
                <a:srgbClr val="C0504D"/>
              </a:solidFill>
              <a:latin typeface="Arial"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679188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055"/>
          <p:cNvSpPr>
            <a:spLocks noGrp="1" noChangeArrowheads="1"/>
          </p:cNvSpPr>
          <p:nvPr>
            <p:ph type="sldNum" sz="quarter" idx="5"/>
          </p:nvPr>
        </p:nvSpPr>
        <p:spPr>
          <a:noFill/>
        </p:spPr>
        <p:txBody>
          <a:bodyPr/>
          <a:lstStyle/>
          <a:p>
            <a:pPr>
              <a:spcBef>
                <a:spcPct val="20000"/>
              </a:spcBef>
              <a:buClr>
                <a:srgbClr val="4F81BD"/>
              </a:buClr>
              <a:buSzPct val="90000"/>
              <a:buFont typeface="Wingdings" pitchFamily="2" charset="2"/>
              <a:buNone/>
            </a:pPr>
            <a:fld id="{FE40CB81-E365-4386-8257-BFE76C718338}" type="slidenum">
              <a:rPr lang="en-US" b="1" smtClean="0">
                <a:solidFill>
                  <a:srgbClr val="C0504D"/>
                </a:solidFill>
                <a:latin typeface="Arial" charset="0"/>
              </a:rPr>
              <a:pPr>
                <a:spcBef>
                  <a:spcPct val="20000"/>
                </a:spcBef>
                <a:buClr>
                  <a:srgbClr val="4F81BD"/>
                </a:buClr>
                <a:buSzPct val="90000"/>
                <a:buFont typeface="Wingdings" pitchFamily="2" charset="2"/>
                <a:buNone/>
              </a:pPr>
              <a:t>4</a:t>
            </a:fld>
            <a:endParaRPr lang="en-US" b="1" dirty="0" smtClean="0">
              <a:solidFill>
                <a:srgbClr val="C0504D"/>
              </a:solidFill>
              <a:latin typeface="Arial"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240174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055"/>
          <p:cNvSpPr>
            <a:spLocks noGrp="1" noChangeArrowheads="1"/>
          </p:cNvSpPr>
          <p:nvPr>
            <p:ph type="sldNum" sz="quarter" idx="5"/>
          </p:nvPr>
        </p:nvSpPr>
        <p:spPr>
          <a:noFill/>
        </p:spPr>
        <p:txBody>
          <a:bodyPr/>
          <a:lstStyle/>
          <a:p>
            <a:pPr>
              <a:spcBef>
                <a:spcPct val="20000"/>
              </a:spcBef>
              <a:buClr>
                <a:srgbClr val="4F81BD"/>
              </a:buClr>
              <a:buSzPct val="90000"/>
              <a:buFont typeface="Wingdings" pitchFamily="2" charset="2"/>
              <a:buNone/>
            </a:pPr>
            <a:fld id="{A040BF9F-DA48-41AE-A3A6-95B4763DC58A}" type="slidenum">
              <a:rPr lang="en-US" b="1" smtClean="0">
                <a:solidFill>
                  <a:srgbClr val="C0504D"/>
                </a:solidFill>
                <a:latin typeface="Arial" charset="0"/>
              </a:rPr>
              <a:pPr>
                <a:spcBef>
                  <a:spcPct val="20000"/>
                </a:spcBef>
                <a:buClr>
                  <a:srgbClr val="4F81BD"/>
                </a:buClr>
                <a:buSzPct val="90000"/>
                <a:buFont typeface="Wingdings" pitchFamily="2" charset="2"/>
                <a:buNone/>
              </a:pPr>
              <a:t>5</a:t>
            </a:fld>
            <a:endParaRPr lang="en-US" b="1" dirty="0" smtClean="0">
              <a:solidFill>
                <a:srgbClr val="C0504D"/>
              </a:solidFill>
              <a:latin typeface="Arial"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32543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055"/>
          <p:cNvSpPr>
            <a:spLocks noGrp="1" noChangeArrowheads="1"/>
          </p:cNvSpPr>
          <p:nvPr>
            <p:ph type="sldNum" sz="quarter" idx="5"/>
          </p:nvPr>
        </p:nvSpPr>
        <p:spPr>
          <a:noFill/>
        </p:spPr>
        <p:txBody>
          <a:bodyPr/>
          <a:lstStyle/>
          <a:p>
            <a:pPr>
              <a:spcBef>
                <a:spcPct val="20000"/>
              </a:spcBef>
              <a:buClr>
                <a:srgbClr val="4F81BD"/>
              </a:buClr>
              <a:buSzPct val="90000"/>
              <a:buFont typeface="Wingdings" pitchFamily="2" charset="2"/>
              <a:buNone/>
            </a:pPr>
            <a:fld id="{A040BF9F-DA48-41AE-A3A6-95B4763DC58A}" type="slidenum">
              <a:rPr lang="en-US" b="1" smtClean="0">
                <a:solidFill>
                  <a:srgbClr val="C0504D"/>
                </a:solidFill>
                <a:latin typeface="Arial" charset="0"/>
              </a:rPr>
              <a:pPr>
                <a:spcBef>
                  <a:spcPct val="20000"/>
                </a:spcBef>
                <a:buClr>
                  <a:srgbClr val="4F81BD"/>
                </a:buClr>
                <a:buSzPct val="90000"/>
                <a:buFont typeface="Wingdings" pitchFamily="2" charset="2"/>
                <a:buNone/>
              </a:pPr>
              <a:t>6</a:t>
            </a:fld>
            <a:endParaRPr lang="en-US" b="1" dirty="0" smtClean="0">
              <a:solidFill>
                <a:srgbClr val="C0504D"/>
              </a:solidFill>
              <a:latin typeface="Arial"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720617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055"/>
          <p:cNvSpPr>
            <a:spLocks noGrp="1" noChangeArrowheads="1"/>
          </p:cNvSpPr>
          <p:nvPr>
            <p:ph type="sldNum" sz="quarter" idx="5"/>
          </p:nvPr>
        </p:nvSpPr>
        <p:spPr>
          <a:noFill/>
        </p:spPr>
        <p:txBody>
          <a:bodyPr/>
          <a:lstStyle/>
          <a:p>
            <a:pPr>
              <a:spcBef>
                <a:spcPct val="20000"/>
              </a:spcBef>
              <a:buClr>
                <a:srgbClr val="4F81BD"/>
              </a:buClr>
              <a:buSzPct val="90000"/>
              <a:buFont typeface="Wingdings" pitchFamily="2" charset="2"/>
              <a:buNone/>
            </a:pPr>
            <a:fld id="{A040BF9F-DA48-41AE-A3A6-95B4763DC58A}" type="slidenum">
              <a:rPr lang="en-US" b="1" smtClean="0">
                <a:solidFill>
                  <a:srgbClr val="C0504D"/>
                </a:solidFill>
                <a:latin typeface="Arial" charset="0"/>
              </a:rPr>
              <a:pPr>
                <a:spcBef>
                  <a:spcPct val="20000"/>
                </a:spcBef>
                <a:buClr>
                  <a:srgbClr val="4F81BD"/>
                </a:buClr>
                <a:buSzPct val="90000"/>
                <a:buFont typeface="Wingdings" pitchFamily="2" charset="2"/>
                <a:buNone/>
              </a:pPr>
              <a:t>7</a:t>
            </a:fld>
            <a:endParaRPr lang="en-US" b="1" dirty="0" smtClean="0">
              <a:solidFill>
                <a:srgbClr val="C0504D"/>
              </a:solidFill>
              <a:latin typeface="Arial"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753415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055"/>
          <p:cNvSpPr>
            <a:spLocks noGrp="1" noChangeArrowheads="1"/>
          </p:cNvSpPr>
          <p:nvPr>
            <p:ph type="sldNum" sz="quarter" idx="5"/>
          </p:nvPr>
        </p:nvSpPr>
        <p:spPr>
          <a:noFill/>
        </p:spPr>
        <p:txBody>
          <a:bodyPr/>
          <a:lstStyle/>
          <a:p>
            <a:pPr>
              <a:spcBef>
                <a:spcPct val="20000"/>
              </a:spcBef>
              <a:buClr>
                <a:srgbClr val="4F81BD"/>
              </a:buClr>
              <a:buSzPct val="90000"/>
              <a:buFont typeface="Wingdings" pitchFamily="2" charset="2"/>
              <a:buNone/>
            </a:pPr>
            <a:fld id="{E725FE69-D805-4D8E-B29F-59604CCB7D0D}" type="slidenum">
              <a:rPr lang="en-US" b="1" smtClean="0">
                <a:solidFill>
                  <a:srgbClr val="C0504D"/>
                </a:solidFill>
                <a:latin typeface="Arial" charset="0"/>
              </a:rPr>
              <a:pPr>
                <a:spcBef>
                  <a:spcPct val="20000"/>
                </a:spcBef>
                <a:buClr>
                  <a:srgbClr val="4F81BD"/>
                </a:buClr>
                <a:buSzPct val="90000"/>
                <a:buFont typeface="Wingdings" pitchFamily="2" charset="2"/>
                <a:buNone/>
              </a:pPr>
              <a:t>8</a:t>
            </a:fld>
            <a:endParaRPr lang="en-US" b="1" dirty="0" smtClean="0">
              <a:solidFill>
                <a:srgbClr val="C0504D"/>
              </a:solidFill>
              <a:latin typeface="Arial"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8776874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055"/>
          <p:cNvSpPr>
            <a:spLocks noGrp="1" noChangeArrowheads="1"/>
          </p:cNvSpPr>
          <p:nvPr>
            <p:ph type="sldNum" sz="quarter" idx="5"/>
          </p:nvPr>
        </p:nvSpPr>
        <p:spPr>
          <a:noFill/>
        </p:spPr>
        <p:txBody>
          <a:bodyPr/>
          <a:lstStyle>
            <a:lvl1pPr defTabSz="909638">
              <a:defRPr sz="2400">
                <a:solidFill>
                  <a:schemeClr val="tx1"/>
                </a:solidFill>
                <a:latin typeface="Times New Roman" pitchFamily="18" charset="0"/>
              </a:defRPr>
            </a:lvl1pPr>
            <a:lvl2pPr marL="742950" indent="-285750" defTabSz="909638">
              <a:defRPr sz="2400">
                <a:solidFill>
                  <a:schemeClr val="tx1"/>
                </a:solidFill>
                <a:latin typeface="Times New Roman" pitchFamily="18" charset="0"/>
              </a:defRPr>
            </a:lvl2pPr>
            <a:lvl3pPr marL="1143000" indent="-228600" defTabSz="909638">
              <a:defRPr sz="2400">
                <a:solidFill>
                  <a:schemeClr val="tx1"/>
                </a:solidFill>
                <a:latin typeface="Times New Roman" pitchFamily="18" charset="0"/>
              </a:defRPr>
            </a:lvl3pPr>
            <a:lvl4pPr marL="1600200" indent="-228600" defTabSz="909638">
              <a:defRPr sz="2400">
                <a:solidFill>
                  <a:schemeClr val="tx1"/>
                </a:solidFill>
                <a:latin typeface="Times New Roman" pitchFamily="18" charset="0"/>
              </a:defRPr>
            </a:lvl4pPr>
            <a:lvl5pPr marL="2057400" indent="-228600" defTabSz="909638">
              <a:defRPr sz="2400">
                <a:solidFill>
                  <a:schemeClr val="tx1"/>
                </a:solidFill>
                <a:latin typeface="Times New Roman" pitchFamily="18" charset="0"/>
              </a:defRPr>
            </a:lvl5pPr>
            <a:lvl6pPr marL="2514600" indent="-228600" defTabSz="909638" eaLnBrk="0" fontAlgn="base" hangingPunct="0">
              <a:spcBef>
                <a:spcPct val="0"/>
              </a:spcBef>
              <a:spcAft>
                <a:spcPct val="0"/>
              </a:spcAft>
              <a:defRPr sz="2400">
                <a:solidFill>
                  <a:schemeClr val="tx1"/>
                </a:solidFill>
                <a:latin typeface="Times New Roman" pitchFamily="18" charset="0"/>
              </a:defRPr>
            </a:lvl6pPr>
            <a:lvl7pPr marL="2971800" indent="-228600" defTabSz="909638" eaLnBrk="0" fontAlgn="base" hangingPunct="0">
              <a:spcBef>
                <a:spcPct val="0"/>
              </a:spcBef>
              <a:spcAft>
                <a:spcPct val="0"/>
              </a:spcAft>
              <a:defRPr sz="2400">
                <a:solidFill>
                  <a:schemeClr val="tx1"/>
                </a:solidFill>
                <a:latin typeface="Times New Roman" pitchFamily="18" charset="0"/>
              </a:defRPr>
            </a:lvl7pPr>
            <a:lvl8pPr marL="3429000" indent="-228600" defTabSz="909638" eaLnBrk="0" fontAlgn="base" hangingPunct="0">
              <a:spcBef>
                <a:spcPct val="0"/>
              </a:spcBef>
              <a:spcAft>
                <a:spcPct val="0"/>
              </a:spcAft>
              <a:defRPr sz="2400">
                <a:solidFill>
                  <a:schemeClr val="tx1"/>
                </a:solidFill>
                <a:latin typeface="Times New Roman" pitchFamily="18" charset="0"/>
              </a:defRPr>
            </a:lvl8pPr>
            <a:lvl9pPr marL="3886200" indent="-228600" defTabSz="909638" eaLnBrk="0" fontAlgn="base" hangingPunct="0">
              <a:spcBef>
                <a:spcPct val="0"/>
              </a:spcBef>
              <a:spcAft>
                <a:spcPct val="0"/>
              </a:spcAft>
              <a:defRPr sz="2400">
                <a:solidFill>
                  <a:schemeClr val="tx1"/>
                </a:solidFill>
                <a:latin typeface="Times New Roman" pitchFamily="18" charset="0"/>
              </a:defRPr>
            </a:lvl9pPr>
          </a:lstStyle>
          <a:p>
            <a:pPr>
              <a:spcBef>
                <a:spcPct val="20000"/>
              </a:spcBef>
              <a:buClr>
                <a:srgbClr val="4F81BD"/>
              </a:buClr>
              <a:buSzPct val="90000"/>
              <a:buFont typeface="Wingdings" pitchFamily="2" charset="2"/>
              <a:buNone/>
            </a:pPr>
            <a:fld id="{3C7E3F82-6FB7-4517-B48C-8355BA33BBDE}" type="slidenum">
              <a:rPr lang="en-US" altLang="en-US" sz="1200" b="1" smtClean="0">
                <a:solidFill>
                  <a:srgbClr val="C0504D"/>
                </a:solidFill>
                <a:latin typeface="Arial" charset="0"/>
              </a:rPr>
              <a:pPr>
                <a:spcBef>
                  <a:spcPct val="20000"/>
                </a:spcBef>
                <a:buClr>
                  <a:srgbClr val="4F81BD"/>
                </a:buClr>
                <a:buSzPct val="90000"/>
                <a:buFont typeface="Wingdings" pitchFamily="2" charset="2"/>
                <a:buNone/>
              </a:pPr>
              <a:t>9</a:t>
            </a:fld>
            <a:endParaRPr lang="en-US" altLang="en-US" sz="1200" b="1" smtClean="0">
              <a:solidFill>
                <a:srgbClr val="C0504D"/>
              </a:solidFill>
              <a:latin typeface="Arial"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691514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defTabSz="912813">
              <a:defRPr sz="2400">
                <a:solidFill>
                  <a:schemeClr val="tx1"/>
                </a:solidFill>
                <a:latin typeface="Times New Roman" pitchFamily="18" charset="0"/>
              </a:defRPr>
            </a:lvl1pPr>
            <a:lvl2pPr marL="738188" indent="-282575" defTabSz="912813">
              <a:defRPr sz="2400">
                <a:solidFill>
                  <a:schemeClr val="tx1"/>
                </a:solidFill>
                <a:latin typeface="Times New Roman" pitchFamily="18" charset="0"/>
              </a:defRPr>
            </a:lvl2pPr>
            <a:lvl3pPr marL="1135063" indent="-227013" defTabSz="912813">
              <a:defRPr sz="2400">
                <a:solidFill>
                  <a:schemeClr val="tx1"/>
                </a:solidFill>
                <a:latin typeface="Times New Roman" pitchFamily="18" charset="0"/>
              </a:defRPr>
            </a:lvl3pPr>
            <a:lvl4pPr marL="1590675" indent="-227013" defTabSz="912813">
              <a:defRPr sz="2400">
                <a:solidFill>
                  <a:schemeClr val="tx1"/>
                </a:solidFill>
                <a:latin typeface="Times New Roman" pitchFamily="18" charset="0"/>
              </a:defRPr>
            </a:lvl4pPr>
            <a:lvl5pPr marL="2044700" indent="-227013" defTabSz="912813">
              <a:defRPr sz="2400">
                <a:solidFill>
                  <a:schemeClr val="tx1"/>
                </a:solidFill>
                <a:latin typeface="Times New Roman" pitchFamily="18" charset="0"/>
              </a:defRPr>
            </a:lvl5pPr>
            <a:lvl6pPr marL="2501900" indent="-227013" defTabSz="912813" eaLnBrk="0" fontAlgn="base" hangingPunct="0">
              <a:spcBef>
                <a:spcPct val="0"/>
              </a:spcBef>
              <a:spcAft>
                <a:spcPct val="0"/>
              </a:spcAft>
              <a:defRPr sz="2400">
                <a:solidFill>
                  <a:schemeClr val="tx1"/>
                </a:solidFill>
                <a:latin typeface="Times New Roman" pitchFamily="18" charset="0"/>
              </a:defRPr>
            </a:lvl6pPr>
            <a:lvl7pPr marL="2959100" indent="-227013" defTabSz="912813" eaLnBrk="0" fontAlgn="base" hangingPunct="0">
              <a:spcBef>
                <a:spcPct val="0"/>
              </a:spcBef>
              <a:spcAft>
                <a:spcPct val="0"/>
              </a:spcAft>
              <a:defRPr sz="2400">
                <a:solidFill>
                  <a:schemeClr val="tx1"/>
                </a:solidFill>
                <a:latin typeface="Times New Roman" pitchFamily="18" charset="0"/>
              </a:defRPr>
            </a:lvl7pPr>
            <a:lvl8pPr marL="3416300" indent="-227013" defTabSz="912813" eaLnBrk="0" fontAlgn="base" hangingPunct="0">
              <a:spcBef>
                <a:spcPct val="0"/>
              </a:spcBef>
              <a:spcAft>
                <a:spcPct val="0"/>
              </a:spcAft>
              <a:defRPr sz="2400">
                <a:solidFill>
                  <a:schemeClr val="tx1"/>
                </a:solidFill>
                <a:latin typeface="Times New Roman" pitchFamily="18" charset="0"/>
              </a:defRPr>
            </a:lvl8pPr>
            <a:lvl9pPr marL="3873500" indent="-227013" defTabSz="912813" eaLnBrk="0" fontAlgn="base" hangingPunct="0">
              <a:spcBef>
                <a:spcPct val="0"/>
              </a:spcBef>
              <a:spcAft>
                <a:spcPct val="0"/>
              </a:spcAft>
              <a:defRPr sz="2400">
                <a:solidFill>
                  <a:schemeClr val="tx1"/>
                </a:solidFill>
                <a:latin typeface="Times New Roman" pitchFamily="18" charset="0"/>
              </a:defRPr>
            </a:lvl9pPr>
          </a:lstStyle>
          <a:p>
            <a:fld id="{86454321-D85A-4021-AAA0-1A4DDD7C87F2}" type="slidenum">
              <a:rPr lang="en-US" altLang="en-US" sz="1300" smtClean="0">
                <a:cs typeface="Arial" charset="0"/>
              </a:rPr>
              <a:pPr/>
              <a:t>10</a:t>
            </a:fld>
            <a:endParaRPr lang="en-US" altLang="en-US" sz="1300" smtClean="0">
              <a:cs typeface="Arial" charset="0"/>
            </a:endParaRPr>
          </a:p>
        </p:txBody>
      </p:sp>
      <p:sp>
        <p:nvSpPr>
          <p:cNvPr id="30723" name="Rectangle 2"/>
          <p:cNvSpPr>
            <a:spLocks noGrp="1" noRot="1" noChangeAspect="1" noChangeArrowheads="1" noTextEdit="1"/>
          </p:cNvSpPr>
          <p:nvPr>
            <p:ph type="sldImg"/>
          </p:nvPr>
        </p:nvSpPr>
        <p:spPr>
          <a:xfrm>
            <a:off x="1265238" y="692150"/>
            <a:ext cx="4467225" cy="3452813"/>
          </a:xfrm>
          <a:ln/>
        </p:spPr>
      </p:sp>
      <p:sp>
        <p:nvSpPr>
          <p:cNvPr id="30724" name="Rectangle 3"/>
          <p:cNvSpPr>
            <a:spLocks noGrp="1" noChangeArrowheads="1"/>
          </p:cNvSpPr>
          <p:nvPr>
            <p:ph type="body" idx="1"/>
          </p:nvPr>
        </p:nvSpPr>
        <p:spPr>
          <a:xfrm>
            <a:off x="915988" y="4359275"/>
            <a:ext cx="5154612" cy="4227513"/>
          </a:xfrm>
          <a:noFill/>
        </p:spPr>
        <p:txBody>
          <a:bodyPr/>
          <a:lstStyle/>
          <a:p>
            <a:endParaRPr lang="en-US" altLang="en-US" smtClean="0"/>
          </a:p>
        </p:txBody>
      </p:sp>
    </p:spTree>
    <p:extLst>
      <p:ext uri="{BB962C8B-B14F-4D97-AF65-F5344CB8AC3E}">
        <p14:creationId xmlns:p14="http://schemas.microsoft.com/office/powerpoint/2010/main" val="902069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D99B19C1-649F-475A-B071-CFFAEF88A23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59AF637E-DA04-4C03-96D8-32DCBD1E932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7563" y="690563"/>
            <a:ext cx="2136775" cy="62182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54063" y="690563"/>
            <a:ext cx="6261100" cy="62182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5570C7B-1D9C-4B52-9F83-92ADEA6876C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86FB11EA-7A60-4AB0-BD24-FCA59E1D9D5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D310D34A-C978-43F3-9A5F-3033B08CA8C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4063" y="2244725"/>
            <a:ext cx="4198937"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2244725"/>
            <a:ext cx="4198938"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B1BC238-1A5E-459F-86C3-653D3D4511A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91EE9B9C-47D8-44E0-93C6-535E5BCB919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8B5269EE-65CF-4725-B4ED-E2658288E22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BA2CE4D6-56F3-49A7-A043-422197C51BF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33844260-7940-4997-94F4-B5ED018D268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C6825135-2D23-4B35-9192-8ADFD2DB633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tags" Target="../tags/tag1.xml"/><Relationship Id="rId14"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54063" y="690563"/>
            <a:ext cx="8550275" cy="1295400"/>
          </a:xfrm>
          <a:prstGeom prst="rect">
            <a:avLst/>
          </a:prstGeom>
          <a:noFill/>
          <a:ln w="9525" algn="ctr">
            <a:noFill/>
            <a:miter lim="800000"/>
            <a:headEnd/>
            <a:tailEnd/>
          </a:ln>
          <a:effectLst/>
        </p:spPr>
        <p:txBody>
          <a:bodyPr vert="horz" wrap="square" lIns="101882" tIns="50941" rIns="101882" bIns="50941"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54063" y="2244725"/>
            <a:ext cx="8550275" cy="4664075"/>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3436938" y="7081838"/>
            <a:ext cx="3184525" cy="517525"/>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algn="ctr" defTabSz="1019175">
              <a:defRPr sz="1600"/>
            </a:lvl1pPr>
          </a:lstStyle>
          <a:p>
            <a:endParaRPr lang="en-US"/>
          </a:p>
        </p:txBody>
      </p:sp>
      <p:sp>
        <p:nvSpPr>
          <p:cNvPr id="1030" name="Rectangle 6"/>
          <p:cNvSpPr>
            <a:spLocks noGrp="1" noChangeArrowheads="1"/>
          </p:cNvSpPr>
          <p:nvPr>
            <p:ph type="sldNum" sz="quarter" idx="4"/>
          </p:nvPr>
        </p:nvSpPr>
        <p:spPr bwMode="auto">
          <a:xfrm>
            <a:off x="7505700" y="7239000"/>
            <a:ext cx="2095500" cy="517525"/>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algn="r" defTabSz="1019175">
              <a:defRPr sz="1100"/>
            </a:lvl1pPr>
          </a:lstStyle>
          <a:p>
            <a:fld id="{538C3ED2-3CA3-4A35-AADF-39A37DACDBBE}" type="slidenum">
              <a:rPr lang="en-US"/>
              <a:pPr/>
              <a:t>‹#›</a:t>
            </a:fld>
            <a:endParaRPr lang="en-US"/>
          </a:p>
        </p:txBody>
      </p:sp>
      <p:pic>
        <p:nvPicPr>
          <p:cNvPr id="4" name="Picture 3"/>
          <p:cNvPicPr>
            <a:picLocks noChangeAspect="1"/>
          </p:cNvPicPr>
          <p:nvPr userDrawn="1">
            <p:custDataLst>
              <p:tags r:id="rId13"/>
            </p:custDataLst>
          </p:nvPr>
        </p:nvPicPr>
        <p:blipFill>
          <a:blip r:embed="rId14" cstate="print">
            <a:extLst>
              <a:ext uri="{28A0092B-C50C-407E-A947-70E740481C1C}">
                <a14:useLocalDpi xmlns:a14="http://schemas.microsoft.com/office/drawing/2010/main" val="0"/>
              </a:ext>
            </a:extLst>
          </a:blip>
          <a:stretch>
            <a:fillRect/>
          </a:stretch>
        </p:blipFill>
        <p:spPr>
          <a:xfrm>
            <a:off x="548640" y="7214616"/>
            <a:ext cx="1493838" cy="29845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9175" rtl="0" eaLnBrk="1" fontAlgn="base" hangingPunct="1">
        <a:spcBef>
          <a:spcPct val="0"/>
        </a:spcBef>
        <a:spcAft>
          <a:spcPct val="0"/>
        </a:spcAft>
        <a:defRPr sz="4900">
          <a:solidFill>
            <a:schemeClr val="tx1"/>
          </a:solidFill>
          <a:latin typeface="+mj-lt"/>
          <a:ea typeface="+mj-ea"/>
          <a:cs typeface="+mj-cs"/>
        </a:defRPr>
      </a:lvl1pPr>
      <a:lvl2pPr algn="ctr" defTabSz="1019175" rtl="0" eaLnBrk="1" fontAlgn="base" hangingPunct="1">
        <a:spcBef>
          <a:spcPct val="0"/>
        </a:spcBef>
        <a:spcAft>
          <a:spcPct val="0"/>
        </a:spcAft>
        <a:defRPr sz="4900">
          <a:solidFill>
            <a:schemeClr val="tx1"/>
          </a:solidFill>
          <a:latin typeface="Times New Roman" pitchFamily="18" charset="0"/>
        </a:defRPr>
      </a:lvl2pPr>
      <a:lvl3pPr algn="ctr" defTabSz="1019175" rtl="0" eaLnBrk="1" fontAlgn="base" hangingPunct="1">
        <a:spcBef>
          <a:spcPct val="0"/>
        </a:spcBef>
        <a:spcAft>
          <a:spcPct val="0"/>
        </a:spcAft>
        <a:defRPr sz="4900">
          <a:solidFill>
            <a:schemeClr val="tx1"/>
          </a:solidFill>
          <a:latin typeface="Times New Roman" pitchFamily="18" charset="0"/>
        </a:defRPr>
      </a:lvl3pPr>
      <a:lvl4pPr algn="ctr" defTabSz="1019175" rtl="0" eaLnBrk="1" fontAlgn="base" hangingPunct="1">
        <a:spcBef>
          <a:spcPct val="0"/>
        </a:spcBef>
        <a:spcAft>
          <a:spcPct val="0"/>
        </a:spcAft>
        <a:defRPr sz="4900">
          <a:solidFill>
            <a:schemeClr val="tx1"/>
          </a:solidFill>
          <a:latin typeface="Times New Roman" pitchFamily="18" charset="0"/>
        </a:defRPr>
      </a:lvl4pPr>
      <a:lvl5pPr algn="ctr" defTabSz="1019175" rtl="0" eaLnBrk="1" fontAlgn="base" hangingPunct="1">
        <a:spcBef>
          <a:spcPct val="0"/>
        </a:spcBef>
        <a:spcAft>
          <a:spcPct val="0"/>
        </a:spcAft>
        <a:defRPr sz="4900">
          <a:solidFill>
            <a:schemeClr val="tx1"/>
          </a:solidFill>
          <a:latin typeface="Times New Roman" pitchFamily="18" charset="0"/>
        </a:defRPr>
      </a:lvl5pPr>
      <a:lvl6pPr marL="457200" algn="ctr" defTabSz="1019175" rtl="0" eaLnBrk="1" fontAlgn="base" hangingPunct="1">
        <a:spcBef>
          <a:spcPct val="0"/>
        </a:spcBef>
        <a:spcAft>
          <a:spcPct val="0"/>
        </a:spcAft>
        <a:defRPr sz="4900">
          <a:solidFill>
            <a:schemeClr val="tx1"/>
          </a:solidFill>
          <a:latin typeface="Times New Roman" pitchFamily="18" charset="0"/>
        </a:defRPr>
      </a:lvl6pPr>
      <a:lvl7pPr marL="914400" algn="ctr" defTabSz="1019175" rtl="0" eaLnBrk="1" fontAlgn="base" hangingPunct="1">
        <a:spcBef>
          <a:spcPct val="0"/>
        </a:spcBef>
        <a:spcAft>
          <a:spcPct val="0"/>
        </a:spcAft>
        <a:defRPr sz="4900">
          <a:solidFill>
            <a:schemeClr val="tx1"/>
          </a:solidFill>
          <a:latin typeface="Times New Roman" pitchFamily="18" charset="0"/>
        </a:defRPr>
      </a:lvl7pPr>
      <a:lvl8pPr marL="1371600" algn="ctr" defTabSz="1019175" rtl="0" eaLnBrk="1" fontAlgn="base" hangingPunct="1">
        <a:spcBef>
          <a:spcPct val="0"/>
        </a:spcBef>
        <a:spcAft>
          <a:spcPct val="0"/>
        </a:spcAft>
        <a:defRPr sz="4900">
          <a:solidFill>
            <a:schemeClr val="tx1"/>
          </a:solidFill>
          <a:latin typeface="Times New Roman" pitchFamily="18" charset="0"/>
        </a:defRPr>
      </a:lvl8pPr>
      <a:lvl9pPr marL="1828800" algn="ctr" defTabSz="1019175" rtl="0" eaLnBrk="1" fontAlgn="base" hangingPunct="1">
        <a:spcBef>
          <a:spcPct val="0"/>
        </a:spcBef>
        <a:spcAft>
          <a:spcPct val="0"/>
        </a:spcAft>
        <a:defRPr sz="4900">
          <a:solidFill>
            <a:schemeClr val="tx1"/>
          </a:solidFill>
          <a:latin typeface="Times New Roman" pitchFamily="18" charset="0"/>
        </a:defRPr>
      </a:lvl9pPr>
    </p:titleStyle>
    <p:bodyStyle>
      <a:lvl1pPr algn="l" defTabSz="1019175" rtl="0" eaLnBrk="1" fontAlgn="base" hangingPunct="1">
        <a:spcBef>
          <a:spcPct val="0"/>
        </a:spcBef>
        <a:spcAft>
          <a:spcPct val="35000"/>
        </a:spcAft>
        <a:defRPr sz="1300">
          <a:solidFill>
            <a:schemeClr val="tx1"/>
          </a:solidFill>
          <a:latin typeface="+mn-lt"/>
          <a:ea typeface="+mn-ea"/>
          <a:cs typeface="+mn-cs"/>
        </a:defRPr>
      </a:lvl1pPr>
      <a:lvl2pPr marL="171450" indent="-169863" algn="l" defTabSz="1019175" rtl="0" eaLnBrk="1" fontAlgn="base" hangingPunct="1">
        <a:spcBef>
          <a:spcPct val="0"/>
        </a:spcBef>
        <a:spcAft>
          <a:spcPct val="35000"/>
        </a:spcAft>
        <a:buChar char="•"/>
        <a:defRPr sz="1300">
          <a:solidFill>
            <a:schemeClr val="tx1"/>
          </a:solidFill>
          <a:latin typeface="+mn-lt"/>
        </a:defRPr>
      </a:lvl2pPr>
      <a:lvl3pPr marL="342900" indent="-169863" algn="l" defTabSz="1019175" rtl="0" eaLnBrk="1" fontAlgn="base" hangingPunct="1">
        <a:spcBef>
          <a:spcPct val="0"/>
        </a:spcBef>
        <a:spcAft>
          <a:spcPct val="35000"/>
        </a:spcAft>
        <a:buChar char="–"/>
        <a:defRPr sz="1300">
          <a:solidFill>
            <a:schemeClr val="tx1"/>
          </a:solidFill>
          <a:latin typeface="+mn-lt"/>
        </a:defRPr>
      </a:lvl3pPr>
      <a:lvl4pPr marL="566738" indent="-222250" algn="l" defTabSz="1019175" rtl="0" eaLnBrk="1" fontAlgn="base" hangingPunct="1">
        <a:spcBef>
          <a:spcPct val="0"/>
        </a:spcBef>
        <a:spcAft>
          <a:spcPct val="35000"/>
        </a:spcAft>
        <a:buChar char="–"/>
        <a:defRPr sz="1300">
          <a:solidFill>
            <a:schemeClr val="tx1"/>
          </a:solidFill>
          <a:latin typeface="+mn-lt"/>
        </a:defRPr>
      </a:lvl4pPr>
      <a:lvl5pPr marL="742950" indent="-174625" algn="l" defTabSz="1019175" rtl="0" eaLnBrk="1" fontAlgn="base" hangingPunct="1">
        <a:spcBef>
          <a:spcPct val="0"/>
        </a:spcBef>
        <a:spcAft>
          <a:spcPct val="35000"/>
        </a:spcAft>
        <a:buChar char="–"/>
        <a:defRPr sz="1300">
          <a:solidFill>
            <a:schemeClr val="tx1"/>
          </a:solidFill>
          <a:latin typeface="+mn-lt"/>
        </a:defRPr>
      </a:lvl5pPr>
      <a:lvl6pPr marL="1200150" indent="-174625" algn="l" defTabSz="1019175" rtl="0" eaLnBrk="1" fontAlgn="base" hangingPunct="1">
        <a:spcBef>
          <a:spcPct val="0"/>
        </a:spcBef>
        <a:spcAft>
          <a:spcPct val="35000"/>
        </a:spcAft>
        <a:buChar char="–"/>
        <a:defRPr sz="1300">
          <a:solidFill>
            <a:schemeClr val="tx1"/>
          </a:solidFill>
          <a:latin typeface="+mn-lt"/>
        </a:defRPr>
      </a:lvl6pPr>
      <a:lvl7pPr marL="1657350" indent="-174625" algn="l" defTabSz="1019175" rtl="0" eaLnBrk="1" fontAlgn="base" hangingPunct="1">
        <a:spcBef>
          <a:spcPct val="0"/>
        </a:spcBef>
        <a:spcAft>
          <a:spcPct val="35000"/>
        </a:spcAft>
        <a:buChar char="–"/>
        <a:defRPr sz="1300">
          <a:solidFill>
            <a:schemeClr val="tx1"/>
          </a:solidFill>
          <a:latin typeface="+mn-lt"/>
        </a:defRPr>
      </a:lvl7pPr>
      <a:lvl8pPr marL="2114550" indent="-174625" algn="l" defTabSz="1019175" rtl="0" eaLnBrk="1" fontAlgn="base" hangingPunct="1">
        <a:spcBef>
          <a:spcPct val="0"/>
        </a:spcBef>
        <a:spcAft>
          <a:spcPct val="35000"/>
        </a:spcAft>
        <a:buChar char="–"/>
        <a:defRPr sz="1300">
          <a:solidFill>
            <a:schemeClr val="tx1"/>
          </a:solidFill>
          <a:latin typeface="+mn-lt"/>
        </a:defRPr>
      </a:lvl8pPr>
      <a:lvl9pPr marL="2571750" indent="-174625" algn="l" defTabSz="1019175" rtl="0" eaLnBrk="1" fontAlgn="base" hangingPunct="1">
        <a:spcBef>
          <a:spcPct val="0"/>
        </a:spcBef>
        <a:spcAft>
          <a:spcPct val="35000"/>
        </a:spcAft>
        <a:buChar char="–"/>
        <a:defRPr sz="1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4" Type="http://schemas.openxmlformats.org/officeDocument/2006/relationships/tags" Target="../tags/tag5.xml"/><Relationship Id="rId5" Type="http://schemas.openxmlformats.org/officeDocument/2006/relationships/tags" Target="../tags/tag6.xml"/><Relationship Id="rId6" Type="http://schemas.openxmlformats.org/officeDocument/2006/relationships/slideLayout" Target="../slideLayouts/slideLayout7.xml"/><Relationship Id="rId1" Type="http://schemas.openxmlformats.org/officeDocument/2006/relationships/tags" Target="../tags/tag2.xml"/><Relationship Id="rId2" Type="http://schemas.openxmlformats.org/officeDocument/2006/relationships/tags" Target="../tags/tag3.xml"/></Relationships>
</file>

<file path=ppt/slides/_rels/slide10.xml.rels><?xml version="1.0" encoding="UTF-8" standalone="yes"?>
<Relationships xmlns="http://schemas.openxmlformats.org/package/2006/relationships"><Relationship Id="rId3" Type="http://schemas.openxmlformats.org/officeDocument/2006/relationships/tags" Target="../tags/tag80.xml"/><Relationship Id="rId4" Type="http://schemas.openxmlformats.org/officeDocument/2006/relationships/tags" Target="../tags/tag81.xml"/><Relationship Id="rId5" Type="http://schemas.openxmlformats.org/officeDocument/2006/relationships/tags" Target="../tags/tag82.xml"/><Relationship Id="rId6" Type="http://schemas.openxmlformats.org/officeDocument/2006/relationships/tags" Target="../tags/tag83.xml"/><Relationship Id="rId7" Type="http://schemas.openxmlformats.org/officeDocument/2006/relationships/tags" Target="../tags/tag84.xml"/><Relationship Id="rId8" Type="http://schemas.openxmlformats.org/officeDocument/2006/relationships/tags" Target="../tags/tag85.xml"/><Relationship Id="rId9" Type="http://schemas.openxmlformats.org/officeDocument/2006/relationships/tags" Target="../tags/tag86.xml"/><Relationship Id="rId10" Type="http://schemas.openxmlformats.org/officeDocument/2006/relationships/slideLayout" Target="../slideLayouts/slideLayout7.xml"/><Relationship Id="rId11" Type="http://schemas.openxmlformats.org/officeDocument/2006/relationships/notesSlide" Target="../notesSlides/notesSlide9.xml"/><Relationship Id="rId1" Type="http://schemas.openxmlformats.org/officeDocument/2006/relationships/tags" Target="../tags/tag78.xml"/><Relationship Id="rId2" Type="http://schemas.openxmlformats.org/officeDocument/2006/relationships/tags" Target="../tags/tag79.xml"/></Relationships>
</file>

<file path=ppt/slides/_rels/slide11.xml.rels><?xml version="1.0" encoding="UTF-8" standalone="yes"?>
<Relationships xmlns="http://schemas.openxmlformats.org/package/2006/relationships"><Relationship Id="rId11" Type="http://schemas.openxmlformats.org/officeDocument/2006/relationships/slideLayout" Target="../slideLayouts/slideLayout7.xml"/><Relationship Id="rId12" Type="http://schemas.openxmlformats.org/officeDocument/2006/relationships/notesSlide" Target="../notesSlides/notesSlide10.xml"/><Relationship Id="rId1" Type="http://schemas.openxmlformats.org/officeDocument/2006/relationships/tags" Target="../tags/tag87.xml"/><Relationship Id="rId2" Type="http://schemas.openxmlformats.org/officeDocument/2006/relationships/tags" Target="../tags/tag88.xml"/><Relationship Id="rId3" Type="http://schemas.openxmlformats.org/officeDocument/2006/relationships/tags" Target="../tags/tag89.xml"/><Relationship Id="rId4" Type="http://schemas.openxmlformats.org/officeDocument/2006/relationships/tags" Target="../tags/tag90.xml"/><Relationship Id="rId5" Type="http://schemas.openxmlformats.org/officeDocument/2006/relationships/tags" Target="../tags/tag91.xml"/><Relationship Id="rId6" Type="http://schemas.openxmlformats.org/officeDocument/2006/relationships/tags" Target="../tags/tag92.xml"/><Relationship Id="rId7" Type="http://schemas.openxmlformats.org/officeDocument/2006/relationships/tags" Target="../tags/tag93.xml"/><Relationship Id="rId8" Type="http://schemas.openxmlformats.org/officeDocument/2006/relationships/tags" Target="../tags/tag94.xml"/><Relationship Id="rId9" Type="http://schemas.openxmlformats.org/officeDocument/2006/relationships/tags" Target="../tags/tag95.xml"/><Relationship Id="rId10" Type="http://schemas.openxmlformats.org/officeDocument/2006/relationships/tags" Target="../tags/tag96.xml"/></Relationships>
</file>

<file path=ppt/slides/_rels/slide12.xml.rels><?xml version="1.0" encoding="UTF-8" standalone="yes"?>
<Relationships xmlns="http://schemas.openxmlformats.org/package/2006/relationships"><Relationship Id="rId11" Type="http://schemas.openxmlformats.org/officeDocument/2006/relationships/notesSlide" Target="../notesSlides/notesSlide11.xml"/><Relationship Id="rId12" Type="http://schemas.openxmlformats.org/officeDocument/2006/relationships/hyperlink" Target="https://secure.ms.com/servlet/cls" TargetMode="External"/><Relationship Id="rId1" Type="http://schemas.openxmlformats.org/officeDocument/2006/relationships/tags" Target="../tags/tag97.xml"/><Relationship Id="rId2" Type="http://schemas.openxmlformats.org/officeDocument/2006/relationships/tags" Target="../tags/tag98.xml"/><Relationship Id="rId3" Type="http://schemas.openxmlformats.org/officeDocument/2006/relationships/tags" Target="../tags/tag99.xml"/><Relationship Id="rId4" Type="http://schemas.openxmlformats.org/officeDocument/2006/relationships/tags" Target="../tags/tag100.xml"/><Relationship Id="rId5" Type="http://schemas.openxmlformats.org/officeDocument/2006/relationships/tags" Target="../tags/tag101.xml"/><Relationship Id="rId6" Type="http://schemas.openxmlformats.org/officeDocument/2006/relationships/tags" Target="../tags/tag102.xml"/><Relationship Id="rId7" Type="http://schemas.openxmlformats.org/officeDocument/2006/relationships/tags" Target="../tags/tag103.xml"/><Relationship Id="rId8" Type="http://schemas.openxmlformats.org/officeDocument/2006/relationships/tags" Target="../tags/tag104.xml"/><Relationship Id="rId9" Type="http://schemas.openxmlformats.org/officeDocument/2006/relationships/tags" Target="../tags/tag105.xml"/><Relationship Id="rId10"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tags" Target="../tags/tag9.xml"/><Relationship Id="rId4" Type="http://schemas.openxmlformats.org/officeDocument/2006/relationships/tags" Target="../tags/tag10.xml"/><Relationship Id="rId5" Type="http://schemas.openxmlformats.org/officeDocument/2006/relationships/tags" Target="../tags/tag11.xml"/><Relationship Id="rId6" Type="http://schemas.openxmlformats.org/officeDocument/2006/relationships/tags" Target="../tags/tag12.xml"/><Relationship Id="rId7" Type="http://schemas.openxmlformats.org/officeDocument/2006/relationships/tags" Target="../tags/tag13.xml"/><Relationship Id="rId8" Type="http://schemas.openxmlformats.org/officeDocument/2006/relationships/slideLayout" Target="../slideLayouts/slideLayout7.xml"/><Relationship Id="rId9" Type="http://schemas.openxmlformats.org/officeDocument/2006/relationships/notesSlide" Target="../notesSlides/notesSlide1.xml"/><Relationship Id="rId1" Type="http://schemas.openxmlformats.org/officeDocument/2006/relationships/tags" Target="../tags/tag7.xml"/><Relationship Id="rId2" Type="http://schemas.openxmlformats.org/officeDocument/2006/relationships/tags" Target="../tags/tag8.xml"/></Relationships>
</file>

<file path=ppt/slides/_rels/slide3.xml.rels><?xml version="1.0" encoding="UTF-8" standalone="yes"?>
<Relationships xmlns="http://schemas.openxmlformats.org/package/2006/relationships"><Relationship Id="rId11" Type="http://schemas.openxmlformats.org/officeDocument/2006/relationships/tags" Target="../tags/tag24.xml"/><Relationship Id="rId12" Type="http://schemas.openxmlformats.org/officeDocument/2006/relationships/tags" Target="../tags/tag25.xml"/><Relationship Id="rId13" Type="http://schemas.openxmlformats.org/officeDocument/2006/relationships/tags" Target="../tags/tag26.xml"/><Relationship Id="rId14" Type="http://schemas.openxmlformats.org/officeDocument/2006/relationships/slideLayout" Target="../slideLayouts/slideLayout7.xml"/><Relationship Id="rId15" Type="http://schemas.openxmlformats.org/officeDocument/2006/relationships/notesSlide" Target="../notesSlides/notesSlide2.xml"/><Relationship Id="rId16" Type="http://schemas.openxmlformats.org/officeDocument/2006/relationships/chart" Target="../charts/chart1.xml"/><Relationship Id="rId1" Type="http://schemas.openxmlformats.org/officeDocument/2006/relationships/tags" Target="../tags/tag14.xml"/><Relationship Id="rId2" Type="http://schemas.openxmlformats.org/officeDocument/2006/relationships/tags" Target="../tags/tag15.xml"/><Relationship Id="rId3" Type="http://schemas.openxmlformats.org/officeDocument/2006/relationships/tags" Target="../tags/tag16.xml"/><Relationship Id="rId4" Type="http://schemas.openxmlformats.org/officeDocument/2006/relationships/tags" Target="../tags/tag17.xml"/><Relationship Id="rId5" Type="http://schemas.openxmlformats.org/officeDocument/2006/relationships/tags" Target="../tags/tag18.xml"/><Relationship Id="rId6" Type="http://schemas.openxmlformats.org/officeDocument/2006/relationships/tags" Target="../tags/tag19.xml"/><Relationship Id="rId7" Type="http://schemas.openxmlformats.org/officeDocument/2006/relationships/tags" Target="../tags/tag20.xml"/><Relationship Id="rId8" Type="http://schemas.openxmlformats.org/officeDocument/2006/relationships/tags" Target="../tags/tag21.xml"/><Relationship Id="rId9" Type="http://schemas.openxmlformats.org/officeDocument/2006/relationships/tags" Target="../tags/tag22.xml"/><Relationship Id="rId10" Type="http://schemas.openxmlformats.org/officeDocument/2006/relationships/tags" Target="../tags/tag23.xml"/></Relationships>
</file>

<file path=ppt/slides/_rels/slide4.xml.rels><?xml version="1.0" encoding="UTF-8" standalone="yes"?>
<Relationships xmlns="http://schemas.openxmlformats.org/package/2006/relationships"><Relationship Id="rId11" Type="http://schemas.openxmlformats.org/officeDocument/2006/relationships/slideLayout" Target="../slideLayouts/slideLayout7.xml"/><Relationship Id="rId12" Type="http://schemas.openxmlformats.org/officeDocument/2006/relationships/notesSlide" Target="../notesSlides/notesSlide3.xml"/><Relationship Id="rId1" Type="http://schemas.openxmlformats.org/officeDocument/2006/relationships/tags" Target="../tags/tag27.xml"/><Relationship Id="rId2" Type="http://schemas.openxmlformats.org/officeDocument/2006/relationships/tags" Target="../tags/tag28.xml"/><Relationship Id="rId3" Type="http://schemas.openxmlformats.org/officeDocument/2006/relationships/tags" Target="../tags/tag29.xml"/><Relationship Id="rId4" Type="http://schemas.openxmlformats.org/officeDocument/2006/relationships/tags" Target="../tags/tag30.xml"/><Relationship Id="rId5" Type="http://schemas.openxmlformats.org/officeDocument/2006/relationships/tags" Target="../tags/tag31.xml"/><Relationship Id="rId6" Type="http://schemas.openxmlformats.org/officeDocument/2006/relationships/tags" Target="../tags/tag32.xml"/><Relationship Id="rId7" Type="http://schemas.openxmlformats.org/officeDocument/2006/relationships/tags" Target="../tags/tag33.xml"/><Relationship Id="rId8" Type="http://schemas.openxmlformats.org/officeDocument/2006/relationships/tags" Target="../tags/tag34.xml"/><Relationship Id="rId9" Type="http://schemas.openxmlformats.org/officeDocument/2006/relationships/tags" Target="../tags/tag35.xml"/><Relationship Id="rId10" Type="http://schemas.openxmlformats.org/officeDocument/2006/relationships/tags" Target="../tags/tag36.xml"/></Relationships>
</file>

<file path=ppt/slides/_rels/slide5.xml.rels><?xml version="1.0" encoding="UTF-8" standalone="yes"?>
<Relationships xmlns="http://schemas.openxmlformats.org/package/2006/relationships"><Relationship Id="rId3" Type="http://schemas.openxmlformats.org/officeDocument/2006/relationships/tags" Target="../tags/tag39.xml"/><Relationship Id="rId4" Type="http://schemas.openxmlformats.org/officeDocument/2006/relationships/tags" Target="../tags/tag40.xml"/><Relationship Id="rId5" Type="http://schemas.openxmlformats.org/officeDocument/2006/relationships/tags" Target="../tags/tag41.xml"/><Relationship Id="rId6" Type="http://schemas.openxmlformats.org/officeDocument/2006/relationships/tags" Target="../tags/tag42.xml"/><Relationship Id="rId7" Type="http://schemas.openxmlformats.org/officeDocument/2006/relationships/tags" Target="../tags/tag43.xml"/><Relationship Id="rId8" Type="http://schemas.openxmlformats.org/officeDocument/2006/relationships/slideLayout" Target="../slideLayouts/slideLayout7.xml"/><Relationship Id="rId9" Type="http://schemas.openxmlformats.org/officeDocument/2006/relationships/notesSlide" Target="../notesSlides/notesSlide4.xml"/><Relationship Id="rId1" Type="http://schemas.openxmlformats.org/officeDocument/2006/relationships/tags" Target="../tags/tag37.xml"/><Relationship Id="rId2" Type="http://schemas.openxmlformats.org/officeDocument/2006/relationships/tags" Target="../tags/tag38.xml"/></Relationships>
</file>

<file path=ppt/slides/_rels/slide6.xml.rels><?xml version="1.0" encoding="UTF-8" standalone="yes"?>
<Relationships xmlns="http://schemas.openxmlformats.org/package/2006/relationships"><Relationship Id="rId9" Type="http://schemas.openxmlformats.org/officeDocument/2006/relationships/tags" Target="../tags/tag52.xml"/><Relationship Id="rId20" Type="http://schemas.openxmlformats.org/officeDocument/2006/relationships/image" Target="../media/image10.gif"/><Relationship Id="rId10" Type="http://schemas.openxmlformats.org/officeDocument/2006/relationships/slideLayout" Target="../slideLayouts/slideLayout7.xml"/><Relationship Id="rId11" Type="http://schemas.openxmlformats.org/officeDocument/2006/relationships/notesSlide" Target="../notesSlides/notesSlide5.xml"/><Relationship Id="rId12" Type="http://schemas.openxmlformats.org/officeDocument/2006/relationships/image" Target="../media/image2.png"/><Relationship Id="rId13" Type="http://schemas.openxmlformats.org/officeDocument/2006/relationships/image" Target="../media/image3.png"/><Relationship Id="rId14" Type="http://schemas.openxmlformats.org/officeDocument/2006/relationships/image" Target="../media/image4.png"/><Relationship Id="rId15" Type="http://schemas.openxmlformats.org/officeDocument/2006/relationships/image" Target="../media/image5.png"/><Relationship Id="rId16" Type="http://schemas.openxmlformats.org/officeDocument/2006/relationships/image" Target="../media/image6.png"/><Relationship Id="rId17" Type="http://schemas.openxmlformats.org/officeDocument/2006/relationships/image" Target="../media/image7.png"/><Relationship Id="rId18" Type="http://schemas.openxmlformats.org/officeDocument/2006/relationships/image" Target="../media/image8.png"/><Relationship Id="rId19" Type="http://schemas.openxmlformats.org/officeDocument/2006/relationships/image" Target="../media/image9.jpeg"/><Relationship Id="rId1" Type="http://schemas.openxmlformats.org/officeDocument/2006/relationships/tags" Target="../tags/tag44.xml"/><Relationship Id="rId2" Type="http://schemas.openxmlformats.org/officeDocument/2006/relationships/tags" Target="../tags/tag45.xml"/><Relationship Id="rId3" Type="http://schemas.openxmlformats.org/officeDocument/2006/relationships/tags" Target="../tags/tag46.xml"/><Relationship Id="rId4" Type="http://schemas.openxmlformats.org/officeDocument/2006/relationships/tags" Target="../tags/tag47.xml"/><Relationship Id="rId5" Type="http://schemas.openxmlformats.org/officeDocument/2006/relationships/tags" Target="../tags/tag48.xml"/><Relationship Id="rId6" Type="http://schemas.openxmlformats.org/officeDocument/2006/relationships/tags" Target="../tags/tag49.xml"/><Relationship Id="rId7" Type="http://schemas.openxmlformats.org/officeDocument/2006/relationships/tags" Target="../tags/tag50.xml"/><Relationship Id="rId8" Type="http://schemas.openxmlformats.org/officeDocument/2006/relationships/tags" Target="../tags/tag51.xml"/></Relationships>
</file>

<file path=ppt/slides/_rels/slide7.xml.rels><?xml version="1.0" encoding="UTF-8" standalone="yes"?>
<Relationships xmlns="http://schemas.openxmlformats.org/package/2006/relationships"><Relationship Id="rId11" Type="http://schemas.openxmlformats.org/officeDocument/2006/relationships/notesSlide" Target="../notesSlides/notesSlide6.xml"/><Relationship Id="rId12" Type="http://schemas.openxmlformats.org/officeDocument/2006/relationships/image" Target="../media/image11.png"/><Relationship Id="rId13" Type="http://schemas.openxmlformats.org/officeDocument/2006/relationships/image" Target="../media/image12.png"/><Relationship Id="rId14" Type="http://schemas.openxmlformats.org/officeDocument/2006/relationships/image" Target="../media/image13.png"/><Relationship Id="rId15" Type="http://schemas.openxmlformats.org/officeDocument/2006/relationships/image" Target="../media/image14.png"/><Relationship Id="rId16" Type="http://schemas.openxmlformats.org/officeDocument/2006/relationships/image" Target="../media/image15.png"/><Relationship Id="rId1" Type="http://schemas.openxmlformats.org/officeDocument/2006/relationships/tags" Target="../tags/tag53.xml"/><Relationship Id="rId2" Type="http://schemas.openxmlformats.org/officeDocument/2006/relationships/tags" Target="../tags/tag54.xml"/><Relationship Id="rId3" Type="http://schemas.openxmlformats.org/officeDocument/2006/relationships/tags" Target="../tags/tag55.xml"/><Relationship Id="rId4" Type="http://schemas.openxmlformats.org/officeDocument/2006/relationships/tags" Target="../tags/tag56.xml"/><Relationship Id="rId5" Type="http://schemas.openxmlformats.org/officeDocument/2006/relationships/tags" Target="../tags/tag57.xml"/><Relationship Id="rId6" Type="http://schemas.openxmlformats.org/officeDocument/2006/relationships/tags" Target="../tags/tag58.xml"/><Relationship Id="rId7" Type="http://schemas.openxmlformats.org/officeDocument/2006/relationships/tags" Target="../tags/tag59.xml"/><Relationship Id="rId8" Type="http://schemas.openxmlformats.org/officeDocument/2006/relationships/tags" Target="../tags/tag60.xml"/><Relationship Id="rId9" Type="http://schemas.openxmlformats.org/officeDocument/2006/relationships/tags" Target="../tags/tag61.xml"/><Relationship Id="rId10"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1" Type="http://schemas.openxmlformats.org/officeDocument/2006/relationships/slideLayout" Target="../slideLayouts/slideLayout7.xml"/><Relationship Id="rId12" Type="http://schemas.openxmlformats.org/officeDocument/2006/relationships/notesSlide" Target="../notesSlides/notesSlide7.xml"/><Relationship Id="rId13" Type="http://schemas.openxmlformats.org/officeDocument/2006/relationships/diagramData" Target="../diagrams/data1.xml"/><Relationship Id="rId14" Type="http://schemas.openxmlformats.org/officeDocument/2006/relationships/diagramLayout" Target="../diagrams/layout1.xml"/><Relationship Id="rId15" Type="http://schemas.openxmlformats.org/officeDocument/2006/relationships/diagramQuickStyle" Target="../diagrams/quickStyle1.xml"/><Relationship Id="rId16" Type="http://schemas.openxmlformats.org/officeDocument/2006/relationships/diagramColors" Target="../diagrams/colors1.xml"/><Relationship Id="rId17" Type="http://schemas.microsoft.com/office/2007/relationships/diagramDrawing" Target="../diagrams/drawing1.xml"/><Relationship Id="rId1" Type="http://schemas.openxmlformats.org/officeDocument/2006/relationships/tags" Target="../tags/tag62.xml"/><Relationship Id="rId2" Type="http://schemas.openxmlformats.org/officeDocument/2006/relationships/tags" Target="../tags/tag63.xml"/><Relationship Id="rId3" Type="http://schemas.openxmlformats.org/officeDocument/2006/relationships/tags" Target="../tags/tag64.xml"/><Relationship Id="rId4" Type="http://schemas.openxmlformats.org/officeDocument/2006/relationships/tags" Target="../tags/tag65.xml"/><Relationship Id="rId5" Type="http://schemas.openxmlformats.org/officeDocument/2006/relationships/tags" Target="../tags/tag66.xml"/><Relationship Id="rId6" Type="http://schemas.openxmlformats.org/officeDocument/2006/relationships/tags" Target="../tags/tag67.xml"/><Relationship Id="rId7" Type="http://schemas.openxmlformats.org/officeDocument/2006/relationships/tags" Target="../tags/tag68.xml"/><Relationship Id="rId8" Type="http://schemas.openxmlformats.org/officeDocument/2006/relationships/tags" Target="../tags/tag69.xml"/><Relationship Id="rId9" Type="http://schemas.openxmlformats.org/officeDocument/2006/relationships/tags" Target="../tags/tag70.xml"/><Relationship Id="rId10" Type="http://schemas.openxmlformats.org/officeDocument/2006/relationships/tags" Target="../tags/tag71.xml"/></Relationships>
</file>

<file path=ppt/slides/_rels/slide9.xml.rels><?xml version="1.0" encoding="UTF-8" standalone="yes"?>
<Relationships xmlns="http://schemas.openxmlformats.org/package/2006/relationships"><Relationship Id="rId3" Type="http://schemas.openxmlformats.org/officeDocument/2006/relationships/tags" Target="../tags/tag74.xml"/><Relationship Id="rId4" Type="http://schemas.openxmlformats.org/officeDocument/2006/relationships/tags" Target="../tags/tag75.xml"/><Relationship Id="rId5" Type="http://schemas.openxmlformats.org/officeDocument/2006/relationships/tags" Target="../tags/tag76.xml"/><Relationship Id="rId6" Type="http://schemas.openxmlformats.org/officeDocument/2006/relationships/tags" Target="../tags/tag77.xml"/><Relationship Id="rId7" Type="http://schemas.openxmlformats.org/officeDocument/2006/relationships/slideLayout" Target="../slideLayouts/slideLayout1.xml"/><Relationship Id="rId8" Type="http://schemas.openxmlformats.org/officeDocument/2006/relationships/notesSlide" Target="../notesSlides/notesSlide8.xml"/><Relationship Id="rId1" Type="http://schemas.openxmlformats.org/officeDocument/2006/relationships/tags" Target="../tags/tag72.xml"/><Relationship Id="rId2" Type="http://schemas.openxmlformats.org/officeDocument/2006/relationships/tags" Target="../tags/tag7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7480367.25226.7528.754681"/>
          <p:cNvSpPr>
            <a:spLocks noChangeArrowheads="1"/>
          </p:cNvSpPr>
          <p:nvPr>
            <p:custDataLst>
              <p:tags r:id="rId2"/>
            </p:custDataLst>
          </p:nvPr>
        </p:nvSpPr>
        <p:spPr bwMode="auto">
          <a:xfrm>
            <a:off x="2879725" y="4740275"/>
            <a:ext cx="5486400" cy="365125"/>
          </a:xfrm>
          <a:prstGeom prst="rect">
            <a:avLst/>
          </a:prstGeom>
          <a:noFill/>
          <a:ln>
            <a:noFill/>
          </a:ln>
          <a:effectLst/>
          <a:extLst>
            <a:ext uri="{909E8E84-426E-40DD-AFC4-6F175D3DCCD1}">
              <a14:hiddenFill xmlns:a14="http://schemas.microsoft.com/office/drawing/2010/main">
                <a:solidFill>
                  <a:srgbClr val="FFF9D7"/>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152" tIns="73152" rIns="457200" bIns="91440"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600" dirty="0" smtClean="0">
                <a:solidFill>
                  <a:srgbClr val="1600F5"/>
                </a:solidFill>
                <a:latin typeface="Arial" charset="0"/>
                <a:ea typeface="MS PMincho" pitchFamily="18" charset="-128"/>
              </a:rPr>
              <a:t>Green Bonds</a:t>
            </a:r>
            <a:endParaRPr lang="en-US" altLang="en-US" sz="2600" dirty="0">
              <a:solidFill>
                <a:srgbClr val="1600F5"/>
              </a:solidFill>
              <a:latin typeface="Arial" charset="0"/>
              <a:ea typeface="MS PMincho" pitchFamily="18" charset="-128"/>
            </a:endParaRPr>
          </a:p>
        </p:txBody>
      </p:sp>
      <p:sp>
        <p:nvSpPr>
          <p:cNvPr id="2051" name="17481396226.7521.6254681"/>
          <p:cNvSpPr>
            <a:spLocks noChangeArrowheads="1"/>
          </p:cNvSpPr>
          <p:nvPr>
            <p:custDataLst>
              <p:tags r:id="rId3"/>
            </p:custDataLst>
          </p:nvPr>
        </p:nvSpPr>
        <p:spPr bwMode="auto">
          <a:xfrm>
            <a:off x="2879725" y="5440363"/>
            <a:ext cx="5486400" cy="274637"/>
          </a:xfrm>
          <a:prstGeom prst="rect">
            <a:avLst/>
          </a:prstGeom>
          <a:noFill/>
          <a:ln>
            <a:noFill/>
          </a:ln>
          <a:effectLst/>
          <a:extLst>
            <a:ext uri="{909E8E84-426E-40DD-AFC4-6F175D3DCCD1}">
              <a14:hiddenFill xmlns:a14="http://schemas.microsoft.com/office/drawing/2010/main">
                <a:solidFill>
                  <a:srgbClr val="FFF9D7"/>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152" tIns="73152" rIns="45720" bIns="91440"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Aft>
                <a:spcPct val="50000"/>
              </a:spcAft>
            </a:pPr>
            <a:r>
              <a:rPr lang="en-US" altLang="ja-JP" sz="1200" dirty="0" smtClean="0">
                <a:solidFill>
                  <a:srgbClr val="000000"/>
                </a:solidFill>
                <a:latin typeface="Arial" charset="0"/>
                <a:ea typeface="MS PGothic" pitchFamily="34" charset="-128"/>
              </a:rPr>
              <a:t>October 31, 2016</a:t>
            </a:r>
            <a:endParaRPr lang="en-US" altLang="ja-JP" sz="1200" dirty="0">
              <a:solidFill>
                <a:srgbClr val="000000"/>
              </a:solidFill>
              <a:latin typeface="Arial" charset="0"/>
              <a:ea typeface="MS PGothic" pitchFamily="34" charset="-128"/>
            </a:endParaRPr>
          </a:p>
        </p:txBody>
      </p:sp>
      <p:sp>
        <p:nvSpPr>
          <p:cNvPr id="2052" name="Line 4"/>
          <p:cNvSpPr>
            <a:spLocks noChangeShapeType="1"/>
          </p:cNvSpPr>
          <p:nvPr>
            <p:custDataLst>
              <p:tags r:id="rId4"/>
            </p:custDataLst>
          </p:nvPr>
        </p:nvSpPr>
        <p:spPr bwMode="auto">
          <a:xfrm>
            <a:off x="2670175" y="4068763"/>
            <a:ext cx="0" cy="1646237"/>
          </a:xfrm>
          <a:prstGeom prst="line">
            <a:avLst/>
          </a:prstGeom>
          <a:noFill/>
          <a:ln w="9525">
            <a:solidFill>
              <a:srgbClr val="00236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3" name="Rectangle 6"/>
          <p:cNvSpPr>
            <a:spLocks noChangeArrowheads="1"/>
          </p:cNvSpPr>
          <p:nvPr>
            <p:custDataLst>
              <p:tags r:id="rId5"/>
            </p:custDataLst>
          </p:nvPr>
        </p:nvSpPr>
        <p:spPr bwMode="auto">
          <a:xfrm>
            <a:off x="2879725" y="4005263"/>
            <a:ext cx="5486400"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152" tIns="73152" rIns="45720" bIns="91440"/>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200" b="1" dirty="0">
                <a:solidFill>
                  <a:srgbClr val="000000"/>
                </a:solidFill>
                <a:latin typeface="Arial" charset="0"/>
              </a:rPr>
              <a:t>Presentation to the </a:t>
            </a:r>
            <a:r>
              <a:rPr lang="en-US" altLang="en-US" sz="1200" b="1" dirty="0" smtClean="0">
                <a:solidFill>
                  <a:srgbClr val="000000"/>
                </a:solidFill>
                <a:latin typeface="Arial" charset="0"/>
              </a:rPr>
              <a:t>Council of Infrastructure Financing Authorities</a:t>
            </a:r>
          </a:p>
          <a:p>
            <a:r>
              <a:rPr lang="en-US" altLang="en-US" sz="1200" dirty="0" smtClean="0">
                <a:solidFill>
                  <a:srgbClr val="000000"/>
                </a:solidFill>
                <a:latin typeface="Arial" charset="0"/>
              </a:rPr>
              <a:t>2016 SRF Workshop</a:t>
            </a:r>
            <a:endParaRPr lang="en-US" altLang="en-US" sz="1200" dirty="0">
              <a:solidFill>
                <a:srgbClr val="000000"/>
              </a:solidFill>
              <a:latin typeface="Arial" charset="0"/>
            </a:endParaRPr>
          </a:p>
        </p:txBody>
      </p:sp>
    </p:spTree>
    <p:custDataLst>
      <p:tags r:id="rId1"/>
    </p:custDataLst>
    <p:extLst>
      <p:ext uri="{BB962C8B-B14F-4D97-AF65-F5344CB8AC3E}">
        <p14:creationId xmlns:p14="http://schemas.microsoft.com/office/powerpoint/2010/main" val="1495560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8294108226.7521.6255221"/>
          <p:cNvSpPr>
            <a:spLocks noChangeArrowheads="1"/>
          </p:cNvSpPr>
          <p:nvPr>
            <p:custDataLst>
              <p:tags r:id="rId2"/>
            </p:custDataLst>
          </p:nvPr>
        </p:nvSpPr>
        <p:spPr bwMode="auto">
          <a:xfrm>
            <a:off x="2879725" y="1371600"/>
            <a:ext cx="6629400" cy="274638"/>
          </a:xfrm>
          <a:prstGeom prst="rect">
            <a:avLst/>
          </a:prstGeom>
          <a:noFill/>
          <a:ln>
            <a:noFill/>
          </a:ln>
          <a:effectLst/>
          <a:extLst>
            <a:ext uri="{909E8E84-426E-40DD-AFC4-6F175D3DCCD1}">
              <a14:hiddenFill xmlns:a14="http://schemas.microsoft.com/office/drawing/2010/main">
                <a:solidFill>
                  <a:srgbClr val="FFF9D7"/>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152" tIns="73152" rIns="45720" bIns="91440"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sz="1200">
              <a:solidFill>
                <a:srgbClr val="000000"/>
              </a:solidFill>
              <a:latin typeface="Arial" charset="0"/>
            </a:endParaRPr>
          </a:p>
        </p:txBody>
      </p:sp>
      <p:sp>
        <p:nvSpPr>
          <p:cNvPr id="16387" name="829257.625226.7521.6255221"/>
          <p:cNvSpPr>
            <a:spLocks noChangeArrowheads="1"/>
          </p:cNvSpPr>
          <p:nvPr>
            <p:custDataLst>
              <p:tags r:id="rId3"/>
            </p:custDataLst>
          </p:nvPr>
        </p:nvSpPr>
        <p:spPr bwMode="auto">
          <a:xfrm>
            <a:off x="2879725" y="731838"/>
            <a:ext cx="6629400" cy="274637"/>
          </a:xfrm>
          <a:prstGeom prst="rect">
            <a:avLst/>
          </a:prstGeom>
          <a:solidFill>
            <a:srgbClr val="00236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152" tIns="0" rIns="0" bIns="0"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900" b="1">
                <a:solidFill>
                  <a:srgbClr val="FFFFFF"/>
                </a:solidFill>
                <a:latin typeface="Arial" charset="0"/>
              </a:rPr>
              <a:t>DISCLAIMERS</a:t>
            </a:r>
          </a:p>
        </p:txBody>
      </p:sp>
      <p:sp>
        <p:nvSpPr>
          <p:cNvPr id="16388" name="829379.25226.7528.755221"/>
          <p:cNvSpPr>
            <a:spLocks noChangeArrowheads="1"/>
          </p:cNvSpPr>
          <p:nvPr>
            <p:custDataLst>
              <p:tags r:id="rId4"/>
            </p:custDataLst>
          </p:nvPr>
        </p:nvSpPr>
        <p:spPr bwMode="auto">
          <a:xfrm>
            <a:off x="2879725" y="1006475"/>
            <a:ext cx="6629400" cy="365125"/>
          </a:xfrm>
          <a:prstGeom prst="rect">
            <a:avLst/>
          </a:prstGeom>
          <a:noFill/>
          <a:ln>
            <a:noFill/>
          </a:ln>
          <a:effectLst/>
          <a:extLst>
            <a:ext uri="{909E8E84-426E-40DD-AFC4-6F175D3DCCD1}">
              <a14:hiddenFill xmlns:a14="http://schemas.microsoft.com/office/drawing/2010/main">
                <a:solidFill>
                  <a:srgbClr val="FFF9D7"/>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152" tIns="0" rIns="0" bIns="0"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sz="2200">
              <a:solidFill>
                <a:srgbClr val="000000"/>
              </a:solidFill>
              <a:latin typeface="Arial" charset="0"/>
            </a:endParaRPr>
          </a:p>
        </p:txBody>
      </p:sp>
      <p:sp>
        <p:nvSpPr>
          <p:cNvPr id="16389" name="Text Box 5"/>
          <p:cNvSpPr txBox="1">
            <a:spLocks noChangeArrowheads="1"/>
          </p:cNvSpPr>
          <p:nvPr>
            <p:custDataLst>
              <p:tags r:id="rId5"/>
            </p:custDataLst>
          </p:nvPr>
        </p:nvSpPr>
        <p:spPr bwMode="auto">
          <a:xfrm>
            <a:off x="2895600" y="2009775"/>
            <a:ext cx="6670675" cy="270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buFontTx/>
              <a:buAutoNum type="alphaLcParenBoth"/>
            </a:pPr>
            <a:r>
              <a:rPr lang="en-US" altLang="en-US" sz="1000">
                <a:cs typeface="Arial" charset="0"/>
              </a:rPr>
              <a:t>Morgan Stanley &amp; Co. LLC (“Morgan Stanley”) is not acting as an advisor to you and does not owe a fiduciary duty pursuant to Section 15B of the Exchange Act to you with respect to the information and material contained in this communication; (b) Morgan Stanley is acting for its own interests; (c) you should discuss any information and material contained in this communication with any and all internal or external advisors and experts that you deem appropriate before acting on this information or material; and (d) Morgan Stanley seeks to serve as an underwriter on a future transaction and not as a financial advisor or municipal advisor. The information provided is for discussion purposes only in anticipation of serving as underwriter.  The primary role of an underwriter is to purchase securities with a view to distribution in an arm’s-length commercial transaction with the issuer. The underwriter has financial and other interests that differ from those of the issuer and  obligated persons.</a:t>
            </a:r>
          </a:p>
          <a:p>
            <a:endParaRPr lang="en-US" altLang="en-US" sz="1000">
              <a:cs typeface="Arial" charset="0"/>
            </a:endParaRPr>
          </a:p>
          <a:p>
            <a:r>
              <a:rPr lang="en-US" altLang="en-US" sz="1000">
                <a:cs typeface="Arial" charset="0"/>
              </a:rPr>
              <a:t>Any non-historical interest rates used herein are hypothetical and take into consideration conditions in today’s market and other factual information such as the issuer’s or obligated person’s credit rating, geographic location and market sector.  As such, these rates should not be viewed as rates that Morgan Stanley guarantees to achieve for the transaction. Any information about interest rates and terms for SLGs is based on current publically available information and treasury or agency rates for open-market escrows are based on current market interest rates for these types of credits and should not be seen as costs or rates that Morgan Stanley guarantees to achieve for the transaction.</a:t>
            </a:r>
          </a:p>
          <a:p>
            <a:pPr algn="just">
              <a:spcAft>
                <a:spcPct val="40000"/>
              </a:spcAft>
            </a:pPr>
            <a:endParaRPr lang="en-US" altLang="en-US" sz="1000">
              <a:cs typeface="Arial" charset="0"/>
            </a:endParaRPr>
          </a:p>
        </p:txBody>
      </p:sp>
      <p:sp>
        <p:nvSpPr>
          <p:cNvPr id="16390" name="18448108226.7521.6255221"/>
          <p:cNvSpPr>
            <a:spLocks noChangeArrowheads="1"/>
          </p:cNvSpPr>
          <p:nvPr>
            <p:custDataLst>
              <p:tags r:id="rId6"/>
            </p:custDataLst>
          </p:nvPr>
        </p:nvSpPr>
        <p:spPr bwMode="auto">
          <a:xfrm>
            <a:off x="2879725" y="1371600"/>
            <a:ext cx="6629400" cy="274638"/>
          </a:xfrm>
          <a:prstGeom prst="rect">
            <a:avLst/>
          </a:prstGeom>
          <a:noFill/>
          <a:ln>
            <a:noFill/>
          </a:ln>
          <a:effectLst/>
          <a:extLst>
            <a:ext uri="{909E8E84-426E-40DD-AFC4-6F175D3DCCD1}">
              <a14:hiddenFill xmlns:a14="http://schemas.microsoft.com/office/drawing/2010/main">
                <a:solidFill>
                  <a:srgbClr val="FFF9D7"/>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152" tIns="73152" rIns="45720" bIns="91440"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sz="1200">
              <a:solidFill>
                <a:srgbClr val="000000"/>
              </a:solidFill>
              <a:latin typeface="Arial" charset="0"/>
            </a:endParaRPr>
          </a:p>
        </p:txBody>
      </p:sp>
      <p:sp>
        <p:nvSpPr>
          <p:cNvPr id="16391" name="829379.25226.7528.755221"/>
          <p:cNvSpPr>
            <a:spLocks noChangeArrowheads="1"/>
          </p:cNvSpPr>
          <p:nvPr>
            <p:custDataLst>
              <p:tags r:id="rId7"/>
            </p:custDataLst>
          </p:nvPr>
        </p:nvSpPr>
        <p:spPr bwMode="auto">
          <a:xfrm>
            <a:off x="2879725" y="1006475"/>
            <a:ext cx="6629400" cy="365125"/>
          </a:xfrm>
          <a:prstGeom prst="rect">
            <a:avLst/>
          </a:prstGeom>
          <a:noFill/>
          <a:ln>
            <a:noFill/>
          </a:ln>
          <a:effectLst/>
          <a:extLst>
            <a:ext uri="{909E8E84-426E-40DD-AFC4-6F175D3DCCD1}">
              <a14:hiddenFill xmlns:a14="http://schemas.microsoft.com/office/drawing/2010/main">
                <a:solidFill>
                  <a:srgbClr val="FFF9D7"/>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152" tIns="0" rIns="0" bIns="0"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800">
                <a:solidFill>
                  <a:srgbClr val="000000"/>
                </a:solidFill>
                <a:latin typeface="Arial" charset="0"/>
              </a:rPr>
              <a:t>MSRB G-23 and Municipal Advisor Disclaimer</a:t>
            </a:r>
          </a:p>
        </p:txBody>
      </p:sp>
      <p:sp>
        <p:nvSpPr>
          <p:cNvPr id="16392" name="Rectangle 8"/>
          <p:cNvSpPr>
            <a:spLocks noChangeArrowheads="1"/>
          </p:cNvSpPr>
          <p:nvPr>
            <p:custDataLst>
              <p:tags r:id="rId8"/>
            </p:custDataLst>
          </p:nvPr>
        </p:nvSpPr>
        <p:spPr bwMode="auto">
          <a:xfrm>
            <a:off x="9356725" y="7286625"/>
            <a:ext cx="157163" cy="16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100" smtClean="0">
                <a:solidFill>
                  <a:srgbClr val="000000"/>
                </a:solidFill>
                <a:latin typeface="Arial" charset="0"/>
              </a:rPr>
              <a:t>10</a:t>
            </a:r>
            <a:endParaRPr lang="en-US" altLang="en-US" sz="1100">
              <a:solidFill>
                <a:srgbClr val="000000"/>
              </a:solidFill>
              <a:latin typeface="Arial" charset="0"/>
            </a:endParaRPr>
          </a:p>
        </p:txBody>
      </p:sp>
      <p:sp>
        <p:nvSpPr>
          <p:cNvPr id="16393" name="Line 9"/>
          <p:cNvSpPr>
            <a:spLocks noChangeShapeType="1"/>
          </p:cNvSpPr>
          <p:nvPr>
            <p:custDataLst>
              <p:tags r:id="rId9"/>
            </p:custDataLst>
          </p:nvPr>
        </p:nvSpPr>
        <p:spPr bwMode="auto">
          <a:xfrm>
            <a:off x="2670175" y="731838"/>
            <a:ext cx="0" cy="6692900"/>
          </a:xfrm>
          <a:prstGeom prst="line">
            <a:avLst/>
          </a:prstGeom>
          <a:noFill/>
          <a:ln w="9525">
            <a:solidFill>
              <a:srgbClr val="00236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ustDataLst>
      <p:tags r:id="rId1"/>
    </p:custDataLst>
    <p:extLst>
      <p:ext uri="{BB962C8B-B14F-4D97-AF65-F5344CB8AC3E}">
        <p14:creationId xmlns:p14="http://schemas.microsoft.com/office/powerpoint/2010/main" val="23333283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8294108226.7521.6255221"/>
          <p:cNvSpPr>
            <a:spLocks noChangeArrowheads="1"/>
          </p:cNvSpPr>
          <p:nvPr>
            <p:custDataLst>
              <p:tags r:id="rId2"/>
            </p:custDataLst>
          </p:nvPr>
        </p:nvSpPr>
        <p:spPr bwMode="auto">
          <a:xfrm>
            <a:off x="2879725" y="1371600"/>
            <a:ext cx="6629400" cy="274638"/>
          </a:xfrm>
          <a:prstGeom prst="rect">
            <a:avLst/>
          </a:prstGeom>
          <a:noFill/>
          <a:ln>
            <a:noFill/>
          </a:ln>
          <a:effectLst/>
          <a:extLst>
            <a:ext uri="{909E8E84-426E-40DD-AFC4-6F175D3DCCD1}">
              <a14:hiddenFill xmlns:a14="http://schemas.microsoft.com/office/drawing/2010/main">
                <a:solidFill>
                  <a:srgbClr val="FFF9D7"/>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152" tIns="73152" rIns="45720" bIns="91440"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sz="1200">
              <a:solidFill>
                <a:srgbClr val="000000"/>
              </a:solidFill>
              <a:latin typeface="Arial" charset="0"/>
            </a:endParaRPr>
          </a:p>
        </p:txBody>
      </p:sp>
      <p:sp>
        <p:nvSpPr>
          <p:cNvPr id="17411" name="829379.25226.7528.755221"/>
          <p:cNvSpPr>
            <a:spLocks noChangeArrowheads="1"/>
          </p:cNvSpPr>
          <p:nvPr>
            <p:custDataLst>
              <p:tags r:id="rId3"/>
            </p:custDataLst>
          </p:nvPr>
        </p:nvSpPr>
        <p:spPr bwMode="auto">
          <a:xfrm>
            <a:off x="2879725" y="1006475"/>
            <a:ext cx="6629400" cy="365125"/>
          </a:xfrm>
          <a:prstGeom prst="rect">
            <a:avLst/>
          </a:prstGeom>
          <a:noFill/>
          <a:ln>
            <a:noFill/>
          </a:ln>
          <a:effectLst/>
          <a:extLst>
            <a:ext uri="{909E8E84-426E-40DD-AFC4-6F175D3DCCD1}">
              <a14:hiddenFill xmlns:a14="http://schemas.microsoft.com/office/drawing/2010/main">
                <a:solidFill>
                  <a:srgbClr val="FFF9D7"/>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152" tIns="0" rIns="0" bIns="0"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sz="2200">
              <a:solidFill>
                <a:srgbClr val="000000"/>
              </a:solidFill>
              <a:latin typeface="Arial" charset="0"/>
            </a:endParaRPr>
          </a:p>
        </p:txBody>
      </p:sp>
      <p:sp>
        <p:nvSpPr>
          <p:cNvPr id="17412" name="Target"/>
          <p:cNvSpPr>
            <a:spLocks noChangeArrowheads="1"/>
          </p:cNvSpPr>
          <p:nvPr>
            <p:custDataLst>
              <p:tags r:id="rId4"/>
            </p:custDataLst>
          </p:nvPr>
        </p:nvSpPr>
        <p:spPr bwMode="auto">
          <a:xfrm>
            <a:off x="401638" y="2030413"/>
            <a:ext cx="2103437" cy="512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42900" indent="-342900" defTabSz="1019175">
              <a:spcAft>
                <a:spcPct val="35000"/>
              </a:spcAft>
              <a:defRPr sz="1300">
                <a:solidFill>
                  <a:schemeClr val="tx1"/>
                </a:solidFill>
                <a:latin typeface="Times New Roman" pitchFamily="18" charset="0"/>
              </a:defRPr>
            </a:lvl1pPr>
            <a:lvl2pPr marL="138113" indent="-136525" defTabSz="1019175">
              <a:spcAft>
                <a:spcPct val="35000"/>
              </a:spcAft>
              <a:buChar char="•"/>
              <a:defRPr sz="1300">
                <a:solidFill>
                  <a:schemeClr val="tx1"/>
                </a:solidFill>
                <a:latin typeface="Times New Roman" pitchFamily="18" charset="0"/>
              </a:defRPr>
            </a:lvl2pPr>
            <a:lvl3pPr marL="1143000" indent="-228600" defTabSz="1019175">
              <a:spcAft>
                <a:spcPct val="35000"/>
              </a:spcAft>
              <a:buChar char="–"/>
              <a:defRPr sz="1300">
                <a:solidFill>
                  <a:schemeClr val="tx1"/>
                </a:solidFill>
                <a:latin typeface="Times New Roman" pitchFamily="18" charset="0"/>
              </a:defRPr>
            </a:lvl3pPr>
            <a:lvl4pPr marL="1600200" indent="-228600" defTabSz="1019175">
              <a:spcAft>
                <a:spcPct val="35000"/>
              </a:spcAft>
              <a:buChar char="–"/>
              <a:defRPr sz="1300">
                <a:solidFill>
                  <a:schemeClr val="tx1"/>
                </a:solidFill>
                <a:latin typeface="Times New Roman" pitchFamily="18" charset="0"/>
              </a:defRPr>
            </a:lvl4pPr>
            <a:lvl5pPr marL="2057400" indent="-228600" defTabSz="1019175">
              <a:spcAft>
                <a:spcPct val="35000"/>
              </a:spcAft>
              <a:buChar char="–"/>
              <a:defRPr sz="1300">
                <a:solidFill>
                  <a:schemeClr val="tx1"/>
                </a:solidFill>
                <a:latin typeface="Times New Roman" pitchFamily="18" charset="0"/>
              </a:defRPr>
            </a:lvl5pPr>
            <a:lvl6pPr marL="2514600" indent="-228600" defTabSz="1019175" eaLnBrk="0" fontAlgn="base" hangingPunct="0">
              <a:spcBef>
                <a:spcPct val="0"/>
              </a:spcBef>
              <a:spcAft>
                <a:spcPct val="35000"/>
              </a:spcAft>
              <a:buChar char="–"/>
              <a:defRPr sz="1300">
                <a:solidFill>
                  <a:schemeClr val="tx1"/>
                </a:solidFill>
                <a:latin typeface="Times New Roman" pitchFamily="18" charset="0"/>
              </a:defRPr>
            </a:lvl6pPr>
            <a:lvl7pPr marL="2971800" indent="-228600" defTabSz="1019175" eaLnBrk="0" fontAlgn="base" hangingPunct="0">
              <a:spcBef>
                <a:spcPct val="0"/>
              </a:spcBef>
              <a:spcAft>
                <a:spcPct val="35000"/>
              </a:spcAft>
              <a:buChar char="–"/>
              <a:defRPr sz="1300">
                <a:solidFill>
                  <a:schemeClr val="tx1"/>
                </a:solidFill>
                <a:latin typeface="Times New Roman" pitchFamily="18" charset="0"/>
              </a:defRPr>
            </a:lvl7pPr>
            <a:lvl8pPr marL="3429000" indent="-228600" defTabSz="1019175" eaLnBrk="0" fontAlgn="base" hangingPunct="0">
              <a:spcBef>
                <a:spcPct val="0"/>
              </a:spcBef>
              <a:spcAft>
                <a:spcPct val="35000"/>
              </a:spcAft>
              <a:buChar char="–"/>
              <a:defRPr sz="1300">
                <a:solidFill>
                  <a:schemeClr val="tx1"/>
                </a:solidFill>
                <a:latin typeface="Times New Roman" pitchFamily="18" charset="0"/>
              </a:defRPr>
            </a:lvl8pPr>
            <a:lvl9pPr marL="3886200" indent="-228600" defTabSz="1019175" eaLnBrk="0" fontAlgn="base" hangingPunct="0">
              <a:spcBef>
                <a:spcPct val="0"/>
              </a:spcBef>
              <a:spcAft>
                <a:spcPct val="35000"/>
              </a:spcAft>
              <a:buChar char="–"/>
              <a:defRPr sz="1300">
                <a:solidFill>
                  <a:schemeClr val="tx1"/>
                </a:solidFill>
                <a:latin typeface="Times New Roman" pitchFamily="18" charset="0"/>
              </a:defRPr>
            </a:lvl9pPr>
          </a:lstStyle>
          <a:p>
            <a:pPr lvl="1" eaLnBrk="1" hangingPunct="1">
              <a:buFontTx/>
              <a:buNone/>
            </a:pPr>
            <a:endParaRPr lang="en-US" altLang="en-US" sz="1100">
              <a:solidFill>
                <a:srgbClr val="1600F5"/>
              </a:solidFill>
              <a:latin typeface="Arial" charset="0"/>
            </a:endParaRPr>
          </a:p>
          <a:p>
            <a:pPr lvl="1" eaLnBrk="1" hangingPunct="1"/>
            <a:endParaRPr lang="en-US" altLang="en-US" sz="1100">
              <a:solidFill>
                <a:srgbClr val="1600F5"/>
              </a:solidFill>
              <a:latin typeface="Arial" charset="0"/>
            </a:endParaRPr>
          </a:p>
        </p:txBody>
      </p:sp>
      <p:sp>
        <p:nvSpPr>
          <p:cNvPr id="17413" name="18448108226.7521.6255221"/>
          <p:cNvSpPr>
            <a:spLocks noChangeArrowheads="1"/>
          </p:cNvSpPr>
          <p:nvPr>
            <p:custDataLst>
              <p:tags r:id="rId5"/>
            </p:custDataLst>
          </p:nvPr>
        </p:nvSpPr>
        <p:spPr bwMode="auto">
          <a:xfrm>
            <a:off x="2879725" y="1371600"/>
            <a:ext cx="6629400" cy="274638"/>
          </a:xfrm>
          <a:prstGeom prst="rect">
            <a:avLst/>
          </a:prstGeom>
          <a:noFill/>
          <a:ln>
            <a:noFill/>
          </a:ln>
          <a:effectLst/>
          <a:extLst>
            <a:ext uri="{909E8E84-426E-40DD-AFC4-6F175D3DCCD1}">
              <a14:hiddenFill xmlns:a14="http://schemas.microsoft.com/office/drawing/2010/main">
                <a:solidFill>
                  <a:srgbClr val="FFF9D7"/>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152" tIns="73152" rIns="45720" bIns="91440"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sz="1200">
              <a:solidFill>
                <a:srgbClr val="000000"/>
              </a:solidFill>
              <a:latin typeface="Arial" charset="0"/>
            </a:endParaRPr>
          </a:p>
        </p:txBody>
      </p:sp>
      <p:sp>
        <p:nvSpPr>
          <p:cNvPr id="17414" name="Rectangle 7"/>
          <p:cNvSpPr>
            <a:spLocks noChangeArrowheads="1"/>
          </p:cNvSpPr>
          <p:nvPr>
            <p:custDataLst>
              <p:tags r:id="rId6"/>
            </p:custDataLst>
          </p:nvPr>
        </p:nvSpPr>
        <p:spPr bwMode="auto">
          <a:xfrm>
            <a:off x="2879725" y="1006475"/>
            <a:ext cx="6629400" cy="365125"/>
          </a:xfrm>
          <a:prstGeom prst="rect">
            <a:avLst/>
          </a:prstGeom>
          <a:noFill/>
          <a:ln>
            <a:noFill/>
          </a:ln>
          <a:effectLst/>
          <a:extLst>
            <a:ext uri="{909E8E84-426E-40DD-AFC4-6F175D3DCCD1}">
              <a14:hiddenFill xmlns:a14="http://schemas.microsoft.com/office/drawing/2010/main">
                <a:solidFill>
                  <a:srgbClr val="FFF9D7"/>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152" tIns="0" rIns="0" bIns="0"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800">
                <a:solidFill>
                  <a:srgbClr val="000000"/>
                </a:solidFill>
                <a:latin typeface="Arial" charset="0"/>
              </a:rPr>
              <a:t>Disclaimer</a:t>
            </a:r>
          </a:p>
        </p:txBody>
      </p:sp>
      <p:sp>
        <p:nvSpPr>
          <p:cNvPr id="17415" name="829257.625226.7521.6255221"/>
          <p:cNvSpPr>
            <a:spLocks noChangeArrowheads="1"/>
          </p:cNvSpPr>
          <p:nvPr>
            <p:custDataLst>
              <p:tags r:id="rId7"/>
            </p:custDataLst>
          </p:nvPr>
        </p:nvSpPr>
        <p:spPr bwMode="auto">
          <a:xfrm>
            <a:off x="2879725" y="731838"/>
            <a:ext cx="6629400" cy="274637"/>
          </a:xfrm>
          <a:prstGeom prst="rect">
            <a:avLst/>
          </a:prstGeom>
          <a:solidFill>
            <a:srgbClr val="00236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152" tIns="0" rIns="0" bIns="0"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900" b="1">
                <a:solidFill>
                  <a:srgbClr val="FFFFFF"/>
                </a:solidFill>
                <a:latin typeface="Arial" charset="0"/>
              </a:rPr>
              <a:t>DISCLAIMERS</a:t>
            </a:r>
          </a:p>
        </p:txBody>
      </p:sp>
      <p:sp>
        <p:nvSpPr>
          <p:cNvPr id="17416" name="Line 9"/>
          <p:cNvSpPr>
            <a:spLocks noChangeShapeType="1"/>
          </p:cNvSpPr>
          <p:nvPr>
            <p:custDataLst>
              <p:tags r:id="rId8"/>
            </p:custDataLst>
          </p:nvPr>
        </p:nvSpPr>
        <p:spPr bwMode="auto">
          <a:xfrm>
            <a:off x="2670175" y="731838"/>
            <a:ext cx="0" cy="950912"/>
          </a:xfrm>
          <a:prstGeom prst="line">
            <a:avLst/>
          </a:prstGeom>
          <a:noFill/>
          <a:ln w="9525">
            <a:solidFill>
              <a:srgbClr val="00236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7160" rIns="0" bIns="73152" anchor="ctr"/>
          <a:lstStyle/>
          <a:p>
            <a:endParaRPr lang="en-US"/>
          </a:p>
        </p:txBody>
      </p:sp>
      <p:sp>
        <p:nvSpPr>
          <p:cNvPr id="17417" name="Rectangle 10"/>
          <p:cNvSpPr>
            <a:spLocks noChangeArrowheads="1"/>
          </p:cNvSpPr>
          <p:nvPr>
            <p:custDataLst>
              <p:tags r:id="rId9"/>
            </p:custDataLst>
          </p:nvPr>
        </p:nvSpPr>
        <p:spPr bwMode="auto">
          <a:xfrm>
            <a:off x="9361488" y="7281863"/>
            <a:ext cx="157162" cy="169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100" smtClean="0">
                <a:solidFill>
                  <a:srgbClr val="000000"/>
                </a:solidFill>
                <a:latin typeface="Arial" charset="0"/>
              </a:rPr>
              <a:t>11</a:t>
            </a:r>
            <a:endParaRPr lang="en-US" altLang="en-US" sz="1100">
              <a:solidFill>
                <a:srgbClr val="000000"/>
              </a:solidFill>
              <a:latin typeface="Arial" charset="0"/>
            </a:endParaRPr>
          </a:p>
        </p:txBody>
      </p:sp>
      <p:sp>
        <p:nvSpPr>
          <p:cNvPr id="17418" name="1158.375226.75374.3755221"/>
          <p:cNvSpPr>
            <a:spLocks noChangeArrowheads="1"/>
          </p:cNvSpPr>
          <p:nvPr>
            <p:custDataLst>
              <p:tags r:id="rId10"/>
            </p:custDataLst>
          </p:nvPr>
        </p:nvSpPr>
        <p:spPr bwMode="auto">
          <a:xfrm>
            <a:off x="533400" y="2011363"/>
            <a:ext cx="8975725" cy="4754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152" tIns="0" rIns="73152"/>
          <a:lstStyle>
            <a:lvl1pPr defTabSz="1019175">
              <a:spcAft>
                <a:spcPct val="35000"/>
              </a:spcAft>
              <a:defRPr sz="1300">
                <a:solidFill>
                  <a:schemeClr val="tx1"/>
                </a:solidFill>
                <a:latin typeface="Times New Roman" pitchFamily="18" charset="0"/>
              </a:defRPr>
            </a:lvl1pPr>
            <a:lvl2pPr marL="742950" indent="-285750" defTabSz="1019175">
              <a:spcAft>
                <a:spcPct val="35000"/>
              </a:spcAft>
              <a:buChar char="•"/>
              <a:defRPr sz="1300">
                <a:solidFill>
                  <a:schemeClr val="tx1"/>
                </a:solidFill>
                <a:latin typeface="Times New Roman" pitchFamily="18" charset="0"/>
              </a:defRPr>
            </a:lvl2pPr>
            <a:lvl3pPr marL="1143000" indent="-228600" defTabSz="1019175">
              <a:spcAft>
                <a:spcPct val="35000"/>
              </a:spcAft>
              <a:buChar char="–"/>
              <a:defRPr sz="1300">
                <a:solidFill>
                  <a:schemeClr val="tx1"/>
                </a:solidFill>
                <a:latin typeface="Times New Roman" pitchFamily="18" charset="0"/>
              </a:defRPr>
            </a:lvl3pPr>
            <a:lvl4pPr marL="1600200" indent="-228600" defTabSz="1019175">
              <a:spcAft>
                <a:spcPct val="35000"/>
              </a:spcAft>
              <a:buChar char="–"/>
              <a:defRPr sz="1300">
                <a:solidFill>
                  <a:schemeClr val="tx1"/>
                </a:solidFill>
                <a:latin typeface="Times New Roman" pitchFamily="18" charset="0"/>
              </a:defRPr>
            </a:lvl4pPr>
            <a:lvl5pPr marL="2057400" indent="-228600" defTabSz="1019175">
              <a:spcAft>
                <a:spcPct val="35000"/>
              </a:spcAft>
              <a:buChar char="–"/>
              <a:defRPr sz="1300">
                <a:solidFill>
                  <a:schemeClr val="tx1"/>
                </a:solidFill>
                <a:latin typeface="Times New Roman" pitchFamily="18" charset="0"/>
              </a:defRPr>
            </a:lvl5pPr>
            <a:lvl6pPr marL="2514600" indent="-228600" defTabSz="1019175" eaLnBrk="0" fontAlgn="base" hangingPunct="0">
              <a:spcBef>
                <a:spcPct val="0"/>
              </a:spcBef>
              <a:spcAft>
                <a:spcPct val="35000"/>
              </a:spcAft>
              <a:buChar char="–"/>
              <a:defRPr sz="1300">
                <a:solidFill>
                  <a:schemeClr val="tx1"/>
                </a:solidFill>
                <a:latin typeface="Times New Roman" pitchFamily="18" charset="0"/>
              </a:defRPr>
            </a:lvl6pPr>
            <a:lvl7pPr marL="2971800" indent="-228600" defTabSz="1019175" eaLnBrk="0" fontAlgn="base" hangingPunct="0">
              <a:spcBef>
                <a:spcPct val="0"/>
              </a:spcBef>
              <a:spcAft>
                <a:spcPct val="35000"/>
              </a:spcAft>
              <a:buChar char="–"/>
              <a:defRPr sz="1300">
                <a:solidFill>
                  <a:schemeClr val="tx1"/>
                </a:solidFill>
                <a:latin typeface="Times New Roman" pitchFamily="18" charset="0"/>
              </a:defRPr>
            </a:lvl7pPr>
            <a:lvl8pPr marL="3429000" indent="-228600" defTabSz="1019175" eaLnBrk="0" fontAlgn="base" hangingPunct="0">
              <a:spcBef>
                <a:spcPct val="0"/>
              </a:spcBef>
              <a:spcAft>
                <a:spcPct val="35000"/>
              </a:spcAft>
              <a:buChar char="–"/>
              <a:defRPr sz="1300">
                <a:solidFill>
                  <a:schemeClr val="tx1"/>
                </a:solidFill>
                <a:latin typeface="Times New Roman" pitchFamily="18" charset="0"/>
              </a:defRPr>
            </a:lvl8pPr>
            <a:lvl9pPr marL="3886200" indent="-228600" defTabSz="1019175" eaLnBrk="0" fontAlgn="base" hangingPunct="0">
              <a:spcBef>
                <a:spcPct val="0"/>
              </a:spcBef>
              <a:spcAft>
                <a:spcPct val="35000"/>
              </a:spcAft>
              <a:buChar char="–"/>
              <a:defRPr sz="1300">
                <a:solidFill>
                  <a:schemeClr val="tx1"/>
                </a:solidFill>
                <a:latin typeface="Times New Roman" pitchFamily="18" charset="0"/>
              </a:defRPr>
            </a:lvl9pPr>
          </a:lstStyle>
          <a:p>
            <a:pPr algn="just"/>
            <a:r>
              <a:rPr lang="en-US" altLang="en-US" sz="800"/>
              <a:t>This material was prepared by sales, trading, banking or other non-research personnel of one of the following: Morgan Stanley &amp; Co. LLC, Morgan Stanley &amp; Co. International plc, Morgan Stanley MUFG Securities Co., Ltd.,  Morgan Stanley Capital Group Inc. and/or Morgan Stanley Asia Limited (together with their affiliates, hereinafter “Morgan Stanley”).  Unless otherwise indicated, the views herein (if any) are the author’s and may differ from those of the Morgan Stanley Research Department or others in the Firm.  This information should be treated as confidential and is being delivered to sophisticated prospective investors in order to assist them in determining whether they have an interest in the type of instruments described herein and is solely for internal use.</a:t>
            </a:r>
          </a:p>
          <a:p>
            <a:pPr algn="just"/>
            <a:r>
              <a:rPr lang="en-US" altLang="en-US" sz="800"/>
              <a:t>This material does not provide investment advice or offer tax, regulatory, accounting or legal advice.  By submitting this document to you, Morgan Stanley is not advising you to take any particular action based on the information, opinions or views contained in this document, and acceptance of such document will be deemed by you acceptance of these conclusions. You should consult with your own municipal, financial, accounting and legal advisors regarding the information, opinions or views contained in this document. Unless stated otherwise, the material contained herein has not been based on a consideration of any individual client circumstances and as such should not be considered to be a personal recommendation.    This material was not intended or written to be used, and it cannot be used by any taxpayer, for the purpose of avoiding penalties that may be imposed on the taxpayer under U.S. federal tax laws.  Each taxpayer should seek advice based on the taxpayer’s particular circumstances from an independent tax advisor.</a:t>
            </a:r>
          </a:p>
          <a:p>
            <a:pPr algn="just"/>
            <a:r>
              <a:rPr lang="en-US" altLang="en-US" sz="800"/>
              <a:t>This material has been prepared for information purposes only and is not a solicitation of any offer to buy or sell any security, commodity, futures contract or instrument or related derivative (hereinafter “instrument”) or to participate in any trading strategy. Any such offer would be made only after a prospective participant had completed its own independent investigation of the instrument or trading strategy and received all information it required to make its own investment decision, including, where applicable, a review of any prospectus, prospectus supplement, offering circular or memorandum describing such instrument or trading strategy.  That information would supersede this material and contain information not contained herein and to which prospective participants are referred.  If this material is being distributed in connection with or in advance of the issuance of asset backed securities, information herein regarding any assets backing any such securities supersedes all prior information regarding such assets.  Unless otherwise specifically indicated, all information in these materials with respect to any third party entity not affiliated with Morgan Stanley has been provided by, and is the sole responsibility of, such third party and has not been independently verified by Morgan Stanley or its affiliates or any other independent third party.  We have no obligation to tell you when information herein is stale or may change.  We make no express or implied representation or warranty with respect to the accuracy or completeness of this material, nor are we obligated to provide updated information on the instruments mentioned herein. Further, we disclaim any and all liability relating to this material.</a:t>
            </a:r>
          </a:p>
          <a:p>
            <a:pPr algn="just"/>
            <a:r>
              <a:rPr lang="en-US" altLang="en-US" sz="800"/>
              <a:t>To the extent any prices or price levels are noted, they are for informational purposes only and are not intended for use by third parties, and are indicative as of the date shown and are not a commitment by Morgan Stanley to trade at any price.</a:t>
            </a:r>
          </a:p>
          <a:p>
            <a:pPr algn="just"/>
            <a:r>
              <a:rPr lang="en-US" altLang="en-US" sz="800"/>
              <a:t>This material may have been prepared by or in conjunction with Morgan Stanley trading desks that may deal as principal in or own or act as market maker or liquidity provider for the instruments or issuers mentioned herein and may also seek to advise issuers of such instruments.  Where you provide us with information relating to your order or proposed transaction ("Information"), we may use that Information to facilitate the execution of your orders or transactions, in managing our market making, other counterparty facilitation activities or otherwise in carrying out our legitimate business (which may include, but is not limited to, hedging a risk or otherwise limiting the risks to which we are exposed).  Counterparty facilitation activities may include, without limitation, us taking a principal position in relation to providing counterparties with quotes or as part of the ongoing management of inventories used to facilitate counterparties. Where we commit our capital in relation to either ongoing management of inventories used to facilitate clients, or in relation to providing you with quotes we may make use of that information to enter into transactions that subsequently enable us to facilitate clients on terms that are competitive in the prevailing market conditions.   Trading desk materials are not independent of the proprietary interests of Morgan Stanley, which may conflict with your interests.  Morgan Stanley may also perform or seek to perform investment banking services for the issuers of instruments mentioned herein ‘Characteristics and Risks of Standardized Options,’ which is available from your account representative.</a:t>
            </a:r>
          </a:p>
          <a:p>
            <a:pPr algn="just"/>
            <a:r>
              <a:rPr lang="en-US" altLang="en-US" sz="800"/>
              <a:t>Any securities referred to in this material may not have been registered under the U.S. Securities Act of 1933, as amended, and, if not, may not be offered or sold absent an exemption therefrom. In relation to any member state of the European Economic Area, a prospectus may not have been published pursuant to measures implementing the Prospectus Directive (2003/71/EC) and any securities referred to herein may not be offered in circumstances that would require such publication. Recipients are required to comply with any legal or contractual restrictions on their purchase, holding, sale, exercise of rights or performance of obligations under any instrument or otherwise applicable to any transaction.  In addition, a secondary market may not exist for certain of the instruments referenced herein.</a:t>
            </a:r>
          </a:p>
          <a:p>
            <a:pPr algn="just"/>
            <a:r>
              <a:rPr lang="en-US" altLang="en-US" sz="800"/>
              <a:t>The securities, commodities, futures or other instruments (or related derivatives) discussed in this material may not be suitable or appropriate for all investors.  This material has been prepared and issued by Morgan Stanley for distribution to market professionals and institutional investor clients only.  This material does not provide individually tailored investment advice or offer tax, regulatory, accounting or legal advice.  Prior to entering into any proposed transaction, recipients should determine, in consultation with their own investment, legal, tax, regulatory and accounting advisors, the economic risks and merits, as well as the legal, tax, regulatory and accounting characteristics and consequences, of the transaction.  You should consider this material among other factors in making an investment decision.</a:t>
            </a:r>
          </a:p>
          <a:p>
            <a:pPr algn="just"/>
            <a:r>
              <a:rPr lang="en-US" altLang="en-US" sz="800"/>
              <a:t>Options and futures are not for everyone.  Before purchasing or writing options, investors should understand the nature and extent of their rights and obligations and be aware of the risks involved, including the risks pertaining to the business and financial condition of the issuer and the underlying instrument.  For Morgan Stanley customers who are purchasing or writing exchange-traded options, please review the publication ‘Characteristics and Risks of Standardized Options,’ which is available from your account representative. </a:t>
            </a:r>
          </a:p>
        </p:txBody>
      </p:sp>
    </p:spTree>
    <p:custDataLst>
      <p:tags r:id="rId1"/>
    </p:custDataLst>
    <p:extLst>
      <p:ext uri="{BB962C8B-B14F-4D97-AF65-F5344CB8AC3E}">
        <p14:creationId xmlns:p14="http://schemas.microsoft.com/office/powerpoint/2010/main" val="18845617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8294108226.7521.6255221"/>
          <p:cNvSpPr>
            <a:spLocks noChangeArrowheads="1"/>
          </p:cNvSpPr>
          <p:nvPr>
            <p:custDataLst>
              <p:tags r:id="rId2"/>
            </p:custDataLst>
          </p:nvPr>
        </p:nvSpPr>
        <p:spPr bwMode="auto">
          <a:xfrm>
            <a:off x="2879725" y="1371600"/>
            <a:ext cx="6629400" cy="274638"/>
          </a:xfrm>
          <a:prstGeom prst="rect">
            <a:avLst/>
          </a:prstGeom>
          <a:noFill/>
          <a:ln>
            <a:noFill/>
          </a:ln>
          <a:effectLst/>
          <a:extLst>
            <a:ext uri="{909E8E84-426E-40DD-AFC4-6F175D3DCCD1}">
              <a14:hiddenFill xmlns:a14="http://schemas.microsoft.com/office/drawing/2010/main">
                <a:solidFill>
                  <a:srgbClr val="FFF9D7"/>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152" tIns="73152" rIns="45720" bIns="91440"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sz="1200">
              <a:solidFill>
                <a:srgbClr val="000000"/>
              </a:solidFill>
              <a:latin typeface="Arial" charset="0"/>
            </a:endParaRPr>
          </a:p>
        </p:txBody>
      </p:sp>
      <p:sp>
        <p:nvSpPr>
          <p:cNvPr id="18435" name="829379.25226.7528.755221"/>
          <p:cNvSpPr>
            <a:spLocks noChangeArrowheads="1"/>
          </p:cNvSpPr>
          <p:nvPr>
            <p:custDataLst>
              <p:tags r:id="rId3"/>
            </p:custDataLst>
          </p:nvPr>
        </p:nvSpPr>
        <p:spPr bwMode="auto">
          <a:xfrm>
            <a:off x="2879725" y="1006475"/>
            <a:ext cx="6629400" cy="365125"/>
          </a:xfrm>
          <a:prstGeom prst="rect">
            <a:avLst/>
          </a:prstGeom>
          <a:noFill/>
          <a:ln>
            <a:noFill/>
          </a:ln>
          <a:effectLst/>
          <a:extLst>
            <a:ext uri="{909E8E84-426E-40DD-AFC4-6F175D3DCCD1}">
              <a14:hiddenFill xmlns:a14="http://schemas.microsoft.com/office/drawing/2010/main">
                <a:solidFill>
                  <a:srgbClr val="FFF9D7"/>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152" tIns="0" rIns="0" bIns="0"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sz="2200">
              <a:solidFill>
                <a:srgbClr val="000000"/>
              </a:solidFill>
              <a:latin typeface="Arial" charset="0"/>
            </a:endParaRPr>
          </a:p>
        </p:txBody>
      </p:sp>
      <p:sp>
        <p:nvSpPr>
          <p:cNvPr id="18436" name="18448108226.7521.6255221"/>
          <p:cNvSpPr>
            <a:spLocks noChangeArrowheads="1"/>
          </p:cNvSpPr>
          <p:nvPr>
            <p:custDataLst>
              <p:tags r:id="rId4"/>
            </p:custDataLst>
          </p:nvPr>
        </p:nvSpPr>
        <p:spPr bwMode="auto">
          <a:xfrm>
            <a:off x="2879725" y="1371600"/>
            <a:ext cx="6629400" cy="274638"/>
          </a:xfrm>
          <a:prstGeom prst="rect">
            <a:avLst/>
          </a:prstGeom>
          <a:noFill/>
          <a:ln>
            <a:noFill/>
          </a:ln>
          <a:effectLst/>
          <a:extLst>
            <a:ext uri="{909E8E84-426E-40DD-AFC4-6F175D3DCCD1}">
              <a14:hiddenFill xmlns:a14="http://schemas.microsoft.com/office/drawing/2010/main">
                <a:solidFill>
                  <a:srgbClr val="FFF9D7"/>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152" tIns="73152" rIns="45720" bIns="91440"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sz="1200">
              <a:solidFill>
                <a:srgbClr val="000000"/>
              </a:solidFill>
              <a:latin typeface="Arial" charset="0"/>
            </a:endParaRPr>
          </a:p>
        </p:txBody>
      </p:sp>
      <p:sp>
        <p:nvSpPr>
          <p:cNvPr id="18437" name="Rectangle 6"/>
          <p:cNvSpPr>
            <a:spLocks noChangeArrowheads="1"/>
          </p:cNvSpPr>
          <p:nvPr>
            <p:custDataLst>
              <p:tags r:id="rId5"/>
            </p:custDataLst>
          </p:nvPr>
        </p:nvSpPr>
        <p:spPr bwMode="auto">
          <a:xfrm>
            <a:off x="2879725" y="1006475"/>
            <a:ext cx="6629400" cy="365125"/>
          </a:xfrm>
          <a:prstGeom prst="rect">
            <a:avLst/>
          </a:prstGeom>
          <a:noFill/>
          <a:ln>
            <a:noFill/>
          </a:ln>
          <a:effectLst/>
          <a:extLst>
            <a:ext uri="{909E8E84-426E-40DD-AFC4-6F175D3DCCD1}">
              <a14:hiddenFill xmlns:a14="http://schemas.microsoft.com/office/drawing/2010/main">
                <a:solidFill>
                  <a:srgbClr val="FFF9D7"/>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152" tIns="0" rIns="0" bIns="0"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800">
                <a:solidFill>
                  <a:srgbClr val="000000"/>
                </a:solidFill>
                <a:latin typeface="Arial" charset="0"/>
              </a:rPr>
              <a:t>Disclaimer</a:t>
            </a:r>
          </a:p>
        </p:txBody>
      </p:sp>
      <p:sp>
        <p:nvSpPr>
          <p:cNvPr id="18438" name="829257.625226.7521.6255221"/>
          <p:cNvSpPr>
            <a:spLocks noChangeArrowheads="1"/>
          </p:cNvSpPr>
          <p:nvPr>
            <p:custDataLst>
              <p:tags r:id="rId6"/>
            </p:custDataLst>
          </p:nvPr>
        </p:nvSpPr>
        <p:spPr bwMode="auto">
          <a:xfrm>
            <a:off x="2879725" y="731838"/>
            <a:ext cx="6629400" cy="274637"/>
          </a:xfrm>
          <a:prstGeom prst="rect">
            <a:avLst/>
          </a:prstGeom>
          <a:solidFill>
            <a:srgbClr val="00236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152" tIns="0" rIns="0" bIns="0"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900" b="1">
                <a:solidFill>
                  <a:srgbClr val="FFFFFF"/>
                </a:solidFill>
                <a:latin typeface="Arial" charset="0"/>
              </a:rPr>
              <a:t>DISCLAIMERS</a:t>
            </a:r>
          </a:p>
        </p:txBody>
      </p:sp>
      <p:sp>
        <p:nvSpPr>
          <p:cNvPr id="18439" name="Line 8"/>
          <p:cNvSpPr>
            <a:spLocks noChangeShapeType="1"/>
          </p:cNvSpPr>
          <p:nvPr>
            <p:custDataLst>
              <p:tags r:id="rId7"/>
            </p:custDataLst>
          </p:nvPr>
        </p:nvSpPr>
        <p:spPr bwMode="auto">
          <a:xfrm>
            <a:off x="2670175" y="731838"/>
            <a:ext cx="0" cy="950912"/>
          </a:xfrm>
          <a:prstGeom prst="line">
            <a:avLst/>
          </a:prstGeom>
          <a:noFill/>
          <a:ln w="9525">
            <a:solidFill>
              <a:srgbClr val="00236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7160" rIns="0" bIns="73152" anchor="ctr"/>
          <a:lstStyle/>
          <a:p>
            <a:endParaRPr lang="en-US"/>
          </a:p>
        </p:txBody>
      </p:sp>
      <p:sp>
        <p:nvSpPr>
          <p:cNvPr id="18440" name="Rectangle 9"/>
          <p:cNvSpPr>
            <a:spLocks noChangeArrowheads="1"/>
          </p:cNvSpPr>
          <p:nvPr>
            <p:custDataLst>
              <p:tags r:id="rId8"/>
            </p:custDataLst>
          </p:nvPr>
        </p:nvSpPr>
        <p:spPr bwMode="auto">
          <a:xfrm>
            <a:off x="9361488" y="7281863"/>
            <a:ext cx="157162" cy="169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100" smtClean="0">
                <a:solidFill>
                  <a:srgbClr val="000000"/>
                </a:solidFill>
                <a:latin typeface="Arial" charset="0"/>
              </a:rPr>
              <a:t>12</a:t>
            </a:r>
            <a:endParaRPr lang="en-US" altLang="en-US" sz="1100">
              <a:solidFill>
                <a:srgbClr val="000000"/>
              </a:solidFill>
              <a:latin typeface="Arial" charset="0"/>
            </a:endParaRPr>
          </a:p>
        </p:txBody>
      </p:sp>
      <p:sp>
        <p:nvSpPr>
          <p:cNvPr id="18441" name="1158.375226.75374.3755221"/>
          <p:cNvSpPr>
            <a:spLocks noChangeArrowheads="1"/>
          </p:cNvSpPr>
          <p:nvPr>
            <p:custDataLst>
              <p:tags r:id="rId9"/>
            </p:custDataLst>
          </p:nvPr>
        </p:nvSpPr>
        <p:spPr bwMode="auto">
          <a:xfrm>
            <a:off x="533400" y="2011363"/>
            <a:ext cx="8975725" cy="4754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152" tIns="0" rIns="73152"/>
          <a:lstStyle>
            <a:lvl1pPr defTabSz="1019175">
              <a:spcAft>
                <a:spcPct val="35000"/>
              </a:spcAft>
              <a:defRPr sz="1300">
                <a:solidFill>
                  <a:schemeClr val="tx1"/>
                </a:solidFill>
                <a:latin typeface="Times New Roman" pitchFamily="18" charset="0"/>
              </a:defRPr>
            </a:lvl1pPr>
            <a:lvl2pPr marL="742950" indent="-285750" defTabSz="1019175">
              <a:spcAft>
                <a:spcPct val="35000"/>
              </a:spcAft>
              <a:buChar char="•"/>
              <a:defRPr sz="1300">
                <a:solidFill>
                  <a:schemeClr val="tx1"/>
                </a:solidFill>
                <a:latin typeface="Times New Roman" pitchFamily="18" charset="0"/>
              </a:defRPr>
            </a:lvl2pPr>
            <a:lvl3pPr marL="1143000" indent="-228600" defTabSz="1019175">
              <a:spcAft>
                <a:spcPct val="35000"/>
              </a:spcAft>
              <a:buChar char="–"/>
              <a:defRPr sz="1300">
                <a:solidFill>
                  <a:schemeClr val="tx1"/>
                </a:solidFill>
                <a:latin typeface="Times New Roman" pitchFamily="18" charset="0"/>
              </a:defRPr>
            </a:lvl3pPr>
            <a:lvl4pPr marL="1600200" indent="-228600" defTabSz="1019175">
              <a:spcAft>
                <a:spcPct val="35000"/>
              </a:spcAft>
              <a:buChar char="–"/>
              <a:defRPr sz="1300">
                <a:solidFill>
                  <a:schemeClr val="tx1"/>
                </a:solidFill>
                <a:latin typeface="Times New Roman" pitchFamily="18" charset="0"/>
              </a:defRPr>
            </a:lvl4pPr>
            <a:lvl5pPr marL="2057400" indent="-228600" defTabSz="1019175">
              <a:spcAft>
                <a:spcPct val="35000"/>
              </a:spcAft>
              <a:buChar char="–"/>
              <a:defRPr sz="1300">
                <a:solidFill>
                  <a:schemeClr val="tx1"/>
                </a:solidFill>
                <a:latin typeface="Times New Roman" pitchFamily="18" charset="0"/>
              </a:defRPr>
            </a:lvl5pPr>
            <a:lvl6pPr marL="2514600" indent="-228600" defTabSz="1019175" eaLnBrk="0" fontAlgn="base" hangingPunct="0">
              <a:spcBef>
                <a:spcPct val="0"/>
              </a:spcBef>
              <a:spcAft>
                <a:spcPct val="35000"/>
              </a:spcAft>
              <a:buChar char="–"/>
              <a:defRPr sz="1300">
                <a:solidFill>
                  <a:schemeClr val="tx1"/>
                </a:solidFill>
                <a:latin typeface="Times New Roman" pitchFamily="18" charset="0"/>
              </a:defRPr>
            </a:lvl6pPr>
            <a:lvl7pPr marL="2971800" indent="-228600" defTabSz="1019175" eaLnBrk="0" fontAlgn="base" hangingPunct="0">
              <a:spcBef>
                <a:spcPct val="0"/>
              </a:spcBef>
              <a:spcAft>
                <a:spcPct val="35000"/>
              </a:spcAft>
              <a:buChar char="–"/>
              <a:defRPr sz="1300">
                <a:solidFill>
                  <a:schemeClr val="tx1"/>
                </a:solidFill>
                <a:latin typeface="Times New Roman" pitchFamily="18" charset="0"/>
              </a:defRPr>
            </a:lvl7pPr>
            <a:lvl8pPr marL="3429000" indent="-228600" defTabSz="1019175" eaLnBrk="0" fontAlgn="base" hangingPunct="0">
              <a:spcBef>
                <a:spcPct val="0"/>
              </a:spcBef>
              <a:spcAft>
                <a:spcPct val="35000"/>
              </a:spcAft>
              <a:buChar char="–"/>
              <a:defRPr sz="1300">
                <a:solidFill>
                  <a:schemeClr val="tx1"/>
                </a:solidFill>
                <a:latin typeface="Times New Roman" pitchFamily="18" charset="0"/>
              </a:defRPr>
            </a:lvl8pPr>
            <a:lvl9pPr marL="3886200" indent="-228600" defTabSz="1019175" eaLnBrk="0" fontAlgn="base" hangingPunct="0">
              <a:spcBef>
                <a:spcPct val="0"/>
              </a:spcBef>
              <a:spcAft>
                <a:spcPct val="35000"/>
              </a:spcAft>
              <a:buChar char="–"/>
              <a:defRPr sz="1300">
                <a:solidFill>
                  <a:schemeClr val="tx1"/>
                </a:solidFill>
                <a:latin typeface="Times New Roman" pitchFamily="18" charset="0"/>
              </a:defRPr>
            </a:lvl9pPr>
          </a:lstStyle>
          <a:p>
            <a:pPr algn="just"/>
            <a:r>
              <a:rPr lang="en-US" altLang="en-US" sz="800"/>
              <a:t>The value of and income from investments may vary because of changes in interest rates, foreign exchange rates, default rates, prepayment rates, securities, prices of instruments or securities, market indexes, operational or financial conditions of companies or other factors.  There may be time limitations on the exercise of options or other rights in instruments (or related derivatives) transactions.  Past performance is not necessarily a guide to future performance.  Estimates of future performance are based on assumptions that may not be realized.  Actual events may differ from those assumed and changes to any assumptions may have a material impact on any projections or estimates.  Other events not taken into account may occur and may significantly affect the projections or estimates.  Certain assumptions may have been made for modeling purposes only to simplify the presentation and/or calculation of any projections or estimates, and Morgan Stanley does not represent that any such assumptions will reflect actual future events or that all assumptions have been considered or stated.  Accordingly, there can be no assurance that estimated returns or projections will be realized or that actual returns or performance results will not materially differ from those estimated herein.  Some of the information contained in this document may be aggregated data of transactions executed by Morgan Stanley that has been compiled so as not to identify the underlying transactions of any particular customer.</a:t>
            </a:r>
          </a:p>
          <a:p>
            <a:pPr algn="just"/>
            <a:r>
              <a:rPr lang="en-US" altLang="en-US" sz="800"/>
              <a:t>Notwithstanding anything herein to the contrary, Morgan Stanley and each recipient hereof agree that they (and their employees, representatives, and other agents) may disclose to any and all persons, without limitation of any kind from the commencement of discussions, the U.S. federal and state income tax treatment and tax structure of the transaction and all materials of any kind (including opinions or other tax analyses) that are provided to it relating to the tax treatment and tax structure.  For this purpose, "tax structure" is limited to facts relevant to the U.S. federal and state income tax treatment of the transaction and does not include information relating to the identity of the parties, their affiliates, agents or advisors</a:t>
            </a:r>
          </a:p>
          <a:p>
            <a:pPr algn="just"/>
            <a:r>
              <a:rPr lang="en-US" altLang="en-US" sz="800"/>
              <a:t>This information is not intended to be provided to and may not be used by any person or entity in any jurisdiction where the provision or use thereof would be contrary to applicable laws, rules or regulations.</a:t>
            </a:r>
          </a:p>
          <a:p>
            <a:pPr algn="just"/>
            <a:r>
              <a:rPr lang="en-US" altLang="en-US" sz="800"/>
              <a:t>This communication is directed in the UK to those persons who are eligible counterparties or professional clients and must not be acted on or relied upon by retail clients (each as defined in the UK Financial Services Authority’s rules). </a:t>
            </a:r>
          </a:p>
          <a:p>
            <a:pPr algn="just"/>
            <a:r>
              <a:rPr lang="en-US" altLang="en-US" sz="800"/>
              <a:t>This information is being disseminated in Hong Kong by Morgan Stanley Asia Limited and is intended for professional investors (as defined in the Securities and Futures Ordinance) and is not directed at the public of Hong Kong.</a:t>
            </a:r>
          </a:p>
          <a:p>
            <a:pPr algn="just"/>
            <a:r>
              <a:rPr lang="en-US" altLang="en-US" sz="800"/>
              <a:t>This information is being disseminated in Singapore by Morgan Stanley Asia (Singapore) Pte. This information has not been registered as a prospectus with the Monetary Authority of Singapore. Accordingly, this information and any other document or material in connection with the offer or sale, or invitation for subscription or purchase, of this security may not be circulated or distributed, nor may this security be offered or sold, or be made the subject of an invitation for subscription or purchase, whether directly or indirectly, to persons in Singapore other than (i) to an institutional investor under Section 274 of the Securities and Futures Act, Chapter 289 of Singapore (the “SFA”), (ii) to a relevant person pursuant to Section 275(1) of the SFA, or any person pursuant to Section 275(1A) of the SFA, and in accordance with the conditions, specified in Section 275 of the SFA or (iii) otherwise pursuant to, and in accordance with the conditions of, any other applicable provision of the SFA. Any offering of this security in Singapore would be through Morgan Stanley Asia (Singapore) Pte, an entity regulated by the Monetary Authority of Singapore. </a:t>
            </a:r>
          </a:p>
          <a:p>
            <a:pPr algn="just"/>
            <a:r>
              <a:rPr lang="en-US" altLang="en-US" sz="800"/>
              <a:t>This information is being disseminated in Japan by Morgan Stanley MUFG Securities Co., Ltd., Any securities referred to herein may not have been and/or will not be registered under the Financial Instruments Exchange Law of Japan (Law No. 25 of 1948, as amended, hereinafter referred to as the “Financial Instruments Exchange Law of Japan”). Such securities may not be offered, sold or transferred, directly or indirectly, to or for the benefit of any resident of Japan unless pursuant to an exemption from the registration requirements of, and otherwise in compliance with the Financial Instruments Exchange Law and other relevant laws and regulations of Japan. As used in this paragraph, “resident of Japan” means any person resident in Japan, including any corporation or other entity organized or engaged in business under the laws of Japan. If you reside in Japan, please contact Morgan Stanley MUFG Securities for further details at +613-5424-5000.</a:t>
            </a:r>
          </a:p>
          <a:p>
            <a:pPr algn="just"/>
            <a:r>
              <a:rPr lang="en-US" altLang="en-US" sz="800"/>
              <a:t>This information is distributed in Australia by Morgan Stanley Australia Limited A.B.N. 67 003 734 576, holder of Australian financial services license No. 233742, which accepts responsibility for its contents, and arranges for it to be provided to potential clients. </a:t>
            </a:r>
            <a:r>
              <a:rPr lang="en-US" altLang="ja-JP" sz="800">
                <a:ea typeface="MS PGothic" pitchFamily="34" charset="-128"/>
              </a:rPr>
              <a:t>In Australia, this report, and any access to it, is intended only for "wholesale clients" within the meaning of the Australian Corporations Act. </a:t>
            </a:r>
          </a:p>
          <a:p>
            <a:pPr algn="just"/>
            <a:r>
              <a:rPr lang="en-US" altLang="ja-JP" sz="800">
                <a:ea typeface="MS PGothic" pitchFamily="34" charset="-128"/>
              </a:rPr>
              <a:t>For additional information, research reports and important disclosures see </a:t>
            </a:r>
            <a:r>
              <a:rPr lang="en-US" altLang="ja-JP" sz="800">
                <a:ea typeface="MS PGothic" pitchFamily="34" charset="-128"/>
                <a:hlinkClick r:id="rId12"/>
              </a:rPr>
              <a:t>https://secure.ms.com/servlet/cls</a:t>
            </a:r>
            <a:r>
              <a:rPr lang="en-US" altLang="ja-JP" sz="800">
                <a:ea typeface="MS PGothic" pitchFamily="34" charset="-128"/>
              </a:rPr>
              <a:t>.  The trademarks and service marks contained herein are the property of their respective owners.  Third-party data providers make no warranties or representations of any kind relating to the accuracy, completeness, or timeliness of the data they provide and shall not have liability for any damages of any kind relating to such data.</a:t>
            </a:r>
          </a:p>
          <a:p>
            <a:pPr algn="just"/>
            <a:r>
              <a:rPr lang="en-US" altLang="ja-JP" sz="800">
                <a:ea typeface="MS PGothic" pitchFamily="34" charset="-128"/>
              </a:rPr>
              <a:t>This material may not be redistributed without the prior written consent of Morgan Stanley. </a:t>
            </a:r>
          </a:p>
          <a:p>
            <a:pPr algn="just"/>
            <a:endParaRPr lang="en-US" altLang="en-US" sz="800"/>
          </a:p>
        </p:txBody>
      </p:sp>
      <p:grpSp>
        <p:nvGrpSpPr>
          <p:cNvPr id="18442" name="Group 10"/>
          <p:cNvGrpSpPr>
            <a:grpSpLocks/>
          </p:cNvGrpSpPr>
          <p:nvPr/>
        </p:nvGrpSpPr>
        <p:grpSpPr bwMode="auto">
          <a:xfrm>
            <a:off x="609600" y="6705600"/>
            <a:ext cx="5486400" cy="214313"/>
            <a:chOff x="336" y="4224"/>
            <a:chExt cx="3456" cy="135"/>
          </a:xfrm>
        </p:grpSpPr>
        <p:sp>
          <p:nvSpPr>
            <p:cNvPr id="18444" name="Text Box 11"/>
            <p:cNvSpPr txBox="1">
              <a:spLocks noChangeArrowheads="1"/>
            </p:cNvSpPr>
            <p:nvPr/>
          </p:nvSpPr>
          <p:spPr bwMode="auto">
            <a:xfrm>
              <a:off x="336" y="4224"/>
              <a:ext cx="3456" cy="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sz="800"/>
                <a:t>© 2016 Morgan Stanley</a:t>
              </a:r>
            </a:p>
          </p:txBody>
        </p:sp>
        <p:sp>
          <p:nvSpPr>
            <p:cNvPr id="18445" name="Line 12"/>
            <p:cNvSpPr>
              <a:spLocks noChangeShapeType="1"/>
            </p:cNvSpPr>
            <p:nvPr/>
          </p:nvSpPr>
          <p:spPr bwMode="auto">
            <a:xfrm>
              <a:off x="349" y="4224"/>
              <a:ext cx="18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6" name="Line 13"/>
            <p:cNvSpPr>
              <a:spLocks noChangeShapeType="1"/>
            </p:cNvSpPr>
            <p:nvPr/>
          </p:nvSpPr>
          <p:spPr bwMode="auto">
            <a:xfrm>
              <a:off x="356" y="4354"/>
              <a:ext cx="18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ustDataLst>
      <p:tags r:id="rId1"/>
    </p:custDataLst>
    <p:extLst>
      <p:ext uri="{BB962C8B-B14F-4D97-AF65-F5344CB8AC3E}">
        <p14:creationId xmlns:p14="http://schemas.microsoft.com/office/powerpoint/2010/main" val="11754030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829379.25226.7528.755221"/>
          <p:cNvSpPr>
            <a:spLocks noChangeArrowheads="1"/>
          </p:cNvSpPr>
          <p:nvPr>
            <p:custDataLst>
              <p:tags r:id="rId2"/>
            </p:custDataLst>
          </p:nvPr>
        </p:nvSpPr>
        <p:spPr bwMode="auto">
          <a:xfrm>
            <a:off x="2879725" y="1006475"/>
            <a:ext cx="6629400" cy="365125"/>
          </a:xfrm>
          <a:prstGeom prst="rect">
            <a:avLst/>
          </a:prstGeom>
          <a:noFill/>
          <a:ln w="9525">
            <a:noFill/>
            <a:miter lim="800000"/>
            <a:headEnd/>
            <a:tailEnd/>
          </a:ln>
        </p:spPr>
        <p:txBody>
          <a:bodyPr wrap="none" lIns="0" tIns="0" rIns="0" bIns="0" anchor="ctr"/>
          <a:lstStyle/>
          <a:p>
            <a:r>
              <a:rPr lang="en-US" sz="2200" dirty="0" smtClean="0">
                <a:solidFill>
                  <a:srgbClr val="000000"/>
                </a:solidFill>
                <a:latin typeface="Arial" charset="0"/>
              </a:rPr>
              <a:t>The Growth of Sustainable Investing</a:t>
            </a:r>
            <a:endParaRPr lang="en-US" sz="2200" dirty="0">
              <a:solidFill>
                <a:srgbClr val="000000"/>
              </a:solidFill>
              <a:latin typeface="Arial" charset="0"/>
            </a:endParaRPr>
          </a:p>
        </p:txBody>
      </p:sp>
      <p:sp>
        <p:nvSpPr>
          <p:cNvPr id="29704" name="Line 21"/>
          <p:cNvSpPr>
            <a:spLocks noChangeShapeType="1"/>
          </p:cNvSpPr>
          <p:nvPr>
            <p:custDataLst>
              <p:tags r:id="rId3"/>
            </p:custDataLst>
          </p:nvPr>
        </p:nvSpPr>
        <p:spPr bwMode="auto">
          <a:xfrm>
            <a:off x="2667000" y="731838"/>
            <a:ext cx="0" cy="950912"/>
          </a:xfrm>
          <a:prstGeom prst="line">
            <a:avLst/>
          </a:prstGeom>
          <a:noFill/>
          <a:ln w="9525">
            <a:solidFill>
              <a:srgbClr val="002368"/>
            </a:solidFill>
            <a:round/>
            <a:headEnd/>
            <a:tailEnd/>
          </a:ln>
        </p:spPr>
        <p:txBody>
          <a:bodyPr/>
          <a:lstStyle/>
          <a:p>
            <a:endParaRPr lang="en-US" dirty="0"/>
          </a:p>
        </p:txBody>
      </p:sp>
      <p:sp>
        <p:nvSpPr>
          <p:cNvPr id="29705" name="829257.625226.7521.6255221"/>
          <p:cNvSpPr>
            <a:spLocks noChangeArrowheads="1"/>
          </p:cNvSpPr>
          <p:nvPr>
            <p:custDataLst>
              <p:tags r:id="rId4"/>
            </p:custDataLst>
          </p:nvPr>
        </p:nvSpPr>
        <p:spPr bwMode="auto">
          <a:xfrm>
            <a:off x="2879725" y="731838"/>
            <a:ext cx="6629400" cy="274637"/>
          </a:xfrm>
          <a:prstGeom prst="rect">
            <a:avLst/>
          </a:prstGeom>
          <a:solidFill>
            <a:srgbClr val="002368"/>
          </a:solidFill>
          <a:ln w="9525" algn="ctr">
            <a:noFill/>
            <a:miter lim="800000"/>
            <a:headEnd/>
            <a:tailEnd/>
          </a:ln>
        </p:spPr>
        <p:txBody>
          <a:bodyPr lIns="73152" tIns="0" rIns="0" bIns="0" anchor="ctr"/>
          <a:lstStyle/>
          <a:p>
            <a:endParaRPr lang="en-US" sz="900" b="1" dirty="0">
              <a:solidFill>
                <a:srgbClr val="FFFFFF"/>
              </a:solidFill>
              <a:latin typeface="Arial" charset="0"/>
            </a:endParaRPr>
          </a:p>
        </p:txBody>
      </p:sp>
      <p:sp>
        <p:nvSpPr>
          <p:cNvPr id="29706" name="Rectangle 37"/>
          <p:cNvSpPr>
            <a:spLocks noChangeArrowheads="1"/>
          </p:cNvSpPr>
          <p:nvPr>
            <p:custDataLst>
              <p:tags r:id="rId5"/>
            </p:custDataLst>
          </p:nvPr>
        </p:nvSpPr>
        <p:spPr bwMode="auto">
          <a:xfrm>
            <a:off x="9436927" y="7280861"/>
            <a:ext cx="78548" cy="169277"/>
          </a:xfrm>
          <a:prstGeom prst="rect">
            <a:avLst/>
          </a:prstGeom>
          <a:noFill/>
          <a:ln w="9525" algn="ctr">
            <a:noFill/>
            <a:miter lim="800000"/>
            <a:headEnd/>
            <a:tailEnd/>
          </a:ln>
        </p:spPr>
        <p:txBody>
          <a:bodyPr wrap="none" lIns="0" tIns="0" rIns="0" bIns="0" anchor="b">
            <a:spAutoFit/>
          </a:bodyPr>
          <a:lstStyle/>
          <a:p>
            <a:pPr algn="r"/>
            <a:r>
              <a:rPr lang="en-US" sz="1100" smtClean="0">
                <a:solidFill>
                  <a:srgbClr val="000000"/>
                </a:solidFill>
                <a:latin typeface="Arial" charset="0"/>
              </a:rPr>
              <a:t>2</a:t>
            </a:r>
            <a:endParaRPr lang="en-US" sz="1100" dirty="0">
              <a:solidFill>
                <a:srgbClr val="000000"/>
              </a:solidFill>
              <a:latin typeface="Arial" charset="0"/>
            </a:endParaRPr>
          </a:p>
        </p:txBody>
      </p:sp>
      <p:sp>
        <p:nvSpPr>
          <p:cNvPr id="29708" name="Text Box 42"/>
          <p:cNvSpPr txBox="1">
            <a:spLocks noChangeArrowheads="1"/>
          </p:cNvSpPr>
          <p:nvPr>
            <p:custDataLst>
              <p:tags r:id="rId6"/>
            </p:custDataLst>
          </p:nvPr>
        </p:nvSpPr>
        <p:spPr bwMode="auto">
          <a:xfrm>
            <a:off x="6489700" y="639763"/>
            <a:ext cx="3016250" cy="73025"/>
          </a:xfrm>
          <a:prstGeom prst="rect">
            <a:avLst/>
          </a:prstGeom>
          <a:noFill/>
          <a:ln w="9525" algn="ctr">
            <a:noFill/>
            <a:miter lim="800000"/>
            <a:headEnd/>
            <a:tailEnd/>
          </a:ln>
        </p:spPr>
        <p:txBody>
          <a:bodyPr wrap="none" lIns="0" tIns="0" rIns="0" bIns="0"/>
          <a:lstStyle/>
          <a:p>
            <a:pPr algn="r" defTabSz="1019175">
              <a:buClr>
                <a:srgbClr val="00CC99"/>
              </a:buClr>
              <a:buSzPct val="90000"/>
              <a:buFont typeface="Wingdings" pitchFamily="2" charset="2"/>
              <a:buNone/>
            </a:pPr>
            <a:r>
              <a:rPr lang="en-US" sz="500" smtClean="0">
                <a:solidFill>
                  <a:srgbClr val="FFFFFF"/>
                </a:solidFill>
                <a:latin typeface="Arial" charset="0"/>
              </a:rPr>
              <a:t>US Municipal Sustainable Investing Products.pptx\15 MAR 2016\2:32 PM\4</a:t>
            </a:r>
            <a:endParaRPr lang="en-US" sz="500" dirty="0">
              <a:solidFill>
                <a:srgbClr val="FFFFFF"/>
              </a:solidFill>
              <a:latin typeface="Arial" charset="0"/>
            </a:endParaRPr>
          </a:p>
        </p:txBody>
      </p:sp>
      <p:sp>
        <p:nvSpPr>
          <p:cNvPr id="121" name="Rectangle 120"/>
          <p:cNvSpPr/>
          <p:nvPr/>
        </p:nvSpPr>
        <p:spPr>
          <a:xfrm>
            <a:off x="457197" y="2469908"/>
            <a:ext cx="1831211" cy="775597"/>
          </a:xfrm>
          <a:prstGeom prst="rect">
            <a:avLst/>
          </a:prstGeom>
        </p:spPr>
        <p:txBody>
          <a:bodyPr wrap="square" lIns="0" tIns="0" rIns="0" bIns="0">
            <a:spAutoFit/>
          </a:bodyPr>
          <a:lstStyle/>
          <a:p>
            <a:pPr algn="ctr" eaLnBrk="1" fontAlgn="auto" hangingPunct="1">
              <a:lnSpc>
                <a:spcPct val="120000"/>
              </a:lnSpc>
              <a:spcBef>
                <a:spcPts val="1200"/>
              </a:spcBef>
              <a:spcAft>
                <a:spcPts val="0"/>
              </a:spcAft>
            </a:pPr>
            <a:r>
              <a:rPr lang="en-US" sz="1400" dirty="0" smtClean="0">
                <a:solidFill>
                  <a:srgbClr val="000000"/>
                </a:solidFill>
                <a:latin typeface="Corbel"/>
              </a:rPr>
              <a:t>Socially-Responsible Investing (“SRI”) and Values Alignment</a:t>
            </a:r>
            <a:endParaRPr lang="en-US" sz="1400" dirty="0">
              <a:solidFill>
                <a:srgbClr val="000000"/>
              </a:solidFill>
              <a:latin typeface="Corbel"/>
            </a:endParaRPr>
          </a:p>
        </p:txBody>
      </p:sp>
      <p:sp>
        <p:nvSpPr>
          <p:cNvPr id="128" name="Pentagon 64"/>
          <p:cNvSpPr/>
          <p:nvPr/>
        </p:nvSpPr>
        <p:spPr>
          <a:xfrm>
            <a:off x="2379695" y="2533709"/>
            <a:ext cx="293646" cy="708661"/>
          </a:xfrm>
          <a:custGeom>
            <a:avLst/>
            <a:gdLst>
              <a:gd name="connsiteX0" fmla="*/ 0 w 2480092"/>
              <a:gd name="connsiteY0" fmla="*/ 0 h 879892"/>
              <a:gd name="connsiteX1" fmla="*/ 2186446 w 2480092"/>
              <a:gd name="connsiteY1" fmla="*/ 0 h 879892"/>
              <a:gd name="connsiteX2" fmla="*/ 2480092 w 2480092"/>
              <a:gd name="connsiteY2" fmla="*/ 439946 h 879892"/>
              <a:gd name="connsiteX3" fmla="*/ 2186446 w 2480092"/>
              <a:gd name="connsiteY3" fmla="*/ 879892 h 879892"/>
              <a:gd name="connsiteX4" fmla="*/ 0 w 2480092"/>
              <a:gd name="connsiteY4" fmla="*/ 879892 h 879892"/>
              <a:gd name="connsiteX5" fmla="*/ 0 w 2480092"/>
              <a:gd name="connsiteY5" fmla="*/ 0 h 879892"/>
              <a:gd name="connsiteX0" fmla="*/ 0 w 2480092"/>
              <a:gd name="connsiteY0" fmla="*/ 0 h 879892"/>
              <a:gd name="connsiteX1" fmla="*/ 2186446 w 2480092"/>
              <a:gd name="connsiteY1" fmla="*/ 0 h 879892"/>
              <a:gd name="connsiteX2" fmla="*/ 2480092 w 2480092"/>
              <a:gd name="connsiteY2" fmla="*/ 439946 h 879892"/>
              <a:gd name="connsiteX3" fmla="*/ 2186446 w 2480092"/>
              <a:gd name="connsiteY3" fmla="*/ 879892 h 879892"/>
              <a:gd name="connsiteX4" fmla="*/ 0 w 2480092"/>
              <a:gd name="connsiteY4" fmla="*/ 879892 h 879892"/>
              <a:gd name="connsiteX5" fmla="*/ 91440 w 2480092"/>
              <a:gd name="connsiteY5" fmla="*/ 91440 h 879892"/>
              <a:gd name="connsiteX0" fmla="*/ 2186446 w 2480092"/>
              <a:gd name="connsiteY0" fmla="*/ 0 h 879892"/>
              <a:gd name="connsiteX1" fmla="*/ 2480092 w 2480092"/>
              <a:gd name="connsiteY1" fmla="*/ 439946 h 879892"/>
              <a:gd name="connsiteX2" fmla="*/ 2186446 w 2480092"/>
              <a:gd name="connsiteY2" fmla="*/ 879892 h 879892"/>
              <a:gd name="connsiteX3" fmla="*/ 0 w 2480092"/>
              <a:gd name="connsiteY3" fmla="*/ 879892 h 879892"/>
              <a:gd name="connsiteX4" fmla="*/ 91440 w 2480092"/>
              <a:gd name="connsiteY4" fmla="*/ 91440 h 879892"/>
              <a:gd name="connsiteX0" fmla="*/ 2186446 w 2480092"/>
              <a:gd name="connsiteY0" fmla="*/ 0 h 879892"/>
              <a:gd name="connsiteX1" fmla="*/ 2480092 w 2480092"/>
              <a:gd name="connsiteY1" fmla="*/ 439946 h 879892"/>
              <a:gd name="connsiteX2" fmla="*/ 2186446 w 2480092"/>
              <a:gd name="connsiteY2" fmla="*/ 879892 h 879892"/>
              <a:gd name="connsiteX3" fmla="*/ 0 w 2480092"/>
              <a:gd name="connsiteY3" fmla="*/ 879892 h 879892"/>
              <a:gd name="connsiteX0" fmla="*/ 0 w 293646"/>
              <a:gd name="connsiteY0" fmla="*/ 0 h 879892"/>
              <a:gd name="connsiteX1" fmla="*/ 293646 w 293646"/>
              <a:gd name="connsiteY1" fmla="*/ 439946 h 879892"/>
              <a:gd name="connsiteX2" fmla="*/ 0 w 293646"/>
              <a:gd name="connsiteY2" fmla="*/ 879892 h 879892"/>
            </a:gdLst>
            <a:ahLst/>
            <a:cxnLst>
              <a:cxn ang="0">
                <a:pos x="connsiteX0" y="connsiteY0"/>
              </a:cxn>
              <a:cxn ang="0">
                <a:pos x="connsiteX1" y="connsiteY1"/>
              </a:cxn>
              <a:cxn ang="0">
                <a:pos x="connsiteX2" y="connsiteY2"/>
              </a:cxn>
            </a:cxnLst>
            <a:rect l="l" t="t" r="r" b="b"/>
            <a:pathLst>
              <a:path w="293646" h="879892">
                <a:moveTo>
                  <a:pt x="0" y="0"/>
                </a:moveTo>
                <a:lnTo>
                  <a:pt x="293646" y="439946"/>
                </a:lnTo>
                <a:lnTo>
                  <a:pt x="0" y="879892"/>
                </a:lnTo>
              </a:path>
            </a:pathLst>
          </a:custGeom>
          <a:noFill/>
          <a:ln w="38100" cap="flat" cmpd="sng" algn="ctr">
            <a:solidFill>
              <a:srgbClr val="A9A9A9"/>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DEE1E6"/>
              </a:solidFill>
              <a:effectLst/>
              <a:uLnTx/>
              <a:uFillTx/>
              <a:latin typeface="Corbel"/>
              <a:ea typeface="+mn-ea"/>
              <a:cs typeface="+mn-cs"/>
            </a:endParaRPr>
          </a:p>
        </p:txBody>
      </p:sp>
      <p:sp>
        <p:nvSpPr>
          <p:cNvPr id="130" name="TextBox 129"/>
          <p:cNvSpPr txBox="1"/>
          <p:nvPr/>
        </p:nvSpPr>
        <p:spPr>
          <a:xfrm>
            <a:off x="457197" y="2042617"/>
            <a:ext cx="3823932" cy="276999"/>
          </a:xfrm>
          <a:prstGeom prst="rect">
            <a:avLst/>
          </a:prstGeom>
          <a:noFill/>
        </p:spPr>
        <p:txBody>
          <a:bodyPr wrap="none" lIns="0" tIns="0" rIns="0" bIns="0" rtlCol="0">
            <a:spAutoFit/>
          </a:bodyPr>
          <a:lstStyle/>
          <a:p>
            <a:pPr eaLnBrk="1" fontAlgn="auto" hangingPunct="1">
              <a:spcBef>
                <a:spcPts val="0"/>
              </a:spcBef>
              <a:spcAft>
                <a:spcPts val="0"/>
              </a:spcAft>
            </a:pPr>
            <a:r>
              <a:rPr lang="en-US" sz="1800" b="1" dirty="0" smtClean="0">
                <a:solidFill>
                  <a:srgbClr val="009EDB"/>
                </a:solidFill>
                <a:latin typeface="Corbel"/>
              </a:rPr>
              <a:t>The Evolution of Sustainable Investing</a:t>
            </a:r>
          </a:p>
        </p:txBody>
      </p:sp>
      <p:sp>
        <p:nvSpPr>
          <p:cNvPr id="132" name="Rectangle 131"/>
          <p:cNvSpPr/>
          <p:nvPr/>
        </p:nvSpPr>
        <p:spPr>
          <a:xfrm>
            <a:off x="2755897" y="2469908"/>
            <a:ext cx="1831211" cy="775597"/>
          </a:xfrm>
          <a:prstGeom prst="rect">
            <a:avLst/>
          </a:prstGeom>
        </p:spPr>
        <p:txBody>
          <a:bodyPr wrap="square" lIns="0" tIns="0" rIns="0" bIns="0">
            <a:spAutoFit/>
          </a:bodyPr>
          <a:lstStyle/>
          <a:p>
            <a:pPr algn="ctr" eaLnBrk="1" fontAlgn="auto" hangingPunct="1">
              <a:lnSpc>
                <a:spcPct val="120000"/>
              </a:lnSpc>
              <a:spcBef>
                <a:spcPts val="1200"/>
              </a:spcBef>
              <a:spcAft>
                <a:spcPts val="0"/>
              </a:spcAft>
            </a:pPr>
            <a:r>
              <a:rPr lang="en-US" sz="1400" dirty="0">
                <a:solidFill>
                  <a:srgbClr val="000000"/>
                </a:solidFill>
                <a:latin typeface="Corbel"/>
              </a:rPr>
              <a:t>Environmental, Social &amp; Governance (“ESG”) Integration</a:t>
            </a:r>
          </a:p>
        </p:txBody>
      </p:sp>
      <p:sp>
        <p:nvSpPr>
          <p:cNvPr id="133" name="Pentagon 64"/>
          <p:cNvSpPr/>
          <p:nvPr/>
        </p:nvSpPr>
        <p:spPr>
          <a:xfrm>
            <a:off x="4678395" y="2533709"/>
            <a:ext cx="293646" cy="708661"/>
          </a:xfrm>
          <a:custGeom>
            <a:avLst/>
            <a:gdLst>
              <a:gd name="connsiteX0" fmla="*/ 0 w 2480092"/>
              <a:gd name="connsiteY0" fmla="*/ 0 h 879892"/>
              <a:gd name="connsiteX1" fmla="*/ 2186446 w 2480092"/>
              <a:gd name="connsiteY1" fmla="*/ 0 h 879892"/>
              <a:gd name="connsiteX2" fmla="*/ 2480092 w 2480092"/>
              <a:gd name="connsiteY2" fmla="*/ 439946 h 879892"/>
              <a:gd name="connsiteX3" fmla="*/ 2186446 w 2480092"/>
              <a:gd name="connsiteY3" fmla="*/ 879892 h 879892"/>
              <a:gd name="connsiteX4" fmla="*/ 0 w 2480092"/>
              <a:gd name="connsiteY4" fmla="*/ 879892 h 879892"/>
              <a:gd name="connsiteX5" fmla="*/ 0 w 2480092"/>
              <a:gd name="connsiteY5" fmla="*/ 0 h 879892"/>
              <a:gd name="connsiteX0" fmla="*/ 0 w 2480092"/>
              <a:gd name="connsiteY0" fmla="*/ 0 h 879892"/>
              <a:gd name="connsiteX1" fmla="*/ 2186446 w 2480092"/>
              <a:gd name="connsiteY1" fmla="*/ 0 h 879892"/>
              <a:gd name="connsiteX2" fmla="*/ 2480092 w 2480092"/>
              <a:gd name="connsiteY2" fmla="*/ 439946 h 879892"/>
              <a:gd name="connsiteX3" fmla="*/ 2186446 w 2480092"/>
              <a:gd name="connsiteY3" fmla="*/ 879892 h 879892"/>
              <a:gd name="connsiteX4" fmla="*/ 0 w 2480092"/>
              <a:gd name="connsiteY4" fmla="*/ 879892 h 879892"/>
              <a:gd name="connsiteX5" fmla="*/ 91440 w 2480092"/>
              <a:gd name="connsiteY5" fmla="*/ 91440 h 879892"/>
              <a:gd name="connsiteX0" fmla="*/ 2186446 w 2480092"/>
              <a:gd name="connsiteY0" fmla="*/ 0 h 879892"/>
              <a:gd name="connsiteX1" fmla="*/ 2480092 w 2480092"/>
              <a:gd name="connsiteY1" fmla="*/ 439946 h 879892"/>
              <a:gd name="connsiteX2" fmla="*/ 2186446 w 2480092"/>
              <a:gd name="connsiteY2" fmla="*/ 879892 h 879892"/>
              <a:gd name="connsiteX3" fmla="*/ 0 w 2480092"/>
              <a:gd name="connsiteY3" fmla="*/ 879892 h 879892"/>
              <a:gd name="connsiteX4" fmla="*/ 91440 w 2480092"/>
              <a:gd name="connsiteY4" fmla="*/ 91440 h 879892"/>
              <a:gd name="connsiteX0" fmla="*/ 2186446 w 2480092"/>
              <a:gd name="connsiteY0" fmla="*/ 0 h 879892"/>
              <a:gd name="connsiteX1" fmla="*/ 2480092 w 2480092"/>
              <a:gd name="connsiteY1" fmla="*/ 439946 h 879892"/>
              <a:gd name="connsiteX2" fmla="*/ 2186446 w 2480092"/>
              <a:gd name="connsiteY2" fmla="*/ 879892 h 879892"/>
              <a:gd name="connsiteX3" fmla="*/ 0 w 2480092"/>
              <a:gd name="connsiteY3" fmla="*/ 879892 h 879892"/>
              <a:gd name="connsiteX0" fmla="*/ 0 w 293646"/>
              <a:gd name="connsiteY0" fmla="*/ 0 h 879892"/>
              <a:gd name="connsiteX1" fmla="*/ 293646 w 293646"/>
              <a:gd name="connsiteY1" fmla="*/ 439946 h 879892"/>
              <a:gd name="connsiteX2" fmla="*/ 0 w 293646"/>
              <a:gd name="connsiteY2" fmla="*/ 879892 h 879892"/>
            </a:gdLst>
            <a:ahLst/>
            <a:cxnLst>
              <a:cxn ang="0">
                <a:pos x="connsiteX0" y="connsiteY0"/>
              </a:cxn>
              <a:cxn ang="0">
                <a:pos x="connsiteX1" y="connsiteY1"/>
              </a:cxn>
              <a:cxn ang="0">
                <a:pos x="connsiteX2" y="connsiteY2"/>
              </a:cxn>
            </a:cxnLst>
            <a:rect l="l" t="t" r="r" b="b"/>
            <a:pathLst>
              <a:path w="293646" h="879892">
                <a:moveTo>
                  <a:pt x="0" y="0"/>
                </a:moveTo>
                <a:lnTo>
                  <a:pt x="293646" y="439946"/>
                </a:lnTo>
                <a:lnTo>
                  <a:pt x="0" y="879892"/>
                </a:lnTo>
              </a:path>
            </a:pathLst>
          </a:custGeom>
          <a:noFill/>
          <a:ln w="38100" cap="flat" cmpd="sng" algn="ctr">
            <a:solidFill>
              <a:srgbClr val="A9A9A9"/>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DEE1E6"/>
              </a:solidFill>
              <a:effectLst/>
              <a:uLnTx/>
              <a:uFillTx/>
              <a:latin typeface="Corbel"/>
              <a:ea typeface="+mn-ea"/>
              <a:cs typeface="+mn-cs"/>
            </a:endParaRPr>
          </a:p>
        </p:txBody>
      </p:sp>
      <p:sp>
        <p:nvSpPr>
          <p:cNvPr id="134" name="Rectangle 133"/>
          <p:cNvSpPr/>
          <p:nvPr/>
        </p:nvSpPr>
        <p:spPr>
          <a:xfrm>
            <a:off x="5038269" y="2469908"/>
            <a:ext cx="1831211" cy="499817"/>
          </a:xfrm>
          <a:prstGeom prst="rect">
            <a:avLst/>
          </a:prstGeom>
        </p:spPr>
        <p:txBody>
          <a:bodyPr wrap="square" lIns="0" tIns="0" rIns="0" bIns="0">
            <a:spAutoFit/>
          </a:bodyPr>
          <a:lstStyle/>
          <a:p>
            <a:pPr algn="ctr" eaLnBrk="1" fontAlgn="auto" hangingPunct="1">
              <a:lnSpc>
                <a:spcPct val="120000"/>
              </a:lnSpc>
              <a:spcBef>
                <a:spcPts val="1200"/>
              </a:spcBef>
              <a:spcAft>
                <a:spcPts val="0"/>
              </a:spcAft>
            </a:pPr>
            <a:endParaRPr lang="en-US" sz="1400" dirty="0" smtClean="0">
              <a:solidFill>
                <a:srgbClr val="000000"/>
              </a:solidFill>
              <a:latin typeface="Corbel"/>
            </a:endParaRPr>
          </a:p>
          <a:p>
            <a:pPr algn="ctr" eaLnBrk="1" fontAlgn="auto" hangingPunct="1">
              <a:lnSpc>
                <a:spcPct val="120000"/>
              </a:lnSpc>
              <a:spcBef>
                <a:spcPts val="0"/>
              </a:spcBef>
              <a:spcAft>
                <a:spcPts val="0"/>
              </a:spcAft>
            </a:pPr>
            <a:r>
              <a:rPr lang="en-US" sz="1400" dirty="0" smtClean="0">
                <a:solidFill>
                  <a:srgbClr val="000000"/>
                </a:solidFill>
                <a:latin typeface="Corbel"/>
              </a:rPr>
              <a:t>Impact Investing</a:t>
            </a:r>
            <a:endParaRPr lang="en-US" sz="1400" dirty="0">
              <a:solidFill>
                <a:srgbClr val="000000"/>
              </a:solidFill>
              <a:latin typeface="Corbel"/>
            </a:endParaRPr>
          </a:p>
        </p:txBody>
      </p:sp>
      <p:sp>
        <p:nvSpPr>
          <p:cNvPr id="135" name="Pentagon 64"/>
          <p:cNvSpPr/>
          <p:nvPr/>
        </p:nvSpPr>
        <p:spPr>
          <a:xfrm>
            <a:off x="6931739" y="2533709"/>
            <a:ext cx="293646" cy="708661"/>
          </a:xfrm>
          <a:custGeom>
            <a:avLst/>
            <a:gdLst>
              <a:gd name="connsiteX0" fmla="*/ 0 w 2480092"/>
              <a:gd name="connsiteY0" fmla="*/ 0 h 879892"/>
              <a:gd name="connsiteX1" fmla="*/ 2186446 w 2480092"/>
              <a:gd name="connsiteY1" fmla="*/ 0 h 879892"/>
              <a:gd name="connsiteX2" fmla="*/ 2480092 w 2480092"/>
              <a:gd name="connsiteY2" fmla="*/ 439946 h 879892"/>
              <a:gd name="connsiteX3" fmla="*/ 2186446 w 2480092"/>
              <a:gd name="connsiteY3" fmla="*/ 879892 h 879892"/>
              <a:gd name="connsiteX4" fmla="*/ 0 w 2480092"/>
              <a:gd name="connsiteY4" fmla="*/ 879892 h 879892"/>
              <a:gd name="connsiteX5" fmla="*/ 0 w 2480092"/>
              <a:gd name="connsiteY5" fmla="*/ 0 h 879892"/>
              <a:gd name="connsiteX0" fmla="*/ 0 w 2480092"/>
              <a:gd name="connsiteY0" fmla="*/ 0 h 879892"/>
              <a:gd name="connsiteX1" fmla="*/ 2186446 w 2480092"/>
              <a:gd name="connsiteY1" fmla="*/ 0 h 879892"/>
              <a:gd name="connsiteX2" fmla="*/ 2480092 w 2480092"/>
              <a:gd name="connsiteY2" fmla="*/ 439946 h 879892"/>
              <a:gd name="connsiteX3" fmla="*/ 2186446 w 2480092"/>
              <a:gd name="connsiteY3" fmla="*/ 879892 h 879892"/>
              <a:gd name="connsiteX4" fmla="*/ 0 w 2480092"/>
              <a:gd name="connsiteY4" fmla="*/ 879892 h 879892"/>
              <a:gd name="connsiteX5" fmla="*/ 91440 w 2480092"/>
              <a:gd name="connsiteY5" fmla="*/ 91440 h 879892"/>
              <a:gd name="connsiteX0" fmla="*/ 2186446 w 2480092"/>
              <a:gd name="connsiteY0" fmla="*/ 0 h 879892"/>
              <a:gd name="connsiteX1" fmla="*/ 2480092 w 2480092"/>
              <a:gd name="connsiteY1" fmla="*/ 439946 h 879892"/>
              <a:gd name="connsiteX2" fmla="*/ 2186446 w 2480092"/>
              <a:gd name="connsiteY2" fmla="*/ 879892 h 879892"/>
              <a:gd name="connsiteX3" fmla="*/ 0 w 2480092"/>
              <a:gd name="connsiteY3" fmla="*/ 879892 h 879892"/>
              <a:gd name="connsiteX4" fmla="*/ 91440 w 2480092"/>
              <a:gd name="connsiteY4" fmla="*/ 91440 h 879892"/>
              <a:gd name="connsiteX0" fmla="*/ 2186446 w 2480092"/>
              <a:gd name="connsiteY0" fmla="*/ 0 h 879892"/>
              <a:gd name="connsiteX1" fmla="*/ 2480092 w 2480092"/>
              <a:gd name="connsiteY1" fmla="*/ 439946 h 879892"/>
              <a:gd name="connsiteX2" fmla="*/ 2186446 w 2480092"/>
              <a:gd name="connsiteY2" fmla="*/ 879892 h 879892"/>
              <a:gd name="connsiteX3" fmla="*/ 0 w 2480092"/>
              <a:gd name="connsiteY3" fmla="*/ 879892 h 879892"/>
              <a:gd name="connsiteX0" fmla="*/ 0 w 293646"/>
              <a:gd name="connsiteY0" fmla="*/ 0 h 879892"/>
              <a:gd name="connsiteX1" fmla="*/ 293646 w 293646"/>
              <a:gd name="connsiteY1" fmla="*/ 439946 h 879892"/>
              <a:gd name="connsiteX2" fmla="*/ 0 w 293646"/>
              <a:gd name="connsiteY2" fmla="*/ 879892 h 879892"/>
            </a:gdLst>
            <a:ahLst/>
            <a:cxnLst>
              <a:cxn ang="0">
                <a:pos x="connsiteX0" y="connsiteY0"/>
              </a:cxn>
              <a:cxn ang="0">
                <a:pos x="connsiteX1" y="connsiteY1"/>
              </a:cxn>
              <a:cxn ang="0">
                <a:pos x="connsiteX2" y="connsiteY2"/>
              </a:cxn>
            </a:cxnLst>
            <a:rect l="l" t="t" r="r" b="b"/>
            <a:pathLst>
              <a:path w="293646" h="879892">
                <a:moveTo>
                  <a:pt x="0" y="0"/>
                </a:moveTo>
                <a:lnTo>
                  <a:pt x="293646" y="439946"/>
                </a:lnTo>
                <a:lnTo>
                  <a:pt x="0" y="879892"/>
                </a:lnTo>
              </a:path>
            </a:pathLst>
          </a:custGeom>
          <a:noFill/>
          <a:ln w="38100" cap="flat" cmpd="sng" algn="ctr">
            <a:solidFill>
              <a:srgbClr val="A9A9A9"/>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DEE1E6"/>
              </a:solidFill>
              <a:effectLst/>
              <a:uLnTx/>
              <a:uFillTx/>
              <a:latin typeface="Corbel"/>
              <a:ea typeface="+mn-ea"/>
              <a:cs typeface="+mn-cs"/>
            </a:endParaRPr>
          </a:p>
        </p:txBody>
      </p:sp>
      <p:sp>
        <p:nvSpPr>
          <p:cNvPr id="136" name="Rectangle 135"/>
          <p:cNvSpPr/>
          <p:nvPr/>
        </p:nvSpPr>
        <p:spPr>
          <a:xfrm>
            <a:off x="7362367" y="2482608"/>
            <a:ext cx="1831211" cy="517065"/>
          </a:xfrm>
          <a:prstGeom prst="rect">
            <a:avLst/>
          </a:prstGeom>
        </p:spPr>
        <p:txBody>
          <a:bodyPr wrap="square" lIns="0" tIns="0" rIns="0" bIns="0">
            <a:spAutoFit/>
          </a:bodyPr>
          <a:lstStyle/>
          <a:p>
            <a:pPr algn="ctr" eaLnBrk="1" fontAlgn="auto" hangingPunct="1">
              <a:lnSpc>
                <a:spcPct val="120000"/>
              </a:lnSpc>
              <a:spcBef>
                <a:spcPts val="1200"/>
              </a:spcBef>
              <a:spcAft>
                <a:spcPts val="0"/>
              </a:spcAft>
            </a:pPr>
            <a:endParaRPr lang="en-US" sz="1400" dirty="0" smtClean="0">
              <a:solidFill>
                <a:srgbClr val="000000"/>
              </a:solidFill>
              <a:latin typeface="Corbel"/>
            </a:endParaRPr>
          </a:p>
          <a:p>
            <a:pPr algn="ctr" eaLnBrk="1" fontAlgn="auto" hangingPunct="1">
              <a:lnSpc>
                <a:spcPct val="120000"/>
              </a:lnSpc>
              <a:spcBef>
                <a:spcPts val="0"/>
              </a:spcBef>
              <a:spcAft>
                <a:spcPts val="0"/>
              </a:spcAft>
            </a:pPr>
            <a:r>
              <a:rPr lang="en-US" sz="1400" b="1" dirty="0" smtClean="0">
                <a:solidFill>
                  <a:srgbClr val="0061AF"/>
                </a:solidFill>
                <a:latin typeface="Corbel"/>
              </a:rPr>
              <a:t>Sustainable Investing</a:t>
            </a:r>
            <a:endParaRPr lang="en-US" sz="1400" b="1" dirty="0">
              <a:solidFill>
                <a:srgbClr val="0061AF"/>
              </a:solidFill>
              <a:latin typeface="Corbel"/>
            </a:endParaRPr>
          </a:p>
        </p:txBody>
      </p:sp>
      <p:grpSp>
        <p:nvGrpSpPr>
          <p:cNvPr id="146" name="Group 145"/>
          <p:cNvGrpSpPr/>
          <p:nvPr/>
        </p:nvGrpSpPr>
        <p:grpSpPr>
          <a:xfrm>
            <a:off x="538054" y="4999157"/>
            <a:ext cx="2431822" cy="1350952"/>
            <a:chOff x="628647" y="1649987"/>
            <a:chExt cx="2431822" cy="1350952"/>
          </a:xfrm>
        </p:grpSpPr>
        <p:sp>
          <p:nvSpPr>
            <p:cNvPr id="147" name="Rectangle 146"/>
            <p:cNvSpPr/>
            <p:nvPr/>
          </p:nvSpPr>
          <p:spPr>
            <a:xfrm>
              <a:off x="628647" y="2336142"/>
              <a:ext cx="2431822" cy="664797"/>
            </a:xfrm>
            <a:prstGeom prst="rect">
              <a:avLst/>
            </a:prstGeom>
          </p:spPr>
          <p:txBody>
            <a:bodyPr wrap="square" lIns="0" tIns="0" rIns="0" bIns="0">
              <a:spAutoFit/>
            </a:bodyPr>
            <a:lstStyle/>
            <a:p>
              <a:pPr eaLnBrk="1" fontAlgn="auto" hangingPunct="1">
                <a:lnSpc>
                  <a:spcPct val="120000"/>
                </a:lnSpc>
                <a:spcBef>
                  <a:spcPts val="1200"/>
                </a:spcBef>
                <a:spcAft>
                  <a:spcPts val="0"/>
                </a:spcAft>
              </a:pPr>
              <a:r>
                <a:rPr lang="en-US" sz="1200" b="1" dirty="0" smtClean="0">
                  <a:solidFill>
                    <a:srgbClr val="000000"/>
                  </a:solidFill>
                  <a:latin typeface="Corbel"/>
                </a:rPr>
                <a:t>IN SOCIALLY-RESPONSIBLE INVESTING ASSETS IN THE UNITED STATES</a:t>
              </a:r>
              <a:r>
                <a:rPr lang="en-US" sz="1200" b="1" baseline="30000" dirty="0" smtClean="0">
                  <a:solidFill>
                    <a:srgbClr val="000000"/>
                  </a:solidFill>
                  <a:latin typeface="Corbel"/>
                </a:rPr>
                <a:t>(1)</a:t>
              </a:r>
            </a:p>
          </p:txBody>
        </p:sp>
        <p:sp>
          <p:nvSpPr>
            <p:cNvPr id="148" name="TextBox 147"/>
            <p:cNvSpPr txBox="1"/>
            <p:nvPr/>
          </p:nvSpPr>
          <p:spPr>
            <a:xfrm>
              <a:off x="628647" y="1649987"/>
              <a:ext cx="2421112" cy="738664"/>
            </a:xfrm>
            <a:prstGeom prst="rect">
              <a:avLst/>
            </a:prstGeom>
            <a:noFill/>
          </p:spPr>
          <p:txBody>
            <a:bodyPr wrap="none" lIns="0" tIns="0" rIns="0" bIns="0" rtlCol="0">
              <a:spAutoFit/>
            </a:bodyPr>
            <a:lstStyle/>
            <a:p>
              <a:pPr eaLnBrk="1" fontAlgn="auto" hangingPunct="1">
                <a:spcBef>
                  <a:spcPts val="0"/>
                </a:spcBef>
                <a:spcAft>
                  <a:spcPts val="0"/>
                </a:spcAft>
              </a:pPr>
              <a:r>
                <a:rPr lang="en-US" sz="4800" dirty="0" smtClean="0">
                  <a:solidFill>
                    <a:srgbClr val="009EDB"/>
                  </a:solidFill>
                  <a:latin typeface="Segoe UI Light" panose="020B0502040204020203" pitchFamily="34" charset="0"/>
                  <a:ea typeface="Verdana" panose="020B0604030504040204" pitchFamily="34" charset="0"/>
                  <a:cs typeface="Verdana" panose="020B0604030504040204" pitchFamily="34" charset="0"/>
                </a:rPr>
                <a:t>$7 Trillion</a:t>
              </a:r>
            </a:p>
          </p:txBody>
        </p:sp>
      </p:grpSp>
      <p:cxnSp>
        <p:nvCxnSpPr>
          <p:cNvPr id="150" name="Straight Connector 149"/>
          <p:cNvCxnSpPr/>
          <p:nvPr/>
        </p:nvCxnSpPr>
        <p:spPr>
          <a:xfrm>
            <a:off x="3220720" y="4961057"/>
            <a:ext cx="0" cy="1610652"/>
          </a:xfrm>
          <a:prstGeom prst="line">
            <a:avLst/>
          </a:prstGeom>
          <a:noFill/>
          <a:ln w="9525" cap="flat" cmpd="sng" algn="ctr">
            <a:solidFill>
              <a:srgbClr val="A9A9A9"/>
            </a:solidFill>
            <a:prstDash val="solid"/>
          </a:ln>
          <a:effectLst/>
        </p:spPr>
      </p:cxnSp>
      <p:sp>
        <p:nvSpPr>
          <p:cNvPr id="151" name="TextBox 150"/>
          <p:cNvSpPr txBox="1"/>
          <p:nvPr/>
        </p:nvSpPr>
        <p:spPr>
          <a:xfrm>
            <a:off x="457197" y="4388487"/>
            <a:ext cx="4545283" cy="276999"/>
          </a:xfrm>
          <a:prstGeom prst="rect">
            <a:avLst/>
          </a:prstGeom>
          <a:noFill/>
        </p:spPr>
        <p:txBody>
          <a:bodyPr wrap="none" lIns="0" tIns="0" rIns="0" bIns="0" rtlCol="0">
            <a:spAutoFit/>
          </a:bodyPr>
          <a:lstStyle/>
          <a:p>
            <a:pPr eaLnBrk="1" fontAlgn="auto" hangingPunct="1">
              <a:spcBef>
                <a:spcPts val="0"/>
              </a:spcBef>
              <a:spcAft>
                <a:spcPts val="0"/>
              </a:spcAft>
            </a:pPr>
            <a:r>
              <a:rPr lang="en-US" sz="1800" b="1" dirty="0" smtClean="0">
                <a:solidFill>
                  <a:srgbClr val="009EDB"/>
                </a:solidFill>
                <a:latin typeface="Corbel"/>
              </a:rPr>
              <a:t>Mainstream Interest in Sustainable Investing</a:t>
            </a:r>
          </a:p>
        </p:txBody>
      </p:sp>
      <p:grpSp>
        <p:nvGrpSpPr>
          <p:cNvPr id="152" name="Group 151"/>
          <p:cNvGrpSpPr/>
          <p:nvPr/>
        </p:nvGrpSpPr>
        <p:grpSpPr>
          <a:xfrm>
            <a:off x="3700356" y="4999157"/>
            <a:ext cx="2431822" cy="1350952"/>
            <a:chOff x="628647" y="1649987"/>
            <a:chExt cx="2431822" cy="1350952"/>
          </a:xfrm>
        </p:grpSpPr>
        <p:sp>
          <p:nvSpPr>
            <p:cNvPr id="153" name="Rectangle 152"/>
            <p:cNvSpPr/>
            <p:nvPr/>
          </p:nvSpPr>
          <p:spPr>
            <a:xfrm>
              <a:off x="628647" y="2336142"/>
              <a:ext cx="2431822" cy="664797"/>
            </a:xfrm>
            <a:prstGeom prst="rect">
              <a:avLst/>
            </a:prstGeom>
          </p:spPr>
          <p:txBody>
            <a:bodyPr wrap="square" lIns="0" tIns="0" rIns="0" bIns="0">
              <a:spAutoFit/>
            </a:bodyPr>
            <a:lstStyle/>
            <a:p>
              <a:pPr eaLnBrk="1" fontAlgn="auto" hangingPunct="1">
                <a:lnSpc>
                  <a:spcPct val="120000"/>
                </a:lnSpc>
                <a:spcBef>
                  <a:spcPts val="1200"/>
                </a:spcBef>
                <a:spcAft>
                  <a:spcPts val="0"/>
                </a:spcAft>
              </a:pPr>
              <a:r>
                <a:rPr lang="en-US" sz="1200" b="1" dirty="0" smtClean="0">
                  <a:solidFill>
                    <a:srgbClr val="000000"/>
                  </a:solidFill>
                  <a:latin typeface="Corbel"/>
                </a:rPr>
                <a:t>OF INDIVIDUAL RETAIL INVESTORS ARE INTERESTED IN SUSTAINABLE INVESTING</a:t>
              </a:r>
              <a:r>
                <a:rPr lang="en-US" sz="1200" b="1" baseline="30000" dirty="0" smtClean="0">
                  <a:solidFill>
                    <a:srgbClr val="000000"/>
                  </a:solidFill>
                  <a:latin typeface="Corbel"/>
                </a:rPr>
                <a:t>(2)</a:t>
              </a:r>
            </a:p>
          </p:txBody>
        </p:sp>
        <p:sp>
          <p:nvSpPr>
            <p:cNvPr id="154" name="TextBox 153"/>
            <p:cNvSpPr txBox="1"/>
            <p:nvPr/>
          </p:nvSpPr>
          <p:spPr>
            <a:xfrm>
              <a:off x="628647" y="1649987"/>
              <a:ext cx="1117294" cy="738664"/>
            </a:xfrm>
            <a:prstGeom prst="rect">
              <a:avLst/>
            </a:prstGeom>
            <a:noFill/>
          </p:spPr>
          <p:txBody>
            <a:bodyPr wrap="none" lIns="0" tIns="0" rIns="0" bIns="0" rtlCol="0">
              <a:spAutoFit/>
            </a:bodyPr>
            <a:lstStyle/>
            <a:p>
              <a:pPr eaLnBrk="1" fontAlgn="auto" hangingPunct="1">
                <a:spcBef>
                  <a:spcPts val="0"/>
                </a:spcBef>
                <a:spcAft>
                  <a:spcPts val="0"/>
                </a:spcAft>
              </a:pPr>
              <a:r>
                <a:rPr lang="en-US" sz="4800" dirty="0" smtClean="0">
                  <a:solidFill>
                    <a:srgbClr val="009EDB"/>
                  </a:solidFill>
                  <a:latin typeface="Segoe UI Light" panose="020B0502040204020203" pitchFamily="34" charset="0"/>
                  <a:ea typeface="Verdana" panose="020B0604030504040204" pitchFamily="34" charset="0"/>
                  <a:cs typeface="Verdana" panose="020B0604030504040204" pitchFamily="34" charset="0"/>
                </a:rPr>
                <a:t>71%</a:t>
              </a:r>
            </a:p>
          </p:txBody>
        </p:sp>
      </p:grpSp>
      <p:cxnSp>
        <p:nvCxnSpPr>
          <p:cNvPr id="155" name="Straight Connector 154"/>
          <p:cNvCxnSpPr/>
          <p:nvPr/>
        </p:nvCxnSpPr>
        <p:spPr>
          <a:xfrm>
            <a:off x="6441078" y="4961057"/>
            <a:ext cx="0" cy="1610652"/>
          </a:xfrm>
          <a:prstGeom prst="line">
            <a:avLst/>
          </a:prstGeom>
          <a:noFill/>
          <a:ln w="9525" cap="flat" cmpd="sng" algn="ctr">
            <a:solidFill>
              <a:srgbClr val="A9A9A9"/>
            </a:solidFill>
            <a:prstDash val="solid"/>
          </a:ln>
          <a:effectLst/>
        </p:spPr>
      </p:cxnSp>
      <p:grpSp>
        <p:nvGrpSpPr>
          <p:cNvPr id="156" name="Group 155"/>
          <p:cNvGrpSpPr/>
          <p:nvPr/>
        </p:nvGrpSpPr>
        <p:grpSpPr>
          <a:xfrm>
            <a:off x="6833628" y="4999157"/>
            <a:ext cx="2636940" cy="1572552"/>
            <a:chOff x="628647" y="1649987"/>
            <a:chExt cx="2636940" cy="1572552"/>
          </a:xfrm>
        </p:grpSpPr>
        <p:sp>
          <p:nvSpPr>
            <p:cNvPr id="157" name="Rectangle 156"/>
            <p:cNvSpPr/>
            <p:nvPr/>
          </p:nvSpPr>
          <p:spPr>
            <a:xfrm>
              <a:off x="628647" y="2336142"/>
              <a:ext cx="2431822" cy="886397"/>
            </a:xfrm>
            <a:prstGeom prst="rect">
              <a:avLst/>
            </a:prstGeom>
          </p:spPr>
          <p:txBody>
            <a:bodyPr wrap="square" lIns="0" tIns="0" rIns="0" bIns="0">
              <a:spAutoFit/>
            </a:bodyPr>
            <a:lstStyle/>
            <a:p>
              <a:pPr eaLnBrk="1" fontAlgn="auto" hangingPunct="1">
                <a:lnSpc>
                  <a:spcPct val="120000"/>
                </a:lnSpc>
                <a:spcBef>
                  <a:spcPts val="1200"/>
                </a:spcBef>
                <a:spcAft>
                  <a:spcPts val="0"/>
                </a:spcAft>
              </a:pPr>
              <a:r>
                <a:rPr lang="en-US" sz="1200" b="1" dirty="0" smtClean="0">
                  <a:solidFill>
                    <a:srgbClr val="000000"/>
                  </a:solidFill>
                  <a:latin typeface="Corbel"/>
                </a:rPr>
                <a:t>GOAL OF MORGAN STANLEY WEALTH MANAGEMENT ASSETS IN SUSTAINABLE INVESTING PRODUCTS BY 2018</a:t>
              </a:r>
            </a:p>
          </p:txBody>
        </p:sp>
        <p:sp>
          <p:nvSpPr>
            <p:cNvPr id="158" name="TextBox 157"/>
            <p:cNvSpPr txBox="1"/>
            <p:nvPr/>
          </p:nvSpPr>
          <p:spPr>
            <a:xfrm>
              <a:off x="628647" y="1649987"/>
              <a:ext cx="2636940" cy="738664"/>
            </a:xfrm>
            <a:prstGeom prst="rect">
              <a:avLst/>
            </a:prstGeom>
            <a:noFill/>
          </p:spPr>
          <p:txBody>
            <a:bodyPr wrap="none" lIns="0" tIns="0" rIns="0" bIns="0" rtlCol="0">
              <a:spAutoFit/>
            </a:bodyPr>
            <a:lstStyle/>
            <a:p>
              <a:pPr eaLnBrk="1" fontAlgn="auto" hangingPunct="1">
                <a:spcBef>
                  <a:spcPts val="0"/>
                </a:spcBef>
                <a:spcAft>
                  <a:spcPts val="0"/>
                </a:spcAft>
              </a:pPr>
              <a:r>
                <a:rPr lang="en-US" sz="4800" dirty="0" smtClean="0">
                  <a:solidFill>
                    <a:srgbClr val="009EDB"/>
                  </a:solidFill>
                  <a:latin typeface="Segoe UI Light" panose="020B0502040204020203" pitchFamily="34" charset="0"/>
                  <a:ea typeface="Verdana" panose="020B0604030504040204" pitchFamily="34" charset="0"/>
                  <a:cs typeface="Verdana" panose="020B0604030504040204" pitchFamily="34" charset="0"/>
                </a:rPr>
                <a:t>$10 Billion</a:t>
              </a:r>
            </a:p>
          </p:txBody>
        </p:sp>
      </p:grpSp>
      <p:sp>
        <p:nvSpPr>
          <p:cNvPr id="160" name="Target"/>
          <p:cNvSpPr>
            <a:spLocks noChangeArrowheads="1"/>
          </p:cNvSpPr>
          <p:nvPr>
            <p:custDataLst>
              <p:tags r:id="rId7"/>
            </p:custDataLst>
          </p:nvPr>
        </p:nvSpPr>
        <p:spPr bwMode="auto">
          <a:xfrm>
            <a:off x="2288408" y="7166472"/>
            <a:ext cx="6741292" cy="384048"/>
          </a:xfrm>
          <a:prstGeom prst="rect">
            <a:avLst/>
          </a:prstGeom>
          <a:noFill/>
          <a:ln w="9525">
            <a:noFill/>
            <a:miter lim="800000"/>
            <a:headEnd/>
            <a:tailEnd/>
          </a:ln>
          <a:effectLst/>
        </p:spPr>
        <p:txBody>
          <a:bodyPr wrap="square" lIns="73152" tIns="45720" rIns="0" bIns="0" numCol="2" spcCol="91440" anchor="b">
            <a:noAutofit/>
          </a:bodyPr>
          <a:lstStyle/>
          <a:p>
            <a:pPr marL="114300" indent="-114300" eaLnBrk="1">
              <a:lnSpc>
                <a:spcPts val="700"/>
              </a:lnSpc>
              <a:spcBef>
                <a:spcPts val="0"/>
              </a:spcBef>
              <a:tabLst>
                <a:tab pos="8864600" algn="r"/>
              </a:tabLst>
            </a:pPr>
            <a:r>
              <a:rPr lang="en-US" sz="600" b="1" dirty="0" smtClean="0">
                <a:solidFill>
                  <a:srgbClr val="000000"/>
                </a:solidFill>
                <a:latin typeface="Corbel" panose="020B0503020204020204" pitchFamily="34" charset="0"/>
              </a:rPr>
              <a:t>Notes</a:t>
            </a:r>
          </a:p>
          <a:p>
            <a:pPr marL="114300" indent="-114300" eaLnBrk="1">
              <a:lnSpc>
                <a:spcPts val="700"/>
              </a:lnSpc>
              <a:spcBef>
                <a:spcPct val="20000"/>
              </a:spcBef>
              <a:buAutoNum type="arabicPeriod"/>
              <a:tabLst>
                <a:tab pos="8864600" algn="r"/>
              </a:tabLst>
            </a:pPr>
            <a:r>
              <a:rPr lang="en-US" sz="600" dirty="0" smtClean="0">
                <a:solidFill>
                  <a:srgbClr val="000000"/>
                </a:solidFill>
                <a:latin typeface="Corbel" panose="020B0503020204020204" pitchFamily="34" charset="0"/>
              </a:rPr>
              <a:t>US SIF Foundation</a:t>
            </a:r>
          </a:p>
          <a:p>
            <a:pPr marL="114300" indent="-114300" eaLnBrk="1">
              <a:lnSpc>
                <a:spcPts val="700"/>
              </a:lnSpc>
              <a:spcBef>
                <a:spcPct val="20000"/>
              </a:spcBef>
              <a:buAutoNum type="arabicPeriod"/>
              <a:tabLst>
                <a:tab pos="8864600" algn="r"/>
              </a:tabLst>
            </a:pPr>
            <a:r>
              <a:rPr lang="en-US" sz="600" dirty="0" smtClean="0">
                <a:solidFill>
                  <a:srgbClr val="000000"/>
                </a:solidFill>
                <a:latin typeface="Corbel" panose="020B0503020204020204" pitchFamily="34" charset="0"/>
              </a:rPr>
              <a:t>Morgan Stanley Wealth Management “Investing with Impact”</a:t>
            </a:r>
            <a:endParaRPr lang="en-US" sz="600" dirty="0">
              <a:solidFill>
                <a:srgbClr val="000000"/>
              </a:solidFill>
              <a:latin typeface="Corbel" panose="020B0503020204020204" pitchFamily="34" charset="0"/>
            </a:endParaRPr>
          </a:p>
          <a:p>
            <a:pPr marL="114300" indent="-114300" eaLnBrk="1">
              <a:lnSpc>
                <a:spcPts val="700"/>
              </a:lnSpc>
              <a:spcBef>
                <a:spcPts val="0"/>
              </a:spcBef>
              <a:buAutoNum type="arabicPeriod"/>
              <a:tabLst>
                <a:tab pos="8864600" algn="r"/>
              </a:tabLst>
            </a:pPr>
            <a:endParaRPr lang="en-US" sz="600" dirty="0">
              <a:solidFill>
                <a:srgbClr val="000000"/>
              </a:solidFill>
              <a:latin typeface="Corbel" panose="020B0503020204020204" pitchFamily="34" charset="0"/>
            </a:endParaRPr>
          </a:p>
          <a:p>
            <a:pPr marL="114300" indent="-114300" eaLnBrk="1">
              <a:lnSpc>
                <a:spcPts val="700"/>
              </a:lnSpc>
              <a:spcBef>
                <a:spcPts val="0"/>
              </a:spcBef>
              <a:buAutoNum type="arabicPeriod"/>
              <a:tabLst>
                <a:tab pos="8864600" algn="r"/>
              </a:tabLst>
            </a:pPr>
            <a:endParaRPr lang="en-US" sz="600" dirty="0">
              <a:solidFill>
                <a:srgbClr val="000000"/>
              </a:solidFill>
              <a:latin typeface="Corbel" panose="020B0503020204020204" pitchFamily="34" charset="0"/>
            </a:endParaRPr>
          </a:p>
        </p:txBody>
      </p:sp>
    </p:spTree>
    <p:custDataLst>
      <p:tags r:id="rId1"/>
    </p:custDataLst>
    <p:extLst>
      <p:ext uri="{BB962C8B-B14F-4D97-AF65-F5344CB8AC3E}">
        <p14:creationId xmlns:p14="http://schemas.microsoft.com/office/powerpoint/2010/main" val="2577706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829379.25226.7528.755221"/>
          <p:cNvSpPr>
            <a:spLocks noChangeArrowheads="1"/>
          </p:cNvSpPr>
          <p:nvPr>
            <p:custDataLst>
              <p:tags r:id="rId2"/>
            </p:custDataLst>
          </p:nvPr>
        </p:nvSpPr>
        <p:spPr bwMode="auto">
          <a:xfrm>
            <a:off x="2879725" y="1166129"/>
            <a:ext cx="6629400" cy="365125"/>
          </a:xfrm>
          <a:prstGeom prst="rect">
            <a:avLst/>
          </a:prstGeom>
          <a:noFill/>
          <a:ln w="9525">
            <a:noFill/>
            <a:miter lim="800000"/>
            <a:headEnd/>
            <a:tailEnd/>
          </a:ln>
        </p:spPr>
        <p:txBody>
          <a:bodyPr wrap="none" lIns="73152" tIns="0" rIns="0" bIns="0" anchor="ctr"/>
          <a:lstStyle/>
          <a:p>
            <a:r>
              <a:rPr lang="en-US" sz="2200" dirty="0" smtClean="0">
                <a:solidFill>
                  <a:srgbClr val="000000"/>
                </a:solidFill>
                <a:latin typeface="Arial" charset="0"/>
              </a:rPr>
              <a:t>Green Bonds: US Municipal Issuers’ Access to </a:t>
            </a:r>
          </a:p>
          <a:p>
            <a:r>
              <a:rPr lang="en-US" sz="2200" dirty="0" smtClean="0">
                <a:solidFill>
                  <a:srgbClr val="000000"/>
                </a:solidFill>
                <a:latin typeface="Arial" charset="0"/>
              </a:rPr>
              <a:t>Sustainable Investors</a:t>
            </a:r>
            <a:endParaRPr lang="en-US" sz="2200" dirty="0">
              <a:solidFill>
                <a:srgbClr val="000000"/>
              </a:solidFill>
              <a:latin typeface="Arial" charset="0"/>
            </a:endParaRPr>
          </a:p>
        </p:txBody>
      </p:sp>
      <p:sp>
        <p:nvSpPr>
          <p:cNvPr id="14344" name="829257.625226.7521.6255221"/>
          <p:cNvSpPr>
            <a:spLocks noChangeArrowheads="1"/>
          </p:cNvSpPr>
          <p:nvPr>
            <p:custDataLst>
              <p:tags r:id="rId3"/>
            </p:custDataLst>
          </p:nvPr>
        </p:nvSpPr>
        <p:spPr bwMode="auto">
          <a:xfrm>
            <a:off x="2879725" y="731838"/>
            <a:ext cx="6629400" cy="274637"/>
          </a:xfrm>
          <a:prstGeom prst="rect">
            <a:avLst/>
          </a:prstGeom>
          <a:solidFill>
            <a:srgbClr val="002368"/>
          </a:solidFill>
          <a:ln w="9525" algn="ctr">
            <a:noFill/>
            <a:miter lim="800000"/>
            <a:headEnd/>
            <a:tailEnd/>
          </a:ln>
        </p:spPr>
        <p:txBody>
          <a:bodyPr lIns="73152" tIns="0" rIns="0" bIns="0" anchor="ctr"/>
          <a:lstStyle/>
          <a:p>
            <a:endParaRPr lang="en-US" sz="900" b="1" dirty="0">
              <a:solidFill>
                <a:srgbClr val="FFFFFF"/>
              </a:solidFill>
              <a:latin typeface="Arial" charset="0"/>
            </a:endParaRPr>
          </a:p>
        </p:txBody>
      </p:sp>
      <p:sp>
        <p:nvSpPr>
          <p:cNvPr id="14345" name="Rectangle 41"/>
          <p:cNvSpPr>
            <a:spLocks noChangeArrowheads="1"/>
          </p:cNvSpPr>
          <p:nvPr>
            <p:custDataLst>
              <p:tags r:id="rId4"/>
            </p:custDataLst>
          </p:nvPr>
        </p:nvSpPr>
        <p:spPr bwMode="auto">
          <a:xfrm>
            <a:off x="9436928" y="7280861"/>
            <a:ext cx="78547" cy="169277"/>
          </a:xfrm>
          <a:prstGeom prst="rect">
            <a:avLst/>
          </a:prstGeom>
          <a:noFill/>
          <a:ln w="9525" algn="ctr">
            <a:noFill/>
            <a:miter lim="800000"/>
            <a:headEnd/>
            <a:tailEnd/>
          </a:ln>
        </p:spPr>
        <p:txBody>
          <a:bodyPr wrap="none" lIns="0" tIns="0" rIns="0" bIns="0" anchor="b">
            <a:spAutoFit/>
          </a:bodyPr>
          <a:lstStyle/>
          <a:p>
            <a:pPr algn="r"/>
            <a:r>
              <a:rPr lang="en-US" sz="1100" smtClean="0">
                <a:solidFill>
                  <a:srgbClr val="000000"/>
                </a:solidFill>
                <a:latin typeface="Arial" charset="0"/>
              </a:rPr>
              <a:t>3</a:t>
            </a:r>
            <a:endParaRPr lang="en-US" sz="1100" dirty="0">
              <a:solidFill>
                <a:srgbClr val="000000"/>
              </a:solidFill>
              <a:latin typeface="Arial" charset="0"/>
            </a:endParaRPr>
          </a:p>
        </p:txBody>
      </p:sp>
      <p:sp>
        <p:nvSpPr>
          <p:cNvPr id="14348" name="Text Box 47"/>
          <p:cNvSpPr txBox="1">
            <a:spLocks noChangeArrowheads="1"/>
          </p:cNvSpPr>
          <p:nvPr>
            <p:custDataLst>
              <p:tags r:id="rId5"/>
            </p:custDataLst>
          </p:nvPr>
        </p:nvSpPr>
        <p:spPr bwMode="auto">
          <a:xfrm>
            <a:off x="6489700" y="639763"/>
            <a:ext cx="3016250" cy="73025"/>
          </a:xfrm>
          <a:prstGeom prst="rect">
            <a:avLst/>
          </a:prstGeom>
          <a:noFill/>
          <a:ln w="9525" algn="ctr">
            <a:noFill/>
            <a:miter lim="800000"/>
            <a:headEnd/>
            <a:tailEnd/>
          </a:ln>
        </p:spPr>
        <p:txBody>
          <a:bodyPr wrap="none" lIns="0" tIns="0" rIns="0" bIns="0"/>
          <a:lstStyle/>
          <a:p>
            <a:pPr algn="r" defTabSz="1019175">
              <a:buClr>
                <a:srgbClr val="00CC99"/>
              </a:buClr>
              <a:buSzPct val="90000"/>
              <a:buFont typeface="Wingdings" pitchFamily="2" charset="2"/>
              <a:buNone/>
            </a:pPr>
            <a:r>
              <a:rPr lang="en-US" sz="500" smtClean="0">
                <a:solidFill>
                  <a:srgbClr val="FFFFFF"/>
                </a:solidFill>
                <a:latin typeface="Arial" charset="0"/>
              </a:rPr>
              <a:t>US Municipal Sustainable Investing Products.pptx\15 MAR 2016\2:32 PM\6</a:t>
            </a:r>
            <a:endParaRPr lang="en-US" sz="500" dirty="0">
              <a:solidFill>
                <a:srgbClr val="FFFFFF"/>
              </a:solidFill>
              <a:latin typeface="Arial" charset="0"/>
            </a:endParaRPr>
          </a:p>
        </p:txBody>
      </p:sp>
      <p:cxnSp>
        <p:nvCxnSpPr>
          <p:cNvPr id="11" name="Straight Connector 10"/>
          <p:cNvCxnSpPr/>
          <p:nvPr>
            <p:custDataLst>
              <p:tags r:id="rId6"/>
            </p:custDataLst>
          </p:nvPr>
        </p:nvCxnSpPr>
        <p:spPr bwMode="auto">
          <a:xfrm>
            <a:off x="2670048" y="731520"/>
            <a:ext cx="0" cy="950976"/>
          </a:xfrm>
          <a:prstGeom prst="line">
            <a:avLst/>
          </a:prstGeom>
          <a:solidFill>
            <a:schemeClr val="accent1"/>
          </a:solidFill>
          <a:ln w="9525" cap="flat" cmpd="sng" algn="ctr">
            <a:solidFill>
              <a:srgbClr val="002368"/>
            </a:solidFill>
            <a:prstDash val="solid"/>
            <a:round/>
            <a:headEnd type="none" w="med" len="med"/>
            <a:tailEnd type="none" w="med" len="med"/>
          </a:ln>
          <a:effectLst/>
        </p:spPr>
      </p:cxnSp>
      <p:sp>
        <p:nvSpPr>
          <p:cNvPr id="56" name="Text Box 51"/>
          <p:cNvSpPr txBox="1">
            <a:spLocks noChangeArrowheads="1"/>
          </p:cNvSpPr>
          <p:nvPr>
            <p:custDataLst>
              <p:tags r:id="rId7"/>
            </p:custDataLst>
          </p:nvPr>
        </p:nvSpPr>
        <p:spPr bwMode="auto">
          <a:xfrm>
            <a:off x="6489700" y="639763"/>
            <a:ext cx="3016250" cy="73025"/>
          </a:xfrm>
          <a:prstGeom prst="rect">
            <a:avLst/>
          </a:prstGeom>
          <a:noFill/>
          <a:ln w="9525" algn="ctr">
            <a:noFill/>
            <a:miter lim="800000"/>
            <a:headEnd/>
            <a:tailEnd/>
          </a:ln>
        </p:spPr>
        <p:txBody>
          <a:bodyPr wrap="none" lIns="0" tIns="0" rIns="0" bIns="0"/>
          <a:lstStyle/>
          <a:p>
            <a:pPr algn="r" defTabSz="1019175">
              <a:buClr>
                <a:srgbClr val="00CC99"/>
              </a:buClr>
              <a:buSzPct val="90000"/>
              <a:buFont typeface="Wingdings" pitchFamily="2" charset="2"/>
              <a:buNone/>
            </a:pPr>
            <a:r>
              <a:rPr lang="en-US" sz="500" smtClean="0">
                <a:solidFill>
                  <a:srgbClr val="FFFFFF"/>
                </a:solidFill>
                <a:latin typeface="Arial" charset="0"/>
              </a:rPr>
              <a:t>US Municipal Sustainable Investing Products.pptx\15 MAR 2016\2:32 PM\6</a:t>
            </a:r>
            <a:endParaRPr lang="en-US" sz="500" dirty="0">
              <a:solidFill>
                <a:srgbClr val="FFFFFF"/>
              </a:solidFill>
              <a:latin typeface="Arial" charset="0"/>
            </a:endParaRPr>
          </a:p>
        </p:txBody>
      </p:sp>
      <p:sp>
        <p:nvSpPr>
          <p:cNvPr id="22" name="1158.443.228.87496705.3749130"/>
          <p:cNvSpPr>
            <a:spLocks noChangeArrowheads="1"/>
          </p:cNvSpPr>
          <p:nvPr>
            <p:custDataLst>
              <p:tags r:id="rId8"/>
            </p:custDataLst>
          </p:nvPr>
        </p:nvSpPr>
        <p:spPr bwMode="auto">
          <a:xfrm>
            <a:off x="419599" y="1829958"/>
            <a:ext cx="3357532" cy="366712"/>
          </a:xfrm>
          <a:prstGeom prst="rect">
            <a:avLst/>
          </a:prstGeom>
          <a:noFill/>
          <a:ln w="9525">
            <a:noFill/>
            <a:miter lim="800000"/>
            <a:headEnd/>
            <a:tailEnd/>
          </a:ln>
          <a:effectLst/>
        </p:spPr>
        <p:txBody>
          <a:bodyPr lIns="137160" tIns="91440" rIns="73152"/>
          <a:lstStyle/>
          <a:p>
            <a:pPr eaLnBrk="1" fontAlgn="auto" hangingPunct="1">
              <a:lnSpc>
                <a:spcPct val="110000"/>
              </a:lnSpc>
              <a:spcBef>
                <a:spcPts val="0"/>
              </a:spcBef>
              <a:spcAft>
                <a:spcPts val="0"/>
              </a:spcAft>
              <a:tabLst>
                <a:tab pos="6483350" algn="r"/>
              </a:tabLst>
            </a:pPr>
            <a:r>
              <a:rPr lang="en-US" sz="1800" b="1" dirty="0">
                <a:solidFill>
                  <a:srgbClr val="009EDB"/>
                </a:solidFill>
                <a:latin typeface="Corbel"/>
              </a:rPr>
              <a:t>Global Green Bond </a:t>
            </a:r>
            <a:r>
              <a:rPr lang="en-US" sz="1800" b="1" dirty="0" smtClean="0">
                <a:solidFill>
                  <a:srgbClr val="009EDB"/>
                </a:solidFill>
                <a:latin typeface="Corbel"/>
              </a:rPr>
              <a:t>Market</a:t>
            </a:r>
            <a:endParaRPr lang="en-US" sz="1800" b="1" dirty="0">
              <a:solidFill>
                <a:srgbClr val="009EDB"/>
              </a:solidFill>
              <a:latin typeface="Corbel"/>
            </a:endParaRPr>
          </a:p>
        </p:txBody>
      </p:sp>
      <p:grpSp>
        <p:nvGrpSpPr>
          <p:cNvPr id="3" name="Group 2"/>
          <p:cNvGrpSpPr/>
          <p:nvPr>
            <p:custDataLst>
              <p:tags r:id="rId9"/>
            </p:custDataLst>
          </p:nvPr>
        </p:nvGrpSpPr>
        <p:grpSpPr>
          <a:xfrm>
            <a:off x="516301" y="2110742"/>
            <a:ext cx="9094424" cy="4432933"/>
            <a:chOff x="516301" y="2577467"/>
            <a:chExt cx="4297680" cy="1874520"/>
          </a:xfrm>
        </p:grpSpPr>
        <p:graphicFrame>
          <p:nvGraphicFramePr>
            <p:cNvPr id="21" name="f1ce9b3b-9710-4a8e-8710-3867ed1cae18"/>
            <p:cNvGraphicFramePr>
              <a:graphicFrameLocks/>
            </p:cNvGraphicFramePr>
            <p:nvPr>
              <p:custDataLst>
                <p:tags r:id="rId12"/>
              </p:custDataLst>
              <p:extLst>
                <p:ext uri="{D42A27DB-BD31-4B8C-83A1-F6EECF244321}">
                  <p14:modId xmlns:p14="http://schemas.microsoft.com/office/powerpoint/2010/main" val="2927008467"/>
                </p:ext>
              </p:extLst>
            </p:nvPr>
          </p:nvGraphicFramePr>
          <p:xfrm>
            <a:off x="516301" y="2760347"/>
            <a:ext cx="4297680" cy="1691640"/>
          </p:xfrm>
          <a:graphic>
            <a:graphicData uri="http://schemas.openxmlformats.org/drawingml/2006/chart">
              <c:chart xmlns:c="http://schemas.openxmlformats.org/drawingml/2006/chart" xmlns:r="http://schemas.openxmlformats.org/officeDocument/2006/relationships" r:id="rId16"/>
            </a:graphicData>
          </a:graphic>
        </p:graphicFrame>
        <p:sp>
          <p:nvSpPr>
            <p:cNvPr id="29" name="1183.6410.414.4338.415"/>
            <p:cNvSpPr/>
            <p:nvPr>
              <p:custDataLst>
                <p:tags r:id="rId13"/>
              </p:custDataLst>
            </p:nvPr>
          </p:nvSpPr>
          <p:spPr bwMode="auto">
            <a:xfrm>
              <a:off x="516301" y="2577467"/>
              <a:ext cx="4297680" cy="182880"/>
            </a:xfrm>
            <a:prstGeom prst="rect">
              <a:avLst/>
            </a:prstGeom>
            <a:noFill/>
            <a:ln w="317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73152" tIns="27432" rIns="73152" bIns="18288" numCol="1" rtlCol="0" anchor="b" anchorCtr="0" compatLnSpc="1">
              <a:prstTxWarp prst="textNoShape">
                <a:avLst/>
              </a:prstTxWarp>
            </a:bodyPr>
            <a:lstStyle/>
            <a:p>
              <a:pPr marL="0" marR="0" lvl="0" indent="0" defTabSz="914400" eaLnBrk="1" fontAlgn="auto" latinLnBrk="0" hangingPunct="1">
                <a:lnSpc>
                  <a:spcPct val="125000"/>
                </a:lnSpc>
                <a:spcBef>
                  <a:spcPts val="0"/>
                </a:spcBef>
                <a:spcAft>
                  <a:spcPts val="0"/>
                </a:spcAft>
                <a:buClrTx/>
                <a:buSzTx/>
                <a:buNone/>
                <a:tabLst>
                  <a:tab pos="4151630" algn="r"/>
                </a:tabLst>
                <a:defRPr/>
              </a:pPr>
              <a:endParaRPr kumimoji="0" lang="en-US" sz="1400" u="none" strike="noStrike" cap="none" normalizeH="0" baseline="0" dirty="0" smtClean="0">
                <a:ln>
                  <a:noFill/>
                </a:ln>
                <a:solidFill>
                  <a:srgbClr val="000000"/>
                </a:solidFill>
                <a:effectLst/>
                <a:latin typeface="Corbel" panose="020B0503020204020204" pitchFamily="34" charset="0"/>
                <a:cs typeface="Arial" pitchFamily="34" charset="0"/>
              </a:endParaRPr>
            </a:p>
            <a:p>
              <a:pPr marL="0" marR="0" lvl="0" indent="0" defTabSz="914400" eaLnBrk="1" fontAlgn="auto" latinLnBrk="0" hangingPunct="1">
                <a:lnSpc>
                  <a:spcPct val="125000"/>
                </a:lnSpc>
                <a:spcBef>
                  <a:spcPts val="600"/>
                </a:spcBef>
                <a:spcAft>
                  <a:spcPts val="0"/>
                </a:spcAft>
                <a:buClrTx/>
                <a:buSzTx/>
                <a:buNone/>
                <a:tabLst>
                  <a:tab pos="4151630" algn="r"/>
                </a:tabLst>
                <a:defRPr/>
              </a:pPr>
              <a:endParaRPr kumimoji="0" lang="en-US" sz="1400" u="none" strike="noStrike" cap="none" normalizeH="0" baseline="0" dirty="0" smtClean="0">
                <a:ln>
                  <a:noFill/>
                </a:ln>
                <a:solidFill>
                  <a:srgbClr val="000000"/>
                </a:solidFill>
                <a:effectLst/>
                <a:latin typeface="Corbel" panose="020B0503020204020204" pitchFamily="34" charset="0"/>
                <a:cs typeface="Arial" pitchFamily="34" charset="0"/>
              </a:endParaRPr>
            </a:p>
            <a:p>
              <a:pPr marL="0" marR="0" lvl="0" indent="0" defTabSz="914400" eaLnBrk="1" fontAlgn="auto" latinLnBrk="0" hangingPunct="1">
                <a:lnSpc>
                  <a:spcPct val="125000"/>
                </a:lnSpc>
                <a:spcBef>
                  <a:spcPts val="600"/>
                </a:spcBef>
                <a:spcAft>
                  <a:spcPts val="0"/>
                </a:spcAft>
                <a:buClrTx/>
                <a:buSzTx/>
                <a:buNone/>
                <a:tabLst>
                  <a:tab pos="4151630" algn="r"/>
                </a:tabLst>
                <a:defRPr/>
              </a:pPr>
              <a:endParaRPr lang="en-US" sz="1400" dirty="0">
                <a:solidFill>
                  <a:srgbClr val="000000"/>
                </a:solidFill>
                <a:latin typeface="Corbel" panose="020B0503020204020204" pitchFamily="34" charset="0"/>
                <a:cs typeface="Arial" pitchFamily="34" charset="0"/>
              </a:endParaRPr>
            </a:p>
            <a:p>
              <a:pPr marL="0" marR="0" lvl="0" indent="0" defTabSz="914400" eaLnBrk="1" fontAlgn="auto" latinLnBrk="0" hangingPunct="1">
                <a:lnSpc>
                  <a:spcPct val="125000"/>
                </a:lnSpc>
                <a:spcBef>
                  <a:spcPts val="600"/>
                </a:spcBef>
                <a:spcAft>
                  <a:spcPts val="0"/>
                </a:spcAft>
                <a:buClrTx/>
                <a:buSzTx/>
                <a:buNone/>
                <a:tabLst>
                  <a:tab pos="4151630" algn="r"/>
                </a:tabLst>
                <a:defRPr/>
              </a:pPr>
              <a:r>
                <a:rPr kumimoji="0" lang="en-US" sz="1400" u="none" strike="noStrike" cap="none" normalizeH="0" baseline="0" dirty="0" smtClean="0">
                  <a:ln>
                    <a:noFill/>
                  </a:ln>
                  <a:solidFill>
                    <a:srgbClr val="000000"/>
                  </a:solidFill>
                  <a:effectLst/>
                  <a:latin typeface="Corbel" panose="020B0503020204020204" pitchFamily="34" charset="0"/>
                  <a:cs typeface="Arial" pitchFamily="34" charset="0"/>
                </a:rPr>
                <a:t>($</a:t>
              </a:r>
              <a:r>
                <a:rPr kumimoji="0" lang="en-US" sz="1400" u="none" strike="noStrike" cap="none" normalizeH="0" baseline="0" dirty="0" err="1" smtClean="0">
                  <a:ln>
                    <a:noFill/>
                  </a:ln>
                  <a:solidFill>
                    <a:srgbClr val="000000"/>
                  </a:solidFill>
                  <a:effectLst/>
                  <a:latin typeface="Corbel" panose="020B0503020204020204" pitchFamily="34" charset="0"/>
                  <a:cs typeface="Arial" pitchFamily="34" charset="0"/>
                </a:rPr>
                <a:t>Bn</a:t>
              </a:r>
              <a:r>
                <a:rPr kumimoji="0" lang="en-US" sz="1400" u="none" strike="noStrike" cap="none" normalizeH="0" baseline="0" dirty="0" smtClean="0">
                  <a:ln>
                    <a:noFill/>
                  </a:ln>
                  <a:solidFill>
                    <a:srgbClr val="000000"/>
                  </a:solidFill>
                  <a:effectLst/>
                  <a:latin typeface="Corbel" panose="020B0503020204020204" pitchFamily="34" charset="0"/>
                  <a:cs typeface="Arial" pitchFamily="34" charset="0"/>
                </a:rPr>
                <a:t>)</a:t>
              </a:r>
            </a:p>
          </p:txBody>
        </p:sp>
      </p:grpSp>
      <p:sp>
        <p:nvSpPr>
          <p:cNvPr id="33" name="17480367.25225.8528.854681"/>
          <p:cNvSpPr>
            <a:spLocks noChangeArrowheads="1"/>
          </p:cNvSpPr>
          <p:nvPr>
            <p:custDataLst>
              <p:tags r:id="rId10"/>
            </p:custDataLst>
          </p:nvPr>
        </p:nvSpPr>
        <p:spPr bwMode="auto">
          <a:xfrm>
            <a:off x="8879840" y="5884864"/>
            <a:ext cx="185420" cy="62498"/>
          </a:xfrm>
          <a:prstGeom prst="rect">
            <a:avLst/>
          </a:prstGeom>
          <a:noFill/>
          <a:ln w="9525">
            <a:noFill/>
            <a:miter lim="800000"/>
            <a:headEnd/>
            <a:tailEnd/>
          </a:ln>
        </p:spPr>
        <p:txBody>
          <a:bodyPr lIns="73152" rIns="0" bIns="0" anchor="b"/>
          <a:lstStyle/>
          <a:p>
            <a:pPr marL="114300" indent="-114300">
              <a:spcBef>
                <a:spcPts val="0"/>
              </a:spcBef>
              <a:tabLst>
                <a:tab pos="8864600" algn="r"/>
              </a:tabLst>
            </a:pPr>
            <a:r>
              <a:rPr lang="en-US" sz="600" dirty="0" smtClean="0">
                <a:solidFill>
                  <a:srgbClr val="000000"/>
                </a:solidFill>
                <a:latin typeface="Arial" charset="0"/>
              </a:rPr>
              <a:t>(1)</a:t>
            </a:r>
            <a:endParaRPr lang="en-US" sz="600" dirty="0">
              <a:solidFill>
                <a:srgbClr val="000000"/>
              </a:solidFill>
              <a:latin typeface="Arial" charset="0"/>
            </a:endParaRPr>
          </a:p>
        </p:txBody>
      </p:sp>
      <p:sp>
        <p:nvSpPr>
          <p:cNvPr id="38" name="Target"/>
          <p:cNvSpPr>
            <a:spLocks noChangeArrowheads="1"/>
          </p:cNvSpPr>
          <p:nvPr>
            <p:custDataLst>
              <p:tags r:id="rId11"/>
            </p:custDataLst>
          </p:nvPr>
        </p:nvSpPr>
        <p:spPr bwMode="auto">
          <a:xfrm>
            <a:off x="2288408" y="6933196"/>
            <a:ext cx="6741292" cy="531283"/>
          </a:xfrm>
          <a:prstGeom prst="rect">
            <a:avLst/>
          </a:prstGeom>
          <a:noFill/>
          <a:ln w="9525">
            <a:noFill/>
            <a:miter lim="800000"/>
            <a:headEnd/>
            <a:tailEnd/>
          </a:ln>
          <a:effectLst/>
        </p:spPr>
        <p:txBody>
          <a:bodyPr wrap="square" lIns="73152" tIns="45720" rIns="0" bIns="0" numCol="2" spcCol="91440" anchor="b">
            <a:noAutofit/>
          </a:bodyPr>
          <a:lstStyle/>
          <a:p>
            <a:pPr marL="114300" indent="-114300" eaLnBrk="1">
              <a:lnSpc>
                <a:spcPts val="700"/>
              </a:lnSpc>
              <a:spcBef>
                <a:spcPts val="0"/>
              </a:spcBef>
              <a:tabLst>
                <a:tab pos="8864600" algn="r"/>
              </a:tabLst>
            </a:pPr>
            <a:r>
              <a:rPr lang="en-US" sz="600" b="1" dirty="0" smtClean="0">
                <a:solidFill>
                  <a:srgbClr val="000000"/>
                </a:solidFill>
                <a:latin typeface="Corbel" panose="020B0503020204020204" pitchFamily="34" charset="0"/>
              </a:rPr>
              <a:t>Notes</a:t>
            </a:r>
          </a:p>
          <a:p>
            <a:pPr marL="114300" indent="-114300" eaLnBrk="1">
              <a:lnSpc>
                <a:spcPts val="700"/>
              </a:lnSpc>
              <a:spcBef>
                <a:spcPct val="20000"/>
              </a:spcBef>
              <a:buAutoNum type="arabicPeriod"/>
              <a:tabLst>
                <a:tab pos="8864600" algn="r"/>
              </a:tabLst>
            </a:pPr>
            <a:r>
              <a:rPr lang="en-US" sz="600" dirty="0" smtClean="0">
                <a:solidFill>
                  <a:srgbClr val="000000"/>
                </a:solidFill>
                <a:latin typeface="Corbel" panose="020B0503020204020204" pitchFamily="34" charset="0"/>
              </a:rPr>
              <a:t>Year-to-Date as of October 19, 2016</a:t>
            </a:r>
          </a:p>
        </p:txBody>
      </p:sp>
    </p:spTree>
    <p:custDataLst>
      <p:tags r:id="rId1"/>
    </p:custDataLst>
    <p:extLst>
      <p:ext uri="{BB962C8B-B14F-4D97-AF65-F5344CB8AC3E}">
        <p14:creationId xmlns:p14="http://schemas.microsoft.com/office/powerpoint/2010/main" val="3942813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829379.25226.7528.755221"/>
          <p:cNvSpPr>
            <a:spLocks noChangeArrowheads="1"/>
          </p:cNvSpPr>
          <p:nvPr>
            <p:custDataLst>
              <p:tags r:id="rId2"/>
            </p:custDataLst>
          </p:nvPr>
        </p:nvSpPr>
        <p:spPr bwMode="auto">
          <a:xfrm>
            <a:off x="2879725" y="1006475"/>
            <a:ext cx="6629400" cy="365125"/>
          </a:xfrm>
          <a:prstGeom prst="rect">
            <a:avLst/>
          </a:prstGeom>
          <a:noFill/>
          <a:ln w="9525">
            <a:noFill/>
            <a:miter lim="800000"/>
            <a:headEnd/>
            <a:tailEnd/>
          </a:ln>
        </p:spPr>
        <p:txBody>
          <a:bodyPr wrap="none" lIns="73152" tIns="0" rIns="0" bIns="0" anchor="ctr"/>
          <a:lstStyle/>
          <a:p>
            <a:r>
              <a:rPr lang="en-US" sz="2200" dirty="0" smtClean="0">
                <a:solidFill>
                  <a:srgbClr val="000000"/>
                </a:solidFill>
                <a:latin typeface="Arial" charset="0"/>
              </a:rPr>
              <a:t>Benefits for Municipal Issuers</a:t>
            </a:r>
            <a:endParaRPr lang="en-US" sz="2200" dirty="0">
              <a:solidFill>
                <a:srgbClr val="000000"/>
              </a:solidFill>
              <a:latin typeface="Arial" charset="0"/>
            </a:endParaRPr>
          </a:p>
        </p:txBody>
      </p:sp>
      <p:sp>
        <p:nvSpPr>
          <p:cNvPr id="12295" name="829257.625226.7521.6255221"/>
          <p:cNvSpPr>
            <a:spLocks noChangeArrowheads="1"/>
          </p:cNvSpPr>
          <p:nvPr>
            <p:custDataLst>
              <p:tags r:id="rId3"/>
            </p:custDataLst>
          </p:nvPr>
        </p:nvSpPr>
        <p:spPr bwMode="auto">
          <a:xfrm>
            <a:off x="2879725" y="731838"/>
            <a:ext cx="6629400" cy="274637"/>
          </a:xfrm>
          <a:prstGeom prst="rect">
            <a:avLst/>
          </a:prstGeom>
          <a:solidFill>
            <a:srgbClr val="002368"/>
          </a:solidFill>
          <a:ln w="9525" algn="ctr">
            <a:noFill/>
            <a:miter lim="800000"/>
            <a:headEnd/>
            <a:tailEnd/>
          </a:ln>
        </p:spPr>
        <p:txBody>
          <a:bodyPr lIns="73152" tIns="0" rIns="0" bIns="0" anchor="ctr"/>
          <a:lstStyle/>
          <a:p>
            <a:endParaRPr lang="en-US" sz="900" b="1" dirty="0">
              <a:solidFill>
                <a:srgbClr val="FFFFFF"/>
              </a:solidFill>
              <a:latin typeface="Arial" charset="0"/>
            </a:endParaRPr>
          </a:p>
        </p:txBody>
      </p:sp>
      <p:sp>
        <p:nvSpPr>
          <p:cNvPr id="12296" name="Rectangle 36"/>
          <p:cNvSpPr>
            <a:spLocks noChangeArrowheads="1"/>
          </p:cNvSpPr>
          <p:nvPr>
            <p:custDataLst>
              <p:tags r:id="rId4"/>
            </p:custDataLst>
          </p:nvPr>
        </p:nvSpPr>
        <p:spPr bwMode="auto">
          <a:xfrm>
            <a:off x="9436928" y="7280861"/>
            <a:ext cx="78547" cy="169277"/>
          </a:xfrm>
          <a:prstGeom prst="rect">
            <a:avLst/>
          </a:prstGeom>
          <a:noFill/>
          <a:ln w="9525" algn="ctr">
            <a:noFill/>
            <a:miter lim="800000"/>
            <a:headEnd/>
            <a:tailEnd/>
          </a:ln>
        </p:spPr>
        <p:txBody>
          <a:bodyPr wrap="none" lIns="0" tIns="0" rIns="0" bIns="0" anchor="b">
            <a:spAutoFit/>
          </a:bodyPr>
          <a:lstStyle/>
          <a:p>
            <a:pPr algn="r"/>
            <a:r>
              <a:rPr lang="en-US" sz="1100" smtClean="0">
                <a:solidFill>
                  <a:srgbClr val="000000"/>
                </a:solidFill>
                <a:latin typeface="Arial" charset="0"/>
              </a:rPr>
              <a:t>4</a:t>
            </a:r>
            <a:endParaRPr lang="en-US" sz="1100" dirty="0">
              <a:solidFill>
                <a:srgbClr val="000000"/>
              </a:solidFill>
              <a:latin typeface="Arial" charset="0"/>
            </a:endParaRPr>
          </a:p>
        </p:txBody>
      </p:sp>
      <p:sp>
        <p:nvSpPr>
          <p:cNvPr id="12299" name="Text Box 44"/>
          <p:cNvSpPr txBox="1">
            <a:spLocks noChangeArrowheads="1"/>
          </p:cNvSpPr>
          <p:nvPr>
            <p:custDataLst>
              <p:tags r:id="rId5"/>
            </p:custDataLst>
          </p:nvPr>
        </p:nvSpPr>
        <p:spPr bwMode="auto">
          <a:xfrm>
            <a:off x="6489700" y="639763"/>
            <a:ext cx="3016250" cy="73025"/>
          </a:xfrm>
          <a:prstGeom prst="rect">
            <a:avLst/>
          </a:prstGeom>
          <a:noFill/>
          <a:ln w="9525" algn="ctr">
            <a:noFill/>
            <a:miter lim="800000"/>
            <a:headEnd/>
            <a:tailEnd/>
          </a:ln>
        </p:spPr>
        <p:txBody>
          <a:bodyPr wrap="none" lIns="0" tIns="0" rIns="0" bIns="0"/>
          <a:lstStyle/>
          <a:p>
            <a:pPr algn="r" defTabSz="1019175">
              <a:buClr>
                <a:srgbClr val="00CC99"/>
              </a:buClr>
              <a:buSzPct val="90000"/>
              <a:buFont typeface="Wingdings" pitchFamily="2" charset="2"/>
              <a:buNone/>
            </a:pPr>
            <a:r>
              <a:rPr lang="en-US" sz="500" smtClean="0">
                <a:solidFill>
                  <a:srgbClr val="FFFFFF"/>
                </a:solidFill>
                <a:latin typeface="Arial" charset="0"/>
              </a:rPr>
              <a:t>US Municipal Sustainable Investing Products.pptx\15 MAR 2016\2:32 PM\11</a:t>
            </a:r>
            <a:endParaRPr lang="en-US" sz="500" dirty="0">
              <a:solidFill>
                <a:srgbClr val="FFFFFF"/>
              </a:solidFill>
              <a:latin typeface="Arial" charset="0"/>
            </a:endParaRPr>
          </a:p>
        </p:txBody>
      </p:sp>
      <p:cxnSp>
        <p:nvCxnSpPr>
          <p:cNvPr id="48" name="Straight Connector 47"/>
          <p:cNvCxnSpPr/>
          <p:nvPr>
            <p:custDataLst>
              <p:tags r:id="rId6"/>
            </p:custDataLst>
          </p:nvPr>
        </p:nvCxnSpPr>
        <p:spPr bwMode="auto">
          <a:xfrm>
            <a:off x="2670048" y="731520"/>
            <a:ext cx="0" cy="950976"/>
          </a:xfrm>
          <a:prstGeom prst="line">
            <a:avLst/>
          </a:prstGeom>
          <a:solidFill>
            <a:schemeClr val="accent1"/>
          </a:solidFill>
          <a:ln w="9525" cap="flat" cmpd="sng" algn="ctr">
            <a:solidFill>
              <a:srgbClr val="002368"/>
            </a:solidFill>
            <a:prstDash val="solid"/>
            <a:round/>
            <a:headEnd type="none" w="med" len="med"/>
            <a:tailEnd type="none" w="med" len="med"/>
          </a:ln>
          <a:effectLst/>
        </p:spPr>
      </p:cxnSp>
      <p:grpSp>
        <p:nvGrpSpPr>
          <p:cNvPr id="44" name="Group 43"/>
          <p:cNvGrpSpPr/>
          <p:nvPr/>
        </p:nvGrpSpPr>
        <p:grpSpPr>
          <a:xfrm>
            <a:off x="1441853" y="2262472"/>
            <a:ext cx="7808897" cy="749379"/>
            <a:chOff x="1441853" y="2383120"/>
            <a:chExt cx="7808897" cy="749379"/>
          </a:xfrm>
        </p:grpSpPr>
        <p:grpSp>
          <p:nvGrpSpPr>
            <p:cNvPr id="13" name="Group 12"/>
            <p:cNvGrpSpPr/>
            <p:nvPr/>
          </p:nvGrpSpPr>
          <p:grpSpPr>
            <a:xfrm>
              <a:off x="8561322" y="2443071"/>
              <a:ext cx="689428" cy="689428"/>
              <a:chOff x="1374954" y="2923114"/>
              <a:chExt cx="689428" cy="689428"/>
            </a:xfrm>
          </p:grpSpPr>
          <p:sp>
            <p:nvSpPr>
              <p:cNvPr id="4" name="Oval 3"/>
              <p:cNvSpPr/>
              <p:nvPr/>
            </p:nvSpPr>
            <p:spPr bwMode="auto">
              <a:xfrm>
                <a:off x="1374954" y="2923114"/>
                <a:ext cx="689428" cy="689428"/>
              </a:xfrm>
              <a:prstGeom prst="ellipse">
                <a:avLst/>
              </a:prstGeom>
              <a:solidFill>
                <a:schemeClr val="accent3"/>
              </a:solidFill>
              <a:ln w="3175" cap="flat" cmpd="sng" algn="ctr">
                <a:noFill/>
                <a:prstDash val="solid"/>
                <a:round/>
                <a:headEnd type="none" w="med" len="med"/>
                <a:tailEnd type="none" w="med" len="med"/>
              </a:ln>
              <a:effectLst/>
            </p:spPr>
            <p:txBody>
              <a:bodyPr vert="horz" wrap="square" lIns="45720" tIns="45720" rIns="4572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ts val="0"/>
                  </a:spcAft>
                  <a:buClrTx/>
                  <a:buSzTx/>
                  <a:buFontTx/>
                  <a:buNone/>
                  <a:tabLst/>
                </a:pPr>
                <a:endParaRPr kumimoji="0" lang="en-US" sz="800" b="0" i="0" u="none" strike="noStrike" cap="none" normalizeH="0" baseline="0" dirty="0" smtClean="0">
                  <a:ln>
                    <a:noFill/>
                  </a:ln>
                  <a:effectLst/>
                  <a:latin typeface="Corbel" panose="020B0503020204020204" pitchFamily="34" charset="0"/>
                  <a:cs typeface="Arial" pitchFamily="34" charset="0"/>
                </a:endParaRPr>
              </a:p>
            </p:txBody>
          </p:sp>
          <p:grpSp>
            <p:nvGrpSpPr>
              <p:cNvPr id="9" name="Group 8"/>
              <p:cNvGrpSpPr/>
              <p:nvPr/>
            </p:nvGrpSpPr>
            <p:grpSpPr>
              <a:xfrm>
                <a:off x="1427681" y="3042363"/>
                <a:ext cx="529379" cy="431487"/>
                <a:chOff x="-1843087" y="3775075"/>
                <a:chExt cx="884237" cy="720725"/>
              </a:xfrm>
              <a:solidFill>
                <a:schemeClr val="bg1"/>
              </a:solidFill>
            </p:grpSpPr>
            <p:sp>
              <p:nvSpPr>
                <p:cNvPr id="5" name="Freeform 6"/>
                <p:cNvSpPr>
                  <a:spLocks/>
                </p:cNvSpPr>
                <p:nvPr/>
              </p:nvSpPr>
              <p:spPr bwMode="auto">
                <a:xfrm>
                  <a:off x="-1311275" y="3984625"/>
                  <a:ext cx="225425" cy="315913"/>
                </a:xfrm>
                <a:custGeom>
                  <a:avLst/>
                  <a:gdLst>
                    <a:gd name="T0" fmla="*/ 10 w 60"/>
                    <a:gd name="T1" fmla="*/ 51 h 84"/>
                    <a:gd name="T2" fmla="*/ 14 w 60"/>
                    <a:gd name="T3" fmla="*/ 64 h 84"/>
                    <a:gd name="T4" fmla="*/ 14 w 60"/>
                    <a:gd name="T5" fmla="*/ 72 h 84"/>
                    <a:gd name="T6" fmla="*/ 30 w 60"/>
                    <a:gd name="T7" fmla="*/ 84 h 84"/>
                    <a:gd name="T8" fmla="*/ 46 w 60"/>
                    <a:gd name="T9" fmla="*/ 72 h 84"/>
                    <a:gd name="T10" fmla="*/ 46 w 60"/>
                    <a:gd name="T11" fmla="*/ 64 h 84"/>
                    <a:gd name="T12" fmla="*/ 50 w 60"/>
                    <a:gd name="T13" fmla="*/ 51 h 84"/>
                    <a:gd name="T14" fmla="*/ 55 w 60"/>
                    <a:gd name="T15" fmla="*/ 50 h 84"/>
                    <a:gd name="T16" fmla="*/ 58 w 60"/>
                    <a:gd name="T17" fmla="*/ 36 h 84"/>
                    <a:gd name="T18" fmla="*/ 54 w 60"/>
                    <a:gd name="T19" fmla="*/ 34 h 84"/>
                    <a:gd name="T20" fmla="*/ 54 w 60"/>
                    <a:gd name="T21" fmla="*/ 21 h 84"/>
                    <a:gd name="T22" fmla="*/ 45 w 60"/>
                    <a:gd name="T23" fmla="*/ 8 h 84"/>
                    <a:gd name="T24" fmla="*/ 30 w 60"/>
                    <a:gd name="T25" fmla="*/ 0 h 84"/>
                    <a:gd name="T26" fmla="*/ 6 w 60"/>
                    <a:gd name="T27" fmla="*/ 20 h 84"/>
                    <a:gd name="T28" fmla="*/ 6 w 60"/>
                    <a:gd name="T29" fmla="*/ 34 h 84"/>
                    <a:gd name="T30" fmla="*/ 2 w 60"/>
                    <a:gd name="T31" fmla="*/ 36 h 84"/>
                    <a:gd name="T32" fmla="*/ 5 w 60"/>
                    <a:gd name="T33" fmla="*/ 50 h 84"/>
                    <a:gd name="T34" fmla="*/ 10 w 60"/>
                    <a:gd name="T35" fmla="*/ 51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 h="84">
                      <a:moveTo>
                        <a:pt x="10" y="51"/>
                      </a:moveTo>
                      <a:cubicBezTo>
                        <a:pt x="14" y="64"/>
                        <a:pt x="14" y="64"/>
                        <a:pt x="14" y="64"/>
                      </a:cubicBezTo>
                      <a:cubicBezTo>
                        <a:pt x="14" y="72"/>
                        <a:pt x="14" y="72"/>
                        <a:pt x="14" y="72"/>
                      </a:cubicBezTo>
                      <a:cubicBezTo>
                        <a:pt x="30" y="84"/>
                        <a:pt x="30" y="84"/>
                        <a:pt x="30" y="84"/>
                      </a:cubicBezTo>
                      <a:cubicBezTo>
                        <a:pt x="46" y="72"/>
                        <a:pt x="46" y="72"/>
                        <a:pt x="46" y="72"/>
                      </a:cubicBezTo>
                      <a:cubicBezTo>
                        <a:pt x="46" y="64"/>
                        <a:pt x="46" y="64"/>
                        <a:pt x="46" y="64"/>
                      </a:cubicBezTo>
                      <a:cubicBezTo>
                        <a:pt x="50" y="51"/>
                        <a:pt x="50" y="51"/>
                        <a:pt x="50" y="51"/>
                      </a:cubicBezTo>
                      <a:cubicBezTo>
                        <a:pt x="50" y="51"/>
                        <a:pt x="53" y="51"/>
                        <a:pt x="55" y="50"/>
                      </a:cubicBezTo>
                      <a:cubicBezTo>
                        <a:pt x="58" y="47"/>
                        <a:pt x="60" y="40"/>
                        <a:pt x="58" y="36"/>
                      </a:cubicBezTo>
                      <a:cubicBezTo>
                        <a:pt x="57" y="33"/>
                        <a:pt x="54" y="34"/>
                        <a:pt x="54" y="34"/>
                      </a:cubicBezTo>
                      <a:cubicBezTo>
                        <a:pt x="54" y="34"/>
                        <a:pt x="54" y="28"/>
                        <a:pt x="54" y="21"/>
                      </a:cubicBezTo>
                      <a:cubicBezTo>
                        <a:pt x="54" y="13"/>
                        <a:pt x="52" y="8"/>
                        <a:pt x="45" y="8"/>
                      </a:cubicBezTo>
                      <a:cubicBezTo>
                        <a:pt x="43" y="3"/>
                        <a:pt x="37" y="0"/>
                        <a:pt x="30" y="0"/>
                      </a:cubicBezTo>
                      <a:cubicBezTo>
                        <a:pt x="15" y="0"/>
                        <a:pt x="6" y="9"/>
                        <a:pt x="6" y="20"/>
                      </a:cubicBezTo>
                      <a:cubicBezTo>
                        <a:pt x="6" y="27"/>
                        <a:pt x="6" y="34"/>
                        <a:pt x="6" y="34"/>
                      </a:cubicBezTo>
                      <a:cubicBezTo>
                        <a:pt x="6" y="34"/>
                        <a:pt x="3" y="33"/>
                        <a:pt x="2" y="36"/>
                      </a:cubicBezTo>
                      <a:cubicBezTo>
                        <a:pt x="0" y="40"/>
                        <a:pt x="2" y="47"/>
                        <a:pt x="5" y="50"/>
                      </a:cubicBezTo>
                      <a:cubicBezTo>
                        <a:pt x="7" y="51"/>
                        <a:pt x="10" y="51"/>
                        <a:pt x="10" y="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orbel" panose="020B0503020204020204" pitchFamily="34" charset="0"/>
                  </a:endParaRPr>
                </a:p>
              </p:txBody>
            </p:sp>
            <p:sp>
              <p:nvSpPr>
                <p:cNvPr id="6" name="Freeform 7"/>
                <p:cNvSpPr>
                  <a:spLocks/>
                </p:cNvSpPr>
                <p:nvPr/>
              </p:nvSpPr>
              <p:spPr bwMode="auto">
                <a:xfrm>
                  <a:off x="-1330325" y="4198938"/>
                  <a:ext cx="34925" cy="52388"/>
                </a:xfrm>
                <a:custGeom>
                  <a:avLst/>
                  <a:gdLst>
                    <a:gd name="T0" fmla="*/ 8 w 9"/>
                    <a:gd name="T1" fmla="*/ 11 h 14"/>
                    <a:gd name="T2" fmla="*/ 9 w 9"/>
                    <a:gd name="T3" fmla="*/ 8 h 14"/>
                    <a:gd name="T4" fmla="*/ 7 w 9"/>
                    <a:gd name="T5" fmla="*/ 3 h 14"/>
                    <a:gd name="T6" fmla="*/ 3 w 9"/>
                    <a:gd name="T7" fmla="*/ 0 h 14"/>
                    <a:gd name="T8" fmla="*/ 3 w 9"/>
                    <a:gd name="T9" fmla="*/ 0 h 14"/>
                    <a:gd name="T10" fmla="*/ 0 w 9"/>
                    <a:gd name="T11" fmla="*/ 14 h 14"/>
                    <a:gd name="T12" fmla="*/ 8 w 9"/>
                    <a:gd name="T13" fmla="*/ 11 h 14"/>
                  </a:gdLst>
                  <a:ahLst/>
                  <a:cxnLst>
                    <a:cxn ang="0">
                      <a:pos x="T0" y="T1"/>
                    </a:cxn>
                    <a:cxn ang="0">
                      <a:pos x="T2" y="T3"/>
                    </a:cxn>
                    <a:cxn ang="0">
                      <a:pos x="T4" y="T5"/>
                    </a:cxn>
                    <a:cxn ang="0">
                      <a:pos x="T6" y="T7"/>
                    </a:cxn>
                    <a:cxn ang="0">
                      <a:pos x="T8" y="T9"/>
                    </a:cxn>
                    <a:cxn ang="0">
                      <a:pos x="T10" y="T11"/>
                    </a:cxn>
                    <a:cxn ang="0">
                      <a:pos x="T12" y="T13"/>
                    </a:cxn>
                  </a:cxnLst>
                  <a:rect l="0" t="0" r="r" b="b"/>
                  <a:pathLst>
                    <a:path w="9" h="14">
                      <a:moveTo>
                        <a:pt x="8" y="11"/>
                      </a:moveTo>
                      <a:cubicBezTo>
                        <a:pt x="9" y="10"/>
                        <a:pt x="9" y="9"/>
                        <a:pt x="9" y="8"/>
                      </a:cubicBezTo>
                      <a:cubicBezTo>
                        <a:pt x="7" y="3"/>
                        <a:pt x="7" y="3"/>
                        <a:pt x="7" y="3"/>
                      </a:cubicBezTo>
                      <a:cubicBezTo>
                        <a:pt x="6" y="2"/>
                        <a:pt x="4" y="1"/>
                        <a:pt x="3" y="0"/>
                      </a:cubicBezTo>
                      <a:cubicBezTo>
                        <a:pt x="3" y="0"/>
                        <a:pt x="3" y="0"/>
                        <a:pt x="3" y="0"/>
                      </a:cubicBezTo>
                      <a:cubicBezTo>
                        <a:pt x="2" y="5"/>
                        <a:pt x="2" y="10"/>
                        <a:pt x="0" y="14"/>
                      </a:cubicBezTo>
                      <a:lnTo>
                        <a:pt x="8" y="1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orbel" panose="020B0503020204020204" pitchFamily="34" charset="0"/>
                  </a:endParaRPr>
                </a:p>
              </p:txBody>
            </p:sp>
            <p:sp>
              <p:nvSpPr>
                <p:cNvPr id="7" name="Freeform 8"/>
                <p:cNvSpPr>
                  <a:spLocks noEditPoints="1"/>
                </p:cNvSpPr>
                <p:nvPr/>
              </p:nvSpPr>
              <p:spPr bwMode="auto">
                <a:xfrm>
                  <a:off x="-1843087" y="3775075"/>
                  <a:ext cx="666750" cy="720725"/>
                </a:xfrm>
                <a:custGeom>
                  <a:avLst/>
                  <a:gdLst>
                    <a:gd name="T0" fmla="*/ 100 w 178"/>
                    <a:gd name="T1" fmla="*/ 180 h 192"/>
                    <a:gd name="T2" fmla="*/ 109 w 178"/>
                    <a:gd name="T3" fmla="*/ 140 h 192"/>
                    <a:gd name="T4" fmla="*/ 120 w 178"/>
                    <a:gd name="T5" fmla="*/ 134 h 192"/>
                    <a:gd name="T6" fmla="*/ 100 w 178"/>
                    <a:gd name="T7" fmla="*/ 100 h 192"/>
                    <a:gd name="T8" fmla="*/ 134 w 178"/>
                    <a:gd name="T9" fmla="*/ 92 h 192"/>
                    <a:gd name="T10" fmla="*/ 100 w 178"/>
                    <a:gd name="T11" fmla="*/ 67 h 192"/>
                    <a:gd name="T12" fmla="*/ 135 w 178"/>
                    <a:gd name="T13" fmla="*/ 56 h 192"/>
                    <a:gd name="T14" fmla="*/ 143 w 178"/>
                    <a:gd name="T15" fmla="*/ 59 h 192"/>
                    <a:gd name="T16" fmla="*/ 151 w 178"/>
                    <a:gd name="T17" fmla="*/ 52 h 192"/>
                    <a:gd name="T18" fmla="*/ 178 w 178"/>
                    <a:gd name="T19" fmla="*/ 47 h 192"/>
                    <a:gd name="T20" fmla="*/ 0 w 178"/>
                    <a:gd name="T21" fmla="*/ 96 h 192"/>
                    <a:gd name="T22" fmla="*/ 100 w 178"/>
                    <a:gd name="T23" fmla="*/ 192 h 192"/>
                    <a:gd name="T24" fmla="*/ 160 w 178"/>
                    <a:gd name="T25" fmla="*/ 41 h 192"/>
                    <a:gd name="T26" fmla="*/ 121 w 178"/>
                    <a:gd name="T27" fmla="*/ 15 h 192"/>
                    <a:gd name="T28" fmla="*/ 100 w 178"/>
                    <a:gd name="T29" fmla="*/ 12 h 192"/>
                    <a:gd name="T30" fmla="*/ 133 w 178"/>
                    <a:gd name="T31" fmla="*/ 49 h 192"/>
                    <a:gd name="T32" fmla="*/ 100 w 178"/>
                    <a:gd name="T33" fmla="*/ 45 h 192"/>
                    <a:gd name="T34" fmla="*/ 71 w 178"/>
                    <a:gd name="T35" fmla="*/ 15 h 192"/>
                    <a:gd name="T36" fmla="*/ 32 w 178"/>
                    <a:gd name="T37" fmla="*/ 41 h 192"/>
                    <a:gd name="T38" fmla="*/ 27 w 178"/>
                    <a:gd name="T39" fmla="*/ 47 h 192"/>
                    <a:gd name="T40" fmla="*/ 44 w 178"/>
                    <a:gd name="T41" fmla="*/ 85 h 192"/>
                    <a:gd name="T42" fmla="*/ 12 w 178"/>
                    <a:gd name="T43" fmla="*/ 92 h 192"/>
                    <a:gd name="T44" fmla="*/ 27 w 178"/>
                    <a:gd name="T45" fmla="*/ 145 h 192"/>
                    <a:gd name="T46" fmla="*/ 37 w 178"/>
                    <a:gd name="T47" fmla="*/ 100 h 192"/>
                    <a:gd name="T48" fmla="*/ 47 w 178"/>
                    <a:gd name="T49" fmla="*/ 129 h 192"/>
                    <a:gd name="T50" fmla="*/ 40 w 178"/>
                    <a:gd name="T51" fmla="*/ 141 h 192"/>
                    <a:gd name="T52" fmla="*/ 32 w 178"/>
                    <a:gd name="T53" fmla="*/ 151 h 192"/>
                    <a:gd name="T54" fmla="*/ 52 w 178"/>
                    <a:gd name="T55" fmla="*/ 152 h 192"/>
                    <a:gd name="T56" fmla="*/ 71 w 178"/>
                    <a:gd name="T57" fmla="*/ 177 h 192"/>
                    <a:gd name="T58" fmla="*/ 92 w 178"/>
                    <a:gd name="T59" fmla="*/ 180 h 192"/>
                    <a:gd name="T60" fmla="*/ 61 w 178"/>
                    <a:gd name="T61" fmla="*/ 148 h 192"/>
                    <a:gd name="T62" fmla="*/ 92 w 178"/>
                    <a:gd name="T63" fmla="*/ 140 h 192"/>
                    <a:gd name="T64" fmla="*/ 92 w 178"/>
                    <a:gd name="T65" fmla="*/ 133 h 192"/>
                    <a:gd name="T66" fmla="*/ 55 w 178"/>
                    <a:gd name="T67" fmla="*/ 128 h 192"/>
                    <a:gd name="T68" fmla="*/ 59 w 178"/>
                    <a:gd name="T69" fmla="*/ 100 h 192"/>
                    <a:gd name="T70" fmla="*/ 92 w 178"/>
                    <a:gd name="T71" fmla="*/ 133 h 192"/>
                    <a:gd name="T72" fmla="*/ 59 w 178"/>
                    <a:gd name="T73" fmla="*/ 92 h 192"/>
                    <a:gd name="T74" fmla="*/ 57 w 178"/>
                    <a:gd name="T75" fmla="*/ 56 h 192"/>
                    <a:gd name="T76" fmla="*/ 92 w 178"/>
                    <a:gd name="T77" fmla="*/ 67 h 192"/>
                    <a:gd name="T78" fmla="*/ 92 w 178"/>
                    <a:gd name="T79" fmla="*/ 45 h 192"/>
                    <a:gd name="T80" fmla="*/ 59 w 178"/>
                    <a:gd name="T81" fmla="*/ 49 h 192"/>
                    <a:gd name="T82" fmla="*/ 92 w 178"/>
                    <a:gd name="T83" fmla="*/ 1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8" h="192">
                      <a:moveTo>
                        <a:pt x="100" y="180"/>
                      </a:moveTo>
                      <a:cubicBezTo>
                        <a:pt x="100" y="180"/>
                        <a:pt x="100" y="180"/>
                        <a:pt x="100" y="180"/>
                      </a:cubicBezTo>
                      <a:cubicBezTo>
                        <a:pt x="100" y="140"/>
                        <a:pt x="100" y="140"/>
                        <a:pt x="100" y="140"/>
                      </a:cubicBezTo>
                      <a:cubicBezTo>
                        <a:pt x="103" y="140"/>
                        <a:pt x="106" y="140"/>
                        <a:pt x="109" y="140"/>
                      </a:cubicBezTo>
                      <a:cubicBezTo>
                        <a:pt x="111" y="138"/>
                        <a:pt x="114" y="136"/>
                        <a:pt x="117" y="135"/>
                      </a:cubicBezTo>
                      <a:cubicBezTo>
                        <a:pt x="120" y="134"/>
                        <a:pt x="120" y="134"/>
                        <a:pt x="120" y="134"/>
                      </a:cubicBezTo>
                      <a:cubicBezTo>
                        <a:pt x="113" y="133"/>
                        <a:pt x="107" y="133"/>
                        <a:pt x="100" y="133"/>
                      </a:cubicBezTo>
                      <a:cubicBezTo>
                        <a:pt x="100" y="100"/>
                        <a:pt x="100" y="100"/>
                        <a:pt x="100" y="100"/>
                      </a:cubicBezTo>
                      <a:cubicBezTo>
                        <a:pt x="134" y="100"/>
                        <a:pt x="134" y="100"/>
                        <a:pt x="134" y="100"/>
                      </a:cubicBezTo>
                      <a:cubicBezTo>
                        <a:pt x="133" y="97"/>
                        <a:pt x="133" y="95"/>
                        <a:pt x="134" y="92"/>
                      </a:cubicBezTo>
                      <a:cubicBezTo>
                        <a:pt x="100" y="92"/>
                        <a:pt x="100" y="92"/>
                        <a:pt x="100" y="92"/>
                      </a:cubicBezTo>
                      <a:cubicBezTo>
                        <a:pt x="100" y="67"/>
                        <a:pt x="100" y="67"/>
                        <a:pt x="100" y="67"/>
                      </a:cubicBezTo>
                      <a:cubicBezTo>
                        <a:pt x="104" y="66"/>
                        <a:pt x="106" y="63"/>
                        <a:pt x="108" y="59"/>
                      </a:cubicBezTo>
                      <a:cubicBezTo>
                        <a:pt x="117" y="59"/>
                        <a:pt x="126" y="58"/>
                        <a:pt x="135" y="56"/>
                      </a:cubicBezTo>
                      <a:cubicBezTo>
                        <a:pt x="137" y="60"/>
                        <a:pt x="138" y="65"/>
                        <a:pt x="139" y="70"/>
                      </a:cubicBezTo>
                      <a:cubicBezTo>
                        <a:pt x="139" y="66"/>
                        <a:pt x="141" y="62"/>
                        <a:pt x="143" y="59"/>
                      </a:cubicBezTo>
                      <a:cubicBezTo>
                        <a:pt x="143" y="57"/>
                        <a:pt x="143" y="56"/>
                        <a:pt x="142" y="54"/>
                      </a:cubicBezTo>
                      <a:cubicBezTo>
                        <a:pt x="145" y="53"/>
                        <a:pt x="148" y="52"/>
                        <a:pt x="151" y="52"/>
                      </a:cubicBezTo>
                      <a:cubicBezTo>
                        <a:pt x="157" y="48"/>
                        <a:pt x="164" y="46"/>
                        <a:pt x="172" y="46"/>
                      </a:cubicBezTo>
                      <a:cubicBezTo>
                        <a:pt x="174" y="46"/>
                        <a:pt x="176" y="46"/>
                        <a:pt x="178" y="47"/>
                      </a:cubicBezTo>
                      <a:cubicBezTo>
                        <a:pt x="161" y="19"/>
                        <a:pt x="131" y="0"/>
                        <a:pt x="96" y="0"/>
                      </a:cubicBezTo>
                      <a:cubicBezTo>
                        <a:pt x="43" y="0"/>
                        <a:pt x="0" y="43"/>
                        <a:pt x="0" y="96"/>
                      </a:cubicBezTo>
                      <a:cubicBezTo>
                        <a:pt x="0" y="149"/>
                        <a:pt x="43" y="192"/>
                        <a:pt x="96" y="192"/>
                      </a:cubicBezTo>
                      <a:cubicBezTo>
                        <a:pt x="97" y="192"/>
                        <a:pt x="99" y="192"/>
                        <a:pt x="100" y="192"/>
                      </a:cubicBezTo>
                      <a:cubicBezTo>
                        <a:pt x="100" y="188"/>
                        <a:pt x="100" y="184"/>
                        <a:pt x="100" y="180"/>
                      </a:cubicBezTo>
                      <a:close/>
                      <a:moveTo>
                        <a:pt x="160" y="41"/>
                      </a:moveTo>
                      <a:cubicBezTo>
                        <a:pt x="153" y="44"/>
                        <a:pt x="147" y="46"/>
                        <a:pt x="140" y="47"/>
                      </a:cubicBezTo>
                      <a:cubicBezTo>
                        <a:pt x="135" y="34"/>
                        <a:pt x="129" y="23"/>
                        <a:pt x="121" y="15"/>
                      </a:cubicBezTo>
                      <a:cubicBezTo>
                        <a:pt x="136" y="20"/>
                        <a:pt x="150" y="29"/>
                        <a:pt x="160" y="41"/>
                      </a:cubicBezTo>
                      <a:close/>
                      <a:moveTo>
                        <a:pt x="100" y="12"/>
                      </a:moveTo>
                      <a:cubicBezTo>
                        <a:pt x="100" y="12"/>
                        <a:pt x="101" y="12"/>
                        <a:pt x="101" y="12"/>
                      </a:cubicBezTo>
                      <a:cubicBezTo>
                        <a:pt x="114" y="15"/>
                        <a:pt x="126" y="29"/>
                        <a:pt x="133" y="49"/>
                      </a:cubicBezTo>
                      <a:cubicBezTo>
                        <a:pt x="124" y="50"/>
                        <a:pt x="116" y="51"/>
                        <a:pt x="107" y="52"/>
                      </a:cubicBezTo>
                      <a:cubicBezTo>
                        <a:pt x="106" y="49"/>
                        <a:pt x="103" y="46"/>
                        <a:pt x="100" y="45"/>
                      </a:cubicBezTo>
                      <a:lnTo>
                        <a:pt x="100" y="12"/>
                      </a:lnTo>
                      <a:close/>
                      <a:moveTo>
                        <a:pt x="71" y="15"/>
                      </a:moveTo>
                      <a:cubicBezTo>
                        <a:pt x="63" y="23"/>
                        <a:pt x="57" y="34"/>
                        <a:pt x="52" y="47"/>
                      </a:cubicBezTo>
                      <a:cubicBezTo>
                        <a:pt x="45" y="46"/>
                        <a:pt x="39" y="44"/>
                        <a:pt x="32" y="41"/>
                      </a:cubicBezTo>
                      <a:cubicBezTo>
                        <a:pt x="42" y="29"/>
                        <a:pt x="56" y="20"/>
                        <a:pt x="71" y="15"/>
                      </a:cubicBezTo>
                      <a:close/>
                      <a:moveTo>
                        <a:pt x="27" y="47"/>
                      </a:moveTo>
                      <a:cubicBezTo>
                        <a:pt x="35" y="50"/>
                        <a:pt x="42" y="52"/>
                        <a:pt x="50" y="54"/>
                      </a:cubicBezTo>
                      <a:cubicBezTo>
                        <a:pt x="47" y="63"/>
                        <a:pt x="45" y="74"/>
                        <a:pt x="44" y="85"/>
                      </a:cubicBezTo>
                      <a:cubicBezTo>
                        <a:pt x="41" y="86"/>
                        <a:pt x="38" y="88"/>
                        <a:pt x="37" y="92"/>
                      </a:cubicBezTo>
                      <a:cubicBezTo>
                        <a:pt x="12" y="92"/>
                        <a:pt x="12" y="92"/>
                        <a:pt x="12" y="92"/>
                      </a:cubicBezTo>
                      <a:cubicBezTo>
                        <a:pt x="13" y="75"/>
                        <a:pt x="18" y="60"/>
                        <a:pt x="27" y="47"/>
                      </a:cubicBezTo>
                      <a:close/>
                      <a:moveTo>
                        <a:pt x="27" y="145"/>
                      </a:moveTo>
                      <a:cubicBezTo>
                        <a:pt x="18" y="132"/>
                        <a:pt x="13" y="117"/>
                        <a:pt x="12" y="100"/>
                      </a:cubicBezTo>
                      <a:cubicBezTo>
                        <a:pt x="37" y="100"/>
                        <a:pt x="37" y="100"/>
                        <a:pt x="37" y="100"/>
                      </a:cubicBezTo>
                      <a:cubicBezTo>
                        <a:pt x="38" y="104"/>
                        <a:pt x="41" y="106"/>
                        <a:pt x="44" y="107"/>
                      </a:cubicBezTo>
                      <a:cubicBezTo>
                        <a:pt x="45" y="115"/>
                        <a:pt x="46" y="122"/>
                        <a:pt x="47" y="129"/>
                      </a:cubicBezTo>
                      <a:cubicBezTo>
                        <a:pt x="43" y="131"/>
                        <a:pt x="40" y="135"/>
                        <a:pt x="40" y="140"/>
                      </a:cubicBezTo>
                      <a:cubicBezTo>
                        <a:pt x="40" y="140"/>
                        <a:pt x="40" y="140"/>
                        <a:pt x="40" y="141"/>
                      </a:cubicBezTo>
                      <a:cubicBezTo>
                        <a:pt x="36" y="142"/>
                        <a:pt x="32" y="143"/>
                        <a:pt x="27" y="145"/>
                      </a:cubicBezTo>
                      <a:close/>
                      <a:moveTo>
                        <a:pt x="32" y="151"/>
                      </a:moveTo>
                      <a:cubicBezTo>
                        <a:pt x="35" y="150"/>
                        <a:pt x="39" y="148"/>
                        <a:pt x="43" y="147"/>
                      </a:cubicBezTo>
                      <a:cubicBezTo>
                        <a:pt x="45" y="150"/>
                        <a:pt x="48" y="152"/>
                        <a:pt x="52" y="152"/>
                      </a:cubicBezTo>
                      <a:cubicBezTo>
                        <a:pt x="53" y="152"/>
                        <a:pt x="54" y="152"/>
                        <a:pt x="55" y="152"/>
                      </a:cubicBezTo>
                      <a:cubicBezTo>
                        <a:pt x="59" y="162"/>
                        <a:pt x="65" y="170"/>
                        <a:pt x="71" y="177"/>
                      </a:cubicBezTo>
                      <a:cubicBezTo>
                        <a:pt x="56" y="172"/>
                        <a:pt x="42" y="163"/>
                        <a:pt x="32" y="151"/>
                      </a:cubicBezTo>
                      <a:close/>
                      <a:moveTo>
                        <a:pt x="92" y="180"/>
                      </a:moveTo>
                      <a:cubicBezTo>
                        <a:pt x="92" y="180"/>
                        <a:pt x="91" y="180"/>
                        <a:pt x="91" y="180"/>
                      </a:cubicBezTo>
                      <a:cubicBezTo>
                        <a:pt x="79" y="177"/>
                        <a:pt x="68" y="165"/>
                        <a:pt x="61" y="148"/>
                      </a:cubicBezTo>
                      <a:cubicBezTo>
                        <a:pt x="62" y="146"/>
                        <a:pt x="63" y="145"/>
                        <a:pt x="64" y="142"/>
                      </a:cubicBezTo>
                      <a:cubicBezTo>
                        <a:pt x="73" y="141"/>
                        <a:pt x="82" y="140"/>
                        <a:pt x="92" y="140"/>
                      </a:cubicBezTo>
                      <a:lnTo>
                        <a:pt x="92" y="180"/>
                      </a:lnTo>
                      <a:close/>
                      <a:moveTo>
                        <a:pt x="92" y="133"/>
                      </a:moveTo>
                      <a:cubicBezTo>
                        <a:pt x="82" y="133"/>
                        <a:pt x="73" y="134"/>
                        <a:pt x="63" y="135"/>
                      </a:cubicBezTo>
                      <a:cubicBezTo>
                        <a:pt x="62" y="132"/>
                        <a:pt x="58" y="129"/>
                        <a:pt x="55" y="128"/>
                      </a:cubicBezTo>
                      <a:cubicBezTo>
                        <a:pt x="53" y="122"/>
                        <a:pt x="52" y="115"/>
                        <a:pt x="52" y="107"/>
                      </a:cubicBezTo>
                      <a:cubicBezTo>
                        <a:pt x="55" y="106"/>
                        <a:pt x="58" y="103"/>
                        <a:pt x="59" y="100"/>
                      </a:cubicBezTo>
                      <a:cubicBezTo>
                        <a:pt x="92" y="100"/>
                        <a:pt x="92" y="100"/>
                        <a:pt x="92" y="100"/>
                      </a:cubicBezTo>
                      <a:lnTo>
                        <a:pt x="92" y="133"/>
                      </a:lnTo>
                      <a:close/>
                      <a:moveTo>
                        <a:pt x="92" y="92"/>
                      </a:moveTo>
                      <a:cubicBezTo>
                        <a:pt x="59" y="92"/>
                        <a:pt x="59" y="92"/>
                        <a:pt x="59" y="92"/>
                      </a:cubicBezTo>
                      <a:cubicBezTo>
                        <a:pt x="58" y="89"/>
                        <a:pt x="55" y="86"/>
                        <a:pt x="52" y="85"/>
                      </a:cubicBezTo>
                      <a:cubicBezTo>
                        <a:pt x="52" y="74"/>
                        <a:pt x="54" y="65"/>
                        <a:pt x="57" y="56"/>
                      </a:cubicBezTo>
                      <a:cubicBezTo>
                        <a:pt x="66" y="58"/>
                        <a:pt x="75" y="59"/>
                        <a:pt x="84" y="59"/>
                      </a:cubicBezTo>
                      <a:cubicBezTo>
                        <a:pt x="86" y="63"/>
                        <a:pt x="88" y="66"/>
                        <a:pt x="92" y="67"/>
                      </a:cubicBezTo>
                      <a:lnTo>
                        <a:pt x="92" y="92"/>
                      </a:lnTo>
                      <a:close/>
                      <a:moveTo>
                        <a:pt x="92" y="45"/>
                      </a:moveTo>
                      <a:cubicBezTo>
                        <a:pt x="89" y="46"/>
                        <a:pt x="86" y="49"/>
                        <a:pt x="85" y="52"/>
                      </a:cubicBezTo>
                      <a:cubicBezTo>
                        <a:pt x="76" y="51"/>
                        <a:pt x="67" y="50"/>
                        <a:pt x="59" y="49"/>
                      </a:cubicBezTo>
                      <a:cubicBezTo>
                        <a:pt x="66" y="29"/>
                        <a:pt x="78" y="15"/>
                        <a:pt x="91" y="12"/>
                      </a:cubicBezTo>
                      <a:cubicBezTo>
                        <a:pt x="91" y="12"/>
                        <a:pt x="92" y="12"/>
                        <a:pt x="92" y="12"/>
                      </a:cubicBezTo>
                      <a:lnTo>
                        <a:pt x="92" y="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orbel" panose="020B0503020204020204" pitchFamily="34" charset="0"/>
                  </a:endParaRPr>
                </a:p>
              </p:txBody>
            </p:sp>
            <p:sp>
              <p:nvSpPr>
                <p:cNvPr id="8" name="Freeform 9"/>
                <p:cNvSpPr>
                  <a:spLocks/>
                </p:cNvSpPr>
                <p:nvPr/>
              </p:nvSpPr>
              <p:spPr bwMode="auto">
                <a:xfrm>
                  <a:off x="-1438275" y="4273550"/>
                  <a:ext cx="479425" cy="222250"/>
                </a:xfrm>
                <a:custGeom>
                  <a:avLst/>
                  <a:gdLst>
                    <a:gd name="T0" fmla="*/ 116 w 128"/>
                    <a:gd name="T1" fmla="*/ 12 h 59"/>
                    <a:gd name="T2" fmla="*/ 84 w 128"/>
                    <a:gd name="T3" fmla="*/ 0 h 59"/>
                    <a:gd name="T4" fmla="*/ 70 w 128"/>
                    <a:gd name="T5" fmla="*/ 43 h 59"/>
                    <a:gd name="T6" fmla="*/ 70 w 128"/>
                    <a:gd name="T7" fmla="*/ 24 h 59"/>
                    <a:gd name="T8" fmla="*/ 65 w 128"/>
                    <a:gd name="T9" fmla="*/ 17 h 59"/>
                    <a:gd name="T10" fmla="*/ 70 w 128"/>
                    <a:gd name="T11" fmla="*/ 12 h 59"/>
                    <a:gd name="T12" fmla="*/ 64 w 128"/>
                    <a:gd name="T13" fmla="*/ 7 h 59"/>
                    <a:gd name="T14" fmla="*/ 58 w 128"/>
                    <a:gd name="T15" fmla="*/ 12 h 59"/>
                    <a:gd name="T16" fmla="*/ 63 w 128"/>
                    <a:gd name="T17" fmla="*/ 17 h 59"/>
                    <a:gd name="T18" fmla="*/ 58 w 128"/>
                    <a:gd name="T19" fmla="*/ 24 h 59"/>
                    <a:gd name="T20" fmla="*/ 58 w 128"/>
                    <a:gd name="T21" fmla="*/ 43 h 59"/>
                    <a:gd name="T22" fmla="*/ 44 w 128"/>
                    <a:gd name="T23" fmla="*/ 0 h 59"/>
                    <a:gd name="T24" fmla="*/ 12 w 128"/>
                    <a:gd name="T25" fmla="*/ 12 h 59"/>
                    <a:gd name="T26" fmla="*/ 4 w 128"/>
                    <a:gd name="T27" fmla="*/ 20 h 59"/>
                    <a:gd name="T28" fmla="*/ 0 w 128"/>
                    <a:gd name="T29" fmla="*/ 59 h 59"/>
                    <a:gd name="T30" fmla="*/ 128 w 128"/>
                    <a:gd name="T31" fmla="*/ 59 h 59"/>
                    <a:gd name="T32" fmla="*/ 124 w 128"/>
                    <a:gd name="T33" fmla="*/ 20 h 59"/>
                    <a:gd name="T34" fmla="*/ 116 w 128"/>
                    <a:gd name="T35" fmla="*/ 12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8" h="59">
                      <a:moveTo>
                        <a:pt x="116" y="12"/>
                      </a:moveTo>
                      <a:cubicBezTo>
                        <a:pt x="84" y="0"/>
                        <a:pt x="84" y="0"/>
                        <a:pt x="84" y="0"/>
                      </a:cubicBezTo>
                      <a:cubicBezTo>
                        <a:pt x="70" y="43"/>
                        <a:pt x="70" y="43"/>
                        <a:pt x="70" y="43"/>
                      </a:cubicBezTo>
                      <a:cubicBezTo>
                        <a:pt x="70" y="24"/>
                        <a:pt x="70" y="24"/>
                        <a:pt x="70" y="24"/>
                      </a:cubicBezTo>
                      <a:cubicBezTo>
                        <a:pt x="65" y="17"/>
                        <a:pt x="65" y="17"/>
                        <a:pt x="65" y="17"/>
                      </a:cubicBezTo>
                      <a:cubicBezTo>
                        <a:pt x="70" y="12"/>
                        <a:pt x="70" y="12"/>
                        <a:pt x="70" y="12"/>
                      </a:cubicBezTo>
                      <a:cubicBezTo>
                        <a:pt x="64" y="7"/>
                        <a:pt x="64" y="7"/>
                        <a:pt x="64" y="7"/>
                      </a:cubicBezTo>
                      <a:cubicBezTo>
                        <a:pt x="58" y="12"/>
                        <a:pt x="58" y="12"/>
                        <a:pt x="58" y="12"/>
                      </a:cubicBezTo>
                      <a:cubicBezTo>
                        <a:pt x="63" y="17"/>
                        <a:pt x="63" y="17"/>
                        <a:pt x="63" y="17"/>
                      </a:cubicBezTo>
                      <a:cubicBezTo>
                        <a:pt x="58" y="24"/>
                        <a:pt x="58" y="24"/>
                        <a:pt x="58" y="24"/>
                      </a:cubicBezTo>
                      <a:cubicBezTo>
                        <a:pt x="58" y="43"/>
                        <a:pt x="58" y="43"/>
                        <a:pt x="58" y="43"/>
                      </a:cubicBezTo>
                      <a:cubicBezTo>
                        <a:pt x="44" y="0"/>
                        <a:pt x="44" y="0"/>
                        <a:pt x="44" y="0"/>
                      </a:cubicBezTo>
                      <a:cubicBezTo>
                        <a:pt x="12" y="12"/>
                        <a:pt x="12" y="12"/>
                        <a:pt x="12" y="12"/>
                      </a:cubicBezTo>
                      <a:cubicBezTo>
                        <a:pt x="8" y="13"/>
                        <a:pt x="5" y="16"/>
                        <a:pt x="4" y="20"/>
                      </a:cubicBezTo>
                      <a:cubicBezTo>
                        <a:pt x="2" y="30"/>
                        <a:pt x="0" y="48"/>
                        <a:pt x="0" y="59"/>
                      </a:cubicBezTo>
                      <a:cubicBezTo>
                        <a:pt x="128" y="59"/>
                        <a:pt x="128" y="59"/>
                        <a:pt x="128" y="59"/>
                      </a:cubicBezTo>
                      <a:cubicBezTo>
                        <a:pt x="128" y="48"/>
                        <a:pt x="126" y="30"/>
                        <a:pt x="124" y="20"/>
                      </a:cubicBezTo>
                      <a:cubicBezTo>
                        <a:pt x="123" y="16"/>
                        <a:pt x="120" y="13"/>
                        <a:pt x="11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Corbel" panose="020B0503020204020204" pitchFamily="34" charset="0"/>
                  </a:endParaRPr>
                </a:p>
              </p:txBody>
            </p:sp>
          </p:grpSp>
        </p:grpSp>
        <p:sp>
          <p:nvSpPr>
            <p:cNvPr id="32" name="Rectangle 31"/>
            <p:cNvSpPr/>
            <p:nvPr>
              <p:custDataLst>
                <p:tags r:id="rId10"/>
              </p:custDataLst>
            </p:nvPr>
          </p:nvSpPr>
          <p:spPr>
            <a:xfrm>
              <a:off x="1441853" y="2383120"/>
              <a:ext cx="6938939" cy="4572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91440" rIns="0" rtlCol="0" anchor="t" anchorCtr="0"/>
            <a:lstStyle/>
            <a:p>
              <a:r>
                <a:rPr lang="en-US" sz="3000" b="1" dirty="0" smtClean="0">
                  <a:solidFill>
                    <a:srgbClr val="009EDB"/>
                  </a:solidFill>
                  <a:latin typeface="Corbel"/>
                </a:rPr>
                <a:t>Demonstrate Leadership in a Growing Market</a:t>
              </a:r>
              <a:endParaRPr lang="en-US" sz="3000" b="1" dirty="0">
                <a:solidFill>
                  <a:srgbClr val="009EDB"/>
                </a:solidFill>
                <a:latin typeface="Corbel"/>
              </a:endParaRPr>
            </a:p>
          </p:txBody>
        </p:sp>
      </p:grpSp>
      <p:grpSp>
        <p:nvGrpSpPr>
          <p:cNvPr id="11" name="Group 10"/>
          <p:cNvGrpSpPr/>
          <p:nvPr/>
        </p:nvGrpSpPr>
        <p:grpSpPr>
          <a:xfrm>
            <a:off x="8578088" y="3789357"/>
            <a:ext cx="689428" cy="689428"/>
            <a:chOff x="3569137" y="2782711"/>
            <a:chExt cx="689428" cy="689428"/>
          </a:xfrm>
        </p:grpSpPr>
        <p:sp>
          <p:nvSpPr>
            <p:cNvPr id="39" name="Oval 38"/>
            <p:cNvSpPr/>
            <p:nvPr/>
          </p:nvSpPr>
          <p:spPr bwMode="auto">
            <a:xfrm>
              <a:off x="3569137" y="2782711"/>
              <a:ext cx="689428" cy="689428"/>
            </a:xfrm>
            <a:prstGeom prst="ellipse">
              <a:avLst/>
            </a:prstGeom>
            <a:solidFill>
              <a:schemeClr val="accent3"/>
            </a:solidFill>
            <a:ln w="3175" cap="flat" cmpd="sng" algn="ctr">
              <a:noFill/>
              <a:prstDash val="solid"/>
              <a:round/>
              <a:headEnd type="none" w="med" len="med"/>
              <a:tailEnd type="none" w="med" len="med"/>
            </a:ln>
            <a:effectLst/>
          </p:spPr>
          <p:txBody>
            <a:bodyPr vert="horz" wrap="square" lIns="45720" tIns="45720" rIns="4572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ts val="0"/>
                </a:spcAft>
                <a:buClrTx/>
                <a:buSzTx/>
                <a:buFontTx/>
                <a:buNone/>
                <a:tabLst/>
              </a:pPr>
              <a:endParaRPr kumimoji="0" lang="en-US" sz="800" b="0" i="0" u="none" strike="noStrike" cap="none" normalizeH="0" baseline="0" dirty="0" smtClean="0">
                <a:ln>
                  <a:noFill/>
                </a:ln>
                <a:effectLst/>
                <a:latin typeface="Corbel" panose="020B0503020204020204" pitchFamily="34" charset="0"/>
                <a:cs typeface="Arial" pitchFamily="34" charset="0"/>
              </a:endParaRPr>
            </a:p>
          </p:txBody>
        </p:sp>
        <p:grpSp>
          <p:nvGrpSpPr>
            <p:cNvPr id="61" name="Group 60"/>
            <p:cNvGrpSpPr/>
            <p:nvPr/>
          </p:nvGrpSpPr>
          <p:grpSpPr>
            <a:xfrm>
              <a:off x="3638137" y="2960788"/>
              <a:ext cx="560183" cy="361796"/>
              <a:chOff x="2581430" y="5156200"/>
              <a:chExt cx="1627188" cy="1050926"/>
            </a:xfrm>
            <a:solidFill>
              <a:schemeClr val="bg1"/>
            </a:solidFill>
          </p:grpSpPr>
          <p:sp>
            <p:nvSpPr>
              <p:cNvPr id="62" name="Freeform 588"/>
              <p:cNvSpPr>
                <a:spLocks/>
              </p:cNvSpPr>
              <p:nvPr/>
            </p:nvSpPr>
            <p:spPr bwMode="auto">
              <a:xfrm>
                <a:off x="3346605" y="572770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w="15875" cap="flat" cmpd="sng" algn="ctr">
                <a:noFill/>
                <a:prstDash val="solid"/>
                <a:round/>
                <a:headEnd type="none" w="med" len="med"/>
                <a:tailEnd type="none" w="med" len="med"/>
              </a:ln>
              <a:effectLst/>
            </p:spPr>
            <p:txBody>
              <a:bodyPr vert="horz" wrap="square" lIns="45720" tIns="45720" rIns="45720" bIns="45720" numCol="1" rtlCol="0" anchor="t" anchorCtr="0" compatLnSpc="1">
                <a:prstTxWarp prst="textNoShape">
                  <a:avLst/>
                </a:prstTxWarp>
              </a:bodyPr>
              <a:lstStyle/>
              <a:p>
                <a:pPr>
                  <a:spcAft>
                    <a:spcPts val="0"/>
                  </a:spcAft>
                </a:pPr>
                <a:endParaRPr lang="en-US" sz="400" dirty="0">
                  <a:latin typeface="Corbel" panose="020B0503020204020204" pitchFamily="34" charset="0"/>
                  <a:cs typeface="Arial" pitchFamily="34" charset="0"/>
                </a:endParaRPr>
              </a:p>
            </p:txBody>
          </p:sp>
          <p:sp>
            <p:nvSpPr>
              <p:cNvPr id="63" name="Freeform 589"/>
              <p:cNvSpPr>
                <a:spLocks/>
              </p:cNvSpPr>
              <p:nvPr/>
            </p:nvSpPr>
            <p:spPr bwMode="auto">
              <a:xfrm>
                <a:off x="3049743" y="5197475"/>
                <a:ext cx="971550" cy="660400"/>
              </a:xfrm>
              <a:custGeom>
                <a:avLst/>
                <a:gdLst>
                  <a:gd name="T0" fmla="*/ 14 w 259"/>
                  <a:gd name="T1" fmla="*/ 65 h 176"/>
                  <a:gd name="T2" fmla="*/ 38 w 259"/>
                  <a:gd name="T3" fmla="*/ 89 h 176"/>
                  <a:gd name="T4" fmla="*/ 98 w 259"/>
                  <a:gd name="T5" fmla="*/ 57 h 176"/>
                  <a:gd name="T6" fmla="*/ 110 w 259"/>
                  <a:gd name="T7" fmla="*/ 60 h 176"/>
                  <a:gd name="T8" fmla="*/ 216 w 259"/>
                  <a:gd name="T9" fmla="*/ 176 h 176"/>
                  <a:gd name="T10" fmla="*/ 259 w 259"/>
                  <a:gd name="T11" fmla="*/ 127 h 176"/>
                  <a:gd name="T12" fmla="*/ 204 w 259"/>
                  <a:gd name="T13" fmla="*/ 22 h 176"/>
                  <a:gd name="T14" fmla="*/ 181 w 259"/>
                  <a:gd name="T15" fmla="*/ 28 h 176"/>
                  <a:gd name="T16" fmla="*/ 156 w 259"/>
                  <a:gd name="T17" fmla="*/ 14 h 176"/>
                  <a:gd name="T18" fmla="*/ 128 w 259"/>
                  <a:gd name="T19" fmla="*/ 2 h 176"/>
                  <a:gd name="T20" fmla="*/ 87 w 259"/>
                  <a:gd name="T21" fmla="*/ 14 h 176"/>
                  <a:gd name="T22" fmla="*/ 42 w 259"/>
                  <a:gd name="T23" fmla="*/ 43 h 176"/>
                  <a:gd name="T24" fmla="*/ 14 w 259"/>
                  <a:gd name="T25" fmla="*/ 65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9" h="176">
                    <a:moveTo>
                      <a:pt x="14" y="65"/>
                    </a:moveTo>
                    <a:cubicBezTo>
                      <a:pt x="0" y="76"/>
                      <a:pt x="7" y="107"/>
                      <a:pt x="38" y="89"/>
                    </a:cubicBezTo>
                    <a:cubicBezTo>
                      <a:pt x="38" y="89"/>
                      <a:pt x="76" y="70"/>
                      <a:pt x="98" y="57"/>
                    </a:cubicBezTo>
                    <a:cubicBezTo>
                      <a:pt x="103" y="54"/>
                      <a:pt x="106" y="55"/>
                      <a:pt x="110" y="60"/>
                    </a:cubicBezTo>
                    <a:cubicBezTo>
                      <a:pt x="115" y="63"/>
                      <a:pt x="216" y="176"/>
                      <a:pt x="216" y="176"/>
                    </a:cubicBezTo>
                    <a:cubicBezTo>
                      <a:pt x="216" y="176"/>
                      <a:pt x="247" y="152"/>
                      <a:pt x="259" y="127"/>
                    </a:cubicBezTo>
                    <a:cubicBezTo>
                      <a:pt x="259" y="127"/>
                      <a:pt x="231" y="75"/>
                      <a:pt x="204" y="22"/>
                    </a:cubicBezTo>
                    <a:cubicBezTo>
                      <a:pt x="197" y="27"/>
                      <a:pt x="190" y="31"/>
                      <a:pt x="181" y="28"/>
                    </a:cubicBezTo>
                    <a:cubicBezTo>
                      <a:pt x="172" y="26"/>
                      <a:pt x="164" y="19"/>
                      <a:pt x="156" y="14"/>
                    </a:cubicBezTo>
                    <a:cubicBezTo>
                      <a:pt x="147" y="8"/>
                      <a:pt x="139" y="3"/>
                      <a:pt x="128" y="2"/>
                    </a:cubicBezTo>
                    <a:cubicBezTo>
                      <a:pt x="112" y="0"/>
                      <a:pt x="100" y="7"/>
                      <a:pt x="87" y="14"/>
                    </a:cubicBezTo>
                    <a:cubicBezTo>
                      <a:pt x="72" y="23"/>
                      <a:pt x="57" y="33"/>
                      <a:pt x="42" y="43"/>
                    </a:cubicBezTo>
                    <a:cubicBezTo>
                      <a:pt x="32" y="50"/>
                      <a:pt x="23" y="57"/>
                      <a:pt x="14" y="65"/>
                    </a:cubicBezTo>
                    <a:close/>
                  </a:path>
                </a:pathLst>
              </a:custGeom>
              <a:grpFill/>
              <a:ln w="15875" cap="flat" cmpd="sng" algn="ctr">
                <a:noFill/>
                <a:prstDash val="solid"/>
                <a:round/>
                <a:headEnd type="none" w="med" len="med"/>
                <a:tailEnd type="none" w="med" len="med"/>
              </a:ln>
              <a:effectLst/>
            </p:spPr>
            <p:txBody>
              <a:bodyPr vert="horz" wrap="square" lIns="45720" tIns="45720" rIns="45720" bIns="45720" numCol="1" rtlCol="0" anchor="t" anchorCtr="0" compatLnSpc="1">
                <a:prstTxWarp prst="textNoShape">
                  <a:avLst/>
                </a:prstTxWarp>
              </a:bodyPr>
              <a:lstStyle/>
              <a:p>
                <a:pPr>
                  <a:spcAft>
                    <a:spcPts val="0"/>
                  </a:spcAft>
                </a:pPr>
                <a:endParaRPr lang="en-US" sz="400" dirty="0">
                  <a:latin typeface="Corbel" panose="020B0503020204020204" pitchFamily="34" charset="0"/>
                  <a:cs typeface="Arial" pitchFamily="34" charset="0"/>
                </a:endParaRPr>
              </a:p>
            </p:txBody>
          </p:sp>
          <p:sp>
            <p:nvSpPr>
              <p:cNvPr id="64" name="Freeform 590"/>
              <p:cNvSpPr>
                <a:spLocks/>
              </p:cNvSpPr>
              <p:nvPr/>
            </p:nvSpPr>
            <p:spPr bwMode="auto">
              <a:xfrm>
                <a:off x="3154518" y="5876925"/>
                <a:ext cx="247650" cy="255588"/>
              </a:xfrm>
              <a:custGeom>
                <a:avLst/>
                <a:gdLst>
                  <a:gd name="T0" fmla="*/ 5 w 66"/>
                  <a:gd name="T1" fmla="*/ 60 h 68"/>
                  <a:gd name="T2" fmla="*/ 7 w 66"/>
                  <a:gd name="T3" fmla="*/ 36 h 68"/>
                  <a:gd name="T4" fmla="*/ 39 w 66"/>
                  <a:gd name="T5" fmla="*/ 6 h 68"/>
                  <a:gd name="T6" fmla="*/ 61 w 66"/>
                  <a:gd name="T7" fmla="*/ 8 h 68"/>
                  <a:gd name="T8" fmla="*/ 61 w 66"/>
                  <a:gd name="T9" fmla="*/ 8 h 68"/>
                  <a:gd name="T10" fmla="*/ 58 w 66"/>
                  <a:gd name="T11" fmla="*/ 33 h 68"/>
                  <a:gd name="T12" fmla="*/ 26 w 66"/>
                  <a:gd name="T13" fmla="*/ 62 h 68"/>
                  <a:gd name="T14" fmla="*/ 5 w 66"/>
                  <a:gd name="T15" fmla="*/ 60 h 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68">
                    <a:moveTo>
                      <a:pt x="5" y="60"/>
                    </a:moveTo>
                    <a:cubicBezTo>
                      <a:pt x="0" y="52"/>
                      <a:pt x="1" y="42"/>
                      <a:pt x="7" y="36"/>
                    </a:cubicBezTo>
                    <a:cubicBezTo>
                      <a:pt x="39" y="6"/>
                      <a:pt x="39" y="6"/>
                      <a:pt x="39" y="6"/>
                    </a:cubicBezTo>
                    <a:cubicBezTo>
                      <a:pt x="46" y="0"/>
                      <a:pt x="55" y="1"/>
                      <a:pt x="61" y="8"/>
                    </a:cubicBezTo>
                    <a:cubicBezTo>
                      <a:pt x="61" y="8"/>
                      <a:pt x="61" y="8"/>
                      <a:pt x="61" y="8"/>
                    </a:cubicBezTo>
                    <a:cubicBezTo>
                      <a:pt x="66" y="16"/>
                      <a:pt x="65" y="26"/>
                      <a:pt x="58" y="33"/>
                    </a:cubicBezTo>
                    <a:cubicBezTo>
                      <a:pt x="26" y="62"/>
                      <a:pt x="26" y="62"/>
                      <a:pt x="26" y="62"/>
                    </a:cubicBezTo>
                    <a:cubicBezTo>
                      <a:pt x="20" y="68"/>
                      <a:pt x="10" y="67"/>
                      <a:pt x="5" y="60"/>
                    </a:cubicBezTo>
                    <a:close/>
                  </a:path>
                </a:pathLst>
              </a:custGeom>
              <a:grpFill/>
              <a:ln w="15875" cap="flat" cmpd="sng" algn="ctr">
                <a:noFill/>
                <a:prstDash val="solid"/>
                <a:round/>
                <a:headEnd type="none" w="med" len="med"/>
                <a:tailEnd type="none" w="med" len="med"/>
              </a:ln>
              <a:effectLst/>
            </p:spPr>
            <p:txBody>
              <a:bodyPr vert="horz" wrap="square" lIns="45720" tIns="45720" rIns="45720" bIns="45720" numCol="1" rtlCol="0" anchor="t" anchorCtr="0" compatLnSpc="1">
                <a:prstTxWarp prst="textNoShape">
                  <a:avLst/>
                </a:prstTxWarp>
              </a:bodyPr>
              <a:lstStyle/>
              <a:p>
                <a:pPr>
                  <a:spcAft>
                    <a:spcPts val="0"/>
                  </a:spcAft>
                </a:pPr>
                <a:endParaRPr lang="en-US" sz="400" dirty="0">
                  <a:latin typeface="Corbel" panose="020B0503020204020204" pitchFamily="34" charset="0"/>
                  <a:cs typeface="Arial" pitchFamily="34" charset="0"/>
                </a:endParaRPr>
              </a:p>
            </p:txBody>
          </p:sp>
          <p:sp>
            <p:nvSpPr>
              <p:cNvPr id="65" name="Freeform 591"/>
              <p:cNvSpPr>
                <a:spLocks/>
              </p:cNvSpPr>
              <p:nvPr/>
            </p:nvSpPr>
            <p:spPr bwMode="auto">
              <a:xfrm>
                <a:off x="3041805" y="5802313"/>
                <a:ext cx="222250" cy="228600"/>
              </a:xfrm>
              <a:custGeom>
                <a:avLst/>
                <a:gdLst>
                  <a:gd name="T0" fmla="*/ 6 w 59"/>
                  <a:gd name="T1" fmla="*/ 53 h 61"/>
                  <a:gd name="T2" fmla="*/ 8 w 59"/>
                  <a:gd name="T3" fmla="*/ 29 h 61"/>
                  <a:gd name="T4" fmla="*/ 33 w 59"/>
                  <a:gd name="T5" fmla="*/ 6 h 61"/>
                  <a:gd name="T6" fmla="*/ 54 w 59"/>
                  <a:gd name="T7" fmla="*/ 8 h 61"/>
                  <a:gd name="T8" fmla="*/ 54 w 59"/>
                  <a:gd name="T9" fmla="*/ 8 h 61"/>
                  <a:gd name="T10" fmla="*/ 52 w 59"/>
                  <a:gd name="T11" fmla="*/ 32 h 61"/>
                  <a:gd name="T12" fmla="*/ 27 w 59"/>
                  <a:gd name="T13" fmla="*/ 55 h 61"/>
                  <a:gd name="T14" fmla="*/ 6 w 59"/>
                  <a:gd name="T15" fmla="*/ 53 h 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 h="61">
                    <a:moveTo>
                      <a:pt x="6" y="53"/>
                    </a:moveTo>
                    <a:cubicBezTo>
                      <a:pt x="0" y="46"/>
                      <a:pt x="1" y="35"/>
                      <a:pt x="8" y="29"/>
                    </a:cubicBezTo>
                    <a:cubicBezTo>
                      <a:pt x="33" y="6"/>
                      <a:pt x="33" y="6"/>
                      <a:pt x="33" y="6"/>
                    </a:cubicBezTo>
                    <a:cubicBezTo>
                      <a:pt x="40" y="0"/>
                      <a:pt x="49" y="1"/>
                      <a:pt x="54" y="8"/>
                    </a:cubicBezTo>
                    <a:cubicBezTo>
                      <a:pt x="54" y="8"/>
                      <a:pt x="54" y="8"/>
                      <a:pt x="54" y="8"/>
                    </a:cubicBezTo>
                    <a:cubicBezTo>
                      <a:pt x="59" y="15"/>
                      <a:pt x="58" y="26"/>
                      <a:pt x="52" y="32"/>
                    </a:cubicBezTo>
                    <a:cubicBezTo>
                      <a:pt x="27" y="55"/>
                      <a:pt x="27" y="55"/>
                      <a:pt x="27" y="55"/>
                    </a:cubicBezTo>
                    <a:cubicBezTo>
                      <a:pt x="20" y="61"/>
                      <a:pt x="11" y="60"/>
                      <a:pt x="6" y="53"/>
                    </a:cubicBezTo>
                    <a:close/>
                  </a:path>
                </a:pathLst>
              </a:custGeom>
              <a:grpFill/>
              <a:ln w="15875" cap="flat" cmpd="sng" algn="ctr">
                <a:noFill/>
                <a:prstDash val="solid"/>
                <a:round/>
                <a:headEnd type="none" w="med" len="med"/>
                <a:tailEnd type="none" w="med" len="med"/>
              </a:ln>
              <a:effectLst/>
            </p:spPr>
            <p:txBody>
              <a:bodyPr vert="horz" wrap="square" lIns="45720" tIns="45720" rIns="45720" bIns="45720" numCol="1" rtlCol="0" anchor="t" anchorCtr="0" compatLnSpc="1">
                <a:prstTxWarp prst="textNoShape">
                  <a:avLst/>
                </a:prstTxWarp>
              </a:bodyPr>
              <a:lstStyle/>
              <a:p>
                <a:pPr>
                  <a:spcAft>
                    <a:spcPts val="0"/>
                  </a:spcAft>
                </a:pPr>
                <a:endParaRPr lang="en-US" sz="400" dirty="0">
                  <a:latin typeface="Corbel" panose="020B0503020204020204" pitchFamily="34" charset="0"/>
                  <a:cs typeface="Arial" pitchFamily="34" charset="0"/>
                </a:endParaRPr>
              </a:p>
            </p:txBody>
          </p:sp>
          <p:sp>
            <p:nvSpPr>
              <p:cNvPr id="66" name="Freeform 592"/>
              <p:cNvSpPr>
                <a:spLocks/>
              </p:cNvSpPr>
              <p:nvPr/>
            </p:nvSpPr>
            <p:spPr bwMode="auto">
              <a:xfrm>
                <a:off x="2911630" y="5791200"/>
                <a:ext cx="149225" cy="160338"/>
              </a:xfrm>
              <a:custGeom>
                <a:avLst/>
                <a:gdLst>
                  <a:gd name="T0" fmla="*/ 5 w 40"/>
                  <a:gd name="T1" fmla="*/ 34 h 43"/>
                  <a:gd name="T2" fmla="*/ 8 w 40"/>
                  <a:gd name="T3" fmla="*/ 10 h 43"/>
                  <a:gd name="T4" fmla="*/ 14 w 40"/>
                  <a:gd name="T5" fmla="*/ 6 h 43"/>
                  <a:gd name="T6" fmla="*/ 35 w 40"/>
                  <a:gd name="T7" fmla="*/ 9 h 43"/>
                  <a:gd name="T8" fmla="*/ 35 w 40"/>
                  <a:gd name="T9" fmla="*/ 9 h 43"/>
                  <a:gd name="T10" fmla="*/ 32 w 40"/>
                  <a:gd name="T11" fmla="*/ 33 h 43"/>
                  <a:gd name="T12" fmla="*/ 26 w 40"/>
                  <a:gd name="T13" fmla="*/ 37 h 43"/>
                  <a:gd name="T14" fmla="*/ 5 w 40"/>
                  <a:gd name="T15" fmla="*/ 34 h 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43">
                    <a:moveTo>
                      <a:pt x="5" y="34"/>
                    </a:moveTo>
                    <a:cubicBezTo>
                      <a:pt x="0" y="26"/>
                      <a:pt x="1" y="16"/>
                      <a:pt x="8" y="10"/>
                    </a:cubicBezTo>
                    <a:cubicBezTo>
                      <a:pt x="14" y="6"/>
                      <a:pt x="14" y="6"/>
                      <a:pt x="14" y="6"/>
                    </a:cubicBezTo>
                    <a:cubicBezTo>
                      <a:pt x="21" y="0"/>
                      <a:pt x="30" y="1"/>
                      <a:pt x="35" y="9"/>
                    </a:cubicBezTo>
                    <a:cubicBezTo>
                      <a:pt x="35" y="9"/>
                      <a:pt x="35" y="9"/>
                      <a:pt x="35" y="9"/>
                    </a:cubicBezTo>
                    <a:cubicBezTo>
                      <a:pt x="40" y="17"/>
                      <a:pt x="38" y="27"/>
                      <a:pt x="32" y="33"/>
                    </a:cubicBezTo>
                    <a:cubicBezTo>
                      <a:pt x="26" y="37"/>
                      <a:pt x="26" y="37"/>
                      <a:pt x="26" y="37"/>
                    </a:cubicBezTo>
                    <a:cubicBezTo>
                      <a:pt x="19" y="43"/>
                      <a:pt x="10" y="41"/>
                      <a:pt x="5" y="34"/>
                    </a:cubicBezTo>
                    <a:close/>
                  </a:path>
                </a:pathLst>
              </a:custGeom>
              <a:grpFill/>
              <a:ln w="15875" cap="flat" cmpd="sng" algn="ctr">
                <a:noFill/>
                <a:prstDash val="solid"/>
                <a:round/>
                <a:headEnd type="none" w="med" len="med"/>
                <a:tailEnd type="none" w="med" len="med"/>
              </a:ln>
              <a:effectLst/>
            </p:spPr>
            <p:txBody>
              <a:bodyPr vert="horz" wrap="square" lIns="45720" tIns="45720" rIns="45720" bIns="45720" numCol="1" rtlCol="0" anchor="t" anchorCtr="0" compatLnSpc="1">
                <a:prstTxWarp prst="textNoShape">
                  <a:avLst/>
                </a:prstTxWarp>
              </a:bodyPr>
              <a:lstStyle/>
              <a:p>
                <a:pPr>
                  <a:spcAft>
                    <a:spcPts val="0"/>
                  </a:spcAft>
                </a:pPr>
                <a:endParaRPr lang="en-US" sz="400" dirty="0">
                  <a:latin typeface="Corbel" panose="020B0503020204020204" pitchFamily="34" charset="0"/>
                  <a:cs typeface="Arial" pitchFamily="34" charset="0"/>
                </a:endParaRPr>
              </a:p>
            </p:txBody>
          </p:sp>
          <p:sp>
            <p:nvSpPr>
              <p:cNvPr id="67" name="Freeform 593"/>
              <p:cNvSpPr>
                <a:spLocks/>
              </p:cNvSpPr>
              <p:nvPr/>
            </p:nvSpPr>
            <p:spPr bwMode="auto">
              <a:xfrm>
                <a:off x="3300568" y="6011863"/>
                <a:ext cx="180975" cy="195263"/>
              </a:xfrm>
              <a:custGeom>
                <a:avLst/>
                <a:gdLst>
                  <a:gd name="T0" fmla="*/ 42 w 48"/>
                  <a:gd name="T1" fmla="*/ 7 h 52"/>
                  <a:gd name="T2" fmla="*/ 21 w 48"/>
                  <a:gd name="T3" fmla="*/ 6 h 52"/>
                  <a:gd name="T4" fmla="*/ 7 w 48"/>
                  <a:gd name="T5" fmla="*/ 21 h 52"/>
                  <a:gd name="T6" fmla="*/ 6 w 48"/>
                  <a:gd name="T7" fmla="*/ 45 h 52"/>
                  <a:gd name="T8" fmla="*/ 27 w 48"/>
                  <a:gd name="T9" fmla="*/ 46 h 52"/>
                  <a:gd name="T10" fmla="*/ 41 w 48"/>
                  <a:gd name="T11" fmla="*/ 31 h 52"/>
                  <a:gd name="T12" fmla="*/ 42 w 48"/>
                  <a:gd name="T13" fmla="*/ 7 h 52"/>
                </a:gdLst>
                <a:ahLst/>
                <a:cxnLst>
                  <a:cxn ang="0">
                    <a:pos x="T0" y="T1"/>
                  </a:cxn>
                  <a:cxn ang="0">
                    <a:pos x="T2" y="T3"/>
                  </a:cxn>
                  <a:cxn ang="0">
                    <a:pos x="T4" y="T5"/>
                  </a:cxn>
                  <a:cxn ang="0">
                    <a:pos x="T6" y="T7"/>
                  </a:cxn>
                  <a:cxn ang="0">
                    <a:pos x="T8" y="T9"/>
                  </a:cxn>
                  <a:cxn ang="0">
                    <a:pos x="T10" y="T11"/>
                  </a:cxn>
                  <a:cxn ang="0">
                    <a:pos x="T12" y="T13"/>
                  </a:cxn>
                </a:cxnLst>
                <a:rect l="0" t="0" r="r" b="b"/>
                <a:pathLst>
                  <a:path w="48" h="52">
                    <a:moveTo>
                      <a:pt x="42" y="7"/>
                    </a:moveTo>
                    <a:cubicBezTo>
                      <a:pt x="37" y="0"/>
                      <a:pt x="27" y="0"/>
                      <a:pt x="21" y="6"/>
                    </a:cubicBezTo>
                    <a:cubicBezTo>
                      <a:pt x="7" y="21"/>
                      <a:pt x="7" y="21"/>
                      <a:pt x="7" y="21"/>
                    </a:cubicBezTo>
                    <a:cubicBezTo>
                      <a:pt x="1" y="27"/>
                      <a:pt x="0" y="38"/>
                      <a:pt x="6" y="45"/>
                    </a:cubicBezTo>
                    <a:cubicBezTo>
                      <a:pt x="11" y="52"/>
                      <a:pt x="21" y="52"/>
                      <a:pt x="27" y="46"/>
                    </a:cubicBezTo>
                    <a:cubicBezTo>
                      <a:pt x="41" y="31"/>
                      <a:pt x="41" y="31"/>
                      <a:pt x="41" y="31"/>
                    </a:cubicBezTo>
                    <a:cubicBezTo>
                      <a:pt x="47" y="25"/>
                      <a:pt x="48" y="14"/>
                      <a:pt x="42" y="7"/>
                    </a:cubicBezTo>
                    <a:close/>
                  </a:path>
                </a:pathLst>
              </a:custGeom>
              <a:grpFill/>
              <a:ln w="15875" cap="flat" cmpd="sng" algn="ctr">
                <a:noFill/>
                <a:prstDash val="solid"/>
                <a:round/>
                <a:headEnd type="none" w="med" len="med"/>
                <a:tailEnd type="none" w="med" len="med"/>
              </a:ln>
              <a:effectLst/>
            </p:spPr>
            <p:txBody>
              <a:bodyPr vert="horz" wrap="square" lIns="45720" tIns="45720" rIns="45720" bIns="45720" numCol="1" rtlCol="0" anchor="t" anchorCtr="0" compatLnSpc="1">
                <a:prstTxWarp prst="textNoShape">
                  <a:avLst/>
                </a:prstTxWarp>
              </a:bodyPr>
              <a:lstStyle/>
              <a:p>
                <a:pPr>
                  <a:spcAft>
                    <a:spcPts val="0"/>
                  </a:spcAft>
                </a:pPr>
                <a:endParaRPr lang="en-US" sz="400" dirty="0">
                  <a:latin typeface="Corbel" panose="020B0503020204020204" pitchFamily="34" charset="0"/>
                  <a:cs typeface="Arial" pitchFamily="34" charset="0"/>
                </a:endParaRPr>
              </a:p>
            </p:txBody>
          </p:sp>
          <p:sp>
            <p:nvSpPr>
              <p:cNvPr id="68" name="Freeform 594"/>
              <p:cNvSpPr>
                <a:spLocks/>
              </p:cNvSpPr>
              <p:nvPr/>
            </p:nvSpPr>
            <p:spPr bwMode="auto">
              <a:xfrm>
                <a:off x="3845080" y="5164138"/>
                <a:ext cx="363538" cy="517525"/>
              </a:xfrm>
              <a:custGeom>
                <a:avLst/>
                <a:gdLst>
                  <a:gd name="T0" fmla="*/ 95 w 97"/>
                  <a:gd name="T1" fmla="*/ 112 h 138"/>
                  <a:gd name="T2" fmla="*/ 92 w 97"/>
                  <a:gd name="T3" fmla="*/ 124 h 138"/>
                  <a:gd name="T4" fmla="*/ 69 w 97"/>
                  <a:gd name="T5" fmla="*/ 136 h 138"/>
                  <a:gd name="T6" fmla="*/ 58 w 97"/>
                  <a:gd name="T7" fmla="*/ 132 h 138"/>
                  <a:gd name="T8" fmla="*/ 2 w 97"/>
                  <a:gd name="T9" fmla="*/ 25 h 138"/>
                  <a:gd name="T10" fmla="*/ 5 w 97"/>
                  <a:gd name="T11" fmla="*/ 14 h 138"/>
                  <a:gd name="T12" fmla="*/ 28 w 97"/>
                  <a:gd name="T13" fmla="*/ 2 h 138"/>
                  <a:gd name="T14" fmla="*/ 39 w 97"/>
                  <a:gd name="T15" fmla="*/ 6 h 138"/>
                  <a:gd name="T16" fmla="*/ 95 w 97"/>
                  <a:gd name="T17" fmla="*/ 11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7" h="138">
                    <a:moveTo>
                      <a:pt x="95" y="112"/>
                    </a:moveTo>
                    <a:cubicBezTo>
                      <a:pt x="97" y="117"/>
                      <a:pt x="96" y="122"/>
                      <a:pt x="92" y="124"/>
                    </a:cubicBezTo>
                    <a:cubicBezTo>
                      <a:pt x="69" y="136"/>
                      <a:pt x="69" y="136"/>
                      <a:pt x="69" y="136"/>
                    </a:cubicBezTo>
                    <a:cubicBezTo>
                      <a:pt x="65" y="138"/>
                      <a:pt x="60" y="136"/>
                      <a:pt x="58" y="132"/>
                    </a:cubicBezTo>
                    <a:cubicBezTo>
                      <a:pt x="2" y="25"/>
                      <a:pt x="2" y="25"/>
                      <a:pt x="2" y="25"/>
                    </a:cubicBezTo>
                    <a:cubicBezTo>
                      <a:pt x="0" y="21"/>
                      <a:pt x="1" y="16"/>
                      <a:pt x="5" y="14"/>
                    </a:cubicBezTo>
                    <a:cubicBezTo>
                      <a:pt x="28" y="2"/>
                      <a:pt x="28" y="2"/>
                      <a:pt x="28" y="2"/>
                    </a:cubicBezTo>
                    <a:cubicBezTo>
                      <a:pt x="32" y="0"/>
                      <a:pt x="37" y="1"/>
                      <a:pt x="39" y="6"/>
                    </a:cubicBezTo>
                    <a:lnTo>
                      <a:pt x="95" y="112"/>
                    </a:lnTo>
                    <a:close/>
                  </a:path>
                </a:pathLst>
              </a:custGeom>
              <a:grpFill/>
              <a:ln w="15875" cap="flat" cmpd="sng" algn="ctr">
                <a:noFill/>
                <a:prstDash val="solid"/>
                <a:round/>
                <a:headEnd type="none" w="med" len="med"/>
                <a:tailEnd type="none" w="med" len="med"/>
              </a:ln>
              <a:effectLst/>
            </p:spPr>
            <p:txBody>
              <a:bodyPr vert="horz" wrap="square" lIns="45720" tIns="45720" rIns="45720" bIns="45720" numCol="1" rtlCol="0" anchor="t" anchorCtr="0" compatLnSpc="1">
                <a:prstTxWarp prst="textNoShape">
                  <a:avLst/>
                </a:prstTxWarp>
              </a:bodyPr>
              <a:lstStyle/>
              <a:p>
                <a:pPr>
                  <a:spcAft>
                    <a:spcPts val="0"/>
                  </a:spcAft>
                </a:pPr>
                <a:endParaRPr lang="en-US" sz="400" dirty="0">
                  <a:latin typeface="Corbel" panose="020B0503020204020204" pitchFamily="34" charset="0"/>
                  <a:cs typeface="Arial" pitchFamily="34" charset="0"/>
                </a:endParaRPr>
              </a:p>
            </p:txBody>
          </p:sp>
          <p:sp>
            <p:nvSpPr>
              <p:cNvPr id="69" name="Freeform 595"/>
              <p:cNvSpPr>
                <a:spLocks/>
              </p:cNvSpPr>
              <p:nvPr/>
            </p:nvSpPr>
            <p:spPr bwMode="auto">
              <a:xfrm>
                <a:off x="2581430" y="5156200"/>
                <a:ext cx="306388" cy="525463"/>
              </a:xfrm>
              <a:custGeom>
                <a:avLst/>
                <a:gdLst>
                  <a:gd name="T0" fmla="*/ 38 w 82"/>
                  <a:gd name="T1" fmla="*/ 133 h 140"/>
                  <a:gd name="T2" fmla="*/ 28 w 82"/>
                  <a:gd name="T3" fmla="*/ 139 h 140"/>
                  <a:gd name="T4" fmla="*/ 5 w 82"/>
                  <a:gd name="T5" fmla="*/ 130 h 140"/>
                  <a:gd name="T6" fmla="*/ 1 w 82"/>
                  <a:gd name="T7" fmla="*/ 120 h 140"/>
                  <a:gd name="T8" fmla="*/ 44 w 82"/>
                  <a:gd name="T9" fmla="*/ 7 h 140"/>
                  <a:gd name="T10" fmla="*/ 54 w 82"/>
                  <a:gd name="T11" fmla="*/ 1 h 140"/>
                  <a:gd name="T12" fmla="*/ 77 w 82"/>
                  <a:gd name="T13" fmla="*/ 10 h 140"/>
                  <a:gd name="T14" fmla="*/ 81 w 82"/>
                  <a:gd name="T15" fmla="*/ 20 h 140"/>
                  <a:gd name="T16" fmla="*/ 38 w 82"/>
                  <a:gd name="T17" fmla="*/ 133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40">
                    <a:moveTo>
                      <a:pt x="38" y="133"/>
                    </a:moveTo>
                    <a:cubicBezTo>
                      <a:pt x="37" y="137"/>
                      <a:pt x="32" y="140"/>
                      <a:pt x="28" y="139"/>
                    </a:cubicBezTo>
                    <a:cubicBezTo>
                      <a:pt x="5" y="130"/>
                      <a:pt x="5" y="130"/>
                      <a:pt x="5" y="130"/>
                    </a:cubicBezTo>
                    <a:cubicBezTo>
                      <a:pt x="1" y="129"/>
                      <a:pt x="0" y="124"/>
                      <a:pt x="1" y="120"/>
                    </a:cubicBezTo>
                    <a:cubicBezTo>
                      <a:pt x="44" y="7"/>
                      <a:pt x="44" y="7"/>
                      <a:pt x="44" y="7"/>
                    </a:cubicBezTo>
                    <a:cubicBezTo>
                      <a:pt x="45" y="3"/>
                      <a:pt x="50" y="0"/>
                      <a:pt x="54" y="1"/>
                    </a:cubicBezTo>
                    <a:cubicBezTo>
                      <a:pt x="77" y="10"/>
                      <a:pt x="77" y="10"/>
                      <a:pt x="77" y="10"/>
                    </a:cubicBezTo>
                    <a:cubicBezTo>
                      <a:pt x="81" y="11"/>
                      <a:pt x="82" y="16"/>
                      <a:pt x="81" y="20"/>
                    </a:cubicBezTo>
                    <a:lnTo>
                      <a:pt x="38" y="133"/>
                    </a:lnTo>
                    <a:close/>
                  </a:path>
                </a:pathLst>
              </a:custGeom>
              <a:grpFill/>
              <a:ln w="15875" cap="flat" cmpd="sng" algn="ctr">
                <a:noFill/>
                <a:prstDash val="solid"/>
                <a:round/>
                <a:headEnd type="none" w="med" len="med"/>
                <a:tailEnd type="none" w="med" len="med"/>
              </a:ln>
              <a:effectLst/>
            </p:spPr>
            <p:txBody>
              <a:bodyPr vert="horz" wrap="square" lIns="45720" tIns="45720" rIns="45720" bIns="45720" numCol="1" rtlCol="0" anchor="t" anchorCtr="0" compatLnSpc="1">
                <a:prstTxWarp prst="textNoShape">
                  <a:avLst/>
                </a:prstTxWarp>
              </a:bodyPr>
              <a:lstStyle/>
              <a:p>
                <a:pPr>
                  <a:spcAft>
                    <a:spcPts val="0"/>
                  </a:spcAft>
                </a:pPr>
                <a:endParaRPr lang="en-US" sz="400" dirty="0">
                  <a:latin typeface="Corbel" panose="020B0503020204020204" pitchFamily="34" charset="0"/>
                  <a:cs typeface="Arial" pitchFamily="34" charset="0"/>
                </a:endParaRPr>
              </a:p>
            </p:txBody>
          </p:sp>
          <p:sp>
            <p:nvSpPr>
              <p:cNvPr id="70" name="Freeform 596"/>
              <p:cNvSpPr>
                <a:spLocks/>
              </p:cNvSpPr>
              <p:nvPr/>
            </p:nvSpPr>
            <p:spPr bwMode="auto">
              <a:xfrm>
                <a:off x="3440268" y="5756275"/>
                <a:ext cx="454025" cy="409575"/>
              </a:xfrm>
              <a:custGeom>
                <a:avLst/>
                <a:gdLst>
                  <a:gd name="T0" fmla="*/ 110 w 121"/>
                  <a:gd name="T1" fmla="*/ 40 h 109"/>
                  <a:gd name="T2" fmla="*/ 110 w 121"/>
                  <a:gd name="T3" fmla="*/ 40 h 109"/>
                  <a:gd name="T4" fmla="*/ 107 w 121"/>
                  <a:gd name="T5" fmla="*/ 47 h 109"/>
                  <a:gd name="T6" fmla="*/ 96 w 121"/>
                  <a:gd name="T7" fmla="*/ 52 h 109"/>
                  <a:gd name="T8" fmla="*/ 84 w 121"/>
                  <a:gd name="T9" fmla="*/ 47 h 109"/>
                  <a:gd name="T10" fmla="*/ 44 w 121"/>
                  <a:gd name="T11" fmla="*/ 2 h 109"/>
                  <a:gd name="T12" fmla="*/ 42 w 121"/>
                  <a:gd name="T13" fmla="*/ 0 h 109"/>
                  <a:gd name="T14" fmla="*/ 37 w 121"/>
                  <a:gd name="T15" fmla="*/ 10 h 109"/>
                  <a:gd name="T16" fmla="*/ 70 w 121"/>
                  <a:gd name="T17" fmla="*/ 46 h 109"/>
                  <a:gd name="T18" fmla="*/ 70 w 121"/>
                  <a:gd name="T19" fmla="*/ 71 h 109"/>
                  <a:gd name="T20" fmla="*/ 60 w 121"/>
                  <a:gd name="T21" fmla="*/ 76 h 109"/>
                  <a:gd name="T22" fmla="*/ 48 w 121"/>
                  <a:gd name="T23" fmla="*/ 70 h 109"/>
                  <a:gd name="T24" fmla="*/ 11 w 121"/>
                  <a:gd name="T25" fmla="*/ 28 h 109"/>
                  <a:gd name="T26" fmla="*/ 8 w 121"/>
                  <a:gd name="T27" fmla="*/ 26 h 109"/>
                  <a:gd name="T28" fmla="*/ 4 w 121"/>
                  <a:gd name="T29" fmla="*/ 37 h 109"/>
                  <a:gd name="T30" fmla="*/ 33 w 121"/>
                  <a:gd name="T31" fmla="*/ 70 h 109"/>
                  <a:gd name="T32" fmla="*/ 33 w 121"/>
                  <a:gd name="T33" fmla="*/ 94 h 109"/>
                  <a:gd name="T34" fmla="*/ 23 w 121"/>
                  <a:gd name="T35" fmla="*/ 98 h 109"/>
                  <a:gd name="T36" fmla="*/ 17 w 121"/>
                  <a:gd name="T37" fmla="*/ 97 h 109"/>
                  <a:gd name="T38" fmla="*/ 12 w 121"/>
                  <a:gd name="T39" fmla="*/ 106 h 109"/>
                  <a:gd name="T40" fmla="*/ 23 w 121"/>
                  <a:gd name="T41" fmla="*/ 109 h 109"/>
                  <a:gd name="T42" fmla="*/ 40 w 121"/>
                  <a:gd name="T43" fmla="*/ 101 h 109"/>
                  <a:gd name="T44" fmla="*/ 47 w 121"/>
                  <a:gd name="T45" fmla="*/ 83 h 109"/>
                  <a:gd name="T46" fmla="*/ 60 w 121"/>
                  <a:gd name="T47" fmla="*/ 86 h 109"/>
                  <a:gd name="T48" fmla="*/ 77 w 121"/>
                  <a:gd name="T49" fmla="*/ 78 h 109"/>
                  <a:gd name="T50" fmla="*/ 84 w 121"/>
                  <a:gd name="T51" fmla="*/ 60 h 109"/>
                  <a:gd name="T52" fmla="*/ 96 w 121"/>
                  <a:gd name="T53" fmla="*/ 63 h 109"/>
                  <a:gd name="T54" fmla="*/ 114 w 121"/>
                  <a:gd name="T55" fmla="*/ 54 h 109"/>
                  <a:gd name="T56" fmla="*/ 120 w 121"/>
                  <a:gd name="T57" fmla="*/ 40 h 109"/>
                  <a:gd name="T58" fmla="*/ 120 w 121"/>
                  <a:gd name="T59" fmla="*/ 33 h 109"/>
                  <a:gd name="T60" fmla="*/ 117 w 121"/>
                  <a:gd name="T61" fmla="*/ 35 h 109"/>
                  <a:gd name="T62" fmla="*/ 110 w 121"/>
                  <a:gd name="T63" fmla="*/ 40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1" h="109">
                    <a:moveTo>
                      <a:pt x="110" y="40"/>
                    </a:moveTo>
                    <a:cubicBezTo>
                      <a:pt x="110" y="40"/>
                      <a:pt x="110" y="40"/>
                      <a:pt x="110" y="40"/>
                    </a:cubicBezTo>
                    <a:cubicBezTo>
                      <a:pt x="110" y="43"/>
                      <a:pt x="109" y="45"/>
                      <a:pt x="107" y="47"/>
                    </a:cubicBezTo>
                    <a:cubicBezTo>
                      <a:pt x="104" y="51"/>
                      <a:pt x="100" y="52"/>
                      <a:pt x="96" y="52"/>
                    </a:cubicBezTo>
                    <a:cubicBezTo>
                      <a:pt x="92" y="52"/>
                      <a:pt x="87" y="50"/>
                      <a:pt x="84" y="47"/>
                    </a:cubicBezTo>
                    <a:cubicBezTo>
                      <a:pt x="44" y="2"/>
                      <a:pt x="44" y="2"/>
                      <a:pt x="44" y="2"/>
                    </a:cubicBezTo>
                    <a:cubicBezTo>
                      <a:pt x="43" y="1"/>
                      <a:pt x="42" y="0"/>
                      <a:pt x="42" y="0"/>
                    </a:cubicBezTo>
                    <a:cubicBezTo>
                      <a:pt x="38" y="0"/>
                      <a:pt x="34" y="6"/>
                      <a:pt x="37" y="10"/>
                    </a:cubicBezTo>
                    <a:cubicBezTo>
                      <a:pt x="70" y="46"/>
                      <a:pt x="70" y="46"/>
                      <a:pt x="70" y="46"/>
                    </a:cubicBezTo>
                    <a:cubicBezTo>
                      <a:pt x="76" y="53"/>
                      <a:pt x="76" y="64"/>
                      <a:pt x="70" y="71"/>
                    </a:cubicBezTo>
                    <a:cubicBezTo>
                      <a:pt x="67" y="74"/>
                      <a:pt x="63" y="76"/>
                      <a:pt x="60" y="76"/>
                    </a:cubicBezTo>
                    <a:cubicBezTo>
                      <a:pt x="56" y="76"/>
                      <a:pt x="51" y="74"/>
                      <a:pt x="48" y="70"/>
                    </a:cubicBezTo>
                    <a:cubicBezTo>
                      <a:pt x="11" y="28"/>
                      <a:pt x="11" y="28"/>
                      <a:pt x="11" y="28"/>
                    </a:cubicBezTo>
                    <a:cubicBezTo>
                      <a:pt x="10" y="27"/>
                      <a:pt x="9" y="26"/>
                      <a:pt x="8" y="26"/>
                    </a:cubicBezTo>
                    <a:cubicBezTo>
                      <a:pt x="4" y="26"/>
                      <a:pt x="0" y="32"/>
                      <a:pt x="4" y="37"/>
                    </a:cubicBezTo>
                    <a:cubicBezTo>
                      <a:pt x="33" y="70"/>
                      <a:pt x="33" y="70"/>
                      <a:pt x="33" y="70"/>
                    </a:cubicBezTo>
                    <a:cubicBezTo>
                      <a:pt x="39" y="77"/>
                      <a:pt x="39" y="87"/>
                      <a:pt x="33" y="94"/>
                    </a:cubicBezTo>
                    <a:cubicBezTo>
                      <a:pt x="30" y="97"/>
                      <a:pt x="26" y="98"/>
                      <a:pt x="23" y="98"/>
                    </a:cubicBezTo>
                    <a:cubicBezTo>
                      <a:pt x="21" y="98"/>
                      <a:pt x="19" y="98"/>
                      <a:pt x="17" y="97"/>
                    </a:cubicBezTo>
                    <a:cubicBezTo>
                      <a:pt x="16" y="100"/>
                      <a:pt x="14" y="103"/>
                      <a:pt x="12" y="106"/>
                    </a:cubicBezTo>
                    <a:cubicBezTo>
                      <a:pt x="15" y="108"/>
                      <a:pt x="19" y="109"/>
                      <a:pt x="23" y="109"/>
                    </a:cubicBezTo>
                    <a:cubicBezTo>
                      <a:pt x="29" y="109"/>
                      <a:pt x="35" y="106"/>
                      <a:pt x="40" y="101"/>
                    </a:cubicBezTo>
                    <a:cubicBezTo>
                      <a:pt x="44" y="96"/>
                      <a:pt x="47" y="89"/>
                      <a:pt x="47" y="83"/>
                    </a:cubicBezTo>
                    <a:cubicBezTo>
                      <a:pt x="51" y="85"/>
                      <a:pt x="55" y="86"/>
                      <a:pt x="60" y="86"/>
                    </a:cubicBezTo>
                    <a:cubicBezTo>
                      <a:pt x="66" y="86"/>
                      <a:pt x="72" y="84"/>
                      <a:pt x="77" y="78"/>
                    </a:cubicBezTo>
                    <a:cubicBezTo>
                      <a:pt x="82" y="73"/>
                      <a:pt x="84" y="67"/>
                      <a:pt x="84" y="60"/>
                    </a:cubicBezTo>
                    <a:cubicBezTo>
                      <a:pt x="88" y="62"/>
                      <a:pt x="92" y="63"/>
                      <a:pt x="96" y="63"/>
                    </a:cubicBezTo>
                    <a:cubicBezTo>
                      <a:pt x="103" y="63"/>
                      <a:pt x="110" y="60"/>
                      <a:pt x="114" y="54"/>
                    </a:cubicBezTo>
                    <a:cubicBezTo>
                      <a:pt x="119" y="49"/>
                      <a:pt x="120" y="44"/>
                      <a:pt x="120" y="40"/>
                    </a:cubicBezTo>
                    <a:cubicBezTo>
                      <a:pt x="121" y="37"/>
                      <a:pt x="120" y="35"/>
                      <a:pt x="120" y="33"/>
                    </a:cubicBezTo>
                    <a:cubicBezTo>
                      <a:pt x="118" y="34"/>
                      <a:pt x="118" y="35"/>
                      <a:pt x="117" y="35"/>
                    </a:cubicBezTo>
                    <a:lnTo>
                      <a:pt x="110" y="40"/>
                    </a:lnTo>
                    <a:close/>
                  </a:path>
                </a:pathLst>
              </a:custGeom>
              <a:grpFill/>
              <a:ln w="15875" cap="flat" cmpd="sng" algn="ctr">
                <a:noFill/>
                <a:prstDash val="solid"/>
                <a:round/>
                <a:headEnd type="none" w="med" len="med"/>
                <a:tailEnd type="none" w="med" len="med"/>
              </a:ln>
              <a:effectLst/>
            </p:spPr>
            <p:txBody>
              <a:bodyPr vert="horz" wrap="square" lIns="45720" tIns="45720" rIns="45720" bIns="45720" numCol="1" rtlCol="0" anchor="t" anchorCtr="0" compatLnSpc="1">
                <a:prstTxWarp prst="textNoShape">
                  <a:avLst/>
                </a:prstTxWarp>
              </a:bodyPr>
              <a:lstStyle/>
              <a:p>
                <a:pPr>
                  <a:spcAft>
                    <a:spcPts val="0"/>
                  </a:spcAft>
                </a:pPr>
                <a:endParaRPr lang="en-US" sz="400" dirty="0">
                  <a:latin typeface="Corbel" panose="020B0503020204020204" pitchFamily="34" charset="0"/>
                  <a:cs typeface="Arial" pitchFamily="34" charset="0"/>
                </a:endParaRPr>
              </a:p>
            </p:txBody>
          </p:sp>
          <p:sp>
            <p:nvSpPr>
              <p:cNvPr id="71" name="Freeform 597"/>
              <p:cNvSpPr>
                <a:spLocks/>
              </p:cNvSpPr>
              <p:nvPr/>
            </p:nvSpPr>
            <p:spPr bwMode="auto">
              <a:xfrm>
                <a:off x="2771930" y="5186363"/>
                <a:ext cx="585788" cy="630238"/>
              </a:xfrm>
              <a:custGeom>
                <a:avLst/>
                <a:gdLst>
                  <a:gd name="T0" fmla="*/ 39 w 156"/>
                  <a:gd name="T1" fmla="*/ 163 h 168"/>
                  <a:gd name="T2" fmla="*/ 39 w 156"/>
                  <a:gd name="T3" fmla="*/ 163 h 168"/>
                  <a:gd name="T4" fmla="*/ 39 w 156"/>
                  <a:gd name="T5" fmla="*/ 163 h 168"/>
                  <a:gd name="T6" fmla="*/ 42 w 156"/>
                  <a:gd name="T7" fmla="*/ 161 h 168"/>
                  <a:gd name="T8" fmla="*/ 10 w 156"/>
                  <a:gd name="T9" fmla="*/ 126 h 168"/>
                  <a:gd name="T10" fmla="*/ 50 w 156"/>
                  <a:gd name="T11" fmla="*/ 20 h 168"/>
                  <a:gd name="T12" fmla="*/ 63 w 156"/>
                  <a:gd name="T13" fmla="*/ 30 h 168"/>
                  <a:gd name="T14" fmla="*/ 75 w 156"/>
                  <a:gd name="T15" fmla="*/ 33 h 168"/>
                  <a:gd name="T16" fmla="*/ 78 w 156"/>
                  <a:gd name="T17" fmla="*/ 32 h 168"/>
                  <a:gd name="T18" fmla="*/ 112 w 156"/>
                  <a:gd name="T19" fmla="*/ 19 h 168"/>
                  <a:gd name="T20" fmla="*/ 135 w 156"/>
                  <a:gd name="T21" fmla="*/ 11 h 168"/>
                  <a:gd name="T22" fmla="*/ 146 w 156"/>
                  <a:gd name="T23" fmla="*/ 14 h 168"/>
                  <a:gd name="T24" fmla="*/ 156 w 156"/>
                  <a:gd name="T25" fmla="*/ 8 h 168"/>
                  <a:gd name="T26" fmla="*/ 154 w 156"/>
                  <a:gd name="T27" fmla="*/ 7 h 168"/>
                  <a:gd name="T28" fmla="*/ 135 w 156"/>
                  <a:gd name="T29" fmla="*/ 0 h 168"/>
                  <a:gd name="T30" fmla="*/ 107 w 156"/>
                  <a:gd name="T31" fmla="*/ 9 h 168"/>
                  <a:gd name="T32" fmla="*/ 104 w 156"/>
                  <a:gd name="T33" fmla="*/ 11 h 168"/>
                  <a:gd name="T34" fmla="*/ 77 w 156"/>
                  <a:gd name="T35" fmla="*/ 22 h 168"/>
                  <a:gd name="T36" fmla="*/ 75 w 156"/>
                  <a:gd name="T37" fmla="*/ 22 h 168"/>
                  <a:gd name="T38" fmla="*/ 67 w 156"/>
                  <a:gd name="T39" fmla="*/ 21 h 168"/>
                  <a:gd name="T40" fmla="*/ 59 w 156"/>
                  <a:gd name="T41" fmla="*/ 16 h 168"/>
                  <a:gd name="T42" fmla="*/ 52 w 156"/>
                  <a:gd name="T43" fmla="*/ 10 h 168"/>
                  <a:gd name="T44" fmla="*/ 50 w 156"/>
                  <a:gd name="T45" fmla="*/ 10 h 168"/>
                  <a:gd name="T46" fmla="*/ 41 w 156"/>
                  <a:gd name="T47" fmla="*/ 17 h 168"/>
                  <a:gd name="T48" fmla="*/ 1 w 156"/>
                  <a:gd name="T49" fmla="*/ 122 h 168"/>
                  <a:gd name="T50" fmla="*/ 3 w 156"/>
                  <a:gd name="T51" fmla="*/ 133 h 168"/>
                  <a:gd name="T52" fmla="*/ 34 w 156"/>
                  <a:gd name="T53" fmla="*/ 168 h 168"/>
                  <a:gd name="T54" fmla="*/ 39 w 156"/>
                  <a:gd name="T55" fmla="*/ 163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6" h="168">
                    <a:moveTo>
                      <a:pt x="39" y="163"/>
                    </a:moveTo>
                    <a:cubicBezTo>
                      <a:pt x="39" y="163"/>
                      <a:pt x="39" y="163"/>
                      <a:pt x="39" y="163"/>
                    </a:cubicBezTo>
                    <a:cubicBezTo>
                      <a:pt x="39" y="163"/>
                      <a:pt x="39" y="163"/>
                      <a:pt x="39" y="163"/>
                    </a:cubicBezTo>
                    <a:cubicBezTo>
                      <a:pt x="42" y="161"/>
                      <a:pt x="42" y="161"/>
                      <a:pt x="42" y="161"/>
                    </a:cubicBezTo>
                    <a:cubicBezTo>
                      <a:pt x="22" y="141"/>
                      <a:pt x="10" y="126"/>
                      <a:pt x="10" y="126"/>
                    </a:cubicBezTo>
                    <a:cubicBezTo>
                      <a:pt x="29" y="79"/>
                      <a:pt x="50" y="20"/>
                      <a:pt x="50" y="20"/>
                    </a:cubicBezTo>
                    <a:cubicBezTo>
                      <a:pt x="50" y="24"/>
                      <a:pt x="61" y="29"/>
                      <a:pt x="63" y="30"/>
                    </a:cubicBezTo>
                    <a:cubicBezTo>
                      <a:pt x="67" y="32"/>
                      <a:pt x="71" y="33"/>
                      <a:pt x="75" y="33"/>
                    </a:cubicBezTo>
                    <a:cubicBezTo>
                      <a:pt x="76" y="33"/>
                      <a:pt x="77" y="32"/>
                      <a:pt x="78" y="32"/>
                    </a:cubicBezTo>
                    <a:cubicBezTo>
                      <a:pt x="90" y="31"/>
                      <a:pt x="101" y="24"/>
                      <a:pt x="112" y="19"/>
                    </a:cubicBezTo>
                    <a:cubicBezTo>
                      <a:pt x="118" y="15"/>
                      <a:pt x="127" y="11"/>
                      <a:pt x="135" y="11"/>
                    </a:cubicBezTo>
                    <a:cubicBezTo>
                      <a:pt x="139" y="11"/>
                      <a:pt x="143" y="12"/>
                      <a:pt x="146" y="14"/>
                    </a:cubicBezTo>
                    <a:cubicBezTo>
                      <a:pt x="149" y="12"/>
                      <a:pt x="153" y="10"/>
                      <a:pt x="156" y="8"/>
                    </a:cubicBezTo>
                    <a:cubicBezTo>
                      <a:pt x="155" y="8"/>
                      <a:pt x="154" y="7"/>
                      <a:pt x="154" y="7"/>
                    </a:cubicBezTo>
                    <a:cubicBezTo>
                      <a:pt x="149" y="2"/>
                      <a:pt x="142" y="0"/>
                      <a:pt x="135" y="0"/>
                    </a:cubicBezTo>
                    <a:cubicBezTo>
                      <a:pt x="124" y="0"/>
                      <a:pt x="114" y="5"/>
                      <a:pt x="107" y="9"/>
                    </a:cubicBezTo>
                    <a:cubicBezTo>
                      <a:pt x="104" y="11"/>
                      <a:pt x="104" y="11"/>
                      <a:pt x="104" y="11"/>
                    </a:cubicBezTo>
                    <a:cubicBezTo>
                      <a:pt x="95" y="16"/>
                      <a:pt x="86" y="21"/>
                      <a:pt x="77" y="22"/>
                    </a:cubicBezTo>
                    <a:cubicBezTo>
                      <a:pt x="77" y="22"/>
                      <a:pt x="76" y="22"/>
                      <a:pt x="75" y="22"/>
                    </a:cubicBezTo>
                    <a:cubicBezTo>
                      <a:pt x="72" y="22"/>
                      <a:pt x="69" y="22"/>
                      <a:pt x="67" y="21"/>
                    </a:cubicBezTo>
                    <a:cubicBezTo>
                      <a:pt x="65" y="20"/>
                      <a:pt x="61" y="18"/>
                      <a:pt x="59" y="16"/>
                    </a:cubicBezTo>
                    <a:cubicBezTo>
                      <a:pt x="58" y="13"/>
                      <a:pt x="55" y="11"/>
                      <a:pt x="52" y="10"/>
                    </a:cubicBezTo>
                    <a:cubicBezTo>
                      <a:pt x="52" y="10"/>
                      <a:pt x="51" y="10"/>
                      <a:pt x="50" y="10"/>
                    </a:cubicBezTo>
                    <a:cubicBezTo>
                      <a:pt x="46" y="10"/>
                      <a:pt x="42" y="12"/>
                      <a:pt x="41" y="17"/>
                    </a:cubicBezTo>
                    <a:cubicBezTo>
                      <a:pt x="41" y="17"/>
                      <a:pt x="19" y="75"/>
                      <a:pt x="1" y="122"/>
                    </a:cubicBezTo>
                    <a:cubicBezTo>
                      <a:pt x="0" y="126"/>
                      <a:pt x="0" y="130"/>
                      <a:pt x="3" y="133"/>
                    </a:cubicBezTo>
                    <a:cubicBezTo>
                      <a:pt x="3" y="134"/>
                      <a:pt x="15" y="148"/>
                      <a:pt x="34" y="168"/>
                    </a:cubicBezTo>
                    <a:cubicBezTo>
                      <a:pt x="36" y="166"/>
                      <a:pt x="37" y="164"/>
                      <a:pt x="39" y="163"/>
                    </a:cubicBezTo>
                    <a:close/>
                  </a:path>
                </a:pathLst>
              </a:custGeom>
              <a:grpFill/>
              <a:ln w="15875" cap="flat" cmpd="sng" algn="ctr">
                <a:noFill/>
                <a:prstDash val="solid"/>
                <a:round/>
                <a:headEnd type="none" w="med" len="med"/>
                <a:tailEnd type="none" w="med" len="med"/>
              </a:ln>
              <a:effectLst/>
            </p:spPr>
            <p:txBody>
              <a:bodyPr vert="horz" wrap="square" lIns="45720" tIns="45720" rIns="45720" bIns="45720" numCol="1" rtlCol="0" anchor="t" anchorCtr="0" compatLnSpc="1">
                <a:prstTxWarp prst="textNoShape">
                  <a:avLst/>
                </a:prstTxWarp>
              </a:bodyPr>
              <a:lstStyle/>
              <a:p>
                <a:pPr>
                  <a:spcAft>
                    <a:spcPts val="0"/>
                  </a:spcAft>
                </a:pPr>
                <a:endParaRPr lang="en-US" sz="400" dirty="0">
                  <a:latin typeface="Corbel" panose="020B0503020204020204" pitchFamily="34" charset="0"/>
                  <a:cs typeface="Arial" pitchFamily="34" charset="0"/>
                </a:endParaRPr>
              </a:p>
            </p:txBody>
          </p:sp>
        </p:grpSp>
      </p:grpSp>
      <p:sp>
        <p:nvSpPr>
          <p:cNvPr id="24" name="Rectangle 23"/>
          <p:cNvSpPr/>
          <p:nvPr>
            <p:custDataLst>
              <p:tags r:id="rId7"/>
            </p:custDataLst>
          </p:nvPr>
        </p:nvSpPr>
        <p:spPr>
          <a:xfrm>
            <a:off x="1441853" y="3752814"/>
            <a:ext cx="6854422" cy="4572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91440" rIns="0" rtlCol="0" anchor="t" anchorCtr="0"/>
          <a:lstStyle/>
          <a:p>
            <a:pPr eaLnBrk="1" fontAlgn="auto" hangingPunct="1">
              <a:lnSpc>
                <a:spcPct val="110000"/>
              </a:lnSpc>
              <a:spcBef>
                <a:spcPts val="0"/>
              </a:spcBef>
              <a:spcAft>
                <a:spcPts val="0"/>
              </a:spcAft>
              <a:tabLst>
                <a:tab pos="6483350" algn="r"/>
              </a:tabLst>
            </a:pPr>
            <a:r>
              <a:rPr lang="en-US" sz="3000" b="1" dirty="0" smtClean="0">
                <a:solidFill>
                  <a:srgbClr val="009EDB"/>
                </a:solidFill>
                <a:latin typeface="Corbel"/>
              </a:rPr>
              <a:t>Diversify Investor Base and Increase Size of Transaction Order Book</a:t>
            </a:r>
            <a:endParaRPr lang="en-US" sz="3000" b="1" dirty="0">
              <a:solidFill>
                <a:srgbClr val="009EDB"/>
              </a:solidFill>
              <a:latin typeface="Corbel"/>
            </a:endParaRPr>
          </a:p>
        </p:txBody>
      </p:sp>
      <p:grpSp>
        <p:nvGrpSpPr>
          <p:cNvPr id="42" name="Group 41"/>
          <p:cNvGrpSpPr/>
          <p:nvPr/>
        </p:nvGrpSpPr>
        <p:grpSpPr>
          <a:xfrm>
            <a:off x="1441853" y="5517861"/>
            <a:ext cx="7711152" cy="645760"/>
            <a:chOff x="1441853" y="5590180"/>
            <a:chExt cx="7711152" cy="645760"/>
          </a:xfrm>
        </p:grpSpPr>
        <p:sp>
          <p:nvSpPr>
            <p:cNvPr id="83" name="Freeform 38"/>
            <p:cNvSpPr>
              <a:spLocks noEditPoints="1"/>
            </p:cNvSpPr>
            <p:nvPr/>
          </p:nvSpPr>
          <p:spPr bwMode="auto">
            <a:xfrm>
              <a:off x="8692600" y="5753750"/>
              <a:ext cx="460405" cy="482190"/>
            </a:xfrm>
            <a:custGeom>
              <a:avLst/>
              <a:gdLst>
                <a:gd name="T0" fmla="*/ 284 w 506"/>
                <a:gd name="T1" fmla="*/ 519 h 546"/>
                <a:gd name="T2" fmla="*/ 134 w 506"/>
                <a:gd name="T3" fmla="*/ 505 h 546"/>
                <a:gd name="T4" fmla="*/ 262 w 506"/>
                <a:gd name="T5" fmla="*/ 475 h 546"/>
                <a:gd name="T6" fmla="*/ 51 w 506"/>
                <a:gd name="T7" fmla="*/ 420 h 546"/>
                <a:gd name="T8" fmla="*/ 15 w 506"/>
                <a:gd name="T9" fmla="*/ 449 h 546"/>
                <a:gd name="T10" fmla="*/ 40 w 506"/>
                <a:gd name="T11" fmla="*/ 485 h 546"/>
                <a:gd name="T12" fmla="*/ 0 w 506"/>
                <a:gd name="T13" fmla="*/ 472 h 546"/>
                <a:gd name="T14" fmla="*/ 22 w 506"/>
                <a:gd name="T15" fmla="*/ 420 h 546"/>
                <a:gd name="T16" fmla="*/ 258 w 506"/>
                <a:gd name="T17" fmla="*/ 404 h 546"/>
                <a:gd name="T18" fmla="*/ 261 w 506"/>
                <a:gd name="T19" fmla="*/ 450 h 546"/>
                <a:gd name="T20" fmla="*/ 350 w 506"/>
                <a:gd name="T21" fmla="*/ 365 h 546"/>
                <a:gd name="T22" fmla="*/ 346 w 506"/>
                <a:gd name="T23" fmla="*/ 408 h 546"/>
                <a:gd name="T24" fmla="*/ 450 w 506"/>
                <a:gd name="T25" fmla="*/ 505 h 546"/>
                <a:gd name="T26" fmla="*/ 491 w 506"/>
                <a:gd name="T27" fmla="*/ 499 h 546"/>
                <a:gd name="T28" fmla="*/ 456 w 506"/>
                <a:gd name="T29" fmla="*/ 429 h 546"/>
                <a:gd name="T30" fmla="*/ 366 w 506"/>
                <a:gd name="T31" fmla="*/ 366 h 546"/>
                <a:gd name="T32" fmla="*/ 131 w 506"/>
                <a:gd name="T33" fmla="*/ 380 h 546"/>
                <a:gd name="T34" fmla="*/ 60 w 506"/>
                <a:gd name="T35" fmla="*/ 462 h 546"/>
                <a:gd name="T36" fmla="*/ 86 w 506"/>
                <a:gd name="T37" fmla="*/ 488 h 546"/>
                <a:gd name="T38" fmla="*/ 167 w 506"/>
                <a:gd name="T39" fmla="*/ 418 h 546"/>
                <a:gd name="T40" fmla="*/ 172 w 506"/>
                <a:gd name="T41" fmla="*/ 365 h 546"/>
                <a:gd name="T42" fmla="*/ 214 w 506"/>
                <a:gd name="T43" fmla="*/ 387 h 546"/>
                <a:gd name="T44" fmla="*/ 148 w 506"/>
                <a:gd name="T45" fmla="*/ 488 h 546"/>
                <a:gd name="T46" fmla="*/ 71 w 506"/>
                <a:gd name="T47" fmla="*/ 516 h 546"/>
                <a:gd name="T48" fmla="*/ 54 w 506"/>
                <a:gd name="T49" fmla="*/ 452 h 546"/>
                <a:gd name="T50" fmla="*/ 144 w 506"/>
                <a:gd name="T51" fmla="*/ 361 h 546"/>
                <a:gd name="T52" fmla="*/ 374 w 506"/>
                <a:gd name="T53" fmla="*/ 356 h 546"/>
                <a:gd name="T54" fmla="*/ 482 w 506"/>
                <a:gd name="T55" fmla="*/ 443 h 546"/>
                <a:gd name="T56" fmla="*/ 500 w 506"/>
                <a:gd name="T57" fmla="*/ 517 h 546"/>
                <a:gd name="T58" fmla="*/ 441 w 506"/>
                <a:gd name="T59" fmla="*/ 541 h 546"/>
                <a:gd name="T60" fmla="*/ 334 w 506"/>
                <a:gd name="T61" fmla="*/ 459 h 546"/>
                <a:gd name="T62" fmla="*/ 305 w 506"/>
                <a:gd name="T63" fmla="*/ 387 h 546"/>
                <a:gd name="T64" fmla="*/ 403 w 506"/>
                <a:gd name="T65" fmla="*/ 324 h 546"/>
                <a:gd name="T66" fmla="*/ 450 w 506"/>
                <a:gd name="T67" fmla="*/ 366 h 546"/>
                <a:gd name="T68" fmla="*/ 428 w 506"/>
                <a:gd name="T69" fmla="*/ 358 h 546"/>
                <a:gd name="T70" fmla="*/ 384 w 506"/>
                <a:gd name="T71" fmla="*/ 319 h 546"/>
                <a:gd name="T72" fmla="*/ 169 w 506"/>
                <a:gd name="T73" fmla="*/ 299 h 546"/>
                <a:gd name="T74" fmla="*/ 217 w 506"/>
                <a:gd name="T75" fmla="*/ 339 h 546"/>
                <a:gd name="T76" fmla="*/ 341 w 506"/>
                <a:gd name="T77" fmla="*/ 329 h 546"/>
                <a:gd name="T78" fmla="*/ 375 w 506"/>
                <a:gd name="T79" fmla="*/ 347 h 546"/>
                <a:gd name="T80" fmla="*/ 303 w 506"/>
                <a:gd name="T81" fmla="*/ 378 h 546"/>
                <a:gd name="T82" fmla="*/ 193 w 506"/>
                <a:gd name="T83" fmla="*/ 355 h 546"/>
                <a:gd name="T84" fmla="*/ 151 w 506"/>
                <a:gd name="T85" fmla="*/ 345 h 546"/>
                <a:gd name="T86" fmla="*/ 179 w 506"/>
                <a:gd name="T87" fmla="*/ 278 h 546"/>
                <a:gd name="T88" fmla="*/ 266 w 506"/>
                <a:gd name="T89" fmla="*/ 232 h 546"/>
                <a:gd name="T90" fmla="*/ 227 w 506"/>
                <a:gd name="T91" fmla="*/ 264 h 546"/>
                <a:gd name="T92" fmla="*/ 304 w 506"/>
                <a:gd name="T93" fmla="*/ 286 h 546"/>
                <a:gd name="T94" fmla="*/ 382 w 506"/>
                <a:gd name="T95" fmla="*/ 264 h 546"/>
                <a:gd name="T96" fmla="*/ 342 w 506"/>
                <a:gd name="T97" fmla="*/ 232 h 546"/>
                <a:gd name="T98" fmla="*/ 365 w 506"/>
                <a:gd name="T99" fmla="*/ 229 h 546"/>
                <a:gd name="T100" fmla="*/ 396 w 506"/>
                <a:gd name="T101" fmla="*/ 285 h 546"/>
                <a:gd name="T102" fmla="*/ 358 w 506"/>
                <a:gd name="T103" fmla="*/ 310 h 546"/>
                <a:gd name="T104" fmla="*/ 250 w 506"/>
                <a:gd name="T105" fmla="*/ 310 h 546"/>
                <a:gd name="T106" fmla="*/ 211 w 506"/>
                <a:gd name="T107" fmla="*/ 285 h 546"/>
                <a:gd name="T108" fmla="*/ 243 w 506"/>
                <a:gd name="T109" fmla="*/ 229 h 546"/>
                <a:gd name="T110" fmla="*/ 128 w 506"/>
                <a:gd name="T111" fmla="*/ 245 h 546"/>
                <a:gd name="T112" fmla="*/ 41 w 506"/>
                <a:gd name="T113" fmla="*/ 245 h 546"/>
                <a:gd name="T114" fmla="*/ 457 w 506"/>
                <a:gd name="T115" fmla="*/ 349 h 546"/>
                <a:gd name="T116" fmla="*/ 398 w 506"/>
                <a:gd name="T117" fmla="*/ 305 h 546"/>
                <a:gd name="T118" fmla="*/ 400 w 506"/>
                <a:gd name="T119" fmla="*/ 237 h 546"/>
                <a:gd name="T120" fmla="*/ 413 w 506"/>
                <a:gd name="T121" fmla="*/ 98 h 546"/>
                <a:gd name="T122" fmla="*/ 239 w 506"/>
                <a:gd name="T123" fmla="*/ 219 h 546"/>
                <a:gd name="T124" fmla="*/ 200 w 506"/>
                <a:gd name="T125" fmla="*/ 259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06" h="546">
                  <a:moveTo>
                    <a:pt x="328" y="462"/>
                  </a:moveTo>
                  <a:lnTo>
                    <a:pt x="342" y="479"/>
                  </a:lnTo>
                  <a:lnTo>
                    <a:pt x="356" y="494"/>
                  </a:lnTo>
                  <a:lnTo>
                    <a:pt x="334" y="505"/>
                  </a:lnTo>
                  <a:lnTo>
                    <a:pt x="309" y="513"/>
                  </a:lnTo>
                  <a:lnTo>
                    <a:pt x="284" y="519"/>
                  </a:lnTo>
                  <a:lnTo>
                    <a:pt x="258" y="522"/>
                  </a:lnTo>
                  <a:lnTo>
                    <a:pt x="234" y="523"/>
                  </a:lnTo>
                  <a:lnTo>
                    <a:pt x="209" y="522"/>
                  </a:lnTo>
                  <a:lnTo>
                    <a:pt x="184" y="519"/>
                  </a:lnTo>
                  <a:lnTo>
                    <a:pt x="158" y="513"/>
                  </a:lnTo>
                  <a:lnTo>
                    <a:pt x="134" y="505"/>
                  </a:lnTo>
                  <a:lnTo>
                    <a:pt x="152" y="491"/>
                  </a:lnTo>
                  <a:lnTo>
                    <a:pt x="169" y="476"/>
                  </a:lnTo>
                  <a:lnTo>
                    <a:pt x="174" y="470"/>
                  </a:lnTo>
                  <a:lnTo>
                    <a:pt x="204" y="474"/>
                  </a:lnTo>
                  <a:lnTo>
                    <a:pt x="234" y="476"/>
                  </a:lnTo>
                  <a:lnTo>
                    <a:pt x="262" y="475"/>
                  </a:lnTo>
                  <a:lnTo>
                    <a:pt x="291" y="471"/>
                  </a:lnTo>
                  <a:lnTo>
                    <a:pt x="318" y="463"/>
                  </a:lnTo>
                  <a:lnTo>
                    <a:pt x="328" y="462"/>
                  </a:lnTo>
                  <a:close/>
                  <a:moveTo>
                    <a:pt x="76" y="408"/>
                  </a:moveTo>
                  <a:lnTo>
                    <a:pt x="69" y="418"/>
                  </a:lnTo>
                  <a:lnTo>
                    <a:pt x="51" y="420"/>
                  </a:lnTo>
                  <a:lnTo>
                    <a:pt x="34" y="424"/>
                  </a:lnTo>
                  <a:lnTo>
                    <a:pt x="27" y="427"/>
                  </a:lnTo>
                  <a:lnTo>
                    <a:pt x="20" y="431"/>
                  </a:lnTo>
                  <a:lnTo>
                    <a:pt x="15" y="437"/>
                  </a:lnTo>
                  <a:lnTo>
                    <a:pt x="12" y="443"/>
                  </a:lnTo>
                  <a:lnTo>
                    <a:pt x="15" y="449"/>
                  </a:lnTo>
                  <a:lnTo>
                    <a:pt x="20" y="455"/>
                  </a:lnTo>
                  <a:lnTo>
                    <a:pt x="27" y="459"/>
                  </a:lnTo>
                  <a:lnTo>
                    <a:pt x="34" y="461"/>
                  </a:lnTo>
                  <a:lnTo>
                    <a:pt x="42" y="464"/>
                  </a:lnTo>
                  <a:lnTo>
                    <a:pt x="40" y="475"/>
                  </a:lnTo>
                  <a:lnTo>
                    <a:pt x="40" y="485"/>
                  </a:lnTo>
                  <a:lnTo>
                    <a:pt x="42" y="494"/>
                  </a:lnTo>
                  <a:lnTo>
                    <a:pt x="22" y="488"/>
                  </a:lnTo>
                  <a:lnTo>
                    <a:pt x="5" y="478"/>
                  </a:lnTo>
                  <a:lnTo>
                    <a:pt x="3" y="476"/>
                  </a:lnTo>
                  <a:lnTo>
                    <a:pt x="1" y="474"/>
                  </a:lnTo>
                  <a:lnTo>
                    <a:pt x="0" y="472"/>
                  </a:lnTo>
                  <a:lnTo>
                    <a:pt x="0" y="469"/>
                  </a:lnTo>
                  <a:lnTo>
                    <a:pt x="0" y="443"/>
                  </a:lnTo>
                  <a:lnTo>
                    <a:pt x="2" y="436"/>
                  </a:lnTo>
                  <a:lnTo>
                    <a:pt x="7" y="429"/>
                  </a:lnTo>
                  <a:lnTo>
                    <a:pt x="14" y="424"/>
                  </a:lnTo>
                  <a:lnTo>
                    <a:pt x="22" y="420"/>
                  </a:lnTo>
                  <a:lnTo>
                    <a:pt x="29" y="416"/>
                  </a:lnTo>
                  <a:lnTo>
                    <a:pt x="53" y="411"/>
                  </a:lnTo>
                  <a:lnTo>
                    <a:pt x="76" y="408"/>
                  </a:lnTo>
                  <a:close/>
                  <a:moveTo>
                    <a:pt x="219" y="392"/>
                  </a:moveTo>
                  <a:lnTo>
                    <a:pt x="238" y="398"/>
                  </a:lnTo>
                  <a:lnTo>
                    <a:pt x="258" y="404"/>
                  </a:lnTo>
                  <a:lnTo>
                    <a:pt x="279" y="407"/>
                  </a:lnTo>
                  <a:lnTo>
                    <a:pt x="300" y="408"/>
                  </a:lnTo>
                  <a:lnTo>
                    <a:pt x="309" y="431"/>
                  </a:lnTo>
                  <a:lnTo>
                    <a:pt x="323" y="455"/>
                  </a:lnTo>
                  <a:lnTo>
                    <a:pt x="292" y="455"/>
                  </a:lnTo>
                  <a:lnTo>
                    <a:pt x="261" y="450"/>
                  </a:lnTo>
                  <a:lnTo>
                    <a:pt x="231" y="444"/>
                  </a:lnTo>
                  <a:lnTo>
                    <a:pt x="202" y="433"/>
                  </a:lnTo>
                  <a:lnTo>
                    <a:pt x="212" y="413"/>
                  </a:lnTo>
                  <a:lnTo>
                    <a:pt x="219" y="392"/>
                  </a:lnTo>
                  <a:close/>
                  <a:moveTo>
                    <a:pt x="357" y="365"/>
                  </a:moveTo>
                  <a:lnTo>
                    <a:pt x="350" y="365"/>
                  </a:lnTo>
                  <a:lnTo>
                    <a:pt x="343" y="370"/>
                  </a:lnTo>
                  <a:lnTo>
                    <a:pt x="340" y="376"/>
                  </a:lnTo>
                  <a:lnTo>
                    <a:pt x="339" y="385"/>
                  </a:lnTo>
                  <a:lnTo>
                    <a:pt x="341" y="393"/>
                  </a:lnTo>
                  <a:lnTo>
                    <a:pt x="344" y="400"/>
                  </a:lnTo>
                  <a:lnTo>
                    <a:pt x="346" y="408"/>
                  </a:lnTo>
                  <a:lnTo>
                    <a:pt x="359" y="428"/>
                  </a:lnTo>
                  <a:lnTo>
                    <a:pt x="374" y="446"/>
                  </a:lnTo>
                  <a:lnTo>
                    <a:pt x="391" y="463"/>
                  </a:lnTo>
                  <a:lnTo>
                    <a:pt x="409" y="479"/>
                  </a:lnTo>
                  <a:lnTo>
                    <a:pt x="428" y="493"/>
                  </a:lnTo>
                  <a:lnTo>
                    <a:pt x="450" y="505"/>
                  </a:lnTo>
                  <a:lnTo>
                    <a:pt x="457" y="507"/>
                  </a:lnTo>
                  <a:lnTo>
                    <a:pt x="465" y="509"/>
                  </a:lnTo>
                  <a:lnTo>
                    <a:pt x="473" y="511"/>
                  </a:lnTo>
                  <a:lnTo>
                    <a:pt x="482" y="510"/>
                  </a:lnTo>
                  <a:lnTo>
                    <a:pt x="488" y="506"/>
                  </a:lnTo>
                  <a:lnTo>
                    <a:pt x="491" y="499"/>
                  </a:lnTo>
                  <a:lnTo>
                    <a:pt x="491" y="491"/>
                  </a:lnTo>
                  <a:lnTo>
                    <a:pt x="490" y="482"/>
                  </a:lnTo>
                  <a:lnTo>
                    <a:pt x="487" y="475"/>
                  </a:lnTo>
                  <a:lnTo>
                    <a:pt x="484" y="469"/>
                  </a:lnTo>
                  <a:lnTo>
                    <a:pt x="471" y="448"/>
                  </a:lnTo>
                  <a:lnTo>
                    <a:pt x="456" y="429"/>
                  </a:lnTo>
                  <a:lnTo>
                    <a:pt x="440" y="412"/>
                  </a:lnTo>
                  <a:lnTo>
                    <a:pt x="422" y="396"/>
                  </a:lnTo>
                  <a:lnTo>
                    <a:pt x="402" y="382"/>
                  </a:lnTo>
                  <a:lnTo>
                    <a:pt x="380" y="372"/>
                  </a:lnTo>
                  <a:lnTo>
                    <a:pt x="374" y="369"/>
                  </a:lnTo>
                  <a:lnTo>
                    <a:pt x="366" y="366"/>
                  </a:lnTo>
                  <a:lnTo>
                    <a:pt x="357" y="365"/>
                  </a:lnTo>
                  <a:close/>
                  <a:moveTo>
                    <a:pt x="172" y="365"/>
                  </a:moveTo>
                  <a:lnTo>
                    <a:pt x="164" y="365"/>
                  </a:lnTo>
                  <a:lnTo>
                    <a:pt x="155" y="368"/>
                  </a:lnTo>
                  <a:lnTo>
                    <a:pt x="148" y="371"/>
                  </a:lnTo>
                  <a:lnTo>
                    <a:pt x="131" y="380"/>
                  </a:lnTo>
                  <a:lnTo>
                    <a:pt x="114" y="393"/>
                  </a:lnTo>
                  <a:lnTo>
                    <a:pt x="99" y="407"/>
                  </a:lnTo>
                  <a:lnTo>
                    <a:pt x="86" y="421"/>
                  </a:lnTo>
                  <a:lnTo>
                    <a:pt x="73" y="438"/>
                  </a:lnTo>
                  <a:lnTo>
                    <a:pt x="64" y="455"/>
                  </a:lnTo>
                  <a:lnTo>
                    <a:pt x="60" y="462"/>
                  </a:lnTo>
                  <a:lnTo>
                    <a:pt x="58" y="471"/>
                  </a:lnTo>
                  <a:lnTo>
                    <a:pt x="57" y="479"/>
                  </a:lnTo>
                  <a:lnTo>
                    <a:pt x="61" y="487"/>
                  </a:lnTo>
                  <a:lnTo>
                    <a:pt x="68" y="490"/>
                  </a:lnTo>
                  <a:lnTo>
                    <a:pt x="76" y="490"/>
                  </a:lnTo>
                  <a:lnTo>
                    <a:pt x="86" y="488"/>
                  </a:lnTo>
                  <a:lnTo>
                    <a:pt x="93" y="485"/>
                  </a:lnTo>
                  <a:lnTo>
                    <a:pt x="110" y="475"/>
                  </a:lnTo>
                  <a:lnTo>
                    <a:pt x="126" y="462"/>
                  </a:lnTo>
                  <a:lnTo>
                    <a:pt x="141" y="448"/>
                  </a:lnTo>
                  <a:lnTo>
                    <a:pt x="155" y="433"/>
                  </a:lnTo>
                  <a:lnTo>
                    <a:pt x="167" y="418"/>
                  </a:lnTo>
                  <a:lnTo>
                    <a:pt x="177" y="400"/>
                  </a:lnTo>
                  <a:lnTo>
                    <a:pt x="181" y="393"/>
                  </a:lnTo>
                  <a:lnTo>
                    <a:pt x="183" y="385"/>
                  </a:lnTo>
                  <a:lnTo>
                    <a:pt x="183" y="375"/>
                  </a:lnTo>
                  <a:lnTo>
                    <a:pt x="179" y="369"/>
                  </a:lnTo>
                  <a:lnTo>
                    <a:pt x="172" y="365"/>
                  </a:lnTo>
                  <a:close/>
                  <a:moveTo>
                    <a:pt x="172" y="353"/>
                  </a:moveTo>
                  <a:lnTo>
                    <a:pt x="182" y="354"/>
                  </a:lnTo>
                  <a:lnTo>
                    <a:pt x="189" y="359"/>
                  </a:lnTo>
                  <a:lnTo>
                    <a:pt x="209" y="379"/>
                  </a:lnTo>
                  <a:lnTo>
                    <a:pt x="212" y="382"/>
                  </a:lnTo>
                  <a:lnTo>
                    <a:pt x="214" y="387"/>
                  </a:lnTo>
                  <a:lnTo>
                    <a:pt x="212" y="391"/>
                  </a:lnTo>
                  <a:lnTo>
                    <a:pt x="206" y="413"/>
                  </a:lnTo>
                  <a:lnTo>
                    <a:pt x="194" y="435"/>
                  </a:lnTo>
                  <a:lnTo>
                    <a:pt x="181" y="455"/>
                  </a:lnTo>
                  <a:lnTo>
                    <a:pt x="165" y="472"/>
                  </a:lnTo>
                  <a:lnTo>
                    <a:pt x="148" y="488"/>
                  </a:lnTo>
                  <a:lnTo>
                    <a:pt x="127" y="502"/>
                  </a:lnTo>
                  <a:lnTo>
                    <a:pt x="106" y="513"/>
                  </a:lnTo>
                  <a:lnTo>
                    <a:pt x="84" y="520"/>
                  </a:lnTo>
                  <a:lnTo>
                    <a:pt x="79" y="521"/>
                  </a:lnTo>
                  <a:lnTo>
                    <a:pt x="75" y="520"/>
                  </a:lnTo>
                  <a:lnTo>
                    <a:pt x="71" y="516"/>
                  </a:lnTo>
                  <a:lnTo>
                    <a:pt x="51" y="496"/>
                  </a:lnTo>
                  <a:lnTo>
                    <a:pt x="47" y="489"/>
                  </a:lnTo>
                  <a:lnTo>
                    <a:pt x="45" y="479"/>
                  </a:lnTo>
                  <a:lnTo>
                    <a:pt x="48" y="470"/>
                  </a:lnTo>
                  <a:lnTo>
                    <a:pt x="51" y="460"/>
                  </a:lnTo>
                  <a:lnTo>
                    <a:pt x="54" y="452"/>
                  </a:lnTo>
                  <a:lnTo>
                    <a:pt x="65" y="433"/>
                  </a:lnTo>
                  <a:lnTo>
                    <a:pt x="77" y="415"/>
                  </a:lnTo>
                  <a:lnTo>
                    <a:pt x="92" y="399"/>
                  </a:lnTo>
                  <a:lnTo>
                    <a:pt x="108" y="386"/>
                  </a:lnTo>
                  <a:lnTo>
                    <a:pt x="126" y="372"/>
                  </a:lnTo>
                  <a:lnTo>
                    <a:pt x="144" y="361"/>
                  </a:lnTo>
                  <a:lnTo>
                    <a:pt x="153" y="358"/>
                  </a:lnTo>
                  <a:lnTo>
                    <a:pt x="162" y="355"/>
                  </a:lnTo>
                  <a:lnTo>
                    <a:pt x="172" y="353"/>
                  </a:lnTo>
                  <a:close/>
                  <a:moveTo>
                    <a:pt x="351" y="352"/>
                  </a:moveTo>
                  <a:lnTo>
                    <a:pt x="362" y="353"/>
                  </a:lnTo>
                  <a:lnTo>
                    <a:pt x="374" y="356"/>
                  </a:lnTo>
                  <a:lnTo>
                    <a:pt x="384" y="360"/>
                  </a:lnTo>
                  <a:lnTo>
                    <a:pt x="406" y="373"/>
                  </a:lnTo>
                  <a:lnTo>
                    <a:pt x="427" y="387"/>
                  </a:lnTo>
                  <a:lnTo>
                    <a:pt x="448" y="404"/>
                  </a:lnTo>
                  <a:lnTo>
                    <a:pt x="466" y="423"/>
                  </a:lnTo>
                  <a:lnTo>
                    <a:pt x="482" y="443"/>
                  </a:lnTo>
                  <a:lnTo>
                    <a:pt x="494" y="464"/>
                  </a:lnTo>
                  <a:lnTo>
                    <a:pt x="500" y="474"/>
                  </a:lnTo>
                  <a:lnTo>
                    <a:pt x="504" y="486"/>
                  </a:lnTo>
                  <a:lnTo>
                    <a:pt x="506" y="497"/>
                  </a:lnTo>
                  <a:lnTo>
                    <a:pt x="505" y="508"/>
                  </a:lnTo>
                  <a:lnTo>
                    <a:pt x="500" y="517"/>
                  </a:lnTo>
                  <a:lnTo>
                    <a:pt x="476" y="542"/>
                  </a:lnTo>
                  <a:lnTo>
                    <a:pt x="473" y="545"/>
                  </a:lnTo>
                  <a:lnTo>
                    <a:pt x="470" y="546"/>
                  </a:lnTo>
                  <a:lnTo>
                    <a:pt x="467" y="546"/>
                  </a:lnTo>
                  <a:lnTo>
                    <a:pt x="462" y="546"/>
                  </a:lnTo>
                  <a:lnTo>
                    <a:pt x="441" y="541"/>
                  </a:lnTo>
                  <a:lnTo>
                    <a:pt x="420" y="532"/>
                  </a:lnTo>
                  <a:lnTo>
                    <a:pt x="400" y="520"/>
                  </a:lnTo>
                  <a:lnTo>
                    <a:pt x="380" y="507"/>
                  </a:lnTo>
                  <a:lnTo>
                    <a:pt x="365" y="492"/>
                  </a:lnTo>
                  <a:lnTo>
                    <a:pt x="349" y="477"/>
                  </a:lnTo>
                  <a:lnTo>
                    <a:pt x="334" y="459"/>
                  </a:lnTo>
                  <a:lnTo>
                    <a:pt x="321" y="439"/>
                  </a:lnTo>
                  <a:lnTo>
                    <a:pt x="310" y="419"/>
                  </a:lnTo>
                  <a:lnTo>
                    <a:pt x="304" y="398"/>
                  </a:lnTo>
                  <a:lnTo>
                    <a:pt x="304" y="394"/>
                  </a:lnTo>
                  <a:lnTo>
                    <a:pt x="304" y="390"/>
                  </a:lnTo>
                  <a:lnTo>
                    <a:pt x="305" y="387"/>
                  </a:lnTo>
                  <a:lnTo>
                    <a:pt x="308" y="383"/>
                  </a:lnTo>
                  <a:lnTo>
                    <a:pt x="331" y="359"/>
                  </a:lnTo>
                  <a:lnTo>
                    <a:pt x="340" y="353"/>
                  </a:lnTo>
                  <a:lnTo>
                    <a:pt x="351" y="352"/>
                  </a:lnTo>
                  <a:close/>
                  <a:moveTo>
                    <a:pt x="384" y="319"/>
                  </a:moveTo>
                  <a:lnTo>
                    <a:pt x="403" y="324"/>
                  </a:lnTo>
                  <a:lnTo>
                    <a:pt x="412" y="328"/>
                  </a:lnTo>
                  <a:lnTo>
                    <a:pt x="423" y="332"/>
                  </a:lnTo>
                  <a:lnTo>
                    <a:pt x="433" y="339"/>
                  </a:lnTo>
                  <a:lnTo>
                    <a:pt x="441" y="346"/>
                  </a:lnTo>
                  <a:lnTo>
                    <a:pt x="448" y="356"/>
                  </a:lnTo>
                  <a:lnTo>
                    <a:pt x="450" y="366"/>
                  </a:lnTo>
                  <a:lnTo>
                    <a:pt x="450" y="397"/>
                  </a:lnTo>
                  <a:lnTo>
                    <a:pt x="426" y="377"/>
                  </a:lnTo>
                  <a:lnTo>
                    <a:pt x="428" y="374"/>
                  </a:lnTo>
                  <a:lnTo>
                    <a:pt x="429" y="370"/>
                  </a:lnTo>
                  <a:lnTo>
                    <a:pt x="430" y="366"/>
                  </a:lnTo>
                  <a:lnTo>
                    <a:pt x="428" y="358"/>
                  </a:lnTo>
                  <a:lnTo>
                    <a:pt x="422" y="351"/>
                  </a:lnTo>
                  <a:lnTo>
                    <a:pt x="413" y="344"/>
                  </a:lnTo>
                  <a:lnTo>
                    <a:pt x="404" y="340"/>
                  </a:lnTo>
                  <a:lnTo>
                    <a:pt x="396" y="337"/>
                  </a:lnTo>
                  <a:lnTo>
                    <a:pt x="384" y="332"/>
                  </a:lnTo>
                  <a:lnTo>
                    <a:pt x="384" y="319"/>
                  </a:lnTo>
                  <a:close/>
                  <a:moveTo>
                    <a:pt x="206" y="269"/>
                  </a:moveTo>
                  <a:lnTo>
                    <a:pt x="206" y="280"/>
                  </a:lnTo>
                  <a:lnTo>
                    <a:pt x="194" y="283"/>
                  </a:lnTo>
                  <a:lnTo>
                    <a:pt x="186" y="288"/>
                  </a:lnTo>
                  <a:lnTo>
                    <a:pt x="176" y="293"/>
                  </a:lnTo>
                  <a:lnTo>
                    <a:pt x="169" y="299"/>
                  </a:lnTo>
                  <a:lnTo>
                    <a:pt x="167" y="308"/>
                  </a:lnTo>
                  <a:lnTo>
                    <a:pt x="169" y="316"/>
                  </a:lnTo>
                  <a:lnTo>
                    <a:pt x="176" y="324"/>
                  </a:lnTo>
                  <a:lnTo>
                    <a:pt x="186" y="329"/>
                  </a:lnTo>
                  <a:lnTo>
                    <a:pt x="194" y="332"/>
                  </a:lnTo>
                  <a:lnTo>
                    <a:pt x="217" y="339"/>
                  </a:lnTo>
                  <a:lnTo>
                    <a:pt x="240" y="342"/>
                  </a:lnTo>
                  <a:lnTo>
                    <a:pt x="263" y="343"/>
                  </a:lnTo>
                  <a:lnTo>
                    <a:pt x="287" y="342"/>
                  </a:lnTo>
                  <a:lnTo>
                    <a:pt x="310" y="339"/>
                  </a:lnTo>
                  <a:lnTo>
                    <a:pt x="333" y="332"/>
                  </a:lnTo>
                  <a:lnTo>
                    <a:pt x="341" y="329"/>
                  </a:lnTo>
                  <a:lnTo>
                    <a:pt x="351" y="323"/>
                  </a:lnTo>
                  <a:lnTo>
                    <a:pt x="358" y="315"/>
                  </a:lnTo>
                  <a:lnTo>
                    <a:pt x="376" y="309"/>
                  </a:lnTo>
                  <a:lnTo>
                    <a:pt x="376" y="341"/>
                  </a:lnTo>
                  <a:lnTo>
                    <a:pt x="376" y="344"/>
                  </a:lnTo>
                  <a:lnTo>
                    <a:pt x="375" y="347"/>
                  </a:lnTo>
                  <a:lnTo>
                    <a:pt x="374" y="349"/>
                  </a:lnTo>
                  <a:lnTo>
                    <a:pt x="361" y="345"/>
                  </a:lnTo>
                  <a:lnTo>
                    <a:pt x="349" y="344"/>
                  </a:lnTo>
                  <a:lnTo>
                    <a:pt x="337" y="346"/>
                  </a:lnTo>
                  <a:lnTo>
                    <a:pt x="326" y="354"/>
                  </a:lnTo>
                  <a:lnTo>
                    <a:pt x="303" y="378"/>
                  </a:lnTo>
                  <a:lnTo>
                    <a:pt x="283" y="380"/>
                  </a:lnTo>
                  <a:lnTo>
                    <a:pt x="263" y="381"/>
                  </a:lnTo>
                  <a:lnTo>
                    <a:pt x="240" y="380"/>
                  </a:lnTo>
                  <a:lnTo>
                    <a:pt x="216" y="377"/>
                  </a:lnTo>
                  <a:lnTo>
                    <a:pt x="214" y="375"/>
                  </a:lnTo>
                  <a:lnTo>
                    <a:pt x="193" y="355"/>
                  </a:lnTo>
                  <a:lnTo>
                    <a:pt x="185" y="349"/>
                  </a:lnTo>
                  <a:lnTo>
                    <a:pt x="174" y="347"/>
                  </a:lnTo>
                  <a:lnTo>
                    <a:pt x="165" y="348"/>
                  </a:lnTo>
                  <a:lnTo>
                    <a:pt x="154" y="352"/>
                  </a:lnTo>
                  <a:lnTo>
                    <a:pt x="152" y="348"/>
                  </a:lnTo>
                  <a:lnTo>
                    <a:pt x="151" y="345"/>
                  </a:lnTo>
                  <a:lnTo>
                    <a:pt x="150" y="341"/>
                  </a:lnTo>
                  <a:lnTo>
                    <a:pt x="150" y="308"/>
                  </a:lnTo>
                  <a:lnTo>
                    <a:pt x="153" y="298"/>
                  </a:lnTo>
                  <a:lnTo>
                    <a:pt x="159" y="290"/>
                  </a:lnTo>
                  <a:lnTo>
                    <a:pt x="169" y="282"/>
                  </a:lnTo>
                  <a:lnTo>
                    <a:pt x="179" y="278"/>
                  </a:lnTo>
                  <a:lnTo>
                    <a:pt x="189" y="274"/>
                  </a:lnTo>
                  <a:lnTo>
                    <a:pt x="198" y="272"/>
                  </a:lnTo>
                  <a:lnTo>
                    <a:pt x="206" y="269"/>
                  </a:lnTo>
                  <a:close/>
                  <a:moveTo>
                    <a:pt x="304" y="229"/>
                  </a:moveTo>
                  <a:lnTo>
                    <a:pt x="285" y="230"/>
                  </a:lnTo>
                  <a:lnTo>
                    <a:pt x="266" y="232"/>
                  </a:lnTo>
                  <a:lnTo>
                    <a:pt x="248" y="238"/>
                  </a:lnTo>
                  <a:lnTo>
                    <a:pt x="240" y="241"/>
                  </a:lnTo>
                  <a:lnTo>
                    <a:pt x="233" y="245"/>
                  </a:lnTo>
                  <a:lnTo>
                    <a:pt x="227" y="251"/>
                  </a:lnTo>
                  <a:lnTo>
                    <a:pt x="224" y="258"/>
                  </a:lnTo>
                  <a:lnTo>
                    <a:pt x="227" y="264"/>
                  </a:lnTo>
                  <a:lnTo>
                    <a:pt x="233" y="271"/>
                  </a:lnTo>
                  <a:lnTo>
                    <a:pt x="240" y="275"/>
                  </a:lnTo>
                  <a:lnTo>
                    <a:pt x="248" y="277"/>
                  </a:lnTo>
                  <a:lnTo>
                    <a:pt x="266" y="282"/>
                  </a:lnTo>
                  <a:lnTo>
                    <a:pt x="285" y="285"/>
                  </a:lnTo>
                  <a:lnTo>
                    <a:pt x="304" y="286"/>
                  </a:lnTo>
                  <a:lnTo>
                    <a:pt x="323" y="285"/>
                  </a:lnTo>
                  <a:lnTo>
                    <a:pt x="342" y="282"/>
                  </a:lnTo>
                  <a:lnTo>
                    <a:pt x="360" y="277"/>
                  </a:lnTo>
                  <a:lnTo>
                    <a:pt x="368" y="275"/>
                  </a:lnTo>
                  <a:lnTo>
                    <a:pt x="375" y="271"/>
                  </a:lnTo>
                  <a:lnTo>
                    <a:pt x="382" y="264"/>
                  </a:lnTo>
                  <a:lnTo>
                    <a:pt x="384" y="258"/>
                  </a:lnTo>
                  <a:lnTo>
                    <a:pt x="382" y="251"/>
                  </a:lnTo>
                  <a:lnTo>
                    <a:pt x="375" y="245"/>
                  </a:lnTo>
                  <a:lnTo>
                    <a:pt x="368" y="241"/>
                  </a:lnTo>
                  <a:lnTo>
                    <a:pt x="360" y="238"/>
                  </a:lnTo>
                  <a:lnTo>
                    <a:pt x="342" y="232"/>
                  </a:lnTo>
                  <a:lnTo>
                    <a:pt x="323" y="230"/>
                  </a:lnTo>
                  <a:lnTo>
                    <a:pt x="304" y="229"/>
                  </a:lnTo>
                  <a:close/>
                  <a:moveTo>
                    <a:pt x="304" y="221"/>
                  </a:moveTo>
                  <a:lnTo>
                    <a:pt x="324" y="221"/>
                  </a:lnTo>
                  <a:lnTo>
                    <a:pt x="345" y="224"/>
                  </a:lnTo>
                  <a:lnTo>
                    <a:pt x="365" y="229"/>
                  </a:lnTo>
                  <a:lnTo>
                    <a:pt x="373" y="232"/>
                  </a:lnTo>
                  <a:lnTo>
                    <a:pt x="382" y="237"/>
                  </a:lnTo>
                  <a:lnTo>
                    <a:pt x="389" y="242"/>
                  </a:lnTo>
                  <a:lnTo>
                    <a:pt x="394" y="249"/>
                  </a:lnTo>
                  <a:lnTo>
                    <a:pt x="396" y="258"/>
                  </a:lnTo>
                  <a:lnTo>
                    <a:pt x="396" y="285"/>
                  </a:lnTo>
                  <a:lnTo>
                    <a:pt x="396" y="288"/>
                  </a:lnTo>
                  <a:lnTo>
                    <a:pt x="395" y="291"/>
                  </a:lnTo>
                  <a:lnTo>
                    <a:pt x="393" y="293"/>
                  </a:lnTo>
                  <a:lnTo>
                    <a:pt x="390" y="295"/>
                  </a:lnTo>
                  <a:lnTo>
                    <a:pt x="375" y="304"/>
                  </a:lnTo>
                  <a:lnTo>
                    <a:pt x="358" y="310"/>
                  </a:lnTo>
                  <a:lnTo>
                    <a:pt x="340" y="314"/>
                  </a:lnTo>
                  <a:lnTo>
                    <a:pt x="321" y="316"/>
                  </a:lnTo>
                  <a:lnTo>
                    <a:pt x="304" y="318"/>
                  </a:lnTo>
                  <a:lnTo>
                    <a:pt x="287" y="316"/>
                  </a:lnTo>
                  <a:lnTo>
                    <a:pt x="268" y="314"/>
                  </a:lnTo>
                  <a:lnTo>
                    <a:pt x="250" y="310"/>
                  </a:lnTo>
                  <a:lnTo>
                    <a:pt x="233" y="304"/>
                  </a:lnTo>
                  <a:lnTo>
                    <a:pt x="218" y="295"/>
                  </a:lnTo>
                  <a:lnTo>
                    <a:pt x="215" y="293"/>
                  </a:lnTo>
                  <a:lnTo>
                    <a:pt x="212" y="291"/>
                  </a:lnTo>
                  <a:lnTo>
                    <a:pt x="211" y="288"/>
                  </a:lnTo>
                  <a:lnTo>
                    <a:pt x="211" y="285"/>
                  </a:lnTo>
                  <a:lnTo>
                    <a:pt x="211" y="258"/>
                  </a:lnTo>
                  <a:lnTo>
                    <a:pt x="214" y="249"/>
                  </a:lnTo>
                  <a:lnTo>
                    <a:pt x="219" y="242"/>
                  </a:lnTo>
                  <a:lnTo>
                    <a:pt x="226" y="237"/>
                  </a:lnTo>
                  <a:lnTo>
                    <a:pt x="235" y="232"/>
                  </a:lnTo>
                  <a:lnTo>
                    <a:pt x="243" y="229"/>
                  </a:lnTo>
                  <a:lnTo>
                    <a:pt x="262" y="224"/>
                  </a:lnTo>
                  <a:lnTo>
                    <a:pt x="284" y="221"/>
                  </a:lnTo>
                  <a:lnTo>
                    <a:pt x="304" y="221"/>
                  </a:lnTo>
                  <a:close/>
                  <a:moveTo>
                    <a:pt x="85" y="152"/>
                  </a:moveTo>
                  <a:lnTo>
                    <a:pt x="156" y="245"/>
                  </a:lnTo>
                  <a:lnTo>
                    <a:pt x="128" y="245"/>
                  </a:lnTo>
                  <a:lnTo>
                    <a:pt x="128" y="358"/>
                  </a:lnTo>
                  <a:lnTo>
                    <a:pt x="102" y="375"/>
                  </a:lnTo>
                  <a:lnTo>
                    <a:pt x="79" y="397"/>
                  </a:lnTo>
                  <a:lnTo>
                    <a:pt x="60" y="398"/>
                  </a:lnTo>
                  <a:lnTo>
                    <a:pt x="41" y="402"/>
                  </a:lnTo>
                  <a:lnTo>
                    <a:pt x="41" y="245"/>
                  </a:lnTo>
                  <a:lnTo>
                    <a:pt x="12" y="245"/>
                  </a:lnTo>
                  <a:lnTo>
                    <a:pt x="85" y="152"/>
                  </a:lnTo>
                  <a:close/>
                  <a:moveTo>
                    <a:pt x="413" y="98"/>
                  </a:moveTo>
                  <a:lnTo>
                    <a:pt x="486" y="191"/>
                  </a:lnTo>
                  <a:lnTo>
                    <a:pt x="457" y="191"/>
                  </a:lnTo>
                  <a:lnTo>
                    <a:pt x="457" y="349"/>
                  </a:lnTo>
                  <a:lnTo>
                    <a:pt x="448" y="337"/>
                  </a:lnTo>
                  <a:lnTo>
                    <a:pt x="436" y="327"/>
                  </a:lnTo>
                  <a:lnTo>
                    <a:pt x="421" y="320"/>
                  </a:lnTo>
                  <a:lnTo>
                    <a:pt x="406" y="313"/>
                  </a:lnTo>
                  <a:lnTo>
                    <a:pt x="390" y="309"/>
                  </a:lnTo>
                  <a:lnTo>
                    <a:pt x="398" y="305"/>
                  </a:lnTo>
                  <a:lnTo>
                    <a:pt x="403" y="299"/>
                  </a:lnTo>
                  <a:lnTo>
                    <a:pt x="407" y="293"/>
                  </a:lnTo>
                  <a:lnTo>
                    <a:pt x="408" y="285"/>
                  </a:lnTo>
                  <a:lnTo>
                    <a:pt x="408" y="258"/>
                  </a:lnTo>
                  <a:lnTo>
                    <a:pt x="406" y="246"/>
                  </a:lnTo>
                  <a:lnTo>
                    <a:pt x="400" y="237"/>
                  </a:lnTo>
                  <a:lnTo>
                    <a:pt x="391" y="229"/>
                  </a:lnTo>
                  <a:lnTo>
                    <a:pt x="382" y="224"/>
                  </a:lnTo>
                  <a:lnTo>
                    <a:pt x="371" y="220"/>
                  </a:lnTo>
                  <a:lnTo>
                    <a:pt x="371" y="191"/>
                  </a:lnTo>
                  <a:lnTo>
                    <a:pt x="342" y="191"/>
                  </a:lnTo>
                  <a:lnTo>
                    <a:pt x="413" y="98"/>
                  </a:lnTo>
                  <a:close/>
                  <a:moveTo>
                    <a:pt x="233" y="0"/>
                  </a:moveTo>
                  <a:lnTo>
                    <a:pt x="348" y="148"/>
                  </a:lnTo>
                  <a:lnTo>
                    <a:pt x="290" y="148"/>
                  </a:lnTo>
                  <a:lnTo>
                    <a:pt x="290" y="209"/>
                  </a:lnTo>
                  <a:lnTo>
                    <a:pt x="265" y="212"/>
                  </a:lnTo>
                  <a:lnTo>
                    <a:pt x="239" y="219"/>
                  </a:lnTo>
                  <a:lnTo>
                    <a:pt x="228" y="223"/>
                  </a:lnTo>
                  <a:lnTo>
                    <a:pt x="218" y="229"/>
                  </a:lnTo>
                  <a:lnTo>
                    <a:pt x="209" y="237"/>
                  </a:lnTo>
                  <a:lnTo>
                    <a:pt x="203" y="246"/>
                  </a:lnTo>
                  <a:lnTo>
                    <a:pt x="200" y="258"/>
                  </a:lnTo>
                  <a:lnTo>
                    <a:pt x="200" y="259"/>
                  </a:lnTo>
                  <a:lnTo>
                    <a:pt x="175" y="266"/>
                  </a:lnTo>
                  <a:lnTo>
                    <a:pt x="175" y="148"/>
                  </a:lnTo>
                  <a:lnTo>
                    <a:pt x="118" y="148"/>
                  </a:lnTo>
                  <a:lnTo>
                    <a:pt x="233" y="0"/>
                  </a:lnTo>
                  <a:close/>
                </a:path>
              </a:pathLst>
            </a:custGeom>
            <a:solidFill>
              <a:schemeClr val="bg1"/>
            </a:solidFill>
            <a:ln w="0">
              <a:noFill/>
              <a:prstDash val="solid"/>
              <a:round/>
              <a:headEnd/>
              <a:tailEnd/>
            </a:ln>
          </p:spPr>
          <p:txBody>
            <a:bodyPr vert="horz" wrap="square" lIns="82048" tIns="41025" rIns="82048" bIns="41025" numCol="1" anchor="t" anchorCtr="0" compatLnSpc="1">
              <a:prstTxWarp prst="textNoShape">
                <a:avLst/>
              </a:prstTxWarp>
            </a:bodyPr>
            <a:lstStyle/>
            <a:p>
              <a:pPr algn="ctr" eaLnBrk="0" fontAlgn="base" hangingPunct="0">
                <a:spcBef>
                  <a:spcPct val="0"/>
                </a:spcBef>
                <a:spcAft>
                  <a:spcPct val="0"/>
                </a:spcAft>
              </a:pPr>
              <a:endParaRPr lang="en-US" sz="2200" dirty="0">
                <a:solidFill>
                  <a:srgbClr val="000000"/>
                </a:solidFill>
                <a:latin typeface="Corbel" panose="020B0503020204020204" pitchFamily="34" charset="0"/>
              </a:endParaRPr>
            </a:p>
          </p:txBody>
        </p:sp>
        <p:sp>
          <p:nvSpPr>
            <p:cNvPr id="43" name="Rectangle 42"/>
            <p:cNvSpPr/>
            <p:nvPr>
              <p:custDataLst>
                <p:tags r:id="rId9"/>
              </p:custDataLst>
            </p:nvPr>
          </p:nvSpPr>
          <p:spPr>
            <a:xfrm>
              <a:off x="1441853" y="5590180"/>
              <a:ext cx="7172196" cy="4572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91440" rIns="0" rtlCol="0" anchor="t" anchorCtr="0"/>
            <a:lstStyle/>
            <a:p>
              <a:pPr eaLnBrk="1" fontAlgn="auto" hangingPunct="1">
                <a:lnSpc>
                  <a:spcPct val="110000"/>
                </a:lnSpc>
                <a:spcBef>
                  <a:spcPts val="0"/>
                </a:spcBef>
                <a:spcAft>
                  <a:spcPts val="0"/>
                </a:spcAft>
                <a:tabLst>
                  <a:tab pos="6483350" algn="r"/>
                </a:tabLst>
              </a:pPr>
              <a:r>
                <a:rPr lang="en-US" sz="3000" b="1" dirty="0" smtClean="0">
                  <a:solidFill>
                    <a:srgbClr val="009EDB"/>
                  </a:solidFill>
                  <a:latin typeface="Corbel"/>
                </a:rPr>
                <a:t>Generate Positive Publicity</a:t>
              </a:r>
              <a:endParaRPr lang="en-US" sz="3000" b="1" dirty="0">
                <a:solidFill>
                  <a:srgbClr val="009EDB"/>
                </a:solidFill>
                <a:latin typeface="Corbel"/>
              </a:endParaRPr>
            </a:p>
          </p:txBody>
        </p:sp>
      </p:grpSp>
      <p:cxnSp>
        <p:nvCxnSpPr>
          <p:cNvPr id="56" name="Straight Connector 55"/>
          <p:cNvCxnSpPr/>
          <p:nvPr/>
        </p:nvCxnSpPr>
        <p:spPr bwMode="auto">
          <a:xfrm flipH="1">
            <a:off x="1522792" y="3483315"/>
            <a:ext cx="6858000" cy="0"/>
          </a:xfrm>
          <a:prstGeom prst="line">
            <a:avLst/>
          </a:prstGeom>
          <a:solidFill>
            <a:schemeClr val="accent1"/>
          </a:solidFill>
          <a:ln w="6350" cap="flat" cmpd="sng" algn="ctr">
            <a:solidFill>
              <a:schemeClr val="bg1">
                <a:lumMod val="65000"/>
              </a:schemeClr>
            </a:solidFill>
            <a:prstDash val="solid"/>
            <a:round/>
            <a:headEnd type="none" w="med" len="med"/>
            <a:tailEnd type="none" w="med" len="med"/>
          </a:ln>
          <a:effectLst/>
        </p:spPr>
      </p:cxnSp>
      <p:cxnSp>
        <p:nvCxnSpPr>
          <p:cNvPr id="58" name="Straight Connector 57"/>
          <p:cNvCxnSpPr/>
          <p:nvPr/>
        </p:nvCxnSpPr>
        <p:spPr bwMode="auto">
          <a:xfrm flipH="1">
            <a:off x="1522792" y="5187597"/>
            <a:ext cx="6908000" cy="0"/>
          </a:xfrm>
          <a:prstGeom prst="line">
            <a:avLst/>
          </a:prstGeom>
          <a:solidFill>
            <a:schemeClr val="accent1"/>
          </a:solidFill>
          <a:ln w="6350" cap="flat" cmpd="sng" algn="ctr">
            <a:solidFill>
              <a:schemeClr val="bg1">
                <a:lumMod val="65000"/>
              </a:schemeClr>
            </a:solidFill>
            <a:prstDash val="solid"/>
            <a:round/>
            <a:headEnd type="none" w="med" len="med"/>
            <a:tailEnd type="none" w="med" len="med"/>
          </a:ln>
          <a:effectLst/>
        </p:spPr>
      </p:cxnSp>
      <p:grpSp>
        <p:nvGrpSpPr>
          <p:cNvPr id="34" name="Group 33"/>
          <p:cNvGrpSpPr/>
          <p:nvPr/>
        </p:nvGrpSpPr>
        <p:grpSpPr>
          <a:xfrm>
            <a:off x="670305" y="2118679"/>
            <a:ext cx="8717790" cy="4717550"/>
            <a:chOff x="719138" y="2276474"/>
            <a:chExt cx="8717790" cy="4343401"/>
          </a:xfrm>
        </p:grpSpPr>
        <p:sp>
          <p:nvSpPr>
            <p:cNvPr id="22" name="1158.443.228.87496705.3749130"/>
            <p:cNvSpPr>
              <a:spLocks noChangeArrowheads="1"/>
            </p:cNvSpPr>
            <p:nvPr>
              <p:custDataLst>
                <p:tags r:id="rId8"/>
              </p:custDataLst>
            </p:nvPr>
          </p:nvSpPr>
          <p:spPr bwMode="auto">
            <a:xfrm rot="16200000">
              <a:off x="-1107929" y="4103542"/>
              <a:ext cx="4343400" cy="689265"/>
            </a:xfrm>
            <a:prstGeom prst="rect">
              <a:avLst/>
            </a:prstGeom>
            <a:solidFill>
              <a:srgbClr val="E6E6E6"/>
            </a:solidFill>
            <a:ln w="9525">
              <a:noFill/>
              <a:miter lim="800000"/>
              <a:headEnd/>
              <a:tailEnd/>
            </a:ln>
            <a:effectLst/>
          </p:spPr>
          <p:txBody>
            <a:bodyPr wrap="square" lIns="182880" tIns="182880" rIns="182880" bIns="91440">
              <a:noAutofit/>
            </a:bodyPr>
            <a:lstStyle/>
            <a:p>
              <a:pPr algn="ctr">
                <a:lnSpc>
                  <a:spcPct val="110000"/>
                </a:lnSpc>
                <a:tabLst>
                  <a:tab pos="6483350" algn="r"/>
                </a:tabLst>
              </a:pPr>
              <a:r>
                <a:rPr lang="en-US" sz="2000" b="1" dirty="0" smtClean="0">
                  <a:solidFill>
                    <a:srgbClr val="0061AF"/>
                  </a:solidFill>
                  <a:latin typeface="Corbel" panose="020B0503020204020204" pitchFamily="34" charset="0"/>
                </a:rPr>
                <a:t>POSITIVE OUTCOMES</a:t>
              </a:r>
              <a:endParaRPr lang="en-US" sz="2000" b="1" dirty="0">
                <a:solidFill>
                  <a:srgbClr val="0061AF"/>
                </a:solidFill>
                <a:latin typeface="Corbel" panose="020B0503020204020204" pitchFamily="34" charset="0"/>
              </a:endParaRPr>
            </a:p>
          </p:txBody>
        </p:sp>
        <p:sp>
          <p:nvSpPr>
            <p:cNvPr id="33" name="Rectangle 32"/>
            <p:cNvSpPr/>
            <p:nvPr/>
          </p:nvSpPr>
          <p:spPr bwMode="auto">
            <a:xfrm>
              <a:off x="719138" y="2276474"/>
              <a:ext cx="8717790" cy="4343401"/>
            </a:xfrm>
            <a:prstGeom prst="rect">
              <a:avLst/>
            </a:prstGeom>
            <a:noFill/>
            <a:ln w="6350" cap="flat" cmpd="sng" algn="ctr">
              <a:solidFill>
                <a:schemeClr val="accent6"/>
              </a:solidFill>
              <a:prstDash val="solid"/>
              <a:round/>
              <a:headEnd type="none" w="med" len="med"/>
              <a:tailEnd type="none" w="med" len="med"/>
            </a:ln>
            <a:effectLst/>
          </p:spPr>
          <p:txBody>
            <a:bodyPr vert="horz" wrap="square" lIns="45720" tIns="45720" rIns="4572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ts val="0"/>
                </a:spcAft>
                <a:buClrTx/>
                <a:buSzTx/>
                <a:buFontTx/>
                <a:buNone/>
                <a:tabLst/>
              </a:pPr>
              <a:endParaRPr kumimoji="0" lang="en-US" sz="800" b="0" i="0" u="none" strike="noStrike" cap="none" normalizeH="0" baseline="0" dirty="0" smtClean="0">
                <a:ln>
                  <a:noFill/>
                </a:ln>
                <a:effectLst/>
                <a:latin typeface="Corbel" panose="020B0503020204020204" pitchFamily="34" charset="0"/>
                <a:cs typeface="Arial" pitchFamily="34" charset="0"/>
              </a:endParaRPr>
            </a:p>
          </p:txBody>
        </p:sp>
      </p:grpSp>
      <p:grpSp>
        <p:nvGrpSpPr>
          <p:cNvPr id="72" name="Group 71"/>
          <p:cNvGrpSpPr/>
          <p:nvPr/>
        </p:nvGrpSpPr>
        <p:grpSpPr>
          <a:xfrm>
            <a:off x="8554139" y="5440053"/>
            <a:ext cx="689428" cy="689428"/>
            <a:chOff x="5736103" y="3351739"/>
            <a:chExt cx="689428" cy="689428"/>
          </a:xfrm>
        </p:grpSpPr>
        <p:sp>
          <p:nvSpPr>
            <p:cNvPr id="73" name="Oval 72"/>
            <p:cNvSpPr/>
            <p:nvPr/>
          </p:nvSpPr>
          <p:spPr bwMode="auto">
            <a:xfrm>
              <a:off x="5736103" y="3351739"/>
              <a:ext cx="689428" cy="689428"/>
            </a:xfrm>
            <a:prstGeom prst="ellipse">
              <a:avLst/>
            </a:prstGeom>
            <a:solidFill>
              <a:schemeClr val="accent3"/>
            </a:solidFill>
            <a:ln w="3175" cap="flat" cmpd="sng" algn="ctr">
              <a:noFill/>
              <a:prstDash val="solid"/>
              <a:round/>
              <a:headEnd type="none" w="med" len="med"/>
              <a:tailEnd type="none" w="med" len="med"/>
            </a:ln>
            <a:effectLst/>
          </p:spPr>
          <p:txBody>
            <a:bodyPr vert="horz" wrap="square" lIns="45720" tIns="45720" rIns="4572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ts val="0"/>
                </a:spcAft>
                <a:buClrTx/>
                <a:buSzTx/>
                <a:buFontTx/>
                <a:buNone/>
                <a:tabLst/>
              </a:pPr>
              <a:endParaRPr kumimoji="0" lang="en-US" sz="800" b="0" i="0" u="none" strike="noStrike" cap="none" normalizeH="0" baseline="0" dirty="0" smtClean="0">
                <a:ln>
                  <a:noFill/>
                </a:ln>
                <a:effectLst/>
                <a:latin typeface="Corbel" panose="020B0503020204020204" pitchFamily="34" charset="0"/>
                <a:cs typeface="Arial" pitchFamily="34" charset="0"/>
              </a:endParaRPr>
            </a:p>
          </p:txBody>
        </p:sp>
        <p:sp>
          <p:nvSpPr>
            <p:cNvPr id="74" name="Freeform 17"/>
            <p:cNvSpPr>
              <a:spLocks noEditPoints="1"/>
            </p:cNvSpPr>
            <p:nvPr/>
          </p:nvSpPr>
          <p:spPr bwMode="auto">
            <a:xfrm>
              <a:off x="5810381" y="3725654"/>
              <a:ext cx="540871" cy="270436"/>
            </a:xfrm>
            <a:custGeom>
              <a:avLst/>
              <a:gdLst>
                <a:gd name="T0" fmla="*/ 0 w 192"/>
                <a:gd name="T1" fmla="*/ 0 h 96"/>
                <a:gd name="T2" fmla="*/ 96 w 192"/>
                <a:gd name="T3" fmla="*/ 96 h 96"/>
                <a:gd name="T4" fmla="*/ 192 w 192"/>
                <a:gd name="T5" fmla="*/ 0 h 96"/>
                <a:gd name="T6" fmla="*/ 0 w 192"/>
                <a:gd name="T7" fmla="*/ 0 h 96"/>
                <a:gd name="T8" fmla="*/ 100 w 192"/>
                <a:gd name="T9" fmla="*/ 8 h 96"/>
                <a:gd name="T10" fmla="*/ 141 w 192"/>
                <a:gd name="T11" fmla="*/ 8 h 96"/>
                <a:gd name="T12" fmla="*/ 135 w 192"/>
                <a:gd name="T13" fmla="*/ 40 h 96"/>
                <a:gd name="T14" fmla="*/ 100 w 192"/>
                <a:gd name="T15" fmla="*/ 37 h 96"/>
                <a:gd name="T16" fmla="*/ 100 w 192"/>
                <a:gd name="T17" fmla="*/ 8 h 96"/>
                <a:gd name="T18" fmla="*/ 27 w 192"/>
                <a:gd name="T19" fmla="*/ 49 h 96"/>
                <a:gd name="T20" fmla="*/ 12 w 192"/>
                <a:gd name="T21" fmla="*/ 8 h 96"/>
                <a:gd name="T22" fmla="*/ 44 w 192"/>
                <a:gd name="T23" fmla="*/ 8 h 96"/>
                <a:gd name="T24" fmla="*/ 50 w 192"/>
                <a:gd name="T25" fmla="*/ 42 h 96"/>
                <a:gd name="T26" fmla="*/ 27 w 192"/>
                <a:gd name="T27" fmla="*/ 49 h 96"/>
                <a:gd name="T28" fmla="*/ 32 w 192"/>
                <a:gd name="T29" fmla="*/ 55 h 96"/>
                <a:gd name="T30" fmla="*/ 52 w 192"/>
                <a:gd name="T31" fmla="*/ 49 h 96"/>
                <a:gd name="T32" fmla="*/ 71 w 192"/>
                <a:gd name="T33" fmla="*/ 81 h 96"/>
                <a:gd name="T34" fmla="*/ 32 w 192"/>
                <a:gd name="T35" fmla="*/ 55 h 96"/>
                <a:gd name="T36" fmla="*/ 92 w 192"/>
                <a:gd name="T37" fmla="*/ 84 h 96"/>
                <a:gd name="T38" fmla="*/ 91 w 192"/>
                <a:gd name="T39" fmla="*/ 84 h 96"/>
                <a:gd name="T40" fmla="*/ 59 w 192"/>
                <a:gd name="T41" fmla="*/ 47 h 96"/>
                <a:gd name="T42" fmla="*/ 92 w 192"/>
                <a:gd name="T43" fmla="*/ 44 h 96"/>
                <a:gd name="T44" fmla="*/ 92 w 192"/>
                <a:gd name="T45" fmla="*/ 84 h 96"/>
                <a:gd name="T46" fmla="*/ 57 w 192"/>
                <a:gd name="T47" fmla="*/ 40 h 96"/>
                <a:gd name="T48" fmla="*/ 51 w 192"/>
                <a:gd name="T49" fmla="*/ 8 h 96"/>
                <a:gd name="T50" fmla="*/ 92 w 192"/>
                <a:gd name="T51" fmla="*/ 8 h 96"/>
                <a:gd name="T52" fmla="*/ 92 w 192"/>
                <a:gd name="T53" fmla="*/ 37 h 96"/>
                <a:gd name="T54" fmla="*/ 57 w 192"/>
                <a:gd name="T55" fmla="*/ 40 h 96"/>
                <a:gd name="T56" fmla="*/ 101 w 192"/>
                <a:gd name="T57" fmla="*/ 84 h 96"/>
                <a:gd name="T58" fmla="*/ 100 w 192"/>
                <a:gd name="T59" fmla="*/ 84 h 96"/>
                <a:gd name="T60" fmla="*/ 100 w 192"/>
                <a:gd name="T61" fmla="*/ 44 h 96"/>
                <a:gd name="T62" fmla="*/ 133 w 192"/>
                <a:gd name="T63" fmla="*/ 47 h 96"/>
                <a:gd name="T64" fmla="*/ 101 w 192"/>
                <a:gd name="T65" fmla="*/ 84 h 96"/>
                <a:gd name="T66" fmla="*/ 121 w 192"/>
                <a:gd name="T67" fmla="*/ 81 h 96"/>
                <a:gd name="T68" fmla="*/ 140 w 192"/>
                <a:gd name="T69" fmla="*/ 49 h 96"/>
                <a:gd name="T70" fmla="*/ 160 w 192"/>
                <a:gd name="T71" fmla="*/ 55 h 96"/>
                <a:gd name="T72" fmla="*/ 121 w 192"/>
                <a:gd name="T73" fmla="*/ 81 h 96"/>
                <a:gd name="T74" fmla="*/ 142 w 192"/>
                <a:gd name="T75" fmla="*/ 42 h 96"/>
                <a:gd name="T76" fmla="*/ 148 w 192"/>
                <a:gd name="T77" fmla="*/ 8 h 96"/>
                <a:gd name="T78" fmla="*/ 180 w 192"/>
                <a:gd name="T79" fmla="*/ 8 h 96"/>
                <a:gd name="T80" fmla="*/ 165 w 192"/>
                <a:gd name="T81" fmla="*/ 49 h 96"/>
                <a:gd name="T82" fmla="*/ 142 w 192"/>
                <a:gd name="T83" fmla="*/ 4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92" h="96">
                  <a:moveTo>
                    <a:pt x="0" y="0"/>
                  </a:moveTo>
                  <a:cubicBezTo>
                    <a:pt x="0" y="53"/>
                    <a:pt x="43" y="96"/>
                    <a:pt x="96" y="96"/>
                  </a:cubicBezTo>
                  <a:cubicBezTo>
                    <a:pt x="149" y="96"/>
                    <a:pt x="192" y="53"/>
                    <a:pt x="192" y="0"/>
                  </a:cubicBezTo>
                  <a:lnTo>
                    <a:pt x="0" y="0"/>
                  </a:lnTo>
                  <a:close/>
                  <a:moveTo>
                    <a:pt x="100" y="8"/>
                  </a:moveTo>
                  <a:cubicBezTo>
                    <a:pt x="141" y="8"/>
                    <a:pt x="141" y="8"/>
                    <a:pt x="141" y="8"/>
                  </a:cubicBezTo>
                  <a:cubicBezTo>
                    <a:pt x="140" y="19"/>
                    <a:pt x="138" y="31"/>
                    <a:pt x="135" y="40"/>
                  </a:cubicBezTo>
                  <a:cubicBezTo>
                    <a:pt x="124" y="38"/>
                    <a:pt x="112" y="37"/>
                    <a:pt x="100" y="37"/>
                  </a:cubicBezTo>
                  <a:lnTo>
                    <a:pt x="100" y="8"/>
                  </a:lnTo>
                  <a:close/>
                  <a:moveTo>
                    <a:pt x="27" y="49"/>
                  </a:moveTo>
                  <a:cubicBezTo>
                    <a:pt x="19" y="37"/>
                    <a:pt x="14" y="23"/>
                    <a:pt x="12" y="8"/>
                  </a:cubicBezTo>
                  <a:cubicBezTo>
                    <a:pt x="44" y="8"/>
                    <a:pt x="44" y="8"/>
                    <a:pt x="44" y="8"/>
                  </a:cubicBezTo>
                  <a:cubicBezTo>
                    <a:pt x="45" y="20"/>
                    <a:pt x="47" y="32"/>
                    <a:pt x="50" y="42"/>
                  </a:cubicBezTo>
                  <a:cubicBezTo>
                    <a:pt x="42" y="44"/>
                    <a:pt x="35" y="46"/>
                    <a:pt x="27" y="49"/>
                  </a:cubicBezTo>
                  <a:close/>
                  <a:moveTo>
                    <a:pt x="32" y="55"/>
                  </a:moveTo>
                  <a:cubicBezTo>
                    <a:pt x="39" y="52"/>
                    <a:pt x="45" y="50"/>
                    <a:pt x="52" y="49"/>
                  </a:cubicBezTo>
                  <a:cubicBezTo>
                    <a:pt x="57" y="62"/>
                    <a:pt x="63" y="73"/>
                    <a:pt x="71" y="81"/>
                  </a:cubicBezTo>
                  <a:cubicBezTo>
                    <a:pt x="56" y="76"/>
                    <a:pt x="42" y="67"/>
                    <a:pt x="32" y="55"/>
                  </a:cubicBezTo>
                  <a:close/>
                  <a:moveTo>
                    <a:pt x="92" y="84"/>
                  </a:moveTo>
                  <a:cubicBezTo>
                    <a:pt x="92" y="84"/>
                    <a:pt x="91" y="84"/>
                    <a:pt x="91" y="84"/>
                  </a:cubicBezTo>
                  <a:cubicBezTo>
                    <a:pt x="78" y="81"/>
                    <a:pt x="66" y="67"/>
                    <a:pt x="59" y="47"/>
                  </a:cubicBezTo>
                  <a:cubicBezTo>
                    <a:pt x="70" y="45"/>
                    <a:pt x="81" y="44"/>
                    <a:pt x="92" y="44"/>
                  </a:cubicBezTo>
                  <a:lnTo>
                    <a:pt x="92" y="84"/>
                  </a:lnTo>
                  <a:close/>
                  <a:moveTo>
                    <a:pt x="57" y="40"/>
                  </a:moveTo>
                  <a:cubicBezTo>
                    <a:pt x="54" y="31"/>
                    <a:pt x="52" y="20"/>
                    <a:pt x="51" y="8"/>
                  </a:cubicBezTo>
                  <a:cubicBezTo>
                    <a:pt x="92" y="8"/>
                    <a:pt x="92" y="8"/>
                    <a:pt x="92" y="8"/>
                  </a:cubicBezTo>
                  <a:cubicBezTo>
                    <a:pt x="92" y="37"/>
                    <a:pt x="92" y="37"/>
                    <a:pt x="92" y="37"/>
                  </a:cubicBezTo>
                  <a:cubicBezTo>
                    <a:pt x="80" y="37"/>
                    <a:pt x="68" y="38"/>
                    <a:pt x="57" y="40"/>
                  </a:cubicBezTo>
                  <a:close/>
                  <a:moveTo>
                    <a:pt x="101" y="84"/>
                  </a:moveTo>
                  <a:cubicBezTo>
                    <a:pt x="101" y="84"/>
                    <a:pt x="100" y="84"/>
                    <a:pt x="100" y="84"/>
                  </a:cubicBezTo>
                  <a:cubicBezTo>
                    <a:pt x="100" y="44"/>
                    <a:pt x="100" y="44"/>
                    <a:pt x="100" y="44"/>
                  </a:cubicBezTo>
                  <a:cubicBezTo>
                    <a:pt x="111" y="44"/>
                    <a:pt x="122" y="45"/>
                    <a:pt x="133" y="47"/>
                  </a:cubicBezTo>
                  <a:cubicBezTo>
                    <a:pt x="126" y="67"/>
                    <a:pt x="114" y="81"/>
                    <a:pt x="101" y="84"/>
                  </a:cubicBezTo>
                  <a:close/>
                  <a:moveTo>
                    <a:pt x="121" y="81"/>
                  </a:moveTo>
                  <a:cubicBezTo>
                    <a:pt x="129" y="73"/>
                    <a:pt x="135" y="62"/>
                    <a:pt x="140" y="49"/>
                  </a:cubicBezTo>
                  <a:cubicBezTo>
                    <a:pt x="147" y="50"/>
                    <a:pt x="153" y="52"/>
                    <a:pt x="160" y="55"/>
                  </a:cubicBezTo>
                  <a:cubicBezTo>
                    <a:pt x="150" y="67"/>
                    <a:pt x="136" y="76"/>
                    <a:pt x="121" y="81"/>
                  </a:cubicBezTo>
                  <a:close/>
                  <a:moveTo>
                    <a:pt x="142" y="42"/>
                  </a:moveTo>
                  <a:cubicBezTo>
                    <a:pt x="145" y="32"/>
                    <a:pt x="147" y="20"/>
                    <a:pt x="148" y="8"/>
                  </a:cubicBezTo>
                  <a:cubicBezTo>
                    <a:pt x="180" y="8"/>
                    <a:pt x="180" y="8"/>
                    <a:pt x="180" y="8"/>
                  </a:cubicBezTo>
                  <a:cubicBezTo>
                    <a:pt x="178" y="23"/>
                    <a:pt x="173" y="37"/>
                    <a:pt x="165" y="49"/>
                  </a:cubicBezTo>
                  <a:cubicBezTo>
                    <a:pt x="157" y="46"/>
                    <a:pt x="150" y="44"/>
                    <a:pt x="142"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latin typeface="Corbel" panose="020B0503020204020204" pitchFamily="34" charset="0"/>
              </a:endParaRPr>
            </a:p>
          </p:txBody>
        </p:sp>
        <p:grpSp>
          <p:nvGrpSpPr>
            <p:cNvPr id="75" name="Group 74"/>
            <p:cNvGrpSpPr/>
            <p:nvPr/>
          </p:nvGrpSpPr>
          <p:grpSpPr>
            <a:xfrm>
              <a:off x="5909522" y="3388840"/>
              <a:ext cx="342588" cy="359019"/>
              <a:chOff x="5950995" y="3365028"/>
              <a:chExt cx="342588" cy="359019"/>
            </a:xfrm>
          </p:grpSpPr>
          <p:sp>
            <p:nvSpPr>
              <p:cNvPr id="76" name="Up Arrow 75"/>
              <p:cNvSpPr/>
              <p:nvPr/>
            </p:nvSpPr>
            <p:spPr bwMode="auto">
              <a:xfrm>
                <a:off x="5950995" y="3525586"/>
                <a:ext cx="71935" cy="186842"/>
              </a:xfrm>
              <a:prstGeom prst="upArrow">
                <a:avLst/>
              </a:prstGeom>
              <a:solidFill>
                <a:srgbClr val="FFFFFF"/>
              </a:solidFill>
              <a:ln w="3175" cap="flat" cmpd="sng" algn="ctr">
                <a:noFill/>
                <a:prstDash val="solid"/>
                <a:round/>
                <a:headEnd type="none" w="med" len="med"/>
                <a:tailEnd type="none" w="med" len="med"/>
              </a:ln>
              <a:effectLst/>
            </p:spPr>
            <p:txBody>
              <a:bodyPr vert="horz" wrap="square" lIns="45720" tIns="45720" rIns="4572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ts val="0"/>
                  </a:spcAft>
                  <a:buClrTx/>
                  <a:buSzTx/>
                  <a:buFontTx/>
                  <a:buNone/>
                  <a:tabLst/>
                </a:pPr>
                <a:endParaRPr kumimoji="0" lang="en-US" sz="800" b="0" i="0" u="none" strike="noStrike" cap="none" normalizeH="0" baseline="0" dirty="0" smtClean="0">
                  <a:ln>
                    <a:noFill/>
                  </a:ln>
                  <a:effectLst/>
                  <a:latin typeface="Corbel" panose="020B0503020204020204" pitchFamily="34" charset="0"/>
                  <a:cs typeface="Arial" pitchFamily="34" charset="0"/>
                </a:endParaRPr>
              </a:p>
            </p:txBody>
          </p:sp>
          <p:sp>
            <p:nvSpPr>
              <p:cNvPr id="77" name="Up Arrow 76"/>
              <p:cNvSpPr/>
              <p:nvPr/>
            </p:nvSpPr>
            <p:spPr bwMode="auto">
              <a:xfrm>
                <a:off x="6023830" y="3421819"/>
                <a:ext cx="71935" cy="283879"/>
              </a:xfrm>
              <a:prstGeom prst="upArrow">
                <a:avLst/>
              </a:prstGeom>
              <a:solidFill>
                <a:srgbClr val="FFFFFF"/>
              </a:solidFill>
              <a:ln w="3175" cap="flat" cmpd="sng" algn="ctr">
                <a:noFill/>
                <a:prstDash val="solid"/>
                <a:round/>
                <a:headEnd type="none" w="med" len="med"/>
                <a:tailEnd type="none" w="med" len="med"/>
              </a:ln>
              <a:effectLst/>
            </p:spPr>
            <p:txBody>
              <a:bodyPr vert="horz" wrap="square" lIns="45720" tIns="45720" rIns="4572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ts val="0"/>
                  </a:spcAft>
                  <a:buClrTx/>
                  <a:buSzTx/>
                  <a:buFontTx/>
                  <a:buNone/>
                  <a:tabLst/>
                </a:pPr>
                <a:endParaRPr kumimoji="0" lang="en-US" sz="800" b="0" i="0" u="none" strike="noStrike" cap="none" normalizeH="0" baseline="0" dirty="0" smtClean="0">
                  <a:ln>
                    <a:noFill/>
                  </a:ln>
                  <a:effectLst/>
                  <a:latin typeface="Corbel" panose="020B0503020204020204" pitchFamily="34" charset="0"/>
                  <a:cs typeface="Arial" pitchFamily="34" charset="0"/>
                </a:endParaRPr>
              </a:p>
            </p:txBody>
          </p:sp>
          <p:sp>
            <p:nvSpPr>
              <p:cNvPr id="78" name="Up Arrow 77"/>
              <p:cNvSpPr/>
              <p:nvPr/>
            </p:nvSpPr>
            <p:spPr bwMode="auto">
              <a:xfrm>
                <a:off x="6091916" y="3365028"/>
                <a:ext cx="71935" cy="341576"/>
              </a:xfrm>
              <a:prstGeom prst="upArrow">
                <a:avLst/>
              </a:prstGeom>
              <a:solidFill>
                <a:srgbClr val="FFFFFF"/>
              </a:solidFill>
              <a:ln w="3175" cap="flat" cmpd="sng" algn="ctr">
                <a:noFill/>
                <a:prstDash val="solid"/>
                <a:round/>
                <a:headEnd type="none" w="med" len="med"/>
                <a:tailEnd type="none" w="med" len="med"/>
              </a:ln>
              <a:effectLst/>
            </p:spPr>
            <p:txBody>
              <a:bodyPr vert="horz" wrap="square" lIns="45720" tIns="45720" rIns="4572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ts val="0"/>
                  </a:spcAft>
                  <a:buClrTx/>
                  <a:buSzTx/>
                  <a:buFontTx/>
                  <a:buNone/>
                  <a:tabLst/>
                </a:pPr>
                <a:endParaRPr kumimoji="0" lang="en-US" sz="800" b="0" i="0" u="none" strike="noStrike" cap="none" normalizeH="0" baseline="0" dirty="0" smtClean="0">
                  <a:ln>
                    <a:noFill/>
                  </a:ln>
                  <a:effectLst/>
                  <a:latin typeface="Corbel" panose="020B0503020204020204" pitchFamily="34" charset="0"/>
                  <a:cs typeface="Arial" pitchFamily="34" charset="0"/>
                </a:endParaRPr>
              </a:p>
            </p:txBody>
          </p:sp>
          <p:sp>
            <p:nvSpPr>
              <p:cNvPr id="79" name="Up Arrow 78"/>
              <p:cNvSpPr/>
              <p:nvPr/>
            </p:nvSpPr>
            <p:spPr bwMode="auto">
              <a:xfrm>
                <a:off x="6148179" y="3430736"/>
                <a:ext cx="71935" cy="293311"/>
              </a:xfrm>
              <a:prstGeom prst="upArrow">
                <a:avLst/>
              </a:prstGeom>
              <a:solidFill>
                <a:srgbClr val="FFFFFF"/>
              </a:solidFill>
              <a:ln w="3175" cap="flat" cmpd="sng" algn="ctr">
                <a:noFill/>
                <a:prstDash val="solid"/>
                <a:round/>
                <a:headEnd type="none" w="med" len="med"/>
                <a:tailEnd type="none" w="med" len="med"/>
              </a:ln>
              <a:effectLst/>
            </p:spPr>
            <p:txBody>
              <a:bodyPr vert="horz" wrap="square" lIns="45720" tIns="45720" rIns="4572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ts val="0"/>
                  </a:spcAft>
                  <a:buClrTx/>
                  <a:buSzTx/>
                  <a:buFontTx/>
                  <a:buNone/>
                  <a:tabLst/>
                </a:pPr>
                <a:endParaRPr kumimoji="0" lang="en-US" sz="800" b="0" i="0" u="none" strike="noStrike" cap="none" normalizeH="0" baseline="0" dirty="0" smtClean="0">
                  <a:ln>
                    <a:noFill/>
                  </a:ln>
                  <a:effectLst/>
                  <a:latin typeface="Corbel" panose="020B0503020204020204" pitchFamily="34" charset="0"/>
                  <a:cs typeface="Arial" pitchFamily="34" charset="0"/>
                </a:endParaRPr>
              </a:p>
            </p:txBody>
          </p:sp>
          <p:sp>
            <p:nvSpPr>
              <p:cNvPr id="80" name="Up Arrow 79"/>
              <p:cNvSpPr/>
              <p:nvPr/>
            </p:nvSpPr>
            <p:spPr bwMode="auto">
              <a:xfrm>
                <a:off x="6221648" y="3502097"/>
                <a:ext cx="71935" cy="203601"/>
              </a:xfrm>
              <a:prstGeom prst="upArrow">
                <a:avLst/>
              </a:prstGeom>
              <a:solidFill>
                <a:srgbClr val="FFFFFF"/>
              </a:solidFill>
              <a:ln w="3175" cap="flat" cmpd="sng" algn="ctr">
                <a:noFill/>
                <a:prstDash val="solid"/>
                <a:round/>
                <a:headEnd type="none" w="med" len="med"/>
                <a:tailEnd type="none" w="med" len="med"/>
              </a:ln>
              <a:effectLst/>
            </p:spPr>
            <p:txBody>
              <a:bodyPr vert="horz" wrap="square" lIns="45720" tIns="45720" rIns="4572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ts val="0"/>
                  </a:spcAft>
                  <a:buClrTx/>
                  <a:buSzTx/>
                  <a:buFontTx/>
                  <a:buNone/>
                  <a:tabLst/>
                </a:pPr>
                <a:endParaRPr kumimoji="0" lang="en-US" sz="800" b="0" i="0" u="none" strike="noStrike" cap="none" normalizeH="0" baseline="0" dirty="0" smtClean="0">
                  <a:ln>
                    <a:noFill/>
                  </a:ln>
                  <a:effectLst/>
                  <a:latin typeface="Corbel" panose="020B0503020204020204" pitchFamily="34" charset="0"/>
                  <a:cs typeface="Arial" pitchFamily="34" charset="0"/>
                </a:endParaRPr>
              </a:p>
            </p:txBody>
          </p:sp>
        </p:grpSp>
      </p:grpSp>
    </p:spTree>
    <p:custDataLst>
      <p:tags r:id="rId1"/>
    </p:custDataLst>
    <p:extLst>
      <p:ext uri="{BB962C8B-B14F-4D97-AF65-F5344CB8AC3E}">
        <p14:creationId xmlns:p14="http://schemas.microsoft.com/office/powerpoint/2010/main" val="31087000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829379.25226.7528.755221"/>
          <p:cNvSpPr>
            <a:spLocks noChangeArrowheads="1"/>
          </p:cNvSpPr>
          <p:nvPr>
            <p:custDataLst>
              <p:tags r:id="rId2"/>
            </p:custDataLst>
          </p:nvPr>
        </p:nvSpPr>
        <p:spPr bwMode="auto">
          <a:xfrm>
            <a:off x="2879725" y="1026429"/>
            <a:ext cx="6629400" cy="365125"/>
          </a:xfrm>
          <a:prstGeom prst="rect">
            <a:avLst/>
          </a:prstGeom>
          <a:noFill/>
          <a:ln w="9525">
            <a:noFill/>
            <a:miter lim="800000"/>
            <a:headEnd/>
            <a:tailEnd/>
          </a:ln>
        </p:spPr>
        <p:txBody>
          <a:bodyPr wrap="none" lIns="73152" tIns="0" rIns="0" bIns="0" anchor="ctr"/>
          <a:lstStyle/>
          <a:p>
            <a:r>
              <a:rPr lang="en-US" sz="2200" dirty="0" smtClean="0">
                <a:solidFill>
                  <a:srgbClr val="000000"/>
                </a:solidFill>
                <a:latin typeface="Arial" charset="0"/>
              </a:rPr>
              <a:t>Current Market Trends</a:t>
            </a:r>
            <a:endParaRPr lang="en-US" sz="2200" dirty="0">
              <a:solidFill>
                <a:srgbClr val="000000"/>
              </a:solidFill>
              <a:latin typeface="Arial" charset="0"/>
            </a:endParaRPr>
          </a:p>
        </p:txBody>
      </p:sp>
      <p:sp>
        <p:nvSpPr>
          <p:cNvPr id="14344" name="829257.625226.7521.6255221"/>
          <p:cNvSpPr>
            <a:spLocks noChangeArrowheads="1"/>
          </p:cNvSpPr>
          <p:nvPr>
            <p:custDataLst>
              <p:tags r:id="rId3"/>
            </p:custDataLst>
          </p:nvPr>
        </p:nvSpPr>
        <p:spPr bwMode="auto">
          <a:xfrm>
            <a:off x="2879725" y="731838"/>
            <a:ext cx="6629400" cy="274637"/>
          </a:xfrm>
          <a:prstGeom prst="rect">
            <a:avLst/>
          </a:prstGeom>
          <a:solidFill>
            <a:srgbClr val="002368"/>
          </a:solidFill>
          <a:ln w="9525" algn="ctr">
            <a:noFill/>
            <a:miter lim="800000"/>
            <a:headEnd/>
            <a:tailEnd/>
          </a:ln>
        </p:spPr>
        <p:txBody>
          <a:bodyPr lIns="73152" tIns="0" rIns="0" bIns="0" anchor="ctr"/>
          <a:lstStyle/>
          <a:p>
            <a:endParaRPr lang="en-US" sz="900" b="1" dirty="0">
              <a:solidFill>
                <a:srgbClr val="FFFFFF"/>
              </a:solidFill>
              <a:latin typeface="Arial" charset="0"/>
            </a:endParaRPr>
          </a:p>
        </p:txBody>
      </p:sp>
      <p:sp>
        <p:nvSpPr>
          <p:cNvPr id="14345" name="Rectangle 41"/>
          <p:cNvSpPr>
            <a:spLocks noChangeArrowheads="1"/>
          </p:cNvSpPr>
          <p:nvPr>
            <p:custDataLst>
              <p:tags r:id="rId4"/>
            </p:custDataLst>
          </p:nvPr>
        </p:nvSpPr>
        <p:spPr bwMode="auto">
          <a:xfrm>
            <a:off x="9436928" y="7152965"/>
            <a:ext cx="78547" cy="169277"/>
          </a:xfrm>
          <a:prstGeom prst="rect">
            <a:avLst/>
          </a:prstGeom>
          <a:noFill/>
          <a:ln w="9525" algn="ctr">
            <a:noFill/>
            <a:miter lim="800000"/>
            <a:headEnd/>
            <a:tailEnd/>
          </a:ln>
        </p:spPr>
        <p:txBody>
          <a:bodyPr wrap="none" lIns="0" tIns="0" rIns="0" bIns="0" anchor="b">
            <a:spAutoFit/>
          </a:bodyPr>
          <a:lstStyle/>
          <a:p>
            <a:pPr algn="r"/>
            <a:r>
              <a:rPr lang="en-US" sz="1100" smtClean="0">
                <a:solidFill>
                  <a:srgbClr val="000000"/>
                </a:solidFill>
                <a:latin typeface="Arial" charset="0"/>
              </a:rPr>
              <a:t>5</a:t>
            </a:r>
            <a:endParaRPr lang="en-US" sz="1100" dirty="0">
              <a:solidFill>
                <a:srgbClr val="000000"/>
              </a:solidFill>
              <a:latin typeface="Arial" charset="0"/>
            </a:endParaRPr>
          </a:p>
        </p:txBody>
      </p:sp>
      <p:sp>
        <p:nvSpPr>
          <p:cNvPr id="14348" name="Text Box 47"/>
          <p:cNvSpPr txBox="1">
            <a:spLocks noChangeArrowheads="1"/>
          </p:cNvSpPr>
          <p:nvPr>
            <p:custDataLst>
              <p:tags r:id="rId5"/>
            </p:custDataLst>
          </p:nvPr>
        </p:nvSpPr>
        <p:spPr bwMode="auto">
          <a:xfrm>
            <a:off x="6489700" y="639763"/>
            <a:ext cx="3016250" cy="73025"/>
          </a:xfrm>
          <a:prstGeom prst="rect">
            <a:avLst/>
          </a:prstGeom>
          <a:noFill/>
          <a:ln w="9525" algn="ctr">
            <a:noFill/>
            <a:miter lim="800000"/>
            <a:headEnd/>
            <a:tailEnd/>
          </a:ln>
        </p:spPr>
        <p:txBody>
          <a:bodyPr wrap="none" lIns="0" tIns="0" rIns="0" bIns="0"/>
          <a:lstStyle/>
          <a:p>
            <a:pPr algn="r" defTabSz="1019175">
              <a:buClr>
                <a:srgbClr val="00CC99"/>
              </a:buClr>
              <a:buSzPct val="90000"/>
              <a:buFont typeface="Wingdings" pitchFamily="2" charset="2"/>
              <a:buNone/>
            </a:pPr>
            <a:r>
              <a:rPr lang="en-US" sz="500" smtClean="0">
                <a:solidFill>
                  <a:srgbClr val="FFFFFF"/>
                </a:solidFill>
                <a:latin typeface="Arial" charset="0"/>
              </a:rPr>
              <a:t>US Municipal Sustainable Investing Products.pptx\15 MAR 2016\2:32 PM\7</a:t>
            </a:r>
            <a:endParaRPr lang="en-US" sz="500" dirty="0">
              <a:solidFill>
                <a:srgbClr val="FFFFFF"/>
              </a:solidFill>
              <a:latin typeface="Arial" charset="0"/>
            </a:endParaRPr>
          </a:p>
        </p:txBody>
      </p:sp>
      <p:cxnSp>
        <p:nvCxnSpPr>
          <p:cNvPr id="11" name="Straight Connector 10"/>
          <p:cNvCxnSpPr/>
          <p:nvPr>
            <p:custDataLst>
              <p:tags r:id="rId6"/>
            </p:custDataLst>
          </p:nvPr>
        </p:nvCxnSpPr>
        <p:spPr bwMode="auto">
          <a:xfrm>
            <a:off x="2670048" y="731520"/>
            <a:ext cx="0" cy="950976"/>
          </a:xfrm>
          <a:prstGeom prst="line">
            <a:avLst/>
          </a:prstGeom>
          <a:solidFill>
            <a:schemeClr val="accent1"/>
          </a:solidFill>
          <a:ln w="9525" cap="flat" cmpd="sng" algn="ctr">
            <a:solidFill>
              <a:srgbClr val="002368"/>
            </a:solidFill>
            <a:prstDash val="solid"/>
            <a:round/>
            <a:headEnd type="none" w="med" len="med"/>
            <a:tailEnd type="none" w="med" len="med"/>
          </a:ln>
          <a:effectLst/>
        </p:spPr>
      </p:cxnSp>
      <p:sp>
        <p:nvSpPr>
          <p:cNvPr id="56" name="Text Box 51"/>
          <p:cNvSpPr txBox="1">
            <a:spLocks noChangeArrowheads="1"/>
          </p:cNvSpPr>
          <p:nvPr>
            <p:custDataLst>
              <p:tags r:id="rId7"/>
            </p:custDataLst>
          </p:nvPr>
        </p:nvSpPr>
        <p:spPr bwMode="auto">
          <a:xfrm>
            <a:off x="6489700" y="639763"/>
            <a:ext cx="3016250" cy="73025"/>
          </a:xfrm>
          <a:prstGeom prst="rect">
            <a:avLst/>
          </a:prstGeom>
          <a:noFill/>
          <a:ln w="9525" algn="ctr">
            <a:noFill/>
            <a:miter lim="800000"/>
            <a:headEnd/>
            <a:tailEnd/>
          </a:ln>
        </p:spPr>
        <p:txBody>
          <a:bodyPr wrap="none" lIns="0" tIns="0" rIns="0" bIns="0"/>
          <a:lstStyle/>
          <a:p>
            <a:pPr algn="r" defTabSz="1019175">
              <a:buClr>
                <a:srgbClr val="00CC99"/>
              </a:buClr>
              <a:buSzPct val="90000"/>
              <a:buFont typeface="Wingdings" pitchFamily="2" charset="2"/>
              <a:buNone/>
            </a:pPr>
            <a:r>
              <a:rPr lang="en-US" sz="500" smtClean="0">
                <a:solidFill>
                  <a:srgbClr val="FFFFFF"/>
                </a:solidFill>
                <a:latin typeface="Arial" charset="0"/>
              </a:rPr>
              <a:t>US Municipal Sustainable Investing Products.pptx\15 MAR 2016\2:32 PM\7</a:t>
            </a:r>
            <a:endParaRPr lang="en-US" sz="500" dirty="0">
              <a:solidFill>
                <a:srgbClr val="FFFFFF"/>
              </a:solidFill>
              <a:latin typeface="Arial" charset="0"/>
            </a:endParaRPr>
          </a:p>
        </p:txBody>
      </p:sp>
      <p:cxnSp>
        <p:nvCxnSpPr>
          <p:cNvPr id="34" name="Straight Connector 33"/>
          <p:cNvCxnSpPr/>
          <p:nvPr/>
        </p:nvCxnSpPr>
        <p:spPr>
          <a:xfrm flipH="1">
            <a:off x="2553724" y="3465380"/>
            <a:ext cx="7003022" cy="0"/>
          </a:xfrm>
          <a:prstGeom prst="line">
            <a:avLst/>
          </a:prstGeom>
          <a:noFill/>
          <a:ln w="9525" cap="flat" cmpd="sng" algn="ctr">
            <a:solidFill>
              <a:srgbClr val="A9A9A9"/>
            </a:solidFill>
            <a:prstDash val="solid"/>
          </a:ln>
          <a:effectLst/>
        </p:spPr>
      </p:cxnSp>
      <p:sp>
        <p:nvSpPr>
          <p:cNvPr id="24" name="Down Arrow 23"/>
          <p:cNvSpPr/>
          <p:nvPr/>
        </p:nvSpPr>
        <p:spPr bwMode="auto">
          <a:xfrm rot="10800000">
            <a:off x="734785" y="2099594"/>
            <a:ext cx="1611085" cy="1085822"/>
          </a:xfrm>
          <a:prstGeom prst="downArrow">
            <a:avLst>
              <a:gd name="adj1" fmla="val 45768"/>
              <a:gd name="adj2" fmla="val 50462"/>
            </a:avLst>
          </a:prstGeom>
          <a:solidFill>
            <a:srgbClr val="009EDB"/>
          </a:solidFill>
          <a:ln w="3175" cap="flat" cmpd="sng" algn="ctr">
            <a:noFill/>
            <a:prstDash val="solid"/>
            <a:round/>
            <a:headEnd type="none" w="med" len="med"/>
            <a:tailEnd type="none" w="med" len="med"/>
          </a:ln>
          <a:effectLst>
            <a:outerShdw blurRad="50800" dist="50800" dir="5400000" algn="ctr" rotWithShape="0">
              <a:schemeClr val="bg1">
                <a:lumMod val="85000"/>
              </a:schemeClr>
            </a:outerShdw>
          </a:effectLst>
        </p:spPr>
        <p:txBody>
          <a:bodyPr vert="horz" wrap="square" lIns="45720" tIns="45720" rIns="45720" bIns="45720" numCol="1" rtlCol="0" anchor="t" anchorCtr="0" compatLnSpc="1">
            <a:prstTxWarp prst="textNoShape">
              <a:avLst/>
            </a:prstTxWarp>
          </a:bodyPr>
          <a:lstStyle/>
          <a:p>
            <a:pPr>
              <a:spcAft>
                <a:spcPts val="0"/>
              </a:spcAft>
            </a:pPr>
            <a:endParaRPr lang="en-US" sz="800" dirty="0">
              <a:latin typeface="Corbel" panose="020B0503020204020204" pitchFamily="34" charset="0"/>
              <a:cs typeface="Arial" pitchFamily="34" charset="0"/>
            </a:endParaRPr>
          </a:p>
        </p:txBody>
      </p:sp>
      <p:grpSp>
        <p:nvGrpSpPr>
          <p:cNvPr id="28" name="Group 27"/>
          <p:cNvGrpSpPr/>
          <p:nvPr/>
        </p:nvGrpSpPr>
        <p:grpSpPr>
          <a:xfrm>
            <a:off x="2553724" y="2278810"/>
            <a:ext cx="6925916" cy="862178"/>
            <a:chOff x="628647" y="1649987"/>
            <a:chExt cx="6243746" cy="862178"/>
          </a:xfrm>
        </p:grpSpPr>
        <p:sp>
          <p:nvSpPr>
            <p:cNvPr id="35" name="Rectangle 34"/>
            <p:cNvSpPr/>
            <p:nvPr/>
          </p:nvSpPr>
          <p:spPr>
            <a:xfrm>
              <a:off x="628647" y="2374242"/>
              <a:ext cx="6243746" cy="137923"/>
            </a:xfrm>
            <a:prstGeom prst="rect">
              <a:avLst/>
            </a:prstGeom>
          </p:spPr>
          <p:txBody>
            <a:bodyPr wrap="square" lIns="0" tIns="0" rIns="0" bIns="0">
              <a:spAutoFit/>
            </a:bodyPr>
            <a:lstStyle/>
            <a:p>
              <a:pPr eaLnBrk="1" fontAlgn="auto" hangingPunct="1">
                <a:lnSpc>
                  <a:spcPct val="120000"/>
                </a:lnSpc>
                <a:spcBef>
                  <a:spcPts val="1200"/>
                </a:spcBef>
                <a:spcAft>
                  <a:spcPts val="0"/>
                </a:spcAft>
              </a:pPr>
              <a:endParaRPr lang="en-US" sz="1200" b="1" baseline="30000" dirty="0" smtClean="0">
                <a:solidFill>
                  <a:srgbClr val="000000"/>
                </a:solidFill>
                <a:latin typeface="Corbel"/>
              </a:endParaRPr>
            </a:p>
          </p:txBody>
        </p:sp>
        <p:sp>
          <p:nvSpPr>
            <p:cNvPr id="37" name="TextBox 36"/>
            <p:cNvSpPr txBox="1"/>
            <p:nvPr/>
          </p:nvSpPr>
          <p:spPr>
            <a:xfrm>
              <a:off x="628647" y="1649987"/>
              <a:ext cx="5680746" cy="738664"/>
            </a:xfrm>
            <a:prstGeom prst="rect">
              <a:avLst/>
            </a:prstGeom>
            <a:noFill/>
          </p:spPr>
          <p:txBody>
            <a:bodyPr wrap="none" lIns="0" tIns="0" rIns="0" bIns="0" rtlCol="0">
              <a:spAutoFit/>
            </a:bodyPr>
            <a:lstStyle/>
            <a:p>
              <a:pPr eaLnBrk="1" fontAlgn="auto" hangingPunct="1">
                <a:spcBef>
                  <a:spcPts val="0"/>
                </a:spcBef>
                <a:spcAft>
                  <a:spcPts val="0"/>
                </a:spcAft>
              </a:pPr>
              <a:r>
                <a:rPr lang="en-US" sz="4800" dirty="0" smtClean="0">
                  <a:solidFill>
                    <a:srgbClr val="009EDB"/>
                  </a:solidFill>
                  <a:latin typeface="Segoe UI Light" panose="020B0502040204020203" pitchFamily="34" charset="0"/>
                  <a:ea typeface="Verdana" panose="020B0604030504040204" pitchFamily="34" charset="0"/>
                  <a:cs typeface="Verdana" panose="020B0604030504040204" pitchFamily="34" charset="0"/>
                </a:rPr>
                <a:t>Retail is Driving Demand</a:t>
              </a:r>
            </a:p>
          </p:txBody>
        </p:sp>
      </p:grpSp>
      <p:cxnSp>
        <p:nvCxnSpPr>
          <p:cNvPr id="43" name="Straight Connector 42"/>
          <p:cNvCxnSpPr/>
          <p:nvPr/>
        </p:nvCxnSpPr>
        <p:spPr>
          <a:xfrm flipH="1">
            <a:off x="2553724" y="5198890"/>
            <a:ext cx="7003022" cy="0"/>
          </a:xfrm>
          <a:prstGeom prst="line">
            <a:avLst/>
          </a:prstGeom>
          <a:noFill/>
          <a:ln w="9525" cap="flat" cmpd="sng" algn="ctr">
            <a:solidFill>
              <a:srgbClr val="A9A9A9"/>
            </a:solidFill>
            <a:prstDash val="solid"/>
          </a:ln>
          <a:effectLst/>
        </p:spPr>
      </p:cxnSp>
      <p:grpSp>
        <p:nvGrpSpPr>
          <p:cNvPr id="45" name="Group 44"/>
          <p:cNvGrpSpPr/>
          <p:nvPr/>
        </p:nvGrpSpPr>
        <p:grpSpPr>
          <a:xfrm>
            <a:off x="2553724" y="3881694"/>
            <a:ext cx="6925916" cy="918406"/>
            <a:chOff x="628647" y="1662687"/>
            <a:chExt cx="6243746" cy="918406"/>
          </a:xfrm>
        </p:grpSpPr>
        <p:sp>
          <p:nvSpPr>
            <p:cNvPr id="46" name="Rectangle 45"/>
            <p:cNvSpPr/>
            <p:nvPr/>
          </p:nvSpPr>
          <p:spPr>
            <a:xfrm>
              <a:off x="628647" y="2374242"/>
              <a:ext cx="6243746" cy="206851"/>
            </a:xfrm>
            <a:prstGeom prst="rect">
              <a:avLst/>
            </a:prstGeom>
          </p:spPr>
          <p:txBody>
            <a:bodyPr wrap="square" lIns="0" tIns="0" rIns="0" bIns="0">
              <a:spAutoFit/>
            </a:bodyPr>
            <a:lstStyle/>
            <a:p>
              <a:pPr eaLnBrk="1" fontAlgn="auto" hangingPunct="1">
                <a:lnSpc>
                  <a:spcPct val="120000"/>
                </a:lnSpc>
                <a:spcBef>
                  <a:spcPts val="1200"/>
                </a:spcBef>
                <a:spcAft>
                  <a:spcPts val="0"/>
                </a:spcAft>
              </a:pPr>
              <a:endParaRPr lang="en-US" sz="1200" b="1" dirty="0">
                <a:solidFill>
                  <a:srgbClr val="000000"/>
                </a:solidFill>
                <a:latin typeface="Corbel"/>
              </a:endParaRPr>
            </a:p>
          </p:txBody>
        </p:sp>
        <p:sp>
          <p:nvSpPr>
            <p:cNvPr id="47" name="TextBox 46"/>
            <p:cNvSpPr txBox="1"/>
            <p:nvPr/>
          </p:nvSpPr>
          <p:spPr>
            <a:xfrm>
              <a:off x="628647" y="1662687"/>
              <a:ext cx="4786047" cy="738664"/>
            </a:xfrm>
            <a:prstGeom prst="rect">
              <a:avLst/>
            </a:prstGeom>
            <a:noFill/>
          </p:spPr>
          <p:txBody>
            <a:bodyPr wrap="none" lIns="0" tIns="0" rIns="0" bIns="0" rtlCol="0">
              <a:spAutoFit/>
            </a:bodyPr>
            <a:lstStyle/>
            <a:p>
              <a:pPr eaLnBrk="1" fontAlgn="auto" hangingPunct="1">
                <a:spcBef>
                  <a:spcPts val="0"/>
                </a:spcBef>
                <a:spcAft>
                  <a:spcPts val="0"/>
                </a:spcAft>
              </a:pPr>
              <a:r>
                <a:rPr lang="en-US" sz="4800" dirty="0">
                  <a:solidFill>
                    <a:srgbClr val="009EDB"/>
                  </a:solidFill>
                  <a:latin typeface="Segoe UI Light" panose="020B0502040204020203" pitchFamily="34" charset="0"/>
                  <a:ea typeface="Verdana" panose="020B0604030504040204" pitchFamily="34" charset="0"/>
                  <a:cs typeface="Verdana" panose="020B0604030504040204" pitchFamily="34" charset="0"/>
                </a:rPr>
                <a:t>Utilizing Certification</a:t>
              </a:r>
            </a:p>
          </p:txBody>
        </p:sp>
      </p:grpSp>
      <p:sp>
        <p:nvSpPr>
          <p:cNvPr id="51" name="TextBox 50"/>
          <p:cNvSpPr txBox="1"/>
          <p:nvPr/>
        </p:nvSpPr>
        <p:spPr>
          <a:xfrm>
            <a:off x="2553724" y="5730414"/>
            <a:ext cx="6332887" cy="738664"/>
          </a:xfrm>
          <a:prstGeom prst="rect">
            <a:avLst/>
          </a:prstGeom>
          <a:noFill/>
        </p:spPr>
        <p:txBody>
          <a:bodyPr wrap="none" lIns="0" tIns="0" rIns="0" bIns="0" rtlCol="0">
            <a:spAutoFit/>
          </a:bodyPr>
          <a:lstStyle/>
          <a:p>
            <a:pPr eaLnBrk="1" fontAlgn="auto" hangingPunct="1">
              <a:spcBef>
                <a:spcPts val="0"/>
              </a:spcBef>
              <a:spcAft>
                <a:spcPts val="0"/>
              </a:spcAft>
            </a:pPr>
            <a:r>
              <a:rPr lang="en-US" sz="4800" dirty="0">
                <a:solidFill>
                  <a:srgbClr val="009EDB"/>
                </a:solidFill>
                <a:latin typeface="Segoe UI Light" panose="020B0502040204020203" pitchFamily="34" charset="0"/>
                <a:ea typeface="Verdana" panose="020B0604030504040204" pitchFamily="34" charset="0"/>
                <a:cs typeface="Verdana" panose="020B0604030504040204" pitchFamily="34" charset="0"/>
              </a:rPr>
              <a:t>Interest in Social Projects</a:t>
            </a:r>
          </a:p>
        </p:txBody>
      </p:sp>
      <p:sp>
        <p:nvSpPr>
          <p:cNvPr id="54" name="Down Arrow 53"/>
          <p:cNvSpPr/>
          <p:nvPr/>
        </p:nvSpPr>
        <p:spPr bwMode="auto">
          <a:xfrm rot="10800000">
            <a:off x="734784" y="3768710"/>
            <a:ext cx="1611085" cy="1085822"/>
          </a:xfrm>
          <a:prstGeom prst="downArrow">
            <a:avLst>
              <a:gd name="adj1" fmla="val 45768"/>
              <a:gd name="adj2" fmla="val 50462"/>
            </a:avLst>
          </a:prstGeom>
          <a:solidFill>
            <a:srgbClr val="009EDB"/>
          </a:solidFill>
          <a:ln w="3175" cap="flat" cmpd="sng" algn="ctr">
            <a:noFill/>
            <a:prstDash val="solid"/>
            <a:round/>
            <a:headEnd type="none" w="med" len="med"/>
            <a:tailEnd type="none" w="med" len="med"/>
          </a:ln>
          <a:effectLst>
            <a:outerShdw blurRad="50800" dist="50800" dir="5400000" algn="ctr" rotWithShape="0">
              <a:schemeClr val="bg1">
                <a:lumMod val="85000"/>
              </a:schemeClr>
            </a:outerShdw>
          </a:effectLst>
        </p:spPr>
        <p:txBody>
          <a:bodyPr vert="horz" wrap="square" lIns="45720" tIns="45720" rIns="45720" bIns="45720" numCol="1" rtlCol="0" anchor="t" anchorCtr="0" compatLnSpc="1">
            <a:prstTxWarp prst="textNoShape">
              <a:avLst/>
            </a:prstTxWarp>
          </a:bodyPr>
          <a:lstStyle/>
          <a:p>
            <a:pPr>
              <a:spcAft>
                <a:spcPts val="0"/>
              </a:spcAft>
            </a:pPr>
            <a:endParaRPr lang="en-US" sz="800" dirty="0">
              <a:latin typeface="Corbel" panose="020B0503020204020204" pitchFamily="34" charset="0"/>
              <a:cs typeface="Arial" pitchFamily="34" charset="0"/>
            </a:endParaRPr>
          </a:p>
        </p:txBody>
      </p:sp>
      <p:sp>
        <p:nvSpPr>
          <p:cNvPr id="55" name="Down Arrow 54"/>
          <p:cNvSpPr/>
          <p:nvPr/>
        </p:nvSpPr>
        <p:spPr bwMode="auto">
          <a:xfrm rot="10800000">
            <a:off x="734784" y="5459594"/>
            <a:ext cx="1611085" cy="1085822"/>
          </a:xfrm>
          <a:prstGeom prst="downArrow">
            <a:avLst>
              <a:gd name="adj1" fmla="val 45768"/>
              <a:gd name="adj2" fmla="val 50462"/>
            </a:avLst>
          </a:prstGeom>
          <a:solidFill>
            <a:srgbClr val="009EDB"/>
          </a:solidFill>
          <a:ln w="3175" cap="flat" cmpd="sng" algn="ctr">
            <a:noFill/>
            <a:prstDash val="solid"/>
            <a:round/>
            <a:headEnd type="none" w="med" len="med"/>
            <a:tailEnd type="none" w="med" len="med"/>
          </a:ln>
          <a:effectLst>
            <a:outerShdw blurRad="50800" dist="50800" dir="5400000" algn="ctr" rotWithShape="0">
              <a:schemeClr val="bg1">
                <a:lumMod val="85000"/>
              </a:schemeClr>
            </a:outerShdw>
          </a:effectLst>
        </p:spPr>
        <p:txBody>
          <a:bodyPr vert="horz" wrap="square" lIns="45720" tIns="45720" rIns="45720" bIns="45720" numCol="1" rtlCol="0" anchor="t" anchorCtr="0" compatLnSpc="1">
            <a:prstTxWarp prst="textNoShape">
              <a:avLst/>
            </a:prstTxWarp>
          </a:bodyPr>
          <a:lstStyle/>
          <a:p>
            <a:pPr>
              <a:spcAft>
                <a:spcPts val="0"/>
              </a:spcAft>
            </a:pPr>
            <a:endParaRPr lang="en-US" sz="800" dirty="0">
              <a:latin typeface="Corbel" panose="020B0503020204020204" pitchFamily="34" charset="0"/>
              <a:cs typeface="Arial" pitchFamily="34" charset="0"/>
            </a:endParaRPr>
          </a:p>
        </p:txBody>
      </p:sp>
    </p:spTree>
    <p:custDataLst>
      <p:tags r:id="rId1"/>
    </p:custDataLst>
    <p:extLst>
      <p:ext uri="{BB962C8B-B14F-4D97-AF65-F5344CB8AC3E}">
        <p14:creationId xmlns:p14="http://schemas.microsoft.com/office/powerpoint/2010/main" val="275861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829379.25226.7528.755221"/>
          <p:cNvSpPr>
            <a:spLocks noChangeArrowheads="1"/>
          </p:cNvSpPr>
          <p:nvPr>
            <p:custDataLst>
              <p:tags r:id="rId2"/>
            </p:custDataLst>
          </p:nvPr>
        </p:nvSpPr>
        <p:spPr bwMode="auto">
          <a:xfrm>
            <a:off x="2879725" y="1006475"/>
            <a:ext cx="6629400" cy="365125"/>
          </a:xfrm>
          <a:prstGeom prst="rect">
            <a:avLst/>
          </a:prstGeom>
          <a:noFill/>
          <a:ln w="9525">
            <a:noFill/>
            <a:miter lim="800000"/>
            <a:headEnd/>
            <a:tailEnd/>
          </a:ln>
        </p:spPr>
        <p:txBody>
          <a:bodyPr wrap="none" lIns="73152" tIns="0" rIns="0" bIns="0" anchor="ctr"/>
          <a:lstStyle/>
          <a:p>
            <a:r>
              <a:rPr lang="en-US" sz="2200" dirty="0" smtClean="0">
                <a:solidFill>
                  <a:srgbClr val="000000"/>
                </a:solidFill>
                <a:latin typeface="Arial" charset="0"/>
              </a:rPr>
              <a:t>Retail and Professional Retail Driving Demand</a:t>
            </a:r>
            <a:endParaRPr lang="en-US" sz="2200" dirty="0">
              <a:solidFill>
                <a:srgbClr val="000000"/>
              </a:solidFill>
              <a:latin typeface="Arial" charset="0"/>
            </a:endParaRPr>
          </a:p>
        </p:txBody>
      </p:sp>
      <p:sp>
        <p:nvSpPr>
          <p:cNvPr id="14344" name="829257.625226.7521.6255221"/>
          <p:cNvSpPr>
            <a:spLocks noChangeArrowheads="1"/>
          </p:cNvSpPr>
          <p:nvPr>
            <p:custDataLst>
              <p:tags r:id="rId3"/>
            </p:custDataLst>
          </p:nvPr>
        </p:nvSpPr>
        <p:spPr bwMode="auto">
          <a:xfrm>
            <a:off x="2879725" y="731838"/>
            <a:ext cx="6629400" cy="274637"/>
          </a:xfrm>
          <a:prstGeom prst="rect">
            <a:avLst/>
          </a:prstGeom>
          <a:solidFill>
            <a:srgbClr val="002368"/>
          </a:solidFill>
          <a:ln w="9525" algn="ctr">
            <a:noFill/>
            <a:miter lim="800000"/>
            <a:headEnd/>
            <a:tailEnd/>
          </a:ln>
        </p:spPr>
        <p:txBody>
          <a:bodyPr lIns="73152" tIns="0" rIns="0" bIns="0" anchor="ctr"/>
          <a:lstStyle/>
          <a:p>
            <a:endParaRPr lang="en-US" sz="900" b="1" dirty="0">
              <a:solidFill>
                <a:srgbClr val="FFFFFF"/>
              </a:solidFill>
              <a:latin typeface="Arial" charset="0"/>
            </a:endParaRPr>
          </a:p>
        </p:txBody>
      </p:sp>
      <p:sp>
        <p:nvSpPr>
          <p:cNvPr id="14345" name="Rectangle 41"/>
          <p:cNvSpPr>
            <a:spLocks noChangeArrowheads="1"/>
          </p:cNvSpPr>
          <p:nvPr>
            <p:custDataLst>
              <p:tags r:id="rId4"/>
            </p:custDataLst>
          </p:nvPr>
        </p:nvSpPr>
        <p:spPr bwMode="auto">
          <a:xfrm>
            <a:off x="9436928" y="7280861"/>
            <a:ext cx="78547" cy="169277"/>
          </a:xfrm>
          <a:prstGeom prst="rect">
            <a:avLst/>
          </a:prstGeom>
          <a:noFill/>
          <a:ln w="9525" algn="ctr">
            <a:noFill/>
            <a:miter lim="800000"/>
            <a:headEnd/>
            <a:tailEnd/>
          </a:ln>
        </p:spPr>
        <p:txBody>
          <a:bodyPr wrap="none" lIns="0" tIns="0" rIns="0" bIns="0" anchor="b">
            <a:spAutoFit/>
          </a:bodyPr>
          <a:lstStyle/>
          <a:p>
            <a:pPr algn="r"/>
            <a:r>
              <a:rPr lang="en-US" sz="1100" smtClean="0">
                <a:solidFill>
                  <a:srgbClr val="000000"/>
                </a:solidFill>
                <a:latin typeface="Arial" charset="0"/>
              </a:rPr>
              <a:t>6</a:t>
            </a:r>
            <a:endParaRPr lang="en-US" sz="1100" dirty="0">
              <a:solidFill>
                <a:srgbClr val="000000"/>
              </a:solidFill>
              <a:latin typeface="Arial" charset="0"/>
            </a:endParaRPr>
          </a:p>
        </p:txBody>
      </p:sp>
      <p:sp>
        <p:nvSpPr>
          <p:cNvPr id="14348" name="Text Box 47"/>
          <p:cNvSpPr txBox="1">
            <a:spLocks noChangeArrowheads="1"/>
          </p:cNvSpPr>
          <p:nvPr>
            <p:custDataLst>
              <p:tags r:id="rId5"/>
            </p:custDataLst>
          </p:nvPr>
        </p:nvSpPr>
        <p:spPr bwMode="auto">
          <a:xfrm>
            <a:off x="6489700" y="639763"/>
            <a:ext cx="3016250" cy="73025"/>
          </a:xfrm>
          <a:prstGeom prst="rect">
            <a:avLst/>
          </a:prstGeom>
          <a:noFill/>
          <a:ln w="9525" algn="ctr">
            <a:noFill/>
            <a:miter lim="800000"/>
            <a:headEnd/>
            <a:tailEnd/>
          </a:ln>
        </p:spPr>
        <p:txBody>
          <a:bodyPr wrap="none" lIns="0" tIns="0" rIns="0" bIns="0"/>
          <a:lstStyle/>
          <a:p>
            <a:pPr algn="r" defTabSz="1019175">
              <a:buClr>
                <a:srgbClr val="00CC99"/>
              </a:buClr>
              <a:buSzPct val="90000"/>
              <a:buFont typeface="Wingdings" pitchFamily="2" charset="2"/>
              <a:buNone/>
            </a:pPr>
            <a:r>
              <a:rPr lang="en-US" sz="500" smtClean="0">
                <a:solidFill>
                  <a:srgbClr val="FFFFFF"/>
                </a:solidFill>
                <a:latin typeface="Arial" charset="0"/>
              </a:rPr>
              <a:t>US Municipal Sustainable Investing Products.pptx\15 MAR 2016\2:32 PM\8</a:t>
            </a:r>
            <a:endParaRPr lang="en-US" sz="500" dirty="0">
              <a:solidFill>
                <a:srgbClr val="FFFFFF"/>
              </a:solidFill>
              <a:latin typeface="Arial" charset="0"/>
            </a:endParaRPr>
          </a:p>
        </p:txBody>
      </p:sp>
      <p:cxnSp>
        <p:nvCxnSpPr>
          <p:cNvPr id="11" name="Straight Connector 10"/>
          <p:cNvCxnSpPr/>
          <p:nvPr>
            <p:custDataLst>
              <p:tags r:id="rId6"/>
            </p:custDataLst>
          </p:nvPr>
        </p:nvCxnSpPr>
        <p:spPr bwMode="auto">
          <a:xfrm>
            <a:off x="2670048" y="731520"/>
            <a:ext cx="0" cy="950976"/>
          </a:xfrm>
          <a:prstGeom prst="line">
            <a:avLst/>
          </a:prstGeom>
          <a:solidFill>
            <a:schemeClr val="accent1"/>
          </a:solidFill>
          <a:ln w="9525" cap="flat" cmpd="sng" algn="ctr">
            <a:solidFill>
              <a:srgbClr val="002368"/>
            </a:solidFill>
            <a:prstDash val="solid"/>
            <a:round/>
            <a:headEnd type="none" w="med" len="med"/>
            <a:tailEnd type="none" w="med" len="med"/>
          </a:ln>
          <a:effectLst/>
        </p:spPr>
      </p:cxnSp>
      <p:sp>
        <p:nvSpPr>
          <p:cNvPr id="56" name="Text Box 51"/>
          <p:cNvSpPr txBox="1">
            <a:spLocks noChangeArrowheads="1"/>
          </p:cNvSpPr>
          <p:nvPr>
            <p:custDataLst>
              <p:tags r:id="rId7"/>
            </p:custDataLst>
          </p:nvPr>
        </p:nvSpPr>
        <p:spPr bwMode="auto">
          <a:xfrm>
            <a:off x="6489700" y="639763"/>
            <a:ext cx="3016250" cy="73025"/>
          </a:xfrm>
          <a:prstGeom prst="rect">
            <a:avLst/>
          </a:prstGeom>
          <a:noFill/>
          <a:ln w="9525" algn="ctr">
            <a:noFill/>
            <a:miter lim="800000"/>
            <a:headEnd/>
            <a:tailEnd/>
          </a:ln>
        </p:spPr>
        <p:txBody>
          <a:bodyPr wrap="none" lIns="0" tIns="0" rIns="0" bIns="0"/>
          <a:lstStyle/>
          <a:p>
            <a:pPr algn="r" defTabSz="1019175">
              <a:buClr>
                <a:srgbClr val="00CC99"/>
              </a:buClr>
              <a:buSzPct val="90000"/>
              <a:buFont typeface="Wingdings" pitchFamily="2" charset="2"/>
              <a:buNone/>
            </a:pPr>
            <a:r>
              <a:rPr lang="en-US" sz="500" smtClean="0">
                <a:solidFill>
                  <a:srgbClr val="FFFFFF"/>
                </a:solidFill>
                <a:latin typeface="Arial" charset="0"/>
              </a:rPr>
              <a:t>US Municipal Sustainable Investing Products.pptx\15 MAR 2016\2:32 PM\8</a:t>
            </a:r>
            <a:endParaRPr lang="en-US" sz="500" dirty="0">
              <a:solidFill>
                <a:srgbClr val="FFFFFF"/>
              </a:solidFill>
              <a:latin typeface="Arial" charset="0"/>
            </a:endParaRPr>
          </a:p>
        </p:txBody>
      </p:sp>
      <p:pic>
        <p:nvPicPr>
          <p:cNvPr id="15" name="Picture 52" descr="http://www.waldenassetmgmt.com/_Images/Global/clientlogo.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46739" y="5330112"/>
            <a:ext cx="2147261" cy="54748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9"/>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934215" y="4744009"/>
            <a:ext cx="2003269" cy="6157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Picture 26"/>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05571" y="4736883"/>
            <a:ext cx="2190996" cy="5674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3"/>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5236331" y="5522808"/>
            <a:ext cx="1477327" cy="4469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 name="Picture 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021423" y="4928647"/>
            <a:ext cx="1280761" cy="3756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52" name="Picture 8" descr="http://www.esgmanagers.com/system/storage/5/125/ccm.png"/>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713658" y="5478798"/>
            <a:ext cx="1439985" cy="653611"/>
          </a:xfrm>
          <a:prstGeom prst="rect">
            <a:avLst/>
          </a:prstGeom>
          <a:noFill/>
          <a:extLst>
            <a:ext uri="{909E8E84-426E-40DD-AFC4-6F175D3DCCD1}">
              <a14:hiddenFill xmlns:a14="http://schemas.microsoft.com/office/drawing/2010/main">
                <a:solidFill>
                  <a:srgbClr val="FFFFFF"/>
                </a:solidFill>
              </a14:hiddenFill>
            </a:ext>
          </a:extLst>
        </p:spPr>
      </p:pic>
      <p:pic>
        <p:nvPicPr>
          <p:cNvPr id="6154" name="Picture 10" descr="http://blogs.bard.edu/cepportal/files/2013/03/rock.png"/>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5340202" y="4985899"/>
            <a:ext cx="2542012" cy="318438"/>
          </a:xfrm>
          <a:prstGeom prst="rect">
            <a:avLst/>
          </a:prstGeom>
          <a:noFill/>
          <a:extLst>
            <a:ext uri="{909E8E84-426E-40DD-AFC4-6F175D3DCCD1}">
              <a14:hiddenFill xmlns:a14="http://schemas.microsoft.com/office/drawing/2010/main">
                <a:solidFill>
                  <a:srgbClr val="FFFFFF"/>
                </a:solidFill>
              </a14:hiddenFill>
            </a:ext>
          </a:extLst>
        </p:spPr>
      </p:pic>
      <p:pic>
        <p:nvPicPr>
          <p:cNvPr id="6156" name="Picture 12" descr="https://images.angelpub.com/2014/39/26799/paxworld.jpg"/>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16956" b="20522"/>
          <a:stretch/>
        </p:blipFill>
        <p:spPr bwMode="auto">
          <a:xfrm>
            <a:off x="8139737" y="5424456"/>
            <a:ext cx="1162448" cy="500549"/>
          </a:xfrm>
          <a:prstGeom prst="rect">
            <a:avLst/>
          </a:prstGeom>
          <a:noFill/>
          <a:extLst>
            <a:ext uri="{909E8E84-426E-40DD-AFC4-6F175D3DCCD1}">
              <a14:hiddenFill xmlns:a14="http://schemas.microsoft.com/office/drawing/2010/main">
                <a:solidFill>
                  <a:srgbClr val="FFFFFF"/>
                </a:solidFill>
              </a14:hiddenFill>
            </a:ext>
          </a:extLst>
        </p:spPr>
      </p:pic>
      <p:sp>
        <p:nvSpPr>
          <p:cNvPr id="42" name="1158.443.228.87496705.3749130"/>
          <p:cNvSpPr>
            <a:spLocks noChangeArrowheads="1"/>
          </p:cNvSpPr>
          <p:nvPr>
            <p:custDataLst>
              <p:tags r:id="rId8"/>
            </p:custDataLst>
          </p:nvPr>
        </p:nvSpPr>
        <p:spPr bwMode="auto">
          <a:xfrm>
            <a:off x="428626" y="4278136"/>
            <a:ext cx="8929756" cy="366712"/>
          </a:xfrm>
          <a:prstGeom prst="rect">
            <a:avLst/>
          </a:prstGeom>
          <a:noFill/>
          <a:ln w="9525">
            <a:noFill/>
            <a:miter lim="800000"/>
            <a:headEnd/>
            <a:tailEnd/>
          </a:ln>
          <a:effectLst/>
        </p:spPr>
        <p:txBody>
          <a:bodyPr lIns="0" tIns="91440" rIns="73152"/>
          <a:lstStyle/>
          <a:p>
            <a:pPr eaLnBrk="1" fontAlgn="auto" hangingPunct="1">
              <a:lnSpc>
                <a:spcPct val="110000"/>
              </a:lnSpc>
              <a:spcBef>
                <a:spcPts val="0"/>
              </a:spcBef>
              <a:spcAft>
                <a:spcPts val="0"/>
              </a:spcAft>
              <a:tabLst>
                <a:tab pos="6483350" algn="r"/>
              </a:tabLst>
            </a:pPr>
            <a:r>
              <a:rPr lang="en-US" sz="1800" b="1" dirty="0" smtClean="0">
                <a:solidFill>
                  <a:srgbClr val="009EDB"/>
                </a:solidFill>
                <a:latin typeface="Corbel"/>
              </a:rPr>
              <a:t>Recent Professional Retail Investors</a:t>
            </a:r>
            <a:endParaRPr lang="en-US" sz="1800" b="1" dirty="0">
              <a:solidFill>
                <a:srgbClr val="009EDB"/>
              </a:solidFill>
              <a:latin typeface="Corbel"/>
            </a:endParaRPr>
          </a:p>
        </p:txBody>
      </p:sp>
      <p:sp>
        <p:nvSpPr>
          <p:cNvPr id="45" name="1158.443.228.87496705.3749130"/>
          <p:cNvSpPr>
            <a:spLocks noChangeArrowheads="1"/>
          </p:cNvSpPr>
          <p:nvPr>
            <p:custDataLst>
              <p:tags r:id="rId9"/>
            </p:custDataLst>
          </p:nvPr>
        </p:nvSpPr>
        <p:spPr bwMode="auto">
          <a:xfrm>
            <a:off x="518845" y="1953783"/>
            <a:ext cx="9138339" cy="366712"/>
          </a:xfrm>
          <a:prstGeom prst="rect">
            <a:avLst/>
          </a:prstGeom>
          <a:noFill/>
          <a:ln w="9525">
            <a:noFill/>
            <a:miter lim="800000"/>
            <a:headEnd/>
            <a:tailEnd/>
          </a:ln>
          <a:effectLst/>
        </p:spPr>
        <p:txBody>
          <a:bodyPr lIns="0" tIns="91440" rIns="73152"/>
          <a:lstStyle/>
          <a:p>
            <a:pPr eaLnBrk="1" fontAlgn="auto" hangingPunct="1">
              <a:lnSpc>
                <a:spcPct val="110000"/>
              </a:lnSpc>
              <a:spcBef>
                <a:spcPts val="0"/>
              </a:spcBef>
              <a:spcAft>
                <a:spcPts val="0"/>
              </a:spcAft>
              <a:tabLst>
                <a:tab pos="6483350" algn="r"/>
              </a:tabLst>
            </a:pPr>
            <a:r>
              <a:rPr lang="en-US" sz="1800" b="1" dirty="0" smtClean="0">
                <a:solidFill>
                  <a:srgbClr val="009EDB"/>
                </a:solidFill>
                <a:latin typeface="Corbel"/>
              </a:rPr>
              <a:t>Morgan Stanley Wealth Management “Investing with Impact” by the Numbers</a:t>
            </a:r>
            <a:endParaRPr lang="en-US" sz="1800" b="1" dirty="0">
              <a:solidFill>
                <a:srgbClr val="009EDB"/>
              </a:solidFill>
              <a:latin typeface="Corbel"/>
            </a:endParaRPr>
          </a:p>
        </p:txBody>
      </p:sp>
      <p:pic>
        <p:nvPicPr>
          <p:cNvPr id="2056" name="Picture 8" descr="https://www.cambridgeappleton.com/Media%20Gallery/Home%20Page%20Images/Appleton-Partners-logo.gif"/>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3778873" y="5516720"/>
            <a:ext cx="1195667" cy="360874"/>
          </a:xfrm>
          <a:prstGeom prst="rect">
            <a:avLst/>
          </a:prstGeom>
          <a:noFill/>
          <a:extLst>
            <a:ext uri="{909E8E84-426E-40DD-AFC4-6F175D3DCCD1}">
              <a14:hiddenFill xmlns:a14="http://schemas.microsoft.com/office/drawing/2010/main">
                <a:solidFill>
                  <a:srgbClr val="FFFFFF"/>
                </a:solidFill>
              </a14:hiddenFill>
            </a:ext>
          </a:extLst>
        </p:spPr>
      </p:pic>
      <p:grpSp>
        <p:nvGrpSpPr>
          <p:cNvPr id="49" name="Group 48"/>
          <p:cNvGrpSpPr/>
          <p:nvPr/>
        </p:nvGrpSpPr>
        <p:grpSpPr>
          <a:xfrm>
            <a:off x="428626" y="2535565"/>
            <a:ext cx="1333510" cy="1333510"/>
            <a:chOff x="1557" y="972233"/>
            <a:chExt cx="1562304" cy="1562304"/>
          </a:xfrm>
        </p:grpSpPr>
        <p:sp>
          <p:nvSpPr>
            <p:cNvPr id="50" name="Oval 49"/>
            <p:cNvSpPr/>
            <p:nvPr/>
          </p:nvSpPr>
          <p:spPr>
            <a:xfrm>
              <a:off x="1557" y="972233"/>
              <a:ext cx="1562304" cy="1562304"/>
            </a:xfrm>
            <a:prstGeom prst="ellipse">
              <a:avLst/>
            </a:prstGeom>
            <a:noFill/>
            <a:ln w="57150" cap="flat" cmpd="sng" algn="ctr">
              <a:solidFill>
                <a:srgbClr val="97D0FF">
                  <a:lumMod val="60000"/>
                  <a:lumOff val="40000"/>
                </a:srgbClr>
              </a:solidFill>
              <a:prstDash val="solid"/>
            </a:ln>
            <a:effectLst/>
          </p:spPr>
        </p:sp>
        <p:sp>
          <p:nvSpPr>
            <p:cNvPr id="51" name="Oval 4"/>
            <p:cNvSpPr/>
            <p:nvPr/>
          </p:nvSpPr>
          <p:spPr>
            <a:xfrm>
              <a:off x="230351" y="1201027"/>
              <a:ext cx="1104716" cy="1104716"/>
            </a:xfrm>
            <a:prstGeom prst="rect">
              <a:avLst/>
            </a:prstGeom>
            <a:noFill/>
            <a:ln>
              <a:noFill/>
            </a:ln>
            <a:effectLst/>
          </p:spPr>
          <p:txBody>
            <a:bodyPr spcFirstLastPara="0" vert="horz" wrap="square" lIns="85979" tIns="17780" rIns="85979" bIns="17780" numCol="1" spcCol="1270" anchor="ctr" anchorCtr="0">
              <a:noAutofit/>
            </a:bodyPr>
            <a:lstStyle/>
            <a:p>
              <a:pPr marL="0" marR="0" lvl="0" indent="0" algn="ctr" defTabSz="914400" eaLnBrk="1" fontAlgn="auto" latinLnBrk="0" hangingPunct="1">
                <a:lnSpc>
                  <a:spcPct val="90000"/>
                </a:lnSpc>
                <a:spcBef>
                  <a:spcPts val="0"/>
                </a:spcBef>
                <a:spcAft>
                  <a:spcPts val="600"/>
                </a:spcAft>
                <a:buClrTx/>
                <a:buSzTx/>
                <a:buFontTx/>
                <a:buNone/>
                <a:tabLst/>
                <a:defRPr/>
              </a:pPr>
              <a:r>
                <a:rPr kumimoji="0" lang="en-US" sz="2200" b="1" i="0" u="none" strike="noStrike" kern="0" cap="none" spc="0" normalizeH="0" baseline="0" noProof="0" dirty="0" smtClean="0">
                  <a:ln>
                    <a:noFill/>
                  </a:ln>
                  <a:solidFill>
                    <a:srgbClr val="00A1E2"/>
                  </a:solidFill>
                  <a:effectLst/>
                  <a:uLnTx/>
                  <a:uFillTx/>
                  <a:latin typeface="Segoe UI Light" panose="020B0502040204020203" pitchFamily="34" charset="0"/>
                  <a:ea typeface="Verdana" panose="020B0604030504040204" pitchFamily="34" charset="0"/>
                  <a:cs typeface="Verdana" panose="020B0604030504040204" pitchFamily="34" charset="0"/>
                </a:rPr>
                <a:t>$10bn</a:t>
              </a:r>
            </a:p>
            <a:p>
              <a:pPr marL="0" marR="0" lvl="0" indent="0" algn="ctr" defTabSz="622300" eaLnBrk="1" fontAlgn="auto" latinLnBrk="0" hangingPunct="1">
                <a:lnSpc>
                  <a:spcPct val="90000"/>
                </a:lnSpc>
                <a:spcBef>
                  <a:spcPts val="0"/>
                </a:spcBef>
                <a:spcAft>
                  <a:spcPct val="35000"/>
                </a:spcAft>
                <a:buClrTx/>
                <a:buSzTx/>
                <a:buFontTx/>
                <a:buNone/>
                <a:tabLst/>
                <a:defRPr/>
              </a:pPr>
              <a:r>
                <a:rPr kumimoji="0" lang="en-US" sz="1100" b="1" i="0" u="none" strike="noStrike" kern="0" cap="none" spc="0" normalizeH="0" baseline="0" noProof="0" dirty="0" smtClean="0">
                  <a:ln>
                    <a:noFill/>
                  </a:ln>
                  <a:solidFill>
                    <a:srgbClr val="000000"/>
                  </a:solidFill>
                  <a:effectLst/>
                  <a:uLnTx/>
                  <a:uFillTx/>
                  <a:latin typeface="Arial"/>
                  <a:ea typeface="+mn-ea"/>
                  <a:cs typeface="+mn-cs"/>
                </a:rPr>
                <a:t>GOAL FOR</a:t>
              </a:r>
              <a:r>
                <a:rPr kumimoji="0" lang="en-US" sz="1100" b="1" i="0" u="none" strike="noStrike" kern="0" cap="none" spc="0" normalizeH="0" noProof="0" dirty="0" smtClean="0">
                  <a:ln>
                    <a:noFill/>
                  </a:ln>
                  <a:solidFill>
                    <a:srgbClr val="000000"/>
                  </a:solidFill>
                  <a:effectLst/>
                  <a:uLnTx/>
                  <a:uFillTx/>
                  <a:latin typeface="Arial"/>
                  <a:ea typeface="+mn-ea"/>
                  <a:cs typeface="+mn-cs"/>
                </a:rPr>
                <a:t> AUM</a:t>
              </a:r>
              <a:endParaRPr kumimoji="0" lang="en-US" sz="1100" b="1" i="0" u="none" strike="noStrike" kern="0" cap="none" spc="0" normalizeH="0" baseline="0" noProof="0" dirty="0" smtClean="0">
                <a:ln>
                  <a:noFill/>
                </a:ln>
                <a:solidFill>
                  <a:srgbClr val="000000"/>
                </a:solidFill>
                <a:effectLst/>
                <a:uLnTx/>
                <a:uFillTx/>
                <a:latin typeface="Arial"/>
                <a:ea typeface="+mn-ea"/>
                <a:cs typeface="+mn-cs"/>
              </a:endParaRPr>
            </a:p>
          </p:txBody>
        </p:sp>
      </p:grpSp>
      <p:grpSp>
        <p:nvGrpSpPr>
          <p:cNvPr id="52" name="Group 51"/>
          <p:cNvGrpSpPr/>
          <p:nvPr/>
        </p:nvGrpSpPr>
        <p:grpSpPr>
          <a:xfrm>
            <a:off x="2019301" y="2535565"/>
            <a:ext cx="1333510" cy="1333510"/>
            <a:chOff x="1557" y="972233"/>
            <a:chExt cx="1562304" cy="1562304"/>
          </a:xfrm>
        </p:grpSpPr>
        <p:sp>
          <p:nvSpPr>
            <p:cNvPr id="53" name="Oval 52"/>
            <p:cNvSpPr/>
            <p:nvPr/>
          </p:nvSpPr>
          <p:spPr>
            <a:xfrm>
              <a:off x="1557" y="972233"/>
              <a:ext cx="1562304" cy="1562304"/>
            </a:xfrm>
            <a:prstGeom prst="ellipse">
              <a:avLst/>
            </a:prstGeom>
            <a:noFill/>
            <a:ln w="57150" cap="flat" cmpd="sng" algn="ctr">
              <a:solidFill>
                <a:srgbClr val="97D0FF">
                  <a:lumMod val="60000"/>
                  <a:lumOff val="40000"/>
                </a:srgbClr>
              </a:solidFill>
              <a:prstDash val="solid"/>
            </a:ln>
            <a:effectLst/>
          </p:spPr>
        </p:sp>
        <p:sp>
          <p:nvSpPr>
            <p:cNvPr id="54" name="Oval 4"/>
            <p:cNvSpPr/>
            <p:nvPr/>
          </p:nvSpPr>
          <p:spPr>
            <a:xfrm>
              <a:off x="124307" y="1201027"/>
              <a:ext cx="1316789" cy="1104716"/>
            </a:xfrm>
            <a:prstGeom prst="rect">
              <a:avLst/>
            </a:prstGeom>
            <a:noFill/>
            <a:ln>
              <a:noFill/>
            </a:ln>
            <a:effectLst/>
          </p:spPr>
          <p:txBody>
            <a:bodyPr spcFirstLastPara="0" vert="horz" wrap="square" lIns="85979" tIns="17780" rIns="85979" bIns="17780" numCol="1" spcCol="1270" anchor="ctr" anchorCtr="0">
              <a:noAutofit/>
            </a:bodyPr>
            <a:lstStyle/>
            <a:p>
              <a:pPr marL="0" marR="0" lvl="0" indent="0" algn="ctr" defTabSz="914400" eaLnBrk="1" fontAlgn="auto" latinLnBrk="0" hangingPunct="1">
                <a:lnSpc>
                  <a:spcPct val="90000"/>
                </a:lnSpc>
                <a:spcBef>
                  <a:spcPts val="0"/>
                </a:spcBef>
                <a:spcAft>
                  <a:spcPts val="600"/>
                </a:spcAft>
                <a:buClrTx/>
                <a:buSzTx/>
                <a:buFontTx/>
                <a:buNone/>
                <a:tabLst/>
                <a:defRPr/>
              </a:pPr>
              <a:r>
                <a:rPr kumimoji="0" lang="en-US" sz="2200" b="1" i="0" u="none" strike="noStrike" kern="0" cap="none" spc="0" normalizeH="0" baseline="0" noProof="0" dirty="0" smtClean="0">
                  <a:ln>
                    <a:noFill/>
                  </a:ln>
                  <a:solidFill>
                    <a:srgbClr val="00A1E2"/>
                  </a:solidFill>
                  <a:effectLst/>
                  <a:uLnTx/>
                  <a:uFillTx/>
                  <a:latin typeface="Segoe UI Light" panose="020B0502040204020203" pitchFamily="34" charset="0"/>
                  <a:ea typeface="Verdana" panose="020B0604030504040204" pitchFamily="34" charset="0"/>
                  <a:cs typeface="Verdana" panose="020B0604030504040204" pitchFamily="34" charset="0"/>
                </a:rPr>
                <a:t>1,800+</a:t>
              </a:r>
            </a:p>
            <a:p>
              <a:pPr marL="0" marR="0" lvl="0" indent="0" algn="ctr" defTabSz="622300" eaLnBrk="1" fontAlgn="auto" latinLnBrk="0" hangingPunct="1">
                <a:lnSpc>
                  <a:spcPct val="90000"/>
                </a:lnSpc>
                <a:spcBef>
                  <a:spcPts val="0"/>
                </a:spcBef>
                <a:spcAft>
                  <a:spcPct val="35000"/>
                </a:spcAft>
                <a:buClrTx/>
                <a:buSzTx/>
                <a:buFontTx/>
                <a:buNone/>
                <a:tabLst/>
                <a:defRPr/>
              </a:pPr>
              <a:r>
                <a:rPr kumimoji="0" lang="en-US" sz="1100" b="1" i="0" u="none" strike="noStrike" kern="0" cap="none" spc="0" normalizeH="0" baseline="0" noProof="0" dirty="0" smtClean="0">
                  <a:ln>
                    <a:noFill/>
                  </a:ln>
                  <a:solidFill>
                    <a:srgbClr val="000000"/>
                  </a:solidFill>
                  <a:effectLst/>
                  <a:uLnTx/>
                  <a:uFillTx/>
                  <a:latin typeface="Arial"/>
                  <a:ea typeface="+mn-ea"/>
                  <a:cs typeface="+mn-cs"/>
                </a:rPr>
                <a:t>FINANCIAL</a:t>
              </a:r>
              <a:r>
                <a:rPr kumimoji="0" lang="en-US" sz="1100" b="1" i="0" u="none" strike="noStrike" kern="0" cap="none" spc="0" normalizeH="0" noProof="0" dirty="0" smtClean="0">
                  <a:ln>
                    <a:noFill/>
                  </a:ln>
                  <a:solidFill>
                    <a:srgbClr val="000000"/>
                  </a:solidFill>
                  <a:effectLst/>
                  <a:uLnTx/>
                  <a:uFillTx/>
                  <a:latin typeface="Arial"/>
                  <a:ea typeface="+mn-ea"/>
                  <a:cs typeface="+mn-cs"/>
                </a:rPr>
                <a:t> ADVISORS</a:t>
              </a:r>
              <a:endParaRPr kumimoji="0" lang="en-US" sz="1100" b="1" i="0" u="none" strike="noStrike" kern="0" cap="none" spc="0" normalizeH="0" baseline="0" noProof="0" dirty="0" smtClean="0">
                <a:ln>
                  <a:noFill/>
                </a:ln>
                <a:solidFill>
                  <a:srgbClr val="000000"/>
                </a:solidFill>
                <a:effectLst/>
                <a:uLnTx/>
                <a:uFillTx/>
                <a:latin typeface="Arial"/>
                <a:ea typeface="+mn-ea"/>
                <a:cs typeface="+mn-cs"/>
              </a:endParaRPr>
            </a:p>
          </p:txBody>
        </p:sp>
      </p:grpSp>
      <p:sp>
        <p:nvSpPr>
          <p:cNvPr id="3" name="AutoShape 2" descr="Image result for sage advisor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result for sage advisor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Image result for sage advisor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59" name="Group 58"/>
          <p:cNvGrpSpPr/>
          <p:nvPr/>
        </p:nvGrpSpPr>
        <p:grpSpPr>
          <a:xfrm>
            <a:off x="8211068" y="2535565"/>
            <a:ext cx="1333510" cy="1333510"/>
            <a:chOff x="1557" y="972233"/>
            <a:chExt cx="1562304" cy="1562304"/>
          </a:xfrm>
        </p:grpSpPr>
        <p:sp>
          <p:nvSpPr>
            <p:cNvPr id="60" name="Oval 59"/>
            <p:cNvSpPr/>
            <p:nvPr/>
          </p:nvSpPr>
          <p:spPr>
            <a:xfrm>
              <a:off x="1557" y="972233"/>
              <a:ext cx="1562304" cy="1562304"/>
            </a:xfrm>
            <a:prstGeom prst="ellipse">
              <a:avLst/>
            </a:prstGeom>
            <a:noFill/>
            <a:ln w="57150" cap="flat" cmpd="sng" algn="ctr">
              <a:solidFill>
                <a:srgbClr val="D0B86A"/>
              </a:solidFill>
              <a:prstDash val="solid"/>
            </a:ln>
            <a:effectLst/>
          </p:spPr>
        </p:sp>
        <p:sp>
          <p:nvSpPr>
            <p:cNvPr id="61" name="Oval 4"/>
            <p:cNvSpPr/>
            <p:nvPr/>
          </p:nvSpPr>
          <p:spPr>
            <a:xfrm>
              <a:off x="230351" y="1201027"/>
              <a:ext cx="1104716" cy="1104716"/>
            </a:xfrm>
            <a:prstGeom prst="rect">
              <a:avLst/>
            </a:prstGeom>
            <a:noFill/>
            <a:ln>
              <a:noFill/>
            </a:ln>
            <a:effectLst/>
          </p:spPr>
          <p:txBody>
            <a:bodyPr spcFirstLastPara="0" vert="horz" wrap="square" lIns="85979" tIns="17780" rIns="85979" bIns="17780" numCol="1" spcCol="1270" anchor="ctr" anchorCtr="0">
              <a:noAutofit/>
            </a:bodyPr>
            <a:lstStyle/>
            <a:p>
              <a:pPr algn="ctr" eaLnBrk="1" fontAlgn="auto" hangingPunct="1">
                <a:lnSpc>
                  <a:spcPct val="90000"/>
                </a:lnSpc>
                <a:spcBef>
                  <a:spcPts val="0"/>
                </a:spcBef>
                <a:spcAft>
                  <a:spcPts val="600"/>
                </a:spcAft>
              </a:pPr>
              <a:r>
                <a:rPr lang="en-US" sz="2200" b="1" kern="0" dirty="0">
                  <a:solidFill>
                    <a:srgbClr val="00A1E2"/>
                  </a:solidFill>
                  <a:latin typeface="Segoe UI Light" panose="020B0502040204020203" pitchFamily="34" charset="0"/>
                  <a:ea typeface="Verdana" panose="020B0604030504040204" pitchFamily="34" charset="0"/>
                  <a:cs typeface="Verdana" panose="020B0604030504040204" pitchFamily="34" charset="0"/>
                </a:rPr>
                <a:t>3%</a:t>
              </a:r>
            </a:p>
            <a:p>
              <a:pPr marL="0" marR="0" lvl="0" indent="0" algn="ctr" defTabSz="622300" eaLnBrk="1" fontAlgn="auto" latinLnBrk="0" hangingPunct="1">
                <a:lnSpc>
                  <a:spcPct val="90000"/>
                </a:lnSpc>
                <a:spcBef>
                  <a:spcPts val="0"/>
                </a:spcBef>
                <a:spcAft>
                  <a:spcPct val="35000"/>
                </a:spcAft>
                <a:buClrTx/>
                <a:buSzTx/>
                <a:buFontTx/>
                <a:buNone/>
                <a:tabLst/>
                <a:defRPr/>
              </a:pPr>
              <a:r>
                <a:rPr lang="en-US" sz="1100" b="1" kern="0" dirty="0" smtClean="0">
                  <a:solidFill>
                    <a:srgbClr val="000000"/>
                  </a:solidFill>
                  <a:latin typeface="Arial"/>
                </a:rPr>
                <a:t>OF MUNI GREEN BONDS</a:t>
              </a:r>
              <a:endParaRPr kumimoji="0" lang="en-US" sz="1100" b="1" i="0" u="none" strike="noStrike" kern="0" cap="none" spc="0" normalizeH="0" baseline="0" noProof="0" dirty="0" smtClean="0">
                <a:ln>
                  <a:noFill/>
                </a:ln>
                <a:solidFill>
                  <a:srgbClr val="000000"/>
                </a:solidFill>
                <a:effectLst/>
                <a:uLnTx/>
                <a:uFillTx/>
                <a:latin typeface="Arial"/>
                <a:ea typeface="+mn-ea"/>
                <a:cs typeface="+mn-cs"/>
              </a:endParaRPr>
            </a:p>
          </p:txBody>
        </p:sp>
      </p:grpSp>
      <p:grpSp>
        <p:nvGrpSpPr>
          <p:cNvPr id="62" name="Group 61"/>
          <p:cNvGrpSpPr/>
          <p:nvPr/>
        </p:nvGrpSpPr>
        <p:grpSpPr>
          <a:xfrm>
            <a:off x="3579559" y="2542825"/>
            <a:ext cx="1333510" cy="1333510"/>
            <a:chOff x="1557" y="972233"/>
            <a:chExt cx="1562304" cy="1562304"/>
          </a:xfrm>
        </p:grpSpPr>
        <p:sp>
          <p:nvSpPr>
            <p:cNvPr id="63" name="Oval 62"/>
            <p:cNvSpPr/>
            <p:nvPr/>
          </p:nvSpPr>
          <p:spPr>
            <a:xfrm>
              <a:off x="1557" y="972233"/>
              <a:ext cx="1562304" cy="1562304"/>
            </a:xfrm>
            <a:prstGeom prst="ellipse">
              <a:avLst/>
            </a:prstGeom>
            <a:noFill/>
            <a:ln w="57150" cap="flat" cmpd="sng" algn="ctr">
              <a:solidFill>
                <a:srgbClr val="97D0FF">
                  <a:lumMod val="60000"/>
                  <a:lumOff val="40000"/>
                </a:srgbClr>
              </a:solidFill>
              <a:prstDash val="solid"/>
            </a:ln>
            <a:effectLst/>
          </p:spPr>
        </p:sp>
        <p:sp>
          <p:nvSpPr>
            <p:cNvPr id="64" name="Oval 4"/>
            <p:cNvSpPr/>
            <p:nvPr/>
          </p:nvSpPr>
          <p:spPr>
            <a:xfrm>
              <a:off x="124307" y="1201027"/>
              <a:ext cx="1316789" cy="1104716"/>
            </a:xfrm>
            <a:prstGeom prst="rect">
              <a:avLst/>
            </a:prstGeom>
            <a:noFill/>
            <a:ln>
              <a:noFill/>
            </a:ln>
            <a:effectLst/>
          </p:spPr>
          <p:txBody>
            <a:bodyPr spcFirstLastPara="0" vert="horz" wrap="square" lIns="85979" tIns="17780" rIns="85979" bIns="17780" numCol="1" spcCol="1270" anchor="ctr" anchorCtr="0">
              <a:noAutofit/>
            </a:bodyPr>
            <a:lstStyle/>
            <a:p>
              <a:pPr marL="0" marR="0" lvl="0" indent="0" algn="ctr" defTabSz="914400" eaLnBrk="1" fontAlgn="auto" latinLnBrk="0" hangingPunct="1">
                <a:lnSpc>
                  <a:spcPct val="90000"/>
                </a:lnSpc>
                <a:spcBef>
                  <a:spcPts val="0"/>
                </a:spcBef>
                <a:spcAft>
                  <a:spcPts val="600"/>
                </a:spcAft>
                <a:buClrTx/>
                <a:buSzTx/>
                <a:buFontTx/>
                <a:buNone/>
                <a:tabLst/>
                <a:defRPr/>
              </a:pPr>
              <a:r>
                <a:rPr kumimoji="0" lang="en-US" sz="2200" b="1" i="0" u="none" strike="noStrike" kern="0" cap="none" spc="0" normalizeH="0" baseline="0" noProof="0" dirty="0" smtClean="0">
                  <a:ln>
                    <a:noFill/>
                  </a:ln>
                  <a:solidFill>
                    <a:srgbClr val="00A1E2"/>
                  </a:solidFill>
                  <a:effectLst/>
                  <a:uLnTx/>
                  <a:uFillTx/>
                  <a:latin typeface="Segoe UI Light" panose="020B0502040204020203" pitchFamily="34" charset="0"/>
                  <a:ea typeface="Verdana" panose="020B0604030504040204" pitchFamily="34" charset="0"/>
                  <a:cs typeface="Verdana" panose="020B0604030504040204" pitchFamily="34" charset="0"/>
                </a:rPr>
                <a:t>71%</a:t>
              </a:r>
            </a:p>
            <a:p>
              <a:pPr marL="0" marR="0" lvl="0" indent="0" algn="ctr" defTabSz="622300" eaLnBrk="1" fontAlgn="auto" latinLnBrk="0" hangingPunct="1">
                <a:lnSpc>
                  <a:spcPct val="90000"/>
                </a:lnSpc>
                <a:spcBef>
                  <a:spcPts val="0"/>
                </a:spcBef>
                <a:spcAft>
                  <a:spcPct val="35000"/>
                </a:spcAft>
                <a:buClrTx/>
                <a:buSzTx/>
                <a:buFontTx/>
                <a:buNone/>
                <a:tabLst/>
                <a:defRPr/>
              </a:pPr>
              <a:r>
                <a:rPr lang="en-US" sz="1100" b="1" kern="0" dirty="0" smtClean="0">
                  <a:solidFill>
                    <a:srgbClr val="000000"/>
                  </a:solidFill>
                  <a:latin typeface="Arial"/>
                </a:rPr>
                <a:t>RETAIL INTEREST</a:t>
              </a:r>
              <a:endParaRPr kumimoji="0" lang="en-US" sz="1100" b="1" i="0" u="none" strike="noStrike" kern="0" cap="none" spc="0" normalizeH="0" baseline="0" noProof="0" dirty="0" smtClean="0">
                <a:ln>
                  <a:noFill/>
                </a:ln>
                <a:solidFill>
                  <a:srgbClr val="000000"/>
                </a:solidFill>
                <a:effectLst/>
                <a:uLnTx/>
                <a:uFillTx/>
                <a:latin typeface="Arial"/>
                <a:ea typeface="+mn-ea"/>
                <a:cs typeface="+mn-cs"/>
              </a:endParaRPr>
            </a:p>
          </p:txBody>
        </p:sp>
      </p:grpSp>
      <p:grpSp>
        <p:nvGrpSpPr>
          <p:cNvPr id="65" name="Group 64"/>
          <p:cNvGrpSpPr/>
          <p:nvPr/>
        </p:nvGrpSpPr>
        <p:grpSpPr>
          <a:xfrm>
            <a:off x="5147071" y="2528311"/>
            <a:ext cx="1333510" cy="1333510"/>
            <a:chOff x="1557" y="972233"/>
            <a:chExt cx="1562304" cy="1562304"/>
          </a:xfrm>
        </p:grpSpPr>
        <p:sp>
          <p:nvSpPr>
            <p:cNvPr id="66" name="Oval 65"/>
            <p:cNvSpPr/>
            <p:nvPr/>
          </p:nvSpPr>
          <p:spPr>
            <a:xfrm>
              <a:off x="1557" y="972233"/>
              <a:ext cx="1562304" cy="1562304"/>
            </a:xfrm>
            <a:prstGeom prst="ellipse">
              <a:avLst/>
            </a:prstGeom>
            <a:noFill/>
            <a:ln w="57150" cap="flat" cmpd="sng" algn="ctr">
              <a:solidFill>
                <a:srgbClr val="97D0FF">
                  <a:lumMod val="60000"/>
                  <a:lumOff val="40000"/>
                </a:srgbClr>
              </a:solidFill>
              <a:prstDash val="solid"/>
            </a:ln>
            <a:effectLst/>
          </p:spPr>
        </p:sp>
        <p:sp>
          <p:nvSpPr>
            <p:cNvPr id="67" name="Oval 4"/>
            <p:cNvSpPr/>
            <p:nvPr/>
          </p:nvSpPr>
          <p:spPr>
            <a:xfrm>
              <a:off x="124307" y="1201027"/>
              <a:ext cx="1316789" cy="1104716"/>
            </a:xfrm>
            <a:prstGeom prst="rect">
              <a:avLst/>
            </a:prstGeom>
            <a:noFill/>
            <a:ln>
              <a:noFill/>
            </a:ln>
            <a:effectLst/>
          </p:spPr>
          <p:txBody>
            <a:bodyPr spcFirstLastPara="0" vert="horz" wrap="square" lIns="85979" tIns="17780" rIns="85979" bIns="17780" numCol="1" spcCol="1270" anchor="ctr" anchorCtr="0">
              <a:noAutofit/>
            </a:bodyPr>
            <a:lstStyle/>
            <a:p>
              <a:pPr marL="0" marR="0" lvl="0" indent="0" algn="ctr" defTabSz="914400" eaLnBrk="1" fontAlgn="auto" latinLnBrk="0" hangingPunct="1">
                <a:lnSpc>
                  <a:spcPct val="90000"/>
                </a:lnSpc>
                <a:spcBef>
                  <a:spcPts val="0"/>
                </a:spcBef>
                <a:spcAft>
                  <a:spcPts val="600"/>
                </a:spcAft>
                <a:buClrTx/>
                <a:buSzTx/>
                <a:buFontTx/>
                <a:buNone/>
                <a:tabLst/>
                <a:defRPr/>
              </a:pPr>
              <a:r>
                <a:rPr kumimoji="0" lang="en-US" sz="2200" b="1" i="0" u="none" strike="noStrike" kern="0" cap="none" spc="0" normalizeH="0" baseline="0" noProof="0" dirty="0" smtClean="0">
                  <a:ln>
                    <a:noFill/>
                  </a:ln>
                  <a:solidFill>
                    <a:srgbClr val="00A1E2"/>
                  </a:solidFill>
                  <a:effectLst/>
                  <a:uLnTx/>
                  <a:uFillTx/>
                  <a:latin typeface="Segoe UI Light" panose="020B0502040204020203" pitchFamily="34" charset="0"/>
                  <a:ea typeface="Verdana" panose="020B0604030504040204" pitchFamily="34" charset="0"/>
                  <a:cs typeface="Verdana" panose="020B0604030504040204" pitchFamily="34" charset="0"/>
                </a:rPr>
                <a:t>11</a:t>
              </a:r>
            </a:p>
            <a:p>
              <a:pPr marL="0" marR="0" lvl="0" indent="0" algn="ctr" defTabSz="622300" eaLnBrk="1" fontAlgn="auto" latinLnBrk="0" hangingPunct="1">
                <a:lnSpc>
                  <a:spcPct val="90000"/>
                </a:lnSpc>
                <a:spcBef>
                  <a:spcPts val="0"/>
                </a:spcBef>
                <a:spcAft>
                  <a:spcPct val="35000"/>
                </a:spcAft>
                <a:buClrTx/>
                <a:buSzTx/>
                <a:buFontTx/>
                <a:buNone/>
                <a:tabLst/>
                <a:defRPr/>
              </a:pPr>
              <a:r>
                <a:rPr kumimoji="0" lang="en-US" sz="1100" b="1" i="0" u="none" strike="noStrike" kern="0" cap="none" spc="0" normalizeH="0" baseline="0" noProof="0" dirty="0" smtClean="0">
                  <a:ln>
                    <a:noFill/>
                  </a:ln>
                  <a:solidFill>
                    <a:srgbClr val="000000"/>
                  </a:solidFill>
                  <a:effectLst/>
                  <a:uLnTx/>
                  <a:uFillTx/>
                  <a:latin typeface="Arial"/>
                  <a:ea typeface="+mn-ea"/>
                  <a:cs typeface="+mn-cs"/>
                </a:rPr>
                <a:t>FA –</a:t>
              </a:r>
              <a:r>
                <a:rPr kumimoji="0" lang="en-US" sz="1100" b="1" i="0" u="none" strike="noStrike" kern="0" cap="none" spc="0" normalizeH="0" noProof="0" dirty="0" smtClean="0">
                  <a:ln>
                    <a:noFill/>
                  </a:ln>
                  <a:solidFill>
                    <a:srgbClr val="000000"/>
                  </a:solidFill>
                  <a:effectLst/>
                  <a:uLnTx/>
                  <a:uFillTx/>
                  <a:latin typeface="Arial"/>
                  <a:ea typeface="+mn-ea"/>
                  <a:cs typeface="+mn-cs"/>
                </a:rPr>
                <a:t> ISSUER MEETINGS</a:t>
              </a:r>
              <a:endParaRPr kumimoji="0" lang="en-US" sz="1100" b="1" i="0" u="none" strike="noStrike" kern="0" cap="none" spc="0" normalizeH="0" baseline="0" noProof="0" dirty="0" smtClean="0">
                <a:ln>
                  <a:noFill/>
                </a:ln>
                <a:solidFill>
                  <a:srgbClr val="000000"/>
                </a:solidFill>
                <a:effectLst/>
                <a:uLnTx/>
                <a:uFillTx/>
                <a:latin typeface="Arial"/>
                <a:ea typeface="+mn-ea"/>
                <a:cs typeface="+mn-cs"/>
              </a:endParaRPr>
            </a:p>
          </p:txBody>
        </p:sp>
      </p:grpSp>
      <p:grpSp>
        <p:nvGrpSpPr>
          <p:cNvPr id="68" name="Group 67"/>
          <p:cNvGrpSpPr/>
          <p:nvPr/>
        </p:nvGrpSpPr>
        <p:grpSpPr>
          <a:xfrm>
            <a:off x="6707329" y="2535571"/>
            <a:ext cx="1333510" cy="1333510"/>
            <a:chOff x="1557" y="972233"/>
            <a:chExt cx="1562304" cy="1562304"/>
          </a:xfrm>
        </p:grpSpPr>
        <p:sp>
          <p:nvSpPr>
            <p:cNvPr id="69" name="Oval 68"/>
            <p:cNvSpPr/>
            <p:nvPr/>
          </p:nvSpPr>
          <p:spPr>
            <a:xfrm>
              <a:off x="1557" y="972233"/>
              <a:ext cx="1562304" cy="1562304"/>
            </a:xfrm>
            <a:prstGeom prst="ellipse">
              <a:avLst/>
            </a:prstGeom>
            <a:noFill/>
            <a:ln w="57150" cap="flat" cmpd="sng" algn="ctr">
              <a:solidFill>
                <a:srgbClr val="97D0FF">
                  <a:lumMod val="60000"/>
                  <a:lumOff val="40000"/>
                </a:srgbClr>
              </a:solidFill>
              <a:prstDash val="solid"/>
            </a:ln>
            <a:effectLst/>
          </p:spPr>
        </p:sp>
        <p:sp>
          <p:nvSpPr>
            <p:cNvPr id="70" name="Oval 4"/>
            <p:cNvSpPr/>
            <p:nvPr/>
          </p:nvSpPr>
          <p:spPr>
            <a:xfrm>
              <a:off x="124307" y="1201027"/>
              <a:ext cx="1316789" cy="1104716"/>
            </a:xfrm>
            <a:prstGeom prst="rect">
              <a:avLst/>
            </a:prstGeom>
            <a:noFill/>
            <a:ln>
              <a:noFill/>
            </a:ln>
            <a:effectLst/>
          </p:spPr>
          <p:txBody>
            <a:bodyPr spcFirstLastPara="0" vert="horz" wrap="square" lIns="85979" tIns="17780" rIns="85979" bIns="17780" numCol="1" spcCol="1270" anchor="ctr" anchorCtr="0">
              <a:noAutofit/>
            </a:bodyPr>
            <a:lstStyle/>
            <a:p>
              <a:pPr marL="0" marR="0" lvl="0" indent="0" algn="ctr" defTabSz="914400" eaLnBrk="1" fontAlgn="auto" latinLnBrk="0" hangingPunct="1">
                <a:lnSpc>
                  <a:spcPct val="90000"/>
                </a:lnSpc>
                <a:spcBef>
                  <a:spcPts val="0"/>
                </a:spcBef>
                <a:spcAft>
                  <a:spcPts val="600"/>
                </a:spcAft>
                <a:buClrTx/>
                <a:buSzTx/>
                <a:buFontTx/>
                <a:buNone/>
                <a:tabLst/>
                <a:defRPr/>
              </a:pPr>
              <a:r>
                <a:rPr kumimoji="0" lang="en-US" sz="2200" b="1" i="0" u="none" strike="noStrike" kern="0" cap="none" spc="0" normalizeH="0" baseline="0" noProof="0" dirty="0" smtClean="0">
                  <a:ln>
                    <a:noFill/>
                  </a:ln>
                  <a:solidFill>
                    <a:srgbClr val="00A1E2"/>
                  </a:solidFill>
                  <a:effectLst/>
                  <a:uLnTx/>
                  <a:uFillTx/>
                  <a:latin typeface="Segoe UI Light" panose="020B0502040204020203" pitchFamily="34" charset="0"/>
                  <a:ea typeface="Verdana" panose="020B0604030504040204" pitchFamily="34" charset="0"/>
                  <a:cs typeface="Verdana" panose="020B0604030504040204" pitchFamily="34" charset="0"/>
                </a:rPr>
                <a:t>10% </a:t>
              </a:r>
            </a:p>
            <a:p>
              <a:pPr marL="0" marR="0" lvl="0" indent="0" algn="ctr" defTabSz="622300" eaLnBrk="1" fontAlgn="auto" latinLnBrk="0" hangingPunct="1">
                <a:lnSpc>
                  <a:spcPct val="90000"/>
                </a:lnSpc>
                <a:spcBef>
                  <a:spcPts val="0"/>
                </a:spcBef>
                <a:spcAft>
                  <a:spcPct val="35000"/>
                </a:spcAft>
                <a:buClrTx/>
                <a:buSzTx/>
                <a:buFontTx/>
                <a:buNone/>
                <a:tabLst/>
                <a:defRPr/>
              </a:pPr>
              <a:r>
                <a:rPr lang="en-US" sz="1100" b="1" kern="0" noProof="0" dirty="0" smtClean="0">
                  <a:solidFill>
                    <a:srgbClr val="000000"/>
                  </a:solidFill>
                  <a:latin typeface="Arial"/>
                </a:rPr>
                <a:t>OF GB RETAIL ORDERS</a:t>
              </a:r>
              <a:endParaRPr kumimoji="0" lang="en-US" sz="1100" b="1" i="0" u="none" strike="noStrike" kern="0" cap="none" spc="0" normalizeH="0" baseline="0" noProof="0" dirty="0" smtClean="0">
                <a:ln>
                  <a:noFill/>
                </a:ln>
                <a:solidFill>
                  <a:srgbClr val="000000"/>
                </a:solidFill>
                <a:effectLst/>
                <a:uLnTx/>
                <a:uFillTx/>
                <a:latin typeface="Arial"/>
                <a:ea typeface="+mn-ea"/>
                <a:cs typeface="+mn-cs"/>
              </a:endParaRPr>
            </a:p>
          </p:txBody>
        </p:sp>
      </p:grpSp>
    </p:spTree>
    <p:custDataLst>
      <p:tags r:id="rId1"/>
    </p:custDataLst>
    <p:extLst>
      <p:ext uri="{BB962C8B-B14F-4D97-AF65-F5344CB8AC3E}">
        <p14:creationId xmlns:p14="http://schemas.microsoft.com/office/powerpoint/2010/main" val="22224565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829379.25226.7528.755221"/>
          <p:cNvSpPr>
            <a:spLocks noChangeArrowheads="1"/>
          </p:cNvSpPr>
          <p:nvPr>
            <p:custDataLst>
              <p:tags r:id="rId2"/>
            </p:custDataLst>
          </p:nvPr>
        </p:nvSpPr>
        <p:spPr bwMode="auto">
          <a:xfrm>
            <a:off x="2879725" y="1006475"/>
            <a:ext cx="6629400" cy="365125"/>
          </a:xfrm>
          <a:prstGeom prst="rect">
            <a:avLst/>
          </a:prstGeom>
          <a:noFill/>
          <a:ln w="9525">
            <a:noFill/>
            <a:miter lim="800000"/>
            <a:headEnd/>
            <a:tailEnd/>
          </a:ln>
        </p:spPr>
        <p:txBody>
          <a:bodyPr wrap="none" lIns="73152" tIns="0" rIns="0" bIns="0" anchor="ctr"/>
          <a:lstStyle/>
          <a:p>
            <a:r>
              <a:rPr lang="en-US" sz="2200" dirty="0" smtClean="0">
                <a:solidFill>
                  <a:srgbClr val="000000"/>
                </a:solidFill>
                <a:latin typeface="Arial" charset="0"/>
              </a:rPr>
              <a:t>Municipal Issuers Seeking “Certification” </a:t>
            </a:r>
            <a:endParaRPr lang="en-US" sz="2200" dirty="0">
              <a:solidFill>
                <a:srgbClr val="000000"/>
              </a:solidFill>
              <a:latin typeface="Arial" charset="0"/>
            </a:endParaRPr>
          </a:p>
        </p:txBody>
      </p:sp>
      <p:sp>
        <p:nvSpPr>
          <p:cNvPr id="14344" name="829257.625226.7521.6255221"/>
          <p:cNvSpPr>
            <a:spLocks noChangeArrowheads="1"/>
          </p:cNvSpPr>
          <p:nvPr>
            <p:custDataLst>
              <p:tags r:id="rId3"/>
            </p:custDataLst>
          </p:nvPr>
        </p:nvSpPr>
        <p:spPr bwMode="auto">
          <a:xfrm>
            <a:off x="2879725" y="731838"/>
            <a:ext cx="6629400" cy="274637"/>
          </a:xfrm>
          <a:prstGeom prst="rect">
            <a:avLst/>
          </a:prstGeom>
          <a:solidFill>
            <a:srgbClr val="002368"/>
          </a:solidFill>
          <a:ln w="9525" algn="ctr">
            <a:noFill/>
            <a:miter lim="800000"/>
            <a:headEnd/>
            <a:tailEnd/>
          </a:ln>
        </p:spPr>
        <p:txBody>
          <a:bodyPr lIns="73152" tIns="0" rIns="0" bIns="0" anchor="ctr"/>
          <a:lstStyle/>
          <a:p>
            <a:endParaRPr lang="en-US" sz="900" b="1" dirty="0">
              <a:solidFill>
                <a:srgbClr val="FFFFFF"/>
              </a:solidFill>
              <a:latin typeface="Arial" charset="0"/>
            </a:endParaRPr>
          </a:p>
        </p:txBody>
      </p:sp>
      <p:sp>
        <p:nvSpPr>
          <p:cNvPr id="14345" name="Rectangle 41"/>
          <p:cNvSpPr>
            <a:spLocks noChangeArrowheads="1"/>
          </p:cNvSpPr>
          <p:nvPr>
            <p:custDataLst>
              <p:tags r:id="rId4"/>
            </p:custDataLst>
          </p:nvPr>
        </p:nvSpPr>
        <p:spPr bwMode="auto">
          <a:xfrm>
            <a:off x="9436928" y="7280861"/>
            <a:ext cx="78547" cy="169277"/>
          </a:xfrm>
          <a:prstGeom prst="rect">
            <a:avLst/>
          </a:prstGeom>
          <a:noFill/>
          <a:ln w="9525" algn="ctr">
            <a:noFill/>
            <a:miter lim="800000"/>
            <a:headEnd/>
            <a:tailEnd/>
          </a:ln>
        </p:spPr>
        <p:txBody>
          <a:bodyPr wrap="none" lIns="0" tIns="0" rIns="0" bIns="0" anchor="b">
            <a:spAutoFit/>
          </a:bodyPr>
          <a:lstStyle/>
          <a:p>
            <a:pPr algn="r"/>
            <a:r>
              <a:rPr lang="en-US" sz="1100" smtClean="0">
                <a:solidFill>
                  <a:srgbClr val="000000"/>
                </a:solidFill>
                <a:latin typeface="Arial" charset="0"/>
              </a:rPr>
              <a:t>7</a:t>
            </a:r>
            <a:endParaRPr lang="en-US" sz="1100" dirty="0">
              <a:solidFill>
                <a:srgbClr val="000000"/>
              </a:solidFill>
              <a:latin typeface="Arial" charset="0"/>
            </a:endParaRPr>
          </a:p>
        </p:txBody>
      </p:sp>
      <p:sp>
        <p:nvSpPr>
          <p:cNvPr id="14348" name="Text Box 47"/>
          <p:cNvSpPr txBox="1">
            <a:spLocks noChangeArrowheads="1"/>
          </p:cNvSpPr>
          <p:nvPr>
            <p:custDataLst>
              <p:tags r:id="rId5"/>
            </p:custDataLst>
          </p:nvPr>
        </p:nvSpPr>
        <p:spPr bwMode="auto">
          <a:xfrm>
            <a:off x="6489700" y="639763"/>
            <a:ext cx="3016250" cy="73025"/>
          </a:xfrm>
          <a:prstGeom prst="rect">
            <a:avLst/>
          </a:prstGeom>
          <a:noFill/>
          <a:ln w="9525" algn="ctr">
            <a:noFill/>
            <a:miter lim="800000"/>
            <a:headEnd/>
            <a:tailEnd/>
          </a:ln>
        </p:spPr>
        <p:txBody>
          <a:bodyPr wrap="none" lIns="0" tIns="0" rIns="0" bIns="0"/>
          <a:lstStyle/>
          <a:p>
            <a:pPr algn="r" defTabSz="1019175">
              <a:buClr>
                <a:srgbClr val="00CC99"/>
              </a:buClr>
              <a:buSzPct val="90000"/>
              <a:buFont typeface="Wingdings" pitchFamily="2" charset="2"/>
              <a:buNone/>
            </a:pPr>
            <a:r>
              <a:rPr lang="en-US" sz="500" smtClean="0">
                <a:solidFill>
                  <a:srgbClr val="FFFFFF"/>
                </a:solidFill>
                <a:latin typeface="Arial" charset="0"/>
              </a:rPr>
              <a:t>US Municipal Sustainable Investing Products.pptx\15 MAR 2016\2:32 PM\8</a:t>
            </a:r>
            <a:endParaRPr lang="en-US" sz="500" dirty="0">
              <a:solidFill>
                <a:srgbClr val="FFFFFF"/>
              </a:solidFill>
              <a:latin typeface="Arial" charset="0"/>
            </a:endParaRPr>
          </a:p>
        </p:txBody>
      </p:sp>
      <p:cxnSp>
        <p:nvCxnSpPr>
          <p:cNvPr id="11" name="Straight Connector 10"/>
          <p:cNvCxnSpPr/>
          <p:nvPr>
            <p:custDataLst>
              <p:tags r:id="rId6"/>
            </p:custDataLst>
          </p:nvPr>
        </p:nvCxnSpPr>
        <p:spPr bwMode="auto">
          <a:xfrm>
            <a:off x="2670048" y="731520"/>
            <a:ext cx="0" cy="950976"/>
          </a:xfrm>
          <a:prstGeom prst="line">
            <a:avLst/>
          </a:prstGeom>
          <a:solidFill>
            <a:schemeClr val="accent1"/>
          </a:solidFill>
          <a:ln w="9525" cap="flat" cmpd="sng" algn="ctr">
            <a:solidFill>
              <a:srgbClr val="002368"/>
            </a:solidFill>
            <a:prstDash val="solid"/>
            <a:round/>
            <a:headEnd type="none" w="med" len="med"/>
            <a:tailEnd type="none" w="med" len="med"/>
          </a:ln>
          <a:effectLst/>
        </p:spPr>
      </p:cxnSp>
      <p:sp>
        <p:nvSpPr>
          <p:cNvPr id="56" name="Text Box 51"/>
          <p:cNvSpPr txBox="1">
            <a:spLocks noChangeArrowheads="1"/>
          </p:cNvSpPr>
          <p:nvPr>
            <p:custDataLst>
              <p:tags r:id="rId7"/>
            </p:custDataLst>
          </p:nvPr>
        </p:nvSpPr>
        <p:spPr bwMode="auto">
          <a:xfrm>
            <a:off x="6489700" y="639763"/>
            <a:ext cx="3016250" cy="73025"/>
          </a:xfrm>
          <a:prstGeom prst="rect">
            <a:avLst/>
          </a:prstGeom>
          <a:noFill/>
          <a:ln w="9525" algn="ctr">
            <a:noFill/>
            <a:miter lim="800000"/>
            <a:headEnd/>
            <a:tailEnd/>
          </a:ln>
        </p:spPr>
        <p:txBody>
          <a:bodyPr wrap="none" lIns="0" tIns="0" rIns="0" bIns="0"/>
          <a:lstStyle/>
          <a:p>
            <a:pPr algn="r" defTabSz="1019175">
              <a:buClr>
                <a:srgbClr val="00CC99"/>
              </a:buClr>
              <a:buSzPct val="90000"/>
              <a:buFont typeface="Wingdings" pitchFamily="2" charset="2"/>
              <a:buNone/>
            </a:pPr>
            <a:r>
              <a:rPr lang="en-US" sz="500" smtClean="0">
                <a:solidFill>
                  <a:srgbClr val="FFFFFF"/>
                </a:solidFill>
                <a:latin typeface="Arial" charset="0"/>
              </a:rPr>
              <a:t>US Municipal Sustainable Investing Products.pptx\15 MAR 2016\2:32 PM\8</a:t>
            </a:r>
            <a:endParaRPr lang="en-US" sz="500" dirty="0">
              <a:solidFill>
                <a:srgbClr val="FFFFFF"/>
              </a:solidFill>
              <a:latin typeface="Arial" charset="0"/>
            </a:endParaRPr>
          </a:p>
        </p:txBody>
      </p:sp>
      <p:sp>
        <p:nvSpPr>
          <p:cNvPr id="3" name="AutoShape 2" descr="Image result for sage advisor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result for sage advisor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Image result for sage advisor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1158.443.228.87496705.3749130"/>
          <p:cNvSpPr>
            <a:spLocks noChangeArrowheads="1"/>
          </p:cNvSpPr>
          <p:nvPr>
            <p:custDataLst>
              <p:tags r:id="rId8"/>
            </p:custDataLst>
          </p:nvPr>
        </p:nvSpPr>
        <p:spPr bwMode="auto">
          <a:xfrm>
            <a:off x="518845" y="5551558"/>
            <a:ext cx="6210389" cy="366712"/>
          </a:xfrm>
          <a:prstGeom prst="rect">
            <a:avLst/>
          </a:prstGeom>
          <a:noFill/>
          <a:ln w="9525">
            <a:noFill/>
            <a:miter lim="800000"/>
            <a:headEnd/>
            <a:tailEnd/>
          </a:ln>
          <a:effectLst/>
        </p:spPr>
        <p:txBody>
          <a:bodyPr lIns="0" tIns="91440" rIns="73152"/>
          <a:lstStyle/>
          <a:p>
            <a:pPr eaLnBrk="1" fontAlgn="auto" hangingPunct="1">
              <a:lnSpc>
                <a:spcPct val="110000"/>
              </a:lnSpc>
              <a:spcBef>
                <a:spcPts val="0"/>
              </a:spcBef>
              <a:spcAft>
                <a:spcPts val="0"/>
              </a:spcAft>
              <a:tabLst>
                <a:tab pos="6483350" algn="r"/>
              </a:tabLst>
            </a:pPr>
            <a:r>
              <a:rPr lang="en-US" sz="1800" b="1" dirty="0" smtClean="0">
                <a:solidFill>
                  <a:srgbClr val="009EDB"/>
                </a:solidFill>
                <a:latin typeface="Corbel"/>
              </a:rPr>
              <a:t>Recent Green Bond Issuers</a:t>
            </a:r>
            <a:endParaRPr lang="en-US" sz="1800" b="1" dirty="0">
              <a:solidFill>
                <a:srgbClr val="009EDB"/>
              </a:solidFill>
              <a:latin typeface="Corbel"/>
            </a:endParaRPr>
          </a:p>
        </p:txBody>
      </p:sp>
      <p:pic>
        <p:nvPicPr>
          <p:cNvPr id="58" name="Picture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74942" y="6189013"/>
            <a:ext cx="1117215" cy="741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 name="Picture 11" descr="https://upload.wikimedia.org/wikipedia/commons/thumb/3/3c/MTA_NYC_logo.svg/1000px-MTA_NYC_logo.svg.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12775" y="6069363"/>
            <a:ext cx="891684" cy="891684"/>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university of vermont medical"/>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393243" y="6232909"/>
            <a:ext cx="1767165" cy="65329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https://www.climatebonds.net/files/images/San%20Fran%20Logo.pn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172577" y="6232909"/>
            <a:ext cx="2179481" cy="61131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Image result for dc water and sewe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5545570" y="6106784"/>
            <a:ext cx="1183664" cy="816842"/>
          </a:xfrm>
          <a:prstGeom prst="rect">
            <a:avLst/>
          </a:prstGeom>
          <a:noFill/>
          <a:extLst>
            <a:ext uri="{909E8E84-426E-40DD-AFC4-6F175D3DCCD1}">
              <a14:hiddenFill xmlns:a14="http://schemas.microsoft.com/office/drawing/2010/main">
                <a:solidFill>
                  <a:srgbClr val="FFFFFF"/>
                </a:solidFill>
              </a14:hiddenFill>
            </a:ext>
          </a:extLst>
        </p:spPr>
      </p:pic>
      <p:sp>
        <p:nvSpPr>
          <p:cNvPr id="74" name="1158.443.228.87496705.3749130"/>
          <p:cNvSpPr>
            <a:spLocks noChangeArrowheads="1"/>
          </p:cNvSpPr>
          <p:nvPr>
            <p:custDataLst>
              <p:tags r:id="rId9"/>
            </p:custDataLst>
          </p:nvPr>
        </p:nvSpPr>
        <p:spPr bwMode="auto">
          <a:xfrm>
            <a:off x="518845" y="1953783"/>
            <a:ext cx="8987105" cy="366712"/>
          </a:xfrm>
          <a:prstGeom prst="rect">
            <a:avLst/>
          </a:prstGeom>
          <a:noFill/>
          <a:ln w="9525">
            <a:noFill/>
            <a:miter lim="800000"/>
            <a:headEnd/>
            <a:tailEnd/>
          </a:ln>
          <a:effectLst/>
        </p:spPr>
        <p:txBody>
          <a:bodyPr lIns="0" tIns="91440" rIns="73152"/>
          <a:lstStyle/>
          <a:p>
            <a:pPr eaLnBrk="1" fontAlgn="auto" hangingPunct="1">
              <a:lnSpc>
                <a:spcPct val="110000"/>
              </a:lnSpc>
              <a:spcBef>
                <a:spcPts val="0"/>
              </a:spcBef>
              <a:spcAft>
                <a:spcPts val="0"/>
              </a:spcAft>
              <a:tabLst>
                <a:tab pos="6483350" algn="r"/>
              </a:tabLst>
            </a:pPr>
            <a:r>
              <a:rPr lang="en-US" sz="1800" b="1" dirty="0" smtClean="0">
                <a:solidFill>
                  <a:srgbClr val="009EDB"/>
                </a:solidFill>
                <a:latin typeface="Corbel"/>
              </a:rPr>
              <a:t>Overview of Issuer Options: Prior to or at Issuance</a:t>
            </a:r>
            <a:endParaRPr lang="en-US" sz="1800" b="1" dirty="0">
              <a:solidFill>
                <a:srgbClr val="009EDB"/>
              </a:solidFill>
              <a:latin typeface="Corbel"/>
            </a:endParaRPr>
          </a:p>
        </p:txBody>
      </p:sp>
      <p:graphicFrame>
        <p:nvGraphicFramePr>
          <p:cNvPr id="78" name="Content Placeholder 9"/>
          <p:cNvGraphicFramePr>
            <a:graphicFrameLocks/>
          </p:cNvGraphicFramePr>
          <p:nvPr>
            <p:extLst>
              <p:ext uri="{D42A27DB-BD31-4B8C-83A1-F6EECF244321}">
                <p14:modId xmlns:p14="http://schemas.microsoft.com/office/powerpoint/2010/main" val="1405713218"/>
              </p:ext>
            </p:extLst>
          </p:nvPr>
        </p:nvGraphicFramePr>
        <p:xfrm>
          <a:off x="512283" y="2267332"/>
          <a:ext cx="9003192" cy="2946251"/>
        </p:xfrm>
        <a:graphic>
          <a:graphicData uri="http://schemas.openxmlformats.org/drawingml/2006/table">
            <a:tbl>
              <a:tblPr firstRow="1" bandRow="1"/>
              <a:tblGrid>
                <a:gridCol w="1605766"/>
                <a:gridCol w="4396361"/>
                <a:gridCol w="3001065"/>
              </a:tblGrid>
              <a:tr h="44024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 latinLnBrk="0" hangingPunct="1">
                        <a:lnSpc>
                          <a:spcPct val="90000"/>
                        </a:lnSpc>
                        <a:spcBef>
                          <a:spcPts val="150"/>
                        </a:spcBef>
                        <a:spcAft>
                          <a:spcPts val="150"/>
                        </a:spcAft>
                        <a:buClrTx/>
                        <a:buSzTx/>
                        <a:buFontTx/>
                        <a:buNone/>
                        <a:tabLst/>
                      </a:pPr>
                      <a:r>
                        <a:rPr lang="en-US" sz="1400" b="1" kern="1200" dirty="0" smtClean="0">
                          <a:solidFill>
                            <a:srgbClr val="009EDB"/>
                          </a:solidFill>
                          <a:latin typeface="Corbel" panose="020B0503020204020204" pitchFamily="34" charset="0"/>
                          <a:ea typeface="+mn-ea"/>
                          <a:cs typeface="+mn-cs"/>
                        </a:rPr>
                        <a:t> </a:t>
                      </a:r>
                    </a:p>
                  </a:txBody>
                  <a:tcPr marR="54864" anchor="b" horzOverflow="overflow">
                    <a:lnL w="12700" cmpd="sng">
                      <a:noFill/>
                      <a:prstDash val="solid"/>
                    </a:lnL>
                    <a:lnR w="12700" cmpd="sng">
                      <a:noFill/>
                      <a:prstDash val="soli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algn="l" defTabSz="914400" rtl="0" eaLnBrk="1" fontAlgn="b" latinLnBrk="0" hangingPunct="1">
                        <a:lnSpc>
                          <a:spcPct val="90000"/>
                        </a:lnSpc>
                      </a:pPr>
                      <a:endParaRPr lang="en-US" sz="1400" b="1" kern="1200" dirty="0">
                        <a:solidFill>
                          <a:srgbClr val="009EDB"/>
                        </a:solidFill>
                        <a:latin typeface="Corbel" panose="020B0503020204020204" pitchFamily="34" charset="0"/>
                        <a:ea typeface="+mn-ea"/>
                        <a:cs typeface="+mn-cs"/>
                      </a:endParaRPr>
                    </a:p>
                  </a:txBody>
                  <a:tcPr marR="54864" anchor="b">
                    <a:lnL w="12700" cmpd="sng">
                      <a:noFill/>
                      <a:prstDash val="solid"/>
                    </a:lnL>
                    <a:lnR w="12700" cmpd="sng">
                      <a:noFill/>
                      <a:prstDash val="soli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algn="l" defTabSz="914400" rtl="0" eaLnBrk="1" fontAlgn="b" latinLnBrk="0" hangingPunct="1">
                        <a:lnSpc>
                          <a:spcPct val="90000"/>
                        </a:lnSpc>
                      </a:pPr>
                      <a:endParaRPr lang="en-US" sz="1400" b="1" kern="1200" dirty="0">
                        <a:solidFill>
                          <a:srgbClr val="009EDB"/>
                        </a:solidFill>
                        <a:latin typeface="Corbel" panose="020B0503020204020204" pitchFamily="34" charset="0"/>
                        <a:ea typeface="+mn-ea"/>
                        <a:cs typeface="+mn-cs"/>
                      </a:endParaRPr>
                    </a:p>
                  </a:txBody>
                  <a:tcPr marR="54864" anchor="b">
                    <a:lnL w="12700" cmpd="sng">
                      <a:noFill/>
                      <a:prstDash val="solid"/>
                    </a:lnL>
                    <a:lnR w="12700" cmpd="sng">
                      <a:noFill/>
                      <a:prstDash val="soli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600685">
                <a:tc gridSpan="3">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algn="ctr" defTabSz="914400" rtl="0" eaLnBrk="1" fontAlgn="b" latinLnBrk="0" hangingPunct="1">
                        <a:lnSpc>
                          <a:spcPct val="90000"/>
                        </a:lnSpc>
                      </a:pPr>
                      <a:r>
                        <a:rPr lang="en-US" sz="3000" b="1" kern="1200" dirty="0" smtClean="0">
                          <a:solidFill>
                            <a:srgbClr val="009EDB"/>
                          </a:solidFill>
                          <a:latin typeface="Corbel" panose="020B0503020204020204" pitchFamily="34" charset="0"/>
                          <a:ea typeface="+mn-ea"/>
                          <a:cs typeface="+mn-cs"/>
                        </a:rPr>
                        <a:t>FIRST PARTY</a:t>
                      </a:r>
                      <a:endParaRPr lang="en-US" sz="3000" b="1" kern="1200" dirty="0">
                        <a:solidFill>
                          <a:srgbClr val="009EDB"/>
                        </a:solidFill>
                        <a:latin typeface="Corbel" panose="020B0503020204020204" pitchFamily="34" charset="0"/>
                        <a:ea typeface="+mn-ea"/>
                        <a:cs typeface="+mn-cs"/>
                      </a:endParaRPr>
                    </a:p>
                  </a:txBody>
                  <a:tcPr marR="54864" anchor="ctr">
                    <a:lnL w="12700" cmpd="sng">
                      <a:noFill/>
                      <a:prstDash val="solid"/>
                    </a:lnL>
                    <a:lnR w="12700" cmpd="sng">
                      <a:noFill/>
                      <a:prstDash val="soli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algn="l" defTabSz="914400" rtl="0" eaLnBrk="1" fontAlgn="b" latinLnBrk="0" hangingPunct="1">
                        <a:lnSpc>
                          <a:spcPct val="90000"/>
                        </a:lnSpc>
                        <a:tabLst/>
                      </a:pPr>
                      <a:endParaRPr kumimoji="0" lang="en-US" sz="1200" u="none" strike="noStrike" kern="1200" cap="none" normalizeH="0" baseline="0" dirty="0">
                        <a:ln>
                          <a:noFill/>
                        </a:ln>
                        <a:solidFill>
                          <a:schemeClr val="tx1"/>
                        </a:solidFill>
                        <a:effectLst/>
                        <a:latin typeface="Corbel" panose="020B0503020204020204" pitchFamily="34" charset="0"/>
                        <a:ea typeface="Tahoma" panose="020B0604030504040204" pitchFamily="34" charset="0"/>
                        <a:cs typeface="Tahoma" panose="020B0604030504040204" pitchFamily="34" charset="0"/>
                      </a:endParaRPr>
                    </a:p>
                  </a:txBody>
                  <a:tcPr marR="54864" marT="6190" marB="0" anchor="ctr">
                    <a:lnL w="12700" cmpd="sng">
                      <a:noFill/>
                      <a:prstDash val="solid"/>
                    </a:lnL>
                    <a:lnR w="12700" cmpd="sng">
                      <a:noFill/>
                      <a:prstDash val="soli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algn="l" defTabSz="914400" rtl="0" eaLnBrk="1" fontAlgn="b" latinLnBrk="0" hangingPunct="1">
                        <a:lnSpc>
                          <a:spcPct val="90000"/>
                        </a:lnSpc>
                        <a:tabLst/>
                      </a:pPr>
                      <a:endParaRPr kumimoji="0" lang="en-US" sz="1200" u="none" strike="noStrike" kern="1200" cap="none" normalizeH="0" baseline="0" dirty="0">
                        <a:ln>
                          <a:noFill/>
                        </a:ln>
                        <a:solidFill>
                          <a:schemeClr val="tx1"/>
                        </a:solidFill>
                        <a:effectLst/>
                        <a:latin typeface="Corbel" panose="020B0503020204020204" pitchFamily="34" charset="0"/>
                        <a:ea typeface="Tahoma" panose="020B0604030504040204" pitchFamily="34" charset="0"/>
                        <a:cs typeface="Tahoma" panose="020B0604030504040204" pitchFamily="34" charset="0"/>
                      </a:endParaRPr>
                    </a:p>
                  </a:txBody>
                  <a:tcPr marR="54864" marT="6190" marB="0" anchor="ctr">
                    <a:lnL w="12700" cmpd="sng">
                      <a:noFill/>
                      <a:prstDash val="solid"/>
                    </a:lnL>
                    <a:lnR w="12700" cmpd="sng">
                      <a:noFill/>
                      <a:prstDash val="soli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603484">
                <a:tc gridSpan="3">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algn="ctr" defTabSz="914400" rtl="0" eaLnBrk="1" fontAlgn="b" latinLnBrk="0" hangingPunct="1">
                        <a:lnSpc>
                          <a:spcPct val="90000"/>
                        </a:lnSpc>
                      </a:pPr>
                      <a:r>
                        <a:rPr lang="en-US" sz="3000" b="1" kern="1200" dirty="0" smtClean="0">
                          <a:solidFill>
                            <a:srgbClr val="009EDB"/>
                          </a:solidFill>
                          <a:latin typeface="Corbel" panose="020B0503020204020204" pitchFamily="34" charset="0"/>
                          <a:ea typeface="+mn-ea"/>
                          <a:cs typeface="+mn-cs"/>
                        </a:rPr>
                        <a:t>SECOND PARTY</a:t>
                      </a:r>
                      <a:r>
                        <a:rPr lang="en-US" sz="3000" b="1" kern="1200" baseline="0" dirty="0" smtClean="0">
                          <a:solidFill>
                            <a:srgbClr val="009EDB"/>
                          </a:solidFill>
                          <a:latin typeface="Corbel" panose="020B0503020204020204" pitchFamily="34" charset="0"/>
                          <a:ea typeface="+mn-ea"/>
                          <a:cs typeface="+mn-cs"/>
                        </a:rPr>
                        <a:t> </a:t>
                      </a:r>
                      <a:r>
                        <a:rPr lang="en-US" sz="3000" b="1" kern="1200" dirty="0" smtClean="0">
                          <a:solidFill>
                            <a:srgbClr val="009EDB"/>
                          </a:solidFill>
                          <a:latin typeface="Corbel" panose="020B0503020204020204" pitchFamily="34" charset="0"/>
                          <a:ea typeface="+mn-ea"/>
                          <a:cs typeface="+mn-cs"/>
                        </a:rPr>
                        <a:t>OPINION</a:t>
                      </a:r>
                      <a:endParaRPr lang="en-US" sz="3000" b="1" kern="1200" dirty="0">
                        <a:solidFill>
                          <a:srgbClr val="009EDB"/>
                        </a:solidFill>
                        <a:latin typeface="Corbel" panose="020B0503020204020204" pitchFamily="34" charset="0"/>
                        <a:ea typeface="+mn-ea"/>
                        <a:cs typeface="+mn-cs"/>
                      </a:endParaRPr>
                    </a:p>
                  </a:txBody>
                  <a:tcPr marR="54864" anchor="ctr">
                    <a:lnL w="12700" cmpd="sng">
                      <a:noFill/>
                      <a:prstDash val="soli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defTabSz="914400" rtl="0" eaLnBrk="1" fontAlgn="b" latinLnBrk="0" hangingPunct="1">
                        <a:lnSpc>
                          <a:spcPct val="90000"/>
                        </a:lnSpc>
                        <a:spcBef>
                          <a:spcPts val="0"/>
                        </a:spcBef>
                        <a:spcAft>
                          <a:spcPts val="0"/>
                        </a:spcAft>
                        <a:buClrTx/>
                        <a:buSzTx/>
                        <a:buFontTx/>
                        <a:buNone/>
                        <a:tabLst/>
                        <a:defRPr/>
                      </a:pPr>
                      <a:endParaRPr kumimoji="0" lang="en-US" sz="1200" u="none" strike="noStrike" kern="1200" cap="none" normalizeH="0" baseline="0" dirty="0" smtClean="0">
                        <a:ln>
                          <a:noFill/>
                        </a:ln>
                        <a:solidFill>
                          <a:schemeClr val="tx1"/>
                        </a:solidFill>
                        <a:effectLst/>
                        <a:latin typeface="Corbel" panose="020B0503020204020204" pitchFamily="34" charset="0"/>
                        <a:ea typeface="Tahoma" panose="020B0604030504040204" pitchFamily="34" charset="0"/>
                        <a:cs typeface="Tahoma" panose="020B0604030504040204" pitchFamily="34" charset="0"/>
                      </a:endParaRPr>
                    </a:p>
                  </a:txBody>
                  <a:tcPr marR="54864" marT="61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algn="l" defTabSz="914400" rtl="0" eaLnBrk="1" fontAlgn="b" latinLnBrk="0" hangingPunct="1">
                        <a:lnSpc>
                          <a:spcPct val="90000"/>
                        </a:lnSpc>
                        <a:tabLst/>
                      </a:pPr>
                      <a:endParaRPr kumimoji="0" lang="en-US" sz="1200" u="none" strike="noStrike" kern="1200" cap="none" normalizeH="0" baseline="0" dirty="0">
                        <a:ln>
                          <a:noFill/>
                        </a:ln>
                        <a:solidFill>
                          <a:schemeClr val="tx1"/>
                        </a:solidFill>
                        <a:effectLst/>
                        <a:latin typeface="Corbel" panose="020B0503020204020204" pitchFamily="34" charset="0"/>
                        <a:ea typeface="Tahoma" panose="020B0604030504040204" pitchFamily="34" charset="0"/>
                        <a:cs typeface="Tahoma" panose="020B0604030504040204" pitchFamily="34" charset="0"/>
                      </a:endParaRPr>
                    </a:p>
                  </a:txBody>
                  <a:tcPr marR="54864" marT="61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650921">
                <a:tc gridSpan="3">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algn="ctr" defTabSz="914400" rtl="0" eaLnBrk="1" fontAlgn="b" latinLnBrk="0" hangingPunct="1">
                        <a:lnSpc>
                          <a:spcPct val="90000"/>
                        </a:lnSpc>
                      </a:pPr>
                      <a:r>
                        <a:rPr lang="en-US" sz="3000" b="1" kern="1200" dirty="0" smtClean="0">
                          <a:solidFill>
                            <a:srgbClr val="009EDB"/>
                          </a:solidFill>
                          <a:latin typeface="Corbel" panose="020B0503020204020204" pitchFamily="34" charset="0"/>
                          <a:ea typeface="+mn-ea"/>
                          <a:cs typeface="+mn-cs"/>
                        </a:rPr>
                        <a:t>THIRD PARTY</a:t>
                      </a:r>
                      <a:r>
                        <a:rPr lang="en-US" sz="3000" b="1" kern="1200" baseline="0" dirty="0" smtClean="0">
                          <a:solidFill>
                            <a:srgbClr val="009EDB"/>
                          </a:solidFill>
                          <a:latin typeface="Corbel" panose="020B0503020204020204" pitchFamily="34" charset="0"/>
                          <a:ea typeface="+mn-ea"/>
                          <a:cs typeface="+mn-cs"/>
                        </a:rPr>
                        <a:t> </a:t>
                      </a:r>
                      <a:r>
                        <a:rPr lang="en-US" sz="3000" b="1" kern="1200" dirty="0" smtClean="0">
                          <a:solidFill>
                            <a:srgbClr val="009EDB"/>
                          </a:solidFill>
                          <a:latin typeface="Corbel" panose="020B0503020204020204" pitchFamily="34" charset="0"/>
                          <a:ea typeface="+mn-ea"/>
                          <a:cs typeface="+mn-cs"/>
                        </a:rPr>
                        <a:t>VERIFICATION</a:t>
                      </a:r>
                      <a:endParaRPr lang="en-US" sz="3000" b="1" kern="1200" dirty="0">
                        <a:solidFill>
                          <a:srgbClr val="009EDB"/>
                        </a:solidFill>
                        <a:latin typeface="Corbel" panose="020B0503020204020204" pitchFamily="34" charset="0"/>
                        <a:ea typeface="+mn-ea"/>
                        <a:cs typeface="+mn-cs"/>
                      </a:endParaRPr>
                    </a:p>
                  </a:txBody>
                  <a:tcPr marR="54864" anchor="ctr">
                    <a:lnL w="12700" cmpd="sng">
                      <a:noFill/>
                      <a:prstDash val="solid"/>
                    </a:lnL>
                    <a:lnR w="12700" cmpd="sng">
                      <a:noFill/>
                      <a:prstDash val="soli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algn="l" defTabSz="914400" rtl="0" eaLnBrk="1" fontAlgn="b" latinLnBrk="0" hangingPunct="1">
                        <a:lnSpc>
                          <a:spcPct val="90000"/>
                        </a:lnSpc>
                        <a:tabLst/>
                      </a:pPr>
                      <a:endParaRPr kumimoji="0" lang="en-US" sz="1200" u="none" strike="noStrike" kern="1200" cap="none" normalizeH="0" baseline="0" dirty="0">
                        <a:ln>
                          <a:noFill/>
                        </a:ln>
                        <a:solidFill>
                          <a:schemeClr val="tx1"/>
                        </a:solidFill>
                        <a:effectLst/>
                        <a:latin typeface="Corbel" panose="020B0503020204020204" pitchFamily="34" charset="0"/>
                        <a:ea typeface="Tahoma" panose="020B0604030504040204" pitchFamily="34" charset="0"/>
                        <a:cs typeface="Tahoma" panose="020B0604030504040204" pitchFamily="34" charset="0"/>
                      </a:endParaRPr>
                    </a:p>
                  </a:txBody>
                  <a:tcPr marR="54864" marT="6190" marB="0" anchor="ctr">
                    <a:lnL w="12700" cmpd="sng">
                      <a:noFill/>
                      <a:prstDash val="solid"/>
                    </a:lnL>
                    <a:lnR w="12700" cmpd="sng">
                      <a:noFill/>
                      <a:prstDash val="soli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algn="l" defTabSz="914400" rtl="0" eaLnBrk="1" fontAlgn="b" latinLnBrk="0" hangingPunct="1">
                        <a:lnSpc>
                          <a:spcPct val="90000"/>
                        </a:lnSpc>
                        <a:tabLst/>
                      </a:pPr>
                      <a:endParaRPr kumimoji="0" lang="en-US" sz="1200" u="none" strike="noStrike" kern="1200" cap="none" normalizeH="0" baseline="0" dirty="0">
                        <a:ln>
                          <a:noFill/>
                        </a:ln>
                        <a:solidFill>
                          <a:schemeClr val="tx1"/>
                        </a:solidFill>
                        <a:effectLst/>
                        <a:latin typeface="Corbel" panose="020B0503020204020204" pitchFamily="34" charset="0"/>
                        <a:ea typeface="Tahoma" panose="020B0604030504040204" pitchFamily="34" charset="0"/>
                        <a:cs typeface="Tahoma" panose="020B0604030504040204" pitchFamily="34" charset="0"/>
                      </a:endParaRPr>
                    </a:p>
                  </a:txBody>
                  <a:tcPr marR="54864" marT="6190" marB="0" anchor="ctr">
                    <a:lnL w="12700" cmpd="sng">
                      <a:noFill/>
                      <a:prstDash val="solid"/>
                    </a:lnL>
                    <a:lnR w="12700" cmpd="sng">
                      <a:noFill/>
                      <a:prstDash val="soli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650921">
                <a:tc gridSpan="3">
                  <a:txBody>
                    <a:bodyPr/>
                    <a:lstStyle/>
                    <a:p>
                      <a:pPr marL="0" algn="ctr" defTabSz="914400" rtl="0" eaLnBrk="1" fontAlgn="b" latinLnBrk="0" hangingPunct="1">
                        <a:lnSpc>
                          <a:spcPct val="90000"/>
                        </a:lnSpc>
                      </a:pPr>
                      <a:r>
                        <a:rPr lang="en-US" sz="3000" b="1" kern="1200" dirty="0" smtClean="0">
                          <a:solidFill>
                            <a:srgbClr val="009EDB"/>
                          </a:solidFill>
                          <a:latin typeface="Corbel" panose="020B0503020204020204" pitchFamily="34" charset="0"/>
                          <a:ea typeface="+mn-ea"/>
                          <a:cs typeface="+mn-cs"/>
                        </a:rPr>
                        <a:t>MOODY’S GREEN BONDS ASSESSMENT</a:t>
                      </a:r>
                      <a:endParaRPr lang="en-US" sz="3000" b="1" kern="1200" dirty="0">
                        <a:solidFill>
                          <a:srgbClr val="009EDB"/>
                        </a:solidFill>
                        <a:latin typeface="Corbel" panose="020B0503020204020204" pitchFamily="34" charset="0"/>
                        <a:ea typeface="+mn-ea"/>
                        <a:cs typeface="+mn-cs"/>
                      </a:endParaRPr>
                    </a:p>
                  </a:txBody>
                  <a:tcPr marR="54864" anchor="ctr">
                    <a:lnL w="12700" cmpd="sng">
                      <a:noFill/>
                      <a:prstDash val="solid"/>
                    </a:lnL>
                    <a:lnR w="12700" cmpd="sng">
                      <a:noFill/>
                      <a:prstDash val="soli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914400" rtl="0" eaLnBrk="1" fontAlgn="b" latinLnBrk="0" hangingPunct="1">
                        <a:lnSpc>
                          <a:spcPct val="90000"/>
                        </a:lnSpc>
                        <a:tabLst/>
                      </a:pPr>
                      <a:endParaRPr kumimoji="0" lang="en-US" sz="1200" u="none" strike="noStrike" kern="1200" cap="none" normalizeH="0" baseline="0" dirty="0">
                        <a:ln>
                          <a:noFill/>
                        </a:ln>
                        <a:solidFill>
                          <a:schemeClr val="tx1"/>
                        </a:solidFill>
                        <a:effectLst/>
                        <a:latin typeface="Corbel" panose="020B0503020204020204" pitchFamily="34" charset="0"/>
                        <a:ea typeface="Tahoma" panose="020B0604030504040204" pitchFamily="34" charset="0"/>
                        <a:cs typeface="Tahoma" panose="020B0604030504040204" pitchFamily="34" charset="0"/>
                      </a:endParaRPr>
                    </a:p>
                  </a:txBody>
                  <a:tcPr marR="54864" marT="6190" marB="0" anchor="ctr">
                    <a:lnL w="12700" cmpd="sng">
                      <a:noFill/>
                      <a:prstDash val="solid"/>
                    </a:lnL>
                    <a:lnR w="12700" cmpd="sng">
                      <a:noFill/>
                      <a:prstDash val="soli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914400" rtl="0" eaLnBrk="1" fontAlgn="b" latinLnBrk="0" hangingPunct="1">
                        <a:lnSpc>
                          <a:spcPct val="90000"/>
                        </a:lnSpc>
                        <a:tabLst/>
                      </a:pPr>
                      <a:endParaRPr kumimoji="0" lang="en-US" sz="1200" u="none" strike="noStrike" kern="1200" cap="none" normalizeH="0" baseline="0" dirty="0">
                        <a:ln>
                          <a:noFill/>
                        </a:ln>
                        <a:solidFill>
                          <a:schemeClr val="tx1"/>
                        </a:solidFill>
                        <a:effectLst/>
                        <a:latin typeface="Corbel" panose="020B0503020204020204" pitchFamily="34" charset="0"/>
                        <a:ea typeface="Tahoma" panose="020B0604030504040204" pitchFamily="34" charset="0"/>
                        <a:cs typeface="Tahoma" panose="020B0604030504040204" pitchFamily="34" charset="0"/>
                      </a:endParaRPr>
                    </a:p>
                  </a:txBody>
                  <a:tcPr marR="54864" marT="6190" marB="0" anchor="ctr">
                    <a:lnL w="12700" cmpd="sng">
                      <a:noFill/>
                      <a:prstDash val="solid"/>
                    </a:lnL>
                    <a:lnR w="12700" cmpd="sng">
                      <a:noFill/>
                      <a:prstDash val="soli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ustDataLst>
      <p:tags r:id="rId1"/>
    </p:custDataLst>
    <p:extLst>
      <p:ext uri="{BB962C8B-B14F-4D97-AF65-F5344CB8AC3E}">
        <p14:creationId xmlns:p14="http://schemas.microsoft.com/office/powerpoint/2010/main" val="2189604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829379.25226.7528.755221"/>
          <p:cNvSpPr>
            <a:spLocks noChangeArrowheads="1"/>
          </p:cNvSpPr>
          <p:nvPr>
            <p:custDataLst>
              <p:tags r:id="rId2"/>
            </p:custDataLst>
          </p:nvPr>
        </p:nvSpPr>
        <p:spPr bwMode="auto">
          <a:xfrm>
            <a:off x="2879725" y="1022016"/>
            <a:ext cx="6629400" cy="365125"/>
          </a:xfrm>
          <a:prstGeom prst="rect">
            <a:avLst/>
          </a:prstGeom>
          <a:noFill/>
          <a:ln w="9525">
            <a:noFill/>
            <a:miter lim="800000"/>
            <a:headEnd/>
            <a:tailEnd/>
          </a:ln>
        </p:spPr>
        <p:txBody>
          <a:bodyPr wrap="none" lIns="73152" tIns="0" rIns="0" bIns="0" anchor="ctr"/>
          <a:lstStyle/>
          <a:p>
            <a:r>
              <a:rPr lang="en-US" sz="2000" dirty="0" smtClean="0">
                <a:solidFill>
                  <a:srgbClr val="000000"/>
                </a:solidFill>
                <a:latin typeface="Arial" charset="0"/>
              </a:rPr>
              <a:t>Rising Interest in Social Impacts</a:t>
            </a:r>
            <a:endParaRPr lang="en-US" sz="2000" dirty="0">
              <a:solidFill>
                <a:srgbClr val="000000"/>
              </a:solidFill>
              <a:latin typeface="Arial" charset="0"/>
            </a:endParaRPr>
          </a:p>
        </p:txBody>
      </p:sp>
      <p:sp>
        <p:nvSpPr>
          <p:cNvPr id="13315" name="8294108226.7521.6255221"/>
          <p:cNvSpPr>
            <a:spLocks noChangeArrowheads="1"/>
          </p:cNvSpPr>
          <p:nvPr>
            <p:custDataLst>
              <p:tags r:id="rId3"/>
            </p:custDataLst>
          </p:nvPr>
        </p:nvSpPr>
        <p:spPr bwMode="auto">
          <a:xfrm>
            <a:off x="2879725" y="1371600"/>
            <a:ext cx="6629400" cy="274638"/>
          </a:xfrm>
          <a:prstGeom prst="rect">
            <a:avLst/>
          </a:prstGeom>
          <a:noFill/>
          <a:ln w="9525">
            <a:noFill/>
            <a:miter lim="800000"/>
            <a:headEnd/>
            <a:tailEnd/>
          </a:ln>
        </p:spPr>
        <p:txBody>
          <a:bodyPr wrap="none" lIns="73152" tIns="73152" rIns="45720" bIns="91440" anchor="ctr"/>
          <a:lstStyle/>
          <a:p>
            <a:r>
              <a:rPr lang="en-US" sz="1200" dirty="0" smtClean="0">
                <a:solidFill>
                  <a:srgbClr val="000000"/>
                </a:solidFill>
                <a:latin typeface="Arial" charset="0"/>
              </a:rPr>
              <a:t> </a:t>
            </a:r>
            <a:endParaRPr lang="en-US" sz="1200" dirty="0">
              <a:solidFill>
                <a:srgbClr val="000000"/>
              </a:solidFill>
              <a:latin typeface="Arial" charset="0"/>
            </a:endParaRPr>
          </a:p>
        </p:txBody>
      </p:sp>
      <p:sp>
        <p:nvSpPr>
          <p:cNvPr id="13320" name="829257.625226.7521.6255221"/>
          <p:cNvSpPr>
            <a:spLocks noChangeArrowheads="1"/>
          </p:cNvSpPr>
          <p:nvPr>
            <p:custDataLst>
              <p:tags r:id="rId4"/>
            </p:custDataLst>
          </p:nvPr>
        </p:nvSpPr>
        <p:spPr bwMode="auto">
          <a:xfrm>
            <a:off x="2879725" y="731838"/>
            <a:ext cx="6629400" cy="274637"/>
          </a:xfrm>
          <a:prstGeom prst="rect">
            <a:avLst/>
          </a:prstGeom>
          <a:solidFill>
            <a:srgbClr val="002368"/>
          </a:solidFill>
          <a:ln w="9525" algn="ctr">
            <a:noFill/>
            <a:miter lim="800000"/>
            <a:headEnd/>
            <a:tailEnd/>
          </a:ln>
        </p:spPr>
        <p:txBody>
          <a:bodyPr lIns="73152" tIns="0" rIns="0" bIns="0" anchor="ctr"/>
          <a:lstStyle/>
          <a:p>
            <a:endParaRPr lang="en-US" sz="900" b="1" dirty="0">
              <a:solidFill>
                <a:srgbClr val="FFFFFF"/>
              </a:solidFill>
              <a:latin typeface="Arial" charset="0"/>
            </a:endParaRPr>
          </a:p>
        </p:txBody>
      </p:sp>
      <p:sp>
        <p:nvSpPr>
          <p:cNvPr id="13321" name="Rectangle 45"/>
          <p:cNvSpPr>
            <a:spLocks noChangeArrowheads="1"/>
          </p:cNvSpPr>
          <p:nvPr>
            <p:custDataLst>
              <p:tags r:id="rId5"/>
            </p:custDataLst>
          </p:nvPr>
        </p:nvSpPr>
        <p:spPr bwMode="auto">
          <a:xfrm>
            <a:off x="9436927" y="7280861"/>
            <a:ext cx="78548" cy="169277"/>
          </a:xfrm>
          <a:prstGeom prst="rect">
            <a:avLst/>
          </a:prstGeom>
          <a:noFill/>
          <a:ln w="9525" algn="ctr">
            <a:noFill/>
            <a:miter lim="800000"/>
            <a:headEnd/>
            <a:tailEnd/>
          </a:ln>
        </p:spPr>
        <p:txBody>
          <a:bodyPr wrap="none" lIns="0" tIns="0" rIns="0" bIns="0" anchor="b">
            <a:spAutoFit/>
          </a:bodyPr>
          <a:lstStyle/>
          <a:p>
            <a:pPr algn="r"/>
            <a:r>
              <a:rPr lang="en-US" sz="1100" smtClean="0">
                <a:solidFill>
                  <a:srgbClr val="000000"/>
                </a:solidFill>
                <a:latin typeface="Arial" charset="0"/>
              </a:rPr>
              <a:t>8</a:t>
            </a:r>
            <a:endParaRPr lang="en-US" sz="1100" dirty="0">
              <a:solidFill>
                <a:srgbClr val="000000"/>
              </a:solidFill>
              <a:latin typeface="Arial" charset="0"/>
            </a:endParaRPr>
          </a:p>
        </p:txBody>
      </p:sp>
      <p:sp>
        <p:nvSpPr>
          <p:cNvPr id="13324" name="Text Box 51"/>
          <p:cNvSpPr txBox="1">
            <a:spLocks noChangeArrowheads="1"/>
          </p:cNvSpPr>
          <p:nvPr>
            <p:custDataLst>
              <p:tags r:id="rId6"/>
            </p:custDataLst>
          </p:nvPr>
        </p:nvSpPr>
        <p:spPr bwMode="auto">
          <a:xfrm>
            <a:off x="6489700" y="639763"/>
            <a:ext cx="3016250" cy="73025"/>
          </a:xfrm>
          <a:prstGeom prst="rect">
            <a:avLst/>
          </a:prstGeom>
          <a:noFill/>
          <a:ln w="9525" algn="ctr">
            <a:noFill/>
            <a:miter lim="800000"/>
            <a:headEnd/>
            <a:tailEnd/>
          </a:ln>
        </p:spPr>
        <p:txBody>
          <a:bodyPr wrap="none" lIns="0" tIns="0" rIns="0" bIns="0"/>
          <a:lstStyle/>
          <a:p>
            <a:pPr algn="r" defTabSz="1019175">
              <a:buClr>
                <a:srgbClr val="00CC99"/>
              </a:buClr>
              <a:buSzPct val="90000"/>
              <a:buFont typeface="Wingdings" pitchFamily="2" charset="2"/>
              <a:buNone/>
            </a:pPr>
            <a:r>
              <a:rPr lang="en-US" sz="500" smtClean="0">
                <a:solidFill>
                  <a:srgbClr val="FFFFFF"/>
                </a:solidFill>
                <a:latin typeface="Arial" charset="0"/>
              </a:rPr>
              <a:t>US Municipal Sustainable Investing Products.pptx\15 MAR 2016\2:32 PM\9</a:t>
            </a:r>
            <a:endParaRPr lang="en-US" sz="500" dirty="0">
              <a:solidFill>
                <a:srgbClr val="FFFFFF"/>
              </a:solidFill>
              <a:latin typeface="Arial" charset="0"/>
            </a:endParaRPr>
          </a:p>
        </p:txBody>
      </p:sp>
      <p:cxnSp>
        <p:nvCxnSpPr>
          <p:cNvPr id="122" name="Straight Connector 121"/>
          <p:cNvCxnSpPr/>
          <p:nvPr>
            <p:custDataLst>
              <p:tags r:id="rId7"/>
            </p:custDataLst>
          </p:nvPr>
        </p:nvCxnSpPr>
        <p:spPr bwMode="auto">
          <a:xfrm>
            <a:off x="2670048" y="731520"/>
            <a:ext cx="0" cy="950976"/>
          </a:xfrm>
          <a:prstGeom prst="line">
            <a:avLst/>
          </a:prstGeom>
          <a:solidFill>
            <a:schemeClr val="accent1"/>
          </a:solidFill>
          <a:ln w="9525" cap="flat" cmpd="sng" algn="ctr">
            <a:solidFill>
              <a:srgbClr val="002368"/>
            </a:solidFill>
            <a:prstDash val="solid"/>
            <a:round/>
            <a:headEnd type="none" w="med" len="med"/>
            <a:tailEnd type="none" w="med" len="med"/>
          </a:ln>
          <a:effectLst/>
        </p:spPr>
      </p:cxnSp>
      <p:graphicFrame>
        <p:nvGraphicFramePr>
          <p:cNvPr id="117" name="Diagram 116"/>
          <p:cNvGraphicFramePr/>
          <p:nvPr>
            <p:extLst>
              <p:ext uri="{D42A27DB-BD31-4B8C-83A1-F6EECF244321}">
                <p14:modId xmlns:p14="http://schemas.microsoft.com/office/powerpoint/2010/main" val="2199869324"/>
              </p:ext>
            </p:extLst>
          </p:nvPr>
        </p:nvGraphicFramePr>
        <p:xfrm>
          <a:off x="188683" y="1886857"/>
          <a:ext cx="9353550" cy="4929867"/>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19" name="1158.4226.828.852212"/>
          <p:cNvSpPr/>
          <p:nvPr>
            <p:custDataLst>
              <p:tags r:id="rId8"/>
            </p:custDataLst>
          </p:nvPr>
        </p:nvSpPr>
        <p:spPr bwMode="auto">
          <a:xfrm>
            <a:off x="1429845" y="4107539"/>
            <a:ext cx="2156548" cy="1076610"/>
          </a:xfrm>
          <a:prstGeom prst="rect">
            <a:avLst/>
          </a:prstGeom>
          <a:noFill/>
          <a:ln w="317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73152" tIns="27432" rIns="73152" bIns="45720" numCol="1" rtlCol="0" anchor="t" anchorCtr="0" compatLnSpc="1">
            <a:prstTxWarp prst="textNoShape">
              <a:avLst/>
            </a:prstTxWarp>
          </a:bodyPr>
          <a:lstStyle/>
          <a:p>
            <a:pPr eaLnBrk="1" fontAlgn="auto" hangingPunct="1">
              <a:lnSpc>
                <a:spcPct val="110000"/>
              </a:lnSpc>
              <a:spcBef>
                <a:spcPts val="0"/>
              </a:spcBef>
              <a:spcAft>
                <a:spcPts val="0"/>
              </a:spcAft>
              <a:tabLst>
                <a:tab pos="6483350" algn="r"/>
              </a:tabLst>
              <a:defRPr/>
            </a:pPr>
            <a:r>
              <a:rPr lang="en-US" sz="2800" b="1" dirty="0">
                <a:solidFill>
                  <a:srgbClr val="009EDB"/>
                </a:solidFill>
                <a:latin typeface="Corbel"/>
              </a:rPr>
              <a:t>Green Bonds</a:t>
            </a:r>
          </a:p>
          <a:p>
            <a:pPr algn="ctr" eaLnBrk="1" fontAlgn="auto" hangingPunct="1">
              <a:lnSpc>
                <a:spcPct val="125000"/>
              </a:lnSpc>
              <a:spcBef>
                <a:spcPts val="0"/>
              </a:spcBef>
              <a:spcAft>
                <a:spcPts val="600"/>
              </a:spcAft>
              <a:tabLst>
                <a:tab pos="6483350" algn="r"/>
              </a:tabLst>
              <a:defRPr/>
            </a:pPr>
            <a:endParaRPr lang="en-US" sz="2800" b="1" dirty="0">
              <a:latin typeface="Corbel" panose="020B0503020204020204" pitchFamily="34" charset="0"/>
              <a:cs typeface="Arial"/>
            </a:endParaRPr>
          </a:p>
        </p:txBody>
      </p:sp>
      <p:sp>
        <p:nvSpPr>
          <p:cNvPr id="120" name="1158.4226.828.852212"/>
          <p:cNvSpPr/>
          <p:nvPr>
            <p:custDataLst>
              <p:tags r:id="rId9"/>
            </p:custDataLst>
          </p:nvPr>
        </p:nvSpPr>
        <p:spPr bwMode="auto">
          <a:xfrm>
            <a:off x="3645992" y="4020020"/>
            <a:ext cx="2348409" cy="1076610"/>
          </a:xfrm>
          <a:prstGeom prst="rect">
            <a:avLst/>
          </a:prstGeom>
          <a:noFill/>
          <a:ln w="317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73152" tIns="27432" rIns="73152" bIns="45720" numCol="1" rtlCol="0" anchor="t" anchorCtr="0" compatLnSpc="1">
            <a:prstTxWarp prst="textNoShape">
              <a:avLst/>
            </a:prstTxWarp>
          </a:bodyPr>
          <a:lstStyle/>
          <a:p>
            <a:pPr algn="ctr" eaLnBrk="1" fontAlgn="auto" hangingPunct="1">
              <a:lnSpc>
                <a:spcPct val="110000"/>
              </a:lnSpc>
              <a:spcBef>
                <a:spcPts val="0"/>
              </a:spcBef>
              <a:spcAft>
                <a:spcPts val="0"/>
              </a:spcAft>
              <a:tabLst>
                <a:tab pos="6483350" algn="r"/>
              </a:tabLst>
              <a:defRPr/>
            </a:pPr>
            <a:r>
              <a:rPr lang="en-US" sz="2700" b="1" dirty="0">
                <a:solidFill>
                  <a:srgbClr val="009EDB"/>
                </a:solidFill>
                <a:latin typeface="Corbel"/>
              </a:rPr>
              <a:t>Sustainability Bonds</a:t>
            </a:r>
          </a:p>
          <a:p>
            <a:pPr algn="ctr" eaLnBrk="1" fontAlgn="auto" hangingPunct="1">
              <a:lnSpc>
                <a:spcPct val="125000"/>
              </a:lnSpc>
              <a:spcBef>
                <a:spcPts val="0"/>
              </a:spcBef>
              <a:spcAft>
                <a:spcPts val="600"/>
              </a:spcAft>
              <a:tabLst>
                <a:tab pos="6483350" algn="r"/>
              </a:tabLst>
              <a:defRPr/>
            </a:pPr>
            <a:endParaRPr lang="en-US" sz="2700" b="1" dirty="0" smtClean="0">
              <a:latin typeface="Corbel" panose="020B0503020204020204" pitchFamily="34" charset="0"/>
              <a:cs typeface="Arial"/>
            </a:endParaRPr>
          </a:p>
          <a:p>
            <a:pPr algn="ctr" eaLnBrk="1" fontAlgn="auto" hangingPunct="1">
              <a:lnSpc>
                <a:spcPct val="125000"/>
              </a:lnSpc>
              <a:spcBef>
                <a:spcPts val="0"/>
              </a:spcBef>
              <a:spcAft>
                <a:spcPts val="600"/>
              </a:spcAft>
              <a:tabLst>
                <a:tab pos="6483350" algn="r"/>
              </a:tabLst>
              <a:defRPr/>
            </a:pPr>
            <a:endParaRPr lang="en-US" sz="2700" b="1" dirty="0">
              <a:latin typeface="Corbel" panose="020B0503020204020204" pitchFamily="34" charset="0"/>
              <a:cs typeface="Arial"/>
            </a:endParaRPr>
          </a:p>
        </p:txBody>
      </p:sp>
      <p:sp>
        <p:nvSpPr>
          <p:cNvPr id="123" name="1158.4226.828.852212"/>
          <p:cNvSpPr/>
          <p:nvPr>
            <p:custDataLst>
              <p:tags r:id="rId10"/>
            </p:custDataLst>
          </p:nvPr>
        </p:nvSpPr>
        <p:spPr bwMode="auto">
          <a:xfrm>
            <a:off x="6098448" y="4078511"/>
            <a:ext cx="2156548" cy="1076610"/>
          </a:xfrm>
          <a:prstGeom prst="rect">
            <a:avLst/>
          </a:prstGeom>
          <a:noFill/>
          <a:ln w="317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73152" tIns="27432" rIns="73152" bIns="45720" numCol="1" rtlCol="0" anchor="t" anchorCtr="0" compatLnSpc="1">
            <a:prstTxWarp prst="textNoShape">
              <a:avLst/>
            </a:prstTxWarp>
          </a:bodyPr>
          <a:lstStyle/>
          <a:p>
            <a:pPr algn="r" eaLnBrk="1" fontAlgn="auto" hangingPunct="1">
              <a:lnSpc>
                <a:spcPct val="110000"/>
              </a:lnSpc>
              <a:spcBef>
                <a:spcPts val="0"/>
              </a:spcBef>
              <a:spcAft>
                <a:spcPts val="0"/>
              </a:spcAft>
              <a:tabLst>
                <a:tab pos="6483350" algn="r"/>
              </a:tabLst>
              <a:defRPr/>
            </a:pPr>
            <a:r>
              <a:rPr lang="en-US" sz="2800" b="1" dirty="0" smtClean="0">
                <a:solidFill>
                  <a:srgbClr val="009EDB"/>
                </a:solidFill>
                <a:latin typeface="Corbel"/>
              </a:rPr>
              <a:t>Social </a:t>
            </a:r>
            <a:r>
              <a:rPr lang="en-US" sz="2800" b="1" dirty="0">
                <a:solidFill>
                  <a:srgbClr val="009EDB"/>
                </a:solidFill>
                <a:latin typeface="Corbel"/>
              </a:rPr>
              <a:t>Bonds</a:t>
            </a:r>
          </a:p>
          <a:p>
            <a:pPr algn="r" eaLnBrk="1" fontAlgn="auto" hangingPunct="1">
              <a:lnSpc>
                <a:spcPct val="125000"/>
              </a:lnSpc>
              <a:spcBef>
                <a:spcPts val="0"/>
              </a:spcBef>
              <a:spcAft>
                <a:spcPts val="600"/>
              </a:spcAft>
              <a:tabLst>
                <a:tab pos="6483350" algn="r"/>
              </a:tabLst>
              <a:defRPr/>
            </a:pPr>
            <a:endParaRPr lang="en-US" sz="2800" b="1" dirty="0" smtClean="0">
              <a:latin typeface="Corbel" panose="020B0503020204020204" pitchFamily="34" charset="0"/>
              <a:cs typeface="Arial"/>
            </a:endParaRPr>
          </a:p>
          <a:p>
            <a:pPr algn="r" eaLnBrk="1" fontAlgn="auto" hangingPunct="1">
              <a:lnSpc>
                <a:spcPct val="125000"/>
              </a:lnSpc>
              <a:spcBef>
                <a:spcPts val="0"/>
              </a:spcBef>
              <a:spcAft>
                <a:spcPts val="600"/>
              </a:spcAft>
              <a:tabLst>
                <a:tab pos="6483350" algn="r"/>
              </a:tabLst>
              <a:defRPr/>
            </a:pPr>
            <a:endParaRPr lang="en-US" sz="2800" b="1" dirty="0">
              <a:latin typeface="Corbel" panose="020B0503020204020204" pitchFamily="34" charset="0"/>
              <a:cs typeface="Arial"/>
            </a:endParaRPr>
          </a:p>
        </p:txBody>
      </p:sp>
    </p:spTree>
    <p:custDataLst>
      <p:tags r:id="rId1"/>
    </p:custDataLst>
    <p:extLst>
      <p:ext uri="{BB962C8B-B14F-4D97-AF65-F5344CB8AC3E}">
        <p14:creationId xmlns:p14="http://schemas.microsoft.com/office/powerpoint/2010/main" val="390970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7"/>
          <p:cNvSpPr>
            <a:spLocks noChangeShapeType="1"/>
          </p:cNvSpPr>
          <p:nvPr>
            <p:custDataLst>
              <p:tags r:id="rId2"/>
            </p:custDataLst>
          </p:nvPr>
        </p:nvSpPr>
        <p:spPr bwMode="auto">
          <a:xfrm>
            <a:off x="2667000" y="4343400"/>
            <a:ext cx="0" cy="990600"/>
          </a:xfrm>
          <a:prstGeom prst="line">
            <a:avLst/>
          </a:prstGeom>
          <a:noFill/>
          <a:ln w="9525">
            <a:solidFill>
              <a:srgbClr val="002368"/>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3" name="Rectangle 16"/>
          <p:cNvSpPr>
            <a:spLocks noChangeArrowheads="1"/>
          </p:cNvSpPr>
          <p:nvPr>
            <p:custDataLst>
              <p:tags r:id="rId3"/>
            </p:custDataLst>
          </p:nvPr>
        </p:nvSpPr>
        <p:spPr bwMode="auto">
          <a:xfrm>
            <a:off x="9436928" y="7280861"/>
            <a:ext cx="78547"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nchor="b">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r>
              <a:rPr lang="en-US" altLang="en-US" sz="1100" smtClean="0">
                <a:solidFill>
                  <a:srgbClr val="000000"/>
                </a:solidFill>
                <a:latin typeface="Arial" charset="0"/>
              </a:rPr>
              <a:t>9</a:t>
            </a:r>
            <a:endParaRPr lang="en-US" altLang="en-US" sz="1100">
              <a:solidFill>
                <a:srgbClr val="000000"/>
              </a:solidFill>
              <a:latin typeface="Arial" charset="0"/>
            </a:endParaRPr>
          </a:p>
        </p:txBody>
      </p:sp>
      <p:sp>
        <p:nvSpPr>
          <p:cNvPr id="15364" name="Text Box 18"/>
          <p:cNvSpPr txBox="1">
            <a:spLocks noChangeArrowheads="1"/>
          </p:cNvSpPr>
          <p:nvPr>
            <p:custDataLst>
              <p:tags r:id="rId4"/>
            </p:custDataLst>
          </p:nvPr>
        </p:nvSpPr>
        <p:spPr bwMode="auto">
          <a:xfrm>
            <a:off x="2879725" y="4259263"/>
            <a:ext cx="54848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73152" tIns="73152" rIns="45720" bIns="91440" anchor="ctr"/>
          <a:lstStyle>
            <a:lvl1pPr defTabSz="1019175">
              <a:spcAft>
                <a:spcPct val="35000"/>
              </a:spcAft>
              <a:defRPr sz="1300">
                <a:solidFill>
                  <a:schemeClr val="tx1"/>
                </a:solidFill>
                <a:latin typeface="Times New Roman" pitchFamily="18" charset="0"/>
              </a:defRPr>
            </a:lvl1pPr>
            <a:lvl2pPr marL="742950" indent="-285750" defTabSz="1019175">
              <a:spcAft>
                <a:spcPct val="35000"/>
              </a:spcAft>
              <a:buChar char="•"/>
              <a:defRPr sz="1300">
                <a:solidFill>
                  <a:schemeClr val="tx1"/>
                </a:solidFill>
                <a:latin typeface="Times New Roman" pitchFamily="18" charset="0"/>
              </a:defRPr>
            </a:lvl2pPr>
            <a:lvl3pPr marL="1143000" indent="-228600" defTabSz="1019175">
              <a:spcAft>
                <a:spcPct val="35000"/>
              </a:spcAft>
              <a:buChar char="–"/>
              <a:defRPr sz="1300">
                <a:solidFill>
                  <a:schemeClr val="tx1"/>
                </a:solidFill>
                <a:latin typeface="Times New Roman" pitchFamily="18" charset="0"/>
              </a:defRPr>
            </a:lvl3pPr>
            <a:lvl4pPr marL="1600200" indent="-228600" defTabSz="1019175">
              <a:spcAft>
                <a:spcPct val="35000"/>
              </a:spcAft>
              <a:buChar char="–"/>
              <a:defRPr sz="1300">
                <a:solidFill>
                  <a:schemeClr val="tx1"/>
                </a:solidFill>
                <a:latin typeface="Times New Roman" pitchFamily="18" charset="0"/>
              </a:defRPr>
            </a:lvl4pPr>
            <a:lvl5pPr marL="2057400" indent="-228600" defTabSz="1019175">
              <a:spcAft>
                <a:spcPct val="35000"/>
              </a:spcAft>
              <a:buChar char="–"/>
              <a:defRPr sz="1300">
                <a:solidFill>
                  <a:schemeClr val="tx1"/>
                </a:solidFill>
                <a:latin typeface="Times New Roman" pitchFamily="18" charset="0"/>
              </a:defRPr>
            </a:lvl5pPr>
            <a:lvl6pPr marL="2514600" indent="-228600" defTabSz="1019175" eaLnBrk="0" fontAlgn="base" hangingPunct="0">
              <a:spcBef>
                <a:spcPct val="0"/>
              </a:spcBef>
              <a:spcAft>
                <a:spcPct val="35000"/>
              </a:spcAft>
              <a:buChar char="–"/>
              <a:defRPr sz="1300">
                <a:solidFill>
                  <a:schemeClr val="tx1"/>
                </a:solidFill>
                <a:latin typeface="Times New Roman" pitchFamily="18" charset="0"/>
              </a:defRPr>
            </a:lvl6pPr>
            <a:lvl7pPr marL="2971800" indent="-228600" defTabSz="1019175" eaLnBrk="0" fontAlgn="base" hangingPunct="0">
              <a:spcBef>
                <a:spcPct val="0"/>
              </a:spcBef>
              <a:spcAft>
                <a:spcPct val="35000"/>
              </a:spcAft>
              <a:buChar char="–"/>
              <a:defRPr sz="1300">
                <a:solidFill>
                  <a:schemeClr val="tx1"/>
                </a:solidFill>
                <a:latin typeface="Times New Roman" pitchFamily="18" charset="0"/>
              </a:defRPr>
            </a:lvl7pPr>
            <a:lvl8pPr marL="3429000" indent="-228600" defTabSz="1019175" eaLnBrk="0" fontAlgn="base" hangingPunct="0">
              <a:spcBef>
                <a:spcPct val="0"/>
              </a:spcBef>
              <a:spcAft>
                <a:spcPct val="35000"/>
              </a:spcAft>
              <a:buChar char="–"/>
              <a:defRPr sz="1300">
                <a:solidFill>
                  <a:schemeClr val="tx1"/>
                </a:solidFill>
                <a:latin typeface="Times New Roman" pitchFamily="18" charset="0"/>
              </a:defRPr>
            </a:lvl8pPr>
            <a:lvl9pPr marL="3886200" indent="-228600" defTabSz="1019175" eaLnBrk="0" fontAlgn="base" hangingPunct="0">
              <a:spcBef>
                <a:spcPct val="0"/>
              </a:spcBef>
              <a:spcAft>
                <a:spcPct val="35000"/>
              </a:spcAft>
              <a:buChar char="–"/>
              <a:defRPr sz="1300">
                <a:solidFill>
                  <a:schemeClr val="tx1"/>
                </a:solidFill>
                <a:latin typeface="Times New Roman" pitchFamily="18" charset="0"/>
              </a:defRPr>
            </a:lvl9pPr>
          </a:lstStyle>
          <a:p>
            <a:pPr>
              <a:spcAft>
                <a:spcPct val="0"/>
              </a:spcAft>
              <a:buClr>
                <a:srgbClr val="00CC99"/>
              </a:buClr>
              <a:buSzPct val="90000"/>
              <a:buFont typeface="Wingdings" pitchFamily="2" charset="2"/>
              <a:buNone/>
            </a:pPr>
            <a:r>
              <a:rPr lang="en-US" altLang="en-US" sz="1200" b="1" smtClean="0">
                <a:solidFill>
                  <a:srgbClr val="000000"/>
                </a:solidFill>
                <a:latin typeface="Arial" charset="0"/>
              </a:rPr>
              <a:t>Appendix A</a:t>
            </a:r>
            <a:endParaRPr lang="en-US" altLang="en-US" sz="1200" b="1">
              <a:solidFill>
                <a:srgbClr val="000000"/>
              </a:solidFill>
              <a:latin typeface="Arial" charset="0"/>
            </a:endParaRPr>
          </a:p>
        </p:txBody>
      </p:sp>
      <p:sp>
        <p:nvSpPr>
          <p:cNvPr id="15365" name="Text Box 20"/>
          <p:cNvSpPr txBox="1">
            <a:spLocks noChangeArrowheads="1"/>
          </p:cNvSpPr>
          <p:nvPr>
            <p:custDataLst>
              <p:tags r:id="rId5"/>
            </p:custDataLst>
          </p:nvPr>
        </p:nvSpPr>
        <p:spPr bwMode="auto">
          <a:xfrm>
            <a:off x="2879725" y="4687888"/>
            <a:ext cx="54848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73152" tIns="73152" rIns="457200" bIns="91440" anchor="ctr"/>
          <a:lstStyle>
            <a:lvl1pPr defTabSz="1019175">
              <a:spcAft>
                <a:spcPct val="35000"/>
              </a:spcAft>
              <a:defRPr sz="1300">
                <a:solidFill>
                  <a:schemeClr val="tx1"/>
                </a:solidFill>
                <a:latin typeface="Times New Roman" pitchFamily="18" charset="0"/>
              </a:defRPr>
            </a:lvl1pPr>
            <a:lvl2pPr marL="742950" indent="-285750" defTabSz="1019175">
              <a:spcAft>
                <a:spcPct val="35000"/>
              </a:spcAft>
              <a:buChar char="•"/>
              <a:defRPr sz="1300">
                <a:solidFill>
                  <a:schemeClr val="tx1"/>
                </a:solidFill>
                <a:latin typeface="Times New Roman" pitchFamily="18" charset="0"/>
              </a:defRPr>
            </a:lvl2pPr>
            <a:lvl3pPr marL="1143000" indent="-228600" defTabSz="1019175">
              <a:spcAft>
                <a:spcPct val="35000"/>
              </a:spcAft>
              <a:buChar char="–"/>
              <a:defRPr sz="1300">
                <a:solidFill>
                  <a:schemeClr val="tx1"/>
                </a:solidFill>
                <a:latin typeface="Times New Roman" pitchFamily="18" charset="0"/>
              </a:defRPr>
            </a:lvl3pPr>
            <a:lvl4pPr marL="1600200" indent="-228600" defTabSz="1019175">
              <a:spcAft>
                <a:spcPct val="35000"/>
              </a:spcAft>
              <a:buChar char="–"/>
              <a:defRPr sz="1300">
                <a:solidFill>
                  <a:schemeClr val="tx1"/>
                </a:solidFill>
                <a:latin typeface="Times New Roman" pitchFamily="18" charset="0"/>
              </a:defRPr>
            </a:lvl4pPr>
            <a:lvl5pPr marL="2057400" indent="-228600" defTabSz="1019175">
              <a:spcAft>
                <a:spcPct val="35000"/>
              </a:spcAft>
              <a:buChar char="–"/>
              <a:defRPr sz="1300">
                <a:solidFill>
                  <a:schemeClr val="tx1"/>
                </a:solidFill>
                <a:latin typeface="Times New Roman" pitchFamily="18" charset="0"/>
              </a:defRPr>
            </a:lvl5pPr>
            <a:lvl6pPr marL="2514600" indent="-228600" defTabSz="1019175" eaLnBrk="0" fontAlgn="base" hangingPunct="0">
              <a:spcBef>
                <a:spcPct val="0"/>
              </a:spcBef>
              <a:spcAft>
                <a:spcPct val="35000"/>
              </a:spcAft>
              <a:buChar char="–"/>
              <a:defRPr sz="1300">
                <a:solidFill>
                  <a:schemeClr val="tx1"/>
                </a:solidFill>
                <a:latin typeface="Times New Roman" pitchFamily="18" charset="0"/>
              </a:defRPr>
            </a:lvl6pPr>
            <a:lvl7pPr marL="2971800" indent="-228600" defTabSz="1019175" eaLnBrk="0" fontAlgn="base" hangingPunct="0">
              <a:spcBef>
                <a:spcPct val="0"/>
              </a:spcBef>
              <a:spcAft>
                <a:spcPct val="35000"/>
              </a:spcAft>
              <a:buChar char="–"/>
              <a:defRPr sz="1300">
                <a:solidFill>
                  <a:schemeClr val="tx1"/>
                </a:solidFill>
                <a:latin typeface="Times New Roman" pitchFamily="18" charset="0"/>
              </a:defRPr>
            </a:lvl7pPr>
            <a:lvl8pPr marL="3429000" indent="-228600" defTabSz="1019175" eaLnBrk="0" fontAlgn="base" hangingPunct="0">
              <a:spcBef>
                <a:spcPct val="0"/>
              </a:spcBef>
              <a:spcAft>
                <a:spcPct val="35000"/>
              </a:spcAft>
              <a:buChar char="–"/>
              <a:defRPr sz="1300">
                <a:solidFill>
                  <a:schemeClr val="tx1"/>
                </a:solidFill>
                <a:latin typeface="Times New Roman" pitchFamily="18" charset="0"/>
              </a:defRPr>
            </a:lvl8pPr>
            <a:lvl9pPr marL="3886200" indent="-228600" defTabSz="1019175" eaLnBrk="0" fontAlgn="base" hangingPunct="0">
              <a:spcBef>
                <a:spcPct val="0"/>
              </a:spcBef>
              <a:spcAft>
                <a:spcPct val="35000"/>
              </a:spcAft>
              <a:buChar char="–"/>
              <a:defRPr sz="1300">
                <a:solidFill>
                  <a:schemeClr val="tx1"/>
                </a:solidFill>
                <a:latin typeface="Times New Roman" pitchFamily="18" charset="0"/>
              </a:defRPr>
            </a:lvl9pPr>
          </a:lstStyle>
          <a:p>
            <a:pPr>
              <a:spcAft>
                <a:spcPct val="0"/>
              </a:spcAft>
              <a:buClr>
                <a:srgbClr val="00CC99"/>
              </a:buClr>
              <a:buSzPct val="90000"/>
              <a:buFont typeface="Wingdings" pitchFamily="2" charset="2"/>
              <a:buNone/>
            </a:pPr>
            <a:r>
              <a:rPr lang="en-US" altLang="en-US" sz="2600">
                <a:solidFill>
                  <a:srgbClr val="1600F5"/>
                </a:solidFill>
                <a:latin typeface="Arial" charset="0"/>
              </a:rPr>
              <a:t>Disclaimer </a:t>
            </a:r>
          </a:p>
        </p:txBody>
      </p:sp>
      <p:sp>
        <p:nvSpPr>
          <p:cNvPr id="15366" name="Text Box 23"/>
          <p:cNvSpPr txBox="1">
            <a:spLocks noChangeArrowheads="1"/>
          </p:cNvSpPr>
          <p:nvPr>
            <p:custDataLst>
              <p:tags r:id="rId6"/>
            </p:custDataLst>
          </p:nvPr>
        </p:nvSpPr>
        <p:spPr bwMode="auto">
          <a:xfrm>
            <a:off x="6489700" y="639763"/>
            <a:ext cx="3016250" cy="7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lstStyle>
            <a:lvl1pPr defTabSz="1019175">
              <a:spcAft>
                <a:spcPct val="35000"/>
              </a:spcAft>
              <a:defRPr sz="1300">
                <a:solidFill>
                  <a:schemeClr val="tx1"/>
                </a:solidFill>
                <a:latin typeface="Times New Roman" pitchFamily="18" charset="0"/>
              </a:defRPr>
            </a:lvl1pPr>
            <a:lvl2pPr marL="742950" indent="-285750" defTabSz="1019175">
              <a:spcAft>
                <a:spcPct val="35000"/>
              </a:spcAft>
              <a:buChar char="•"/>
              <a:defRPr sz="1300">
                <a:solidFill>
                  <a:schemeClr val="tx1"/>
                </a:solidFill>
                <a:latin typeface="Times New Roman" pitchFamily="18" charset="0"/>
              </a:defRPr>
            </a:lvl2pPr>
            <a:lvl3pPr marL="1143000" indent="-228600" defTabSz="1019175">
              <a:spcAft>
                <a:spcPct val="35000"/>
              </a:spcAft>
              <a:buChar char="–"/>
              <a:defRPr sz="1300">
                <a:solidFill>
                  <a:schemeClr val="tx1"/>
                </a:solidFill>
                <a:latin typeface="Times New Roman" pitchFamily="18" charset="0"/>
              </a:defRPr>
            </a:lvl3pPr>
            <a:lvl4pPr marL="1600200" indent="-228600" defTabSz="1019175">
              <a:spcAft>
                <a:spcPct val="35000"/>
              </a:spcAft>
              <a:buChar char="–"/>
              <a:defRPr sz="1300">
                <a:solidFill>
                  <a:schemeClr val="tx1"/>
                </a:solidFill>
                <a:latin typeface="Times New Roman" pitchFamily="18" charset="0"/>
              </a:defRPr>
            </a:lvl4pPr>
            <a:lvl5pPr marL="2057400" indent="-228600" defTabSz="1019175">
              <a:spcAft>
                <a:spcPct val="35000"/>
              </a:spcAft>
              <a:buChar char="–"/>
              <a:defRPr sz="1300">
                <a:solidFill>
                  <a:schemeClr val="tx1"/>
                </a:solidFill>
                <a:latin typeface="Times New Roman" pitchFamily="18" charset="0"/>
              </a:defRPr>
            </a:lvl5pPr>
            <a:lvl6pPr marL="2514600" indent="-228600" defTabSz="1019175" eaLnBrk="0" fontAlgn="base" hangingPunct="0">
              <a:spcBef>
                <a:spcPct val="0"/>
              </a:spcBef>
              <a:spcAft>
                <a:spcPct val="35000"/>
              </a:spcAft>
              <a:buChar char="–"/>
              <a:defRPr sz="1300">
                <a:solidFill>
                  <a:schemeClr val="tx1"/>
                </a:solidFill>
                <a:latin typeface="Times New Roman" pitchFamily="18" charset="0"/>
              </a:defRPr>
            </a:lvl6pPr>
            <a:lvl7pPr marL="2971800" indent="-228600" defTabSz="1019175" eaLnBrk="0" fontAlgn="base" hangingPunct="0">
              <a:spcBef>
                <a:spcPct val="0"/>
              </a:spcBef>
              <a:spcAft>
                <a:spcPct val="35000"/>
              </a:spcAft>
              <a:buChar char="–"/>
              <a:defRPr sz="1300">
                <a:solidFill>
                  <a:schemeClr val="tx1"/>
                </a:solidFill>
                <a:latin typeface="Times New Roman" pitchFamily="18" charset="0"/>
              </a:defRPr>
            </a:lvl7pPr>
            <a:lvl8pPr marL="3429000" indent="-228600" defTabSz="1019175" eaLnBrk="0" fontAlgn="base" hangingPunct="0">
              <a:spcBef>
                <a:spcPct val="0"/>
              </a:spcBef>
              <a:spcAft>
                <a:spcPct val="35000"/>
              </a:spcAft>
              <a:buChar char="–"/>
              <a:defRPr sz="1300">
                <a:solidFill>
                  <a:schemeClr val="tx1"/>
                </a:solidFill>
                <a:latin typeface="Times New Roman" pitchFamily="18" charset="0"/>
              </a:defRPr>
            </a:lvl8pPr>
            <a:lvl9pPr marL="3886200" indent="-228600" defTabSz="1019175" eaLnBrk="0" fontAlgn="base" hangingPunct="0">
              <a:spcBef>
                <a:spcPct val="0"/>
              </a:spcBef>
              <a:spcAft>
                <a:spcPct val="35000"/>
              </a:spcAft>
              <a:buChar char="–"/>
              <a:defRPr sz="1300">
                <a:solidFill>
                  <a:schemeClr val="tx1"/>
                </a:solidFill>
                <a:latin typeface="Times New Roman" pitchFamily="18" charset="0"/>
              </a:defRPr>
            </a:lvl9pPr>
          </a:lstStyle>
          <a:p>
            <a:pPr algn="r">
              <a:spcAft>
                <a:spcPct val="0"/>
              </a:spcAft>
              <a:buClr>
                <a:srgbClr val="00CC99"/>
              </a:buClr>
              <a:buSzPct val="90000"/>
              <a:buFont typeface="Wingdings" pitchFamily="2" charset="2"/>
              <a:buNone/>
            </a:pPr>
            <a:r>
              <a:rPr lang="en-US" altLang="en-US" sz="500">
                <a:solidFill>
                  <a:srgbClr val="FFFFFF"/>
                </a:solidFill>
                <a:latin typeface="Arial" charset="0"/>
              </a:rPr>
              <a:t>Broward County Meeting_1.27.2016.pptx\22 JAN 2016\5:11 PM\58</a:t>
            </a:r>
          </a:p>
        </p:txBody>
      </p:sp>
    </p:spTree>
    <p:custDataLst>
      <p:tags r:id="rId1"/>
    </p:custDataLst>
    <p:extLst>
      <p:ext uri="{BB962C8B-B14F-4D97-AF65-F5344CB8AC3E}">
        <p14:creationId xmlns:p14="http://schemas.microsoft.com/office/powerpoint/2010/main" val="121068821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UBOBJECTID" val="Wordmark"/>
</p:tagLst>
</file>

<file path=ppt/tags/tag10.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LINECOLOR" val="NO VALUE"/>
  <p:tag name="PLACEHOLDERSIZE" val="NO VALUE"/>
  <p:tag name="SOURCE" val="NO VALUE"/>
  <p:tag name="TYPE" val="SectionTitle"/>
  <p:tag name="SUBOBJECTID" val="PgTitlesSecTitle"/>
  <p:tag name="OBJECTID" val="PgTitles"/>
  <p:tag name="WIDTH" val="522"/>
  <p:tag name="HEIGHT" val="21.63"/>
  <p:tag name="LEFT" val="226.75"/>
  <p:tag name="TOP" val="57.63"/>
  <p:tag name="FILLFORECOLOR" val="Page SecTitle Fill"/>
  <p:tag name="FONTCOLOR" val="Page SecTitle Font"/>
  <p:tag name="DEVICE" val="Canon Colorpass 1000"/>
</p:tagLst>
</file>

<file path=ppt/tags/tag100.xml><?xml version="1.0" encoding="utf-8"?>
<p:tagLst xmlns:a="http://schemas.openxmlformats.org/drawingml/2006/main" xmlns:r="http://schemas.openxmlformats.org/officeDocument/2006/relationships" xmlns:p="http://schemas.openxmlformats.org/presentationml/2006/main">
  <p:tag name="FWCONVERSIONSHAPES" val="Shape No. 6"/>
  <p:tag name="ANCHORPOINT" val="NO VALUE"/>
  <p:tag name="CHARTLIBVERSION" val="NO VALUE"/>
  <p:tag name="DDVERSION" val="2.0"/>
  <p:tag name="FONTCOLOR" val="NO VALUE"/>
  <p:tag name="LINECOLOR" val="NO VALUE"/>
  <p:tag name="PLACEHOLDERSIZE" val="NO VALUE"/>
  <p:tag name="SOURCE" val="NO VALUE"/>
  <p:tag name="TYPE" val="PageSubtitle"/>
  <p:tag name="DEVICE" val="Canon Colorpass 1000"/>
  <p:tag name="FILLFORECOLOR" val="Transparent"/>
  <p:tag name="SUBOBJECTID" val="PgTitlesSubTitle"/>
  <p:tag name="OBJECTID" val="PgTitles"/>
  <p:tag name="LEFT" val="226.8"/>
  <p:tag name="TOP" val="108"/>
  <p:tag name="HEIGHT" val="21.6"/>
  <p:tag name="WIDTH" val="522"/>
  <p:tag name="FIRMWIDECONVERSION" val="YES"/>
</p:tagLst>
</file>

<file path=ppt/tags/tag101.xml><?xml version="1.0" encoding="utf-8"?>
<p:tagLst xmlns:a="http://schemas.openxmlformats.org/drawingml/2006/main" xmlns:r="http://schemas.openxmlformats.org/officeDocument/2006/relationships" xmlns:p="http://schemas.openxmlformats.org/presentationml/2006/main">
  <p:tag name="FWCONVERSIONSHAPES" val="Shape No. 7"/>
  <p:tag name="ANCHORPOINT" val="NO VALUE"/>
  <p:tag name="CHARTLIBVERSION" val="NO VALUE"/>
  <p:tag name="DDVERSION" val="2.0"/>
  <p:tag name="FONTCOLOR" val="NO VALUE"/>
  <p:tag name="LINECOLOR" val="NO VALUE"/>
  <p:tag name="PLACEHOLDERSIZE" val="NO VALUE"/>
  <p:tag name="SOURCE" val="NO VALUE"/>
  <p:tag name="TYPE" val="PageTitle"/>
  <p:tag name="DEVICE" val="Canon Colorpass 1000"/>
  <p:tag name="FILLFORECOLOR" val="Transparent"/>
  <p:tag name="SUBOBJECTID" val="PgTitlesPgTitle"/>
  <p:tag name="OBJECTID" val="PgTitles"/>
  <p:tag name="LEFT" val="226.8"/>
  <p:tag name="TOP" val="79.2"/>
  <p:tag name="HEIGHT" val="28.8"/>
  <p:tag name="WIDTH" val="522"/>
  <p:tag name="FIRMWIDECONVERSION" val="YES"/>
</p:tagLst>
</file>

<file path=ppt/tags/tag102.xml><?xml version="1.0" encoding="utf-8"?>
<p:tagLst xmlns:a="http://schemas.openxmlformats.org/drawingml/2006/main" xmlns:r="http://schemas.openxmlformats.org/officeDocument/2006/relationships" xmlns:p="http://schemas.openxmlformats.org/presentationml/2006/main">
  <p:tag name="FWCONVERSIONSHAPES" val="Shape No. 8"/>
  <p:tag name="ANCHORPOINT" val="NO VALUE"/>
  <p:tag name="CHARTLIBVERSION" val="NO VALUE"/>
  <p:tag name="DDVERSION" val="2.0"/>
  <p:tag name="FONTCOLOR" val="NO VALUE"/>
  <p:tag name="LINECOLOR" val="NO VALUE"/>
  <p:tag name="PLACEHOLDERSIZE" val="NO VALUE"/>
  <p:tag name="SOURCE" val="NO VALUE"/>
  <p:tag name="TYPE" val="SectionTitle"/>
  <p:tag name="DEVICE" val="Canon Colorpass 1000"/>
  <p:tag name="FILLFORECOLOR" val="Page SecTitle Fill"/>
  <p:tag name="SUBOBJECTID" val="PgTitlesSecTitle"/>
  <p:tag name="OBJECTID" val="PgTitles"/>
  <p:tag name="LEFT" val="226.8"/>
  <p:tag name="TOP" val="57.6"/>
  <p:tag name="HEIGHT" val="21.6"/>
  <p:tag name="WIDTH" val="522"/>
  <p:tag name="FIRMWIDECONVERSION" val="YES"/>
</p:tagLst>
</file>

<file path=ppt/tags/tag103.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FILLFORECOLOR" val="NO VALUE"/>
  <p:tag name="FONTCOLOR" val="NO VALUE"/>
  <p:tag name="PLACEHOLDERSIZE" val="NO VALUE"/>
  <p:tag name="SOURCE" val="NO VALUE"/>
  <p:tag name="TYPE" val="PageVerticalRuleShort"/>
  <p:tag name="DEVICE" val="Canon Colorpass 1000"/>
  <p:tag name="LINECOLOR" val="Title Page Rule"/>
  <p:tag name="SUBOBJECTID" val="PageVerticalRuleShort"/>
  <p:tag name="OBJECTID" val="PageVerticalRuleShort"/>
  <p:tag name="LEFT" val="210.24"/>
  <p:tag name="TOP" val="57.6"/>
  <p:tag name="HEIGHT" val="74.88"/>
  <p:tag name="LINEWEIGHT" val="0.75"/>
  <p:tag name="FIRMWIDECONVERSION" val="YES"/>
</p:tagLst>
</file>

<file path=ppt/tags/tag104.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FONTCOLOR" val="NO VALUE"/>
  <p:tag name="LINECOLOR" val="NO VALUE"/>
  <p:tag name="PLACEHOLDERSIZE" val="NO VALUE"/>
  <p:tag name="SOURCE" val="NO VALUE"/>
  <p:tag name="TYPE" val="PageNumber"/>
  <p:tag name="DEVICE" val="Canon Colorpass 1000"/>
  <p:tag name="FILLFORECOLOR" val="Transparent"/>
  <p:tag name="SUBOBJECTID" val="PgNum"/>
  <p:tag name="OBJECTID" val="PgNum"/>
  <p:tag name="TOP" val="573.8399"/>
  <p:tag name="HEIGHT" val="12.96"/>
  <p:tag name="LEFT" val="737.144958496094"/>
  <p:tag name="WIDTH" val="12.37496"/>
</p:tagLst>
</file>

<file path=ppt/tags/tag105.xml><?xml version="1.0" encoding="utf-8"?>
<p:tagLst xmlns:a="http://schemas.openxmlformats.org/drawingml/2006/main" xmlns:r="http://schemas.openxmlformats.org/officeDocument/2006/relationships" xmlns:p="http://schemas.openxmlformats.org/presentationml/2006/main">
  <p:tag name="RULERID" val="TextBody16pt"/>
  <p:tag name="CHARTTYPE" val="16pt Body Text"/>
  <p:tag name="CHARTSCALABLE" val="No"/>
  <p:tag name="CHARTLIBVERSION" val="NO VALUE"/>
  <p:tag name="DDVERSION" val="2.0"/>
  <p:tag name="FONTCOLOR" val="NO VALUE"/>
  <p:tag name="LINECOLOR" val="NO VALUE"/>
  <p:tag name="TYPE" val="Text"/>
  <p:tag name="DEVICE" val="Canon Colorpass 1000"/>
  <p:tag name="FILLFORECOLOR" val="Transparent"/>
  <p:tag name="OBJECTID" val="TextBox"/>
  <p:tag name="SOURCE" val="Rulers.ppt!TextBody16pt"/>
  <p:tag name="WIDTH" val="522"/>
  <p:tag name="PLACEHOLDERSIZE" val="1"/>
  <p:tag name="ANCHORPOINT" val="2"/>
  <p:tag name="HEIGHT" val="374.375"/>
  <p:tag name="SUBOBJECTID" val="16pt Body Text"/>
  <p:tag name="TOP" val="158.4"/>
  <p:tag name="LEFT" val="226.8"/>
  <p:tag name="FWCONVERSIONSHAPES" val="Shape No. 9"/>
</p:tagLst>
</file>

<file path=ppt/tags/tag11.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LINECOLOR" val="NO VALUE"/>
  <p:tag name="PLACEHOLDERSIZE" val="NO VALUE"/>
  <p:tag name="SOURCE" val="NO VALUE"/>
  <p:tag name="TYPE" val="PageNumber"/>
  <p:tag name="FILLFORECOLOR" val="Transparent"/>
  <p:tag name="SUBOBJECTID" val="PgNum"/>
  <p:tag name="OBJECTID" val="PgNum"/>
  <p:tag name="HEIGHT" val="13.25"/>
  <p:tag name="TOP" val="573.88"/>
  <p:tag name="FONTCOLOR" val="Page Number Font"/>
  <p:tag name="DEVICE" val="Canon Colorpass 1000"/>
  <p:tag name="LEFT" val="743.075012207031"/>
  <p:tag name="WIDTH" val="6.184882"/>
</p:tagLst>
</file>

<file path=ppt/tags/tag12.xml><?xml version="1.0" encoding="utf-8"?>
<p:tagLst xmlns:a="http://schemas.openxmlformats.org/drawingml/2006/main" xmlns:r="http://schemas.openxmlformats.org/officeDocument/2006/relationships" xmlns:p="http://schemas.openxmlformats.org/presentationml/2006/main">
  <p:tag name="RULERID" val="Trailer1"/>
  <p:tag name="ANCHORPOINT" val="NO VALUE"/>
  <p:tag name="CHARTLIBVERSION" val="NO VALUE"/>
  <p:tag name="DDVERSION" val="2.0"/>
  <p:tag name="LINECOLOR" val="NO VALUE"/>
  <p:tag name="PLACEHOLDERSIZE" val="NO VALUE"/>
  <p:tag name="TYPE" val="Trailer"/>
  <p:tag name="SUBOBJECTID" val="Trailer"/>
  <p:tag name="OBJECTID" val="Trailer"/>
  <p:tag name="SOURCE" val="rulers.ppt!Trailer1"/>
  <p:tag name="FILLFORECOLOR" val="Transparent"/>
  <p:tag name="HEIGHT" val="6"/>
  <p:tag name="WIDTH" val="237.5"/>
  <p:tag name="LEFT" val="511.25"/>
  <p:tag name="TOP" val="50.38"/>
  <p:tag name="FONTCOLOR" val="Trailer Font"/>
  <p:tag name="DEVICE" val="Canon Colorpass 1000"/>
</p:tagLst>
</file>

<file path=ppt/tags/tag13.xml><?xml version="1.0" encoding="utf-8"?>
<p:tagLst xmlns:a="http://schemas.openxmlformats.org/drawingml/2006/main" xmlns:r="http://schemas.openxmlformats.org/officeDocument/2006/relationships" xmlns:p="http://schemas.openxmlformats.org/presentationml/2006/main">
  <p:tag name="RULERID" val="SlideFooter1"/>
  <p:tag name="ANCHORPOINT" val="NO VALUE"/>
  <p:tag name="CHARTLIBVERSION" val="NO VALUE"/>
  <p:tag name="DDVERSION" val="2.0"/>
  <p:tag name="FONTCOLOR" val="NO VALUE"/>
  <p:tag name="LINECOLOR" val="NO VALUE"/>
  <p:tag name="PLACEHOLDERSIZE" val="NO VALUE"/>
  <p:tag name="TYPE" val="Slide Footer"/>
  <p:tag name="DEVICE" val="Canon Colorpass 1000"/>
  <p:tag name="FILLFORECOLOR" val="Transparent"/>
  <p:tag name="SUBOBJECTID" val="SlideFooter"/>
  <p:tag name="OBJECTID" val="SlideFooter"/>
  <p:tag name="SOURCE" val="rulers.pptx!SlideFooter1"/>
  <p:tag name="LEFT" val="226.8"/>
  <p:tag name="TOP" val="556.56"/>
  <p:tag name="HEIGHT" val="30.24"/>
  <p:tag name="WIDTH" val="421.2"/>
</p:tagLst>
</file>

<file path=ppt/tags/tag14.xml><?xml version="1.0" encoding="utf-8"?>
<p:tagLst xmlns:a="http://schemas.openxmlformats.org/drawingml/2006/main" xmlns:r="http://schemas.openxmlformats.org/officeDocument/2006/relationships" xmlns:p="http://schemas.openxmlformats.org/presentationml/2006/main">
  <p:tag name="DDVERSION" val="2.0"/>
  <p:tag name="NUMBERINLAYOUT" val="9"/>
  <p:tag name="SLIPSHEET" val="NO VALUE"/>
  <p:tag name="SLIPSHEETTYPE" val="NO VALUE"/>
  <p:tag name="LAYOUTCATEGORY" val="Primary Field Layouts"/>
  <p:tag name="LAYOUTDISPLAYNAME" val="Two Rows"/>
  <p:tag name="LAYOUTNAME" val="Two Rows"/>
  <p:tag name="PAGETYPE" val="BodyPage"/>
  <p:tag name="APPVERSION" val="2.00.004"/>
  <p:tag name="SLIDEID" val="PriTwoRow"/>
  <p:tag name="ISPAGEELEMENT" val="Yes"/>
  <p:tag name="SHOWINNEWSLIDEDIALOG" val="Yes"/>
  <p:tag name="ALLOWMORETHANONE" val="Yes"/>
  <p:tag name="ALLOWPAGETITLE" val="Yes"/>
  <p:tag name="HASPROJECTNAME" val="Yes"/>
  <p:tag name="HASTRAILER" val="Yes"/>
  <p:tag name="SUPPRESSPAGENUMBER" val="No"/>
  <p:tag name="ALLOWINCLUDEINTOC" val="Yes"/>
  <p:tag name="HASKEYPOINTS" val="Yes"/>
  <p:tag name="INCLUDEINTOC" val="No"/>
  <p:tag name="ALLOWPAGESUBTITLE" val="Yes"/>
  <p:tag name="HASSLIDEFOOTER" val="Yes"/>
  <p:tag name="LISTORDER" val="3"/>
  <p:tag name="JOB" val="7FNY997"/>
  <p:tag name="BACKCOLOR" val="Slide Background"/>
  <p:tag name="DEVICE" val="Canon Colorpass 1000"/>
  <p:tag name="SCHEME" val="Printed"/>
  <p:tag name="LANGUAGE" val="ENGLISH (UNITED STATES)"/>
  <p:tag name="STYLE" val="IBD"/>
</p:tagLst>
</file>

<file path=ppt/tags/tag15.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LINECOLOR" val="NO VALUE"/>
  <p:tag name="PLACEHOLDERSIZE" val="NO VALUE"/>
  <p:tag name="SOURCE" val="NO VALUE"/>
  <p:tag name="TYPE" val="PageTitle"/>
  <p:tag name="SUBOBJECTID" val="PgTitlesPgTitle"/>
  <p:tag name="OBJECTID" val="PgTitles"/>
  <p:tag name="WIDTH" val="522"/>
  <p:tag name="FILLFORECOLOR" val="Page Title Fill"/>
  <p:tag name="HEIGHT" val="28.75"/>
  <p:tag name="LEFT" val="226.75"/>
  <p:tag name="TOP" val="79.25"/>
  <p:tag name="FONTCOLOR" val="Page Title Font"/>
  <p:tag name="DEVICE" val="Canon Colorpass 1000"/>
</p:tagLst>
</file>

<file path=ppt/tags/tag16.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LINECOLOR" val="NO VALUE"/>
  <p:tag name="PLACEHOLDERSIZE" val="NO VALUE"/>
  <p:tag name="SOURCE" val="NO VALUE"/>
  <p:tag name="TYPE" val="SectionTitle"/>
  <p:tag name="SUBOBJECTID" val="PgTitlesSecTitle"/>
  <p:tag name="OBJECTID" val="PgTitles"/>
  <p:tag name="WIDTH" val="522"/>
  <p:tag name="HEIGHT" val="21.63"/>
  <p:tag name="LEFT" val="226.75"/>
  <p:tag name="TOP" val="57.63"/>
  <p:tag name="FILLFORECOLOR" val="Page SecTitle Fill"/>
  <p:tag name="FONTCOLOR" val="Page SecTitle Font"/>
  <p:tag name="DEVICE" val="Canon Colorpass 1000"/>
</p:tagLst>
</file>

<file path=ppt/tags/tag17.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LINECOLOR" val="NO VALUE"/>
  <p:tag name="PLACEHOLDERSIZE" val="NO VALUE"/>
  <p:tag name="SOURCE" val="NO VALUE"/>
  <p:tag name="TYPE" val="PageNumber"/>
  <p:tag name="FILLFORECOLOR" val="Transparent"/>
  <p:tag name="SUBOBJECTID" val="PgNum"/>
  <p:tag name="OBJECTID" val="PgNum"/>
  <p:tag name="HEIGHT" val="13.25"/>
  <p:tag name="TOP" val="573.88"/>
  <p:tag name="FONTCOLOR" val="Page Number Font"/>
  <p:tag name="DEVICE" val="Canon Colorpass 1000"/>
  <p:tag name="LEFT" val="743.075012207031"/>
  <p:tag name="WIDTH" val="6.184803"/>
</p:tagLst>
</file>

<file path=ppt/tags/tag18.xml><?xml version="1.0" encoding="utf-8"?>
<p:tagLst xmlns:a="http://schemas.openxmlformats.org/drawingml/2006/main" xmlns:r="http://schemas.openxmlformats.org/officeDocument/2006/relationships" xmlns:p="http://schemas.openxmlformats.org/presentationml/2006/main">
  <p:tag name="RULERID" val="Trailer1"/>
  <p:tag name="ANCHORPOINT" val="NO VALUE"/>
  <p:tag name="CHARTLIBVERSION" val="NO VALUE"/>
  <p:tag name="DDVERSION" val="2.0"/>
  <p:tag name="LINECOLOR" val="NO VALUE"/>
  <p:tag name="PLACEHOLDERSIZE" val="NO VALUE"/>
  <p:tag name="TYPE" val="Trailer"/>
  <p:tag name="SUBOBJECTID" val="Trailer"/>
  <p:tag name="OBJECTID" val="Trailer"/>
  <p:tag name="SOURCE" val="rulers.ppt!Trailer1"/>
  <p:tag name="FILLFORECOLOR" val="Transparent"/>
  <p:tag name="HEIGHT" val="6"/>
  <p:tag name="WIDTH" val="237.5"/>
  <p:tag name="LEFT" val="511.25"/>
  <p:tag name="TOP" val="50.38"/>
  <p:tag name="FONTCOLOR" val="Trailer Font"/>
  <p:tag name="DEVICE" val="Canon Colorpass 1000"/>
</p:tagLst>
</file>

<file path=ppt/tags/tag19.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FILLFORECOLOR" val="NO VALUE"/>
  <p:tag name="FONTCOLOR" val="NO VALUE"/>
  <p:tag name="PLACEHOLDERSIZE" val="NO VALUE"/>
  <p:tag name="SOURCE" val="NO VALUE"/>
  <p:tag name="TYPE" val="PageVerticalRuleShort"/>
  <p:tag name="DEVICE" val="Canon Colorpass 1000"/>
  <p:tag name="LINECOLOR" val="Title Page Rule"/>
  <p:tag name="SUBOBJECTID" val="PageVerticalRuleShort"/>
  <p:tag name="OBJECTID" val="PageVerticalRuleShort"/>
  <p:tag name="LEFT" val="210.24"/>
  <p:tag name="TOP" val="57.6"/>
  <p:tag name="HEIGHT" val="74.88"/>
  <p:tag name="LINEWEIGHT" val="0.75"/>
</p:tagLst>
</file>

<file path=ppt/tags/tag2.xml><?xml version="1.0" encoding="utf-8"?>
<p:tagLst xmlns:a="http://schemas.openxmlformats.org/drawingml/2006/main" xmlns:r="http://schemas.openxmlformats.org/officeDocument/2006/relationships" xmlns:p="http://schemas.openxmlformats.org/presentationml/2006/main">
  <p:tag name="APPVERSION" val="NO VALUE"/>
  <p:tag name="ISPAGEELEMENT" val="True"/>
  <p:tag name="DDVERSION" val="2.0"/>
  <p:tag name="SLIDEID" val="TitlePg"/>
  <p:tag name="NUMBERINLAYOUT" val="1"/>
  <p:tag name="SHOWINNEWSLIDEDIALOG" val="True"/>
  <p:tag name="ALLOWINCLUDEINTOC" val="False"/>
  <p:tag name="ALLOWMORETHANONE" val="False"/>
  <p:tag name="ALLOWPAGESUBTITLE" val="False"/>
  <p:tag name="ALLOWPAGETITLE" val="True"/>
  <p:tag name="HASKEYPOINTS" val="False"/>
  <p:tag name="HASPROJECTNAME" val="False"/>
  <p:tag name="HASSLIDEFOOTER" val="False"/>
  <p:tag name="HASTRAILER" val="True"/>
  <p:tag name="INCLUDEINTOC" val="False"/>
  <p:tag name="SUPPRESSPAGENUMBER" val="True"/>
  <p:tag name="SLIPSHEET" val="NO VALUE"/>
  <p:tag name="SLIPSHEETTYPE" val="NO VALUE"/>
  <p:tag name="LAYOUTCATEGORY" val="Navigation Pages"/>
  <p:tag name="LAYOUTDISPLAYNAME" val="Title Page"/>
  <p:tag name="LAYOUTNAME" val="TitlePage"/>
  <p:tag name="PAGETYPE" val="TitlePage"/>
  <p:tag name="LISTORDER" val="17"/>
  <p:tag name="SCHEME" val="Printed"/>
  <p:tag name="LANGUAGE" val="English (United States)"/>
  <p:tag name="BACKCOLOR" val="Title Slide Background"/>
  <p:tag name="DEVICE" val="Canon Colorpass 1000"/>
  <p:tag name="OLDSLIDENAME" val="Slide17"/>
  <p:tag name="FIRMWIDECONVERSION" val="YES"/>
  <p:tag name="STYLE" val="IBD"/>
</p:tagLst>
</file>

<file path=ppt/tags/tag20.xml><?xml version="1.0" encoding="utf-8"?>
<p:tagLst xmlns:a="http://schemas.openxmlformats.org/drawingml/2006/main" xmlns:r="http://schemas.openxmlformats.org/officeDocument/2006/relationships" xmlns:p="http://schemas.openxmlformats.org/presentationml/2006/main">
  <p:tag name="RULERID" val="Trailer1"/>
  <p:tag name="ANCHORPOINT" val="NO VALUE"/>
  <p:tag name="CHARTLIBVERSION" val="NO VALUE"/>
  <p:tag name="DDVERSION" val="2.0"/>
  <p:tag name="LINECOLOR" val="NO VALUE"/>
  <p:tag name="PLACEHOLDERSIZE" val="NO VALUE"/>
  <p:tag name="TYPE" val="Trailer"/>
  <p:tag name="SUBOBJECTID" val="Trailer"/>
  <p:tag name="OBJECTID" val="Trailer"/>
  <p:tag name="SOURCE" val="rulers.ppt!Trailer1"/>
  <p:tag name="FILLFORECOLOR" val="Transparent"/>
  <p:tag name="HEIGHT" val="6"/>
  <p:tag name="WIDTH" val="237.5"/>
  <p:tag name="LEFT" val="511.25"/>
  <p:tag name="TOP" val="50.38"/>
  <p:tag name="FONTCOLOR" val="Trailer Font"/>
  <p:tag name="DEVICE" val="Canon Colorpass 1000"/>
</p:tagLst>
</file>

<file path=ppt/tags/tag21.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extBox Heading Fill"/>
  <p:tag name="SUBOBJECTID" val="TextBoxHeading"/>
  <p:tag name="LEFT" val="226.8"/>
  <p:tag name="TOP" val="158.4"/>
  <p:tag name="HEIGHT" val="28.8"/>
  <p:tag name="WIDTH" val="522"/>
  <p:tag name="CHARTTYPE" val="Area Chart"/>
  <p:tag name="CHARTNAME" val="XLChart"/>
  <p:tag name="OBJECTID" val="MultipleElementsHeading"/>
  <p:tag name="ANCHORPOINT" val="1"/>
  <p:tag name="PLACEHOLDERSIZE" val="7"/>
</p:tagLst>
</file>

<file path=ppt/tags/tag22.xml><?xml version="1.0" encoding="utf-8"?>
<p:tagLst xmlns:a="http://schemas.openxmlformats.org/drawingml/2006/main" xmlns:r="http://schemas.openxmlformats.org/officeDocument/2006/relationships" xmlns:p="http://schemas.openxmlformats.org/presentationml/2006/main">
  <p:tag name="RULERID" val="SourceBox1"/>
  <p:tag name="CHARTLIBVERSION" val="NO VALUE"/>
  <p:tag name="DDVERSION" val="2.0"/>
  <p:tag name="FONTCOLOR" val="NO VALUE"/>
  <p:tag name="LINECOLOR" val="NO VALUE"/>
  <p:tag name="DEVICE" val="Canon Colorpass 1000"/>
  <p:tag name="FILLFORECOLOR" val="Transparent"/>
  <p:tag name="SUBOBJECTID" val="SourceBox"/>
  <p:tag name="OBJECTID" val="XLChart"/>
  <p:tag name="SOURCE" val="rulers.pptx!SourceBox1"/>
  <p:tag name="WIDTH" val="338.4"/>
  <p:tag name="PLACEHOLDERSIZE" val="6"/>
  <p:tag name="ANCHORPOINT" val="3"/>
  <p:tag name="TYPE" val="GraphChartGroup"/>
  <p:tag name="CHARTTYPE" val="Stacked Bar Chart"/>
  <p:tag name="CHARTNAME" val="XLChart"/>
  <p:tag name="HEIGHT" val="172.8"/>
  <p:tag name="EDITTED" val="False"/>
  <p:tag name="TOP" val="158.4"/>
  <p:tag name="LEFT" val="410.4"/>
</p:tagLst>
</file>

<file path=ppt/tags/tag23.xml><?xml version="1.0" encoding="utf-8"?>
<p:tagLst xmlns:a="http://schemas.openxmlformats.org/drawingml/2006/main" xmlns:r="http://schemas.openxmlformats.org/officeDocument/2006/relationships" xmlns:p="http://schemas.openxmlformats.org/presentationml/2006/main">
  <p:tag name="RULERID" val="SlideFooter1"/>
  <p:tag name="ANCHORPOINT" val="NO VALUE"/>
  <p:tag name="CHARTLIBVERSION" val="NO VALUE"/>
  <p:tag name="DDVERSION" val="2.0"/>
  <p:tag name="LINECOLOR" val="NO VALUE"/>
  <p:tag name="PLACEHOLDERSIZE" val="NO VALUE"/>
  <p:tag name="TYPE" val="Slide Footer"/>
  <p:tag name="FILLFORECOLOR" val="Transparent"/>
  <p:tag name="SUBOBJECTID" val="SlideFooter"/>
  <p:tag name="OBJECTID" val="SlideFooter"/>
  <p:tag name="SOURCE" val="rulers.ppt!SlideFooter1"/>
  <p:tag name="LEFT" val="226.75"/>
  <p:tag name="TOP" val="556.56"/>
  <p:tag name="HEIGHT" val="30.24"/>
  <p:tag name="WIDTH" val="421.2"/>
  <p:tag name="FONTCOLOR" val="Slide Footer Font"/>
  <p:tag name="DEVICE" val="Canon Colorpass 1000"/>
</p:tagLst>
</file>

<file path=ppt/tags/tag24.xml><?xml version="1.0" encoding="utf-8"?>
<p:tagLst xmlns:a="http://schemas.openxmlformats.org/drawingml/2006/main" xmlns:r="http://schemas.openxmlformats.org/officeDocument/2006/relationships" xmlns:p="http://schemas.openxmlformats.org/presentationml/2006/main">
  <p:tag name="RULERID" val="SlideFooter1"/>
  <p:tag name="ANCHORPOINT" val="NO VALUE"/>
  <p:tag name="CHARTLIBVERSION" val="NO VALUE"/>
  <p:tag name="DDVERSION" val="2.0"/>
  <p:tag name="FONTCOLOR" val="NO VALUE"/>
  <p:tag name="LINECOLOR" val="NO VALUE"/>
  <p:tag name="PLACEHOLDERSIZE" val="NO VALUE"/>
  <p:tag name="TYPE" val="Slide Footer"/>
  <p:tag name="DEVICE" val="Canon Colorpass 1000"/>
  <p:tag name="FILLFORECOLOR" val="Transparent"/>
  <p:tag name="SUBOBJECTID" val="SlideFooter"/>
  <p:tag name="OBJECTID" val="SlideFooter"/>
  <p:tag name="SOURCE" val="rulers.pptx!SlideFooter1"/>
  <p:tag name="LEFT" val="226.8"/>
  <p:tag name="TOP" val="556.56"/>
  <p:tag name="HEIGHT" val="30.24"/>
  <p:tag name="WIDTH" val="421.2"/>
</p:tagLst>
</file>

<file path=ppt/tags/tag25.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TYPE" val="GraphChartGroup"/>
  <p:tag name="SUBOBJECTID" val="XLChart"/>
  <p:tag name="SOURCE" val="Charts.xlsx!Stacked Bar 36"/>
  <p:tag name="HEIGHT" val="133.2"/>
  <p:tag name="WIDTH" val="338.4"/>
  <p:tag name="CHARTTYPE" val="Stacked Bar Chart"/>
  <p:tag name="CHARTNAME" val="XLChart"/>
  <p:tag name="DEVICE" val="Canon Colorpass 1000"/>
  <p:tag name="TOP" val="198"/>
  <p:tag name="LEFT" val="410.4"/>
  <p:tag name="OBJECTID" val="XLChart"/>
  <p:tag name="ANCHORPOINT" val="3"/>
  <p:tag name="PLACEHOLDERSIZE" val="6"/>
</p:tagLst>
</file>

<file path=ppt/tags/tag26.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NO VALUE"/>
  <p:tag name="DEVICE" val="Canon Colorpass 1000"/>
  <p:tag name="FILLFORECOLOR" val="Transparent"/>
  <p:tag name="SUBOBJECTID" val="ChartAxisLabel"/>
  <p:tag name="LEFT" val="410.4"/>
  <p:tag name="TOP" val="183.6"/>
  <p:tag name="HEIGHT" val="14.4"/>
  <p:tag name="WIDTH" val="338.4"/>
  <p:tag name="CHARTTYPE" val="Stacked Bar Chart"/>
  <p:tag name="CHARTNAME" val="XLChart"/>
  <p:tag name="OBJECTID" val="XLChart"/>
  <p:tag name="ANCHORPOINT" val="3"/>
  <p:tag name="PLACEHOLDERSIZE" val="6"/>
</p:tagLst>
</file>

<file path=ppt/tags/tag27.xml><?xml version="1.0" encoding="utf-8"?>
<p:tagLst xmlns:a="http://schemas.openxmlformats.org/drawingml/2006/main" xmlns:r="http://schemas.openxmlformats.org/officeDocument/2006/relationships" xmlns:p="http://schemas.openxmlformats.org/presentationml/2006/main">
  <p:tag name="DDVERSION" val="2.0"/>
  <p:tag name="NUMBERINLAYOUT" val="7"/>
  <p:tag name="SLIPSHEET" val="NO VALUE"/>
  <p:tag name="SLIPSHEETTYPE" val="NO VALUE"/>
  <p:tag name="LAYOUTCATEGORY" val="Primary Field Layouts"/>
  <p:tag name="LAYOUTDISPLAYNAME" val="One Column"/>
  <p:tag name="LAYOUTNAME" val="One Column"/>
  <p:tag name="PAGETYPE" val="BodyPage"/>
  <p:tag name="APPVERSION" val="2.00.004"/>
  <p:tag name="SLIDEID" val="PriOneCol"/>
  <p:tag name="ISPAGEELEMENT" val="Yes"/>
  <p:tag name="SHOWINNEWSLIDEDIALOG" val="Yes"/>
  <p:tag name="ALLOWMORETHANONE" val="Yes"/>
  <p:tag name="ALLOWPAGETITLE" val="Yes"/>
  <p:tag name="HASPROJECTNAME" val="Yes"/>
  <p:tag name="HASTRAILER" val="Yes"/>
  <p:tag name="SUPPRESSPAGENUMBER" val="No"/>
  <p:tag name="ALLOWINCLUDEINTOC" val="Yes"/>
  <p:tag name="HASKEYPOINTS" val="Yes"/>
  <p:tag name="INCLUDEINTOC" val="No"/>
  <p:tag name="ALLOWPAGESUBTITLE" val="Yes"/>
  <p:tag name="HASSLIDEFOOTER" val="Yes"/>
  <p:tag name="LISTORDER" val="1"/>
  <p:tag name="JOB" val="7FNY997"/>
  <p:tag name="BACKCOLOR" val="Slide Background"/>
  <p:tag name="DEVICE" val="Canon Colorpass 1000"/>
  <p:tag name="SCHEME" val="Printed"/>
  <p:tag name="LANGUAGE" val="ENGLISH (UNITED STATES)"/>
  <p:tag name="STYLE" val="IBD"/>
</p:tagLst>
</file>

<file path=ppt/tags/tag28.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LINECOLOR" val="NO VALUE"/>
  <p:tag name="PLACEHOLDERSIZE" val="NO VALUE"/>
  <p:tag name="SOURCE" val="NO VALUE"/>
  <p:tag name="TYPE" val="PageTitle"/>
  <p:tag name="SUBOBJECTID" val="PgTitlesPgTitle"/>
  <p:tag name="OBJECTID" val="PgTitles"/>
  <p:tag name="WIDTH" val="522"/>
  <p:tag name="FILLFORECOLOR" val="Page Title Fill"/>
  <p:tag name="HEIGHT" val="28.75"/>
  <p:tag name="LEFT" val="226.75"/>
  <p:tag name="TOP" val="79.25"/>
  <p:tag name="FONTCOLOR" val="Page Title Font"/>
  <p:tag name="DEVICE" val="Canon Colorpass 1000"/>
</p:tagLst>
</file>

<file path=ppt/tags/tag29.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LINECOLOR" val="NO VALUE"/>
  <p:tag name="PLACEHOLDERSIZE" val="NO VALUE"/>
  <p:tag name="SOURCE" val="NO VALUE"/>
  <p:tag name="TYPE" val="SectionTitle"/>
  <p:tag name="SUBOBJECTID" val="PgTitlesSecTitle"/>
  <p:tag name="OBJECTID" val="PgTitles"/>
  <p:tag name="WIDTH" val="522"/>
  <p:tag name="HEIGHT" val="21.63"/>
  <p:tag name="LEFT" val="226.75"/>
  <p:tag name="TOP" val="57.63"/>
  <p:tag name="FILLFORECOLOR" val="Page SecTitle Fill"/>
  <p:tag name="FONTCOLOR" val="Page SecTitle Font"/>
  <p:tag name="DEVICE" val="Canon Colorpass 1000"/>
</p:tagLst>
</file>

<file path=ppt/tags/tag3.xml><?xml version="1.0" encoding="utf-8"?>
<p:tagLst xmlns:a="http://schemas.openxmlformats.org/drawingml/2006/main" xmlns:r="http://schemas.openxmlformats.org/officeDocument/2006/relationships" xmlns:p="http://schemas.openxmlformats.org/presentationml/2006/main">
  <p:tag name="FWCONVERSIONSHAPES" val="Shape No. 2"/>
  <p:tag name="ANCHORPOINT" val="NO VALUE"/>
  <p:tag name="CHARTLIBVERSION" val="NO VALUE"/>
  <p:tag name="DDVERSION" val="2.0"/>
  <p:tag name="FONTCOLOR" val="NO VALUE"/>
  <p:tag name="LINECOLOR" val="NO VALUE"/>
  <p:tag name="PLACEHOLDERSIZE" val="NO VALUE"/>
  <p:tag name="SOURCE" val="NO VALUE"/>
  <p:tag name="TYPE" val="PresentationTitle"/>
  <p:tag name="DEVICE" val="Canon Colorpass 1000"/>
  <p:tag name="FILLFORECOLOR" val="Transparent"/>
  <p:tag name="SUBOBJECTID" val="TitlePgPgTitle"/>
  <p:tag name="OBJECTID" val="TitlePgTitles"/>
  <p:tag name="LEFT" val="226.8"/>
  <p:tag name="TOP" val="366.48"/>
  <p:tag name="HEIGHT" val="28.8"/>
  <p:tag name="WIDTH" val="432"/>
  <p:tag name="FIRMWIDECONVERSION" val="YES"/>
</p:tagLst>
</file>

<file path=ppt/tags/tag30.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LINECOLOR" val="NO VALUE"/>
  <p:tag name="PLACEHOLDERSIZE" val="NO VALUE"/>
  <p:tag name="SOURCE" val="NO VALUE"/>
  <p:tag name="TYPE" val="PageNumber"/>
  <p:tag name="FILLFORECOLOR" val="Transparent"/>
  <p:tag name="SUBOBJECTID" val="PgNum"/>
  <p:tag name="OBJECTID" val="PgNum"/>
  <p:tag name="HEIGHT" val="13.25"/>
  <p:tag name="TOP" val="573.88"/>
  <p:tag name="FONTCOLOR" val="Page Number Font"/>
  <p:tag name="DEVICE" val="Canon Colorpass 1000"/>
  <p:tag name="LEFT" val="743.075012207031"/>
  <p:tag name="WIDTH" val="6.184803"/>
</p:tagLst>
</file>

<file path=ppt/tags/tag31.xml><?xml version="1.0" encoding="utf-8"?>
<p:tagLst xmlns:a="http://schemas.openxmlformats.org/drawingml/2006/main" xmlns:r="http://schemas.openxmlformats.org/officeDocument/2006/relationships" xmlns:p="http://schemas.openxmlformats.org/presentationml/2006/main">
  <p:tag name="RULERID" val="Trailer1"/>
  <p:tag name="ANCHORPOINT" val="NO VALUE"/>
  <p:tag name="CHARTLIBVERSION" val="NO VALUE"/>
  <p:tag name="DDVERSION" val="2.0"/>
  <p:tag name="LINECOLOR" val="NO VALUE"/>
  <p:tag name="PLACEHOLDERSIZE" val="NO VALUE"/>
  <p:tag name="TYPE" val="Trailer"/>
  <p:tag name="SUBOBJECTID" val="Trailer"/>
  <p:tag name="OBJECTID" val="Trailer"/>
  <p:tag name="SOURCE" val="rulers.ppt!Trailer1"/>
  <p:tag name="FILLFORECOLOR" val="Transparent"/>
  <p:tag name="HEIGHT" val="6"/>
  <p:tag name="WIDTH" val="237.5"/>
  <p:tag name="LEFT" val="511.25"/>
  <p:tag name="TOP" val="50.38"/>
  <p:tag name="FONTCOLOR" val="Trailer Font"/>
  <p:tag name="DEVICE" val="Canon Colorpass 1000"/>
</p:tagLst>
</file>

<file path=ppt/tags/tag32.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FILLFORECOLOR" val="NO VALUE"/>
  <p:tag name="FONTCOLOR" val="NO VALUE"/>
  <p:tag name="PLACEHOLDERSIZE" val="NO VALUE"/>
  <p:tag name="SOURCE" val="NO VALUE"/>
  <p:tag name="TYPE" val="PageVerticalRuleShort"/>
  <p:tag name="DEVICE" val="Canon Colorpass 1000"/>
  <p:tag name="LINECOLOR" val="Title Page Rule"/>
  <p:tag name="SUBOBJECTID" val="PageVerticalRuleShort"/>
  <p:tag name="OBJECTID" val="PageVerticalRuleShort"/>
  <p:tag name="LEFT" val="210.24"/>
  <p:tag name="TOP" val="57.6"/>
  <p:tag name="HEIGHT" val="74.88"/>
  <p:tag name="LINEWEIGHT" val="0.75"/>
</p:tagLst>
</file>

<file path=ppt/tags/tag33.xml><?xml version="1.0" encoding="utf-8"?>
<p:tagLst xmlns:a="http://schemas.openxmlformats.org/drawingml/2006/main" xmlns:r="http://schemas.openxmlformats.org/officeDocument/2006/relationships" xmlns:p="http://schemas.openxmlformats.org/presentationml/2006/main">
  <p:tag name="FILLFORECOLOR" val="Chart_Color03"/>
  <p:tag name="DEVICE" val="Canon Colorpass 1000"/>
</p:tagLst>
</file>

<file path=ppt/tags/tag34.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extBox Heading Fill"/>
  <p:tag name="SUBOBJECTID" val="TextBoxHeading"/>
  <p:tag name="LEFT" val="226.8"/>
  <p:tag name="TOP" val="158.4"/>
  <p:tag name="HEIGHT" val="28.8"/>
  <p:tag name="WIDTH" val="522"/>
  <p:tag name="CHARTTYPE" val="Area Chart"/>
  <p:tag name="CHARTNAME" val="XLChart"/>
  <p:tag name="OBJECTID" val="MultipleElementsHeading"/>
  <p:tag name="ANCHORPOINT" val="1"/>
  <p:tag name="PLACEHOLDERSIZE" val="7"/>
</p:tagLst>
</file>

<file path=ppt/tags/tag35.xml><?xml version="1.0" encoding="utf-8"?>
<p:tagLst xmlns:a="http://schemas.openxmlformats.org/drawingml/2006/main" xmlns:r="http://schemas.openxmlformats.org/officeDocument/2006/relationships" xmlns:p="http://schemas.openxmlformats.org/presentationml/2006/main">
  <p:tag name="FILLFORECOLOR" val="Chart_Color03"/>
  <p:tag name="DEVICE" val="Canon Colorpass 1000"/>
</p:tagLst>
</file>

<file path=ppt/tags/tag36.xml><?xml version="1.0" encoding="utf-8"?>
<p:tagLst xmlns:a="http://schemas.openxmlformats.org/drawingml/2006/main" xmlns:r="http://schemas.openxmlformats.org/officeDocument/2006/relationships" xmlns:p="http://schemas.openxmlformats.org/presentationml/2006/main">
  <p:tag name="FILLFORECOLOR" val="Chart_Color03"/>
  <p:tag name="DEVICE" val="Canon Colorpass 1000"/>
</p:tagLst>
</file>

<file path=ppt/tags/tag37.xml><?xml version="1.0" encoding="utf-8"?>
<p:tagLst xmlns:a="http://schemas.openxmlformats.org/drawingml/2006/main" xmlns:r="http://schemas.openxmlformats.org/officeDocument/2006/relationships" xmlns:p="http://schemas.openxmlformats.org/presentationml/2006/main">
  <p:tag name="DDVERSION" val="2.0"/>
  <p:tag name="NUMBERINLAYOUT" val="9"/>
  <p:tag name="SLIPSHEET" val="NO VALUE"/>
  <p:tag name="SLIPSHEETTYPE" val="NO VALUE"/>
  <p:tag name="LAYOUTCATEGORY" val="Primary Field Layouts"/>
  <p:tag name="LAYOUTDISPLAYNAME" val="Two Rows"/>
  <p:tag name="LAYOUTNAME" val="Two Rows"/>
  <p:tag name="PAGETYPE" val="BodyPage"/>
  <p:tag name="APPVERSION" val="2.00.004"/>
  <p:tag name="SLIDEID" val="PriTwoRow"/>
  <p:tag name="ISPAGEELEMENT" val="Yes"/>
  <p:tag name="SHOWINNEWSLIDEDIALOG" val="Yes"/>
  <p:tag name="ALLOWMORETHANONE" val="Yes"/>
  <p:tag name="ALLOWPAGETITLE" val="Yes"/>
  <p:tag name="HASPROJECTNAME" val="Yes"/>
  <p:tag name="HASTRAILER" val="Yes"/>
  <p:tag name="SUPPRESSPAGENUMBER" val="No"/>
  <p:tag name="ALLOWINCLUDEINTOC" val="Yes"/>
  <p:tag name="HASKEYPOINTS" val="Yes"/>
  <p:tag name="INCLUDEINTOC" val="No"/>
  <p:tag name="ALLOWPAGESUBTITLE" val="Yes"/>
  <p:tag name="HASSLIDEFOOTER" val="Yes"/>
  <p:tag name="LISTORDER" val="3"/>
  <p:tag name="JOB" val="7FNY997"/>
  <p:tag name="BACKCOLOR" val="Slide Background"/>
  <p:tag name="DEVICE" val="Canon Colorpass 1000"/>
  <p:tag name="SCHEME" val="Printed"/>
  <p:tag name="LANGUAGE" val="ENGLISH (UNITED STATES)"/>
  <p:tag name="STYLE" val="IBD"/>
</p:tagLst>
</file>

<file path=ppt/tags/tag38.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LINECOLOR" val="NO VALUE"/>
  <p:tag name="PLACEHOLDERSIZE" val="NO VALUE"/>
  <p:tag name="SOURCE" val="NO VALUE"/>
  <p:tag name="TYPE" val="PageTitle"/>
  <p:tag name="SUBOBJECTID" val="PgTitlesPgTitle"/>
  <p:tag name="OBJECTID" val="PgTitles"/>
  <p:tag name="WIDTH" val="522"/>
  <p:tag name="FILLFORECOLOR" val="Page Title Fill"/>
  <p:tag name="HEIGHT" val="28.75"/>
  <p:tag name="LEFT" val="226.75"/>
  <p:tag name="TOP" val="79.25"/>
  <p:tag name="FONTCOLOR" val="Page Title Font"/>
  <p:tag name="DEVICE" val="Canon Colorpass 1000"/>
</p:tagLst>
</file>

<file path=ppt/tags/tag39.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LINECOLOR" val="NO VALUE"/>
  <p:tag name="PLACEHOLDERSIZE" val="NO VALUE"/>
  <p:tag name="SOURCE" val="NO VALUE"/>
  <p:tag name="TYPE" val="SectionTitle"/>
  <p:tag name="SUBOBJECTID" val="PgTitlesSecTitle"/>
  <p:tag name="OBJECTID" val="PgTitles"/>
  <p:tag name="WIDTH" val="522"/>
  <p:tag name="HEIGHT" val="21.63"/>
  <p:tag name="LEFT" val="226.75"/>
  <p:tag name="TOP" val="57.63"/>
  <p:tag name="FILLFORECOLOR" val="Page SecTitle Fill"/>
  <p:tag name="FONTCOLOR" val="Page SecTitle Font"/>
  <p:tag name="DEVICE" val="Canon Colorpass 1000"/>
</p:tagLst>
</file>

<file path=ppt/tags/tag4.xml><?xml version="1.0" encoding="utf-8"?>
<p:tagLst xmlns:a="http://schemas.openxmlformats.org/drawingml/2006/main" xmlns:r="http://schemas.openxmlformats.org/officeDocument/2006/relationships" xmlns:p="http://schemas.openxmlformats.org/presentationml/2006/main">
  <p:tag name="FWCONVERSIONSHAPES" val="Shape No. 3"/>
  <p:tag name="ANCHORPOINT" val="NO VALUE"/>
  <p:tag name="CHARTLIBVERSION" val="NO VALUE"/>
  <p:tag name="DDVERSION" val="2.0"/>
  <p:tag name="FONTCOLOR" val="NO VALUE"/>
  <p:tag name="LINECOLOR" val="NO VALUE"/>
  <p:tag name="PLACEHOLDERSIZE" val="NO VALUE"/>
  <p:tag name="SOURCE" val="NO VALUE"/>
  <p:tag name="TYPE" val="PageSubtitle"/>
  <p:tag name="DEVICE" val="Canon Colorpass 1000"/>
  <p:tag name="FILLFORECOLOR" val="Transparent"/>
  <p:tag name="SUBOBJECTID" val="TitlePgSubTitle"/>
  <p:tag name="OBJECTID" val="TitlePgTitles"/>
  <p:tag name="LEFT" val="226.8"/>
  <p:tag name="TOP" val="428.4"/>
  <p:tag name="HEIGHT" val="21.6"/>
  <p:tag name="WIDTH" val="432"/>
  <p:tag name="FIRMWIDECONVERSION" val="YES"/>
</p:tagLst>
</file>

<file path=ppt/tags/tag40.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LINECOLOR" val="NO VALUE"/>
  <p:tag name="PLACEHOLDERSIZE" val="NO VALUE"/>
  <p:tag name="SOURCE" val="NO VALUE"/>
  <p:tag name="TYPE" val="PageNumber"/>
  <p:tag name="FILLFORECOLOR" val="Transparent"/>
  <p:tag name="SUBOBJECTID" val="PgNum"/>
  <p:tag name="OBJECTID" val="PgNum"/>
  <p:tag name="HEIGHT" val="13.25"/>
  <p:tag name="TOP" val="573.88"/>
  <p:tag name="FONTCOLOR" val="Page Number Font"/>
  <p:tag name="DEVICE" val="Canon Colorpass 1000"/>
  <p:tag name="LEFT" val="743.075012207031"/>
  <p:tag name="WIDTH" val="6.184803"/>
</p:tagLst>
</file>

<file path=ppt/tags/tag41.xml><?xml version="1.0" encoding="utf-8"?>
<p:tagLst xmlns:a="http://schemas.openxmlformats.org/drawingml/2006/main" xmlns:r="http://schemas.openxmlformats.org/officeDocument/2006/relationships" xmlns:p="http://schemas.openxmlformats.org/presentationml/2006/main">
  <p:tag name="RULERID" val="Trailer1"/>
  <p:tag name="ANCHORPOINT" val="NO VALUE"/>
  <p:tag name="CHARTLIBVERSION" val="NO VALUE"/>
  <p:tag name="DDVERSION" val="2.0"/>
  <p:tag name="LINECOLOR" val="NO VALUE"/>
  <p:tag name="PLACEHOLDERSIZE" val="NO VALUE"/>
  <p:tag name="TYPE" val="Trailer"/>
  <p:tag name="SUBOBJECTID" val="Trailer"/>
  <p:tag name="OBJECTID" val="Trailer"/>
  <p:tag name="SOURCE" val="rulers.ppt!Trailer1"/>
  <p:tag name="FILLFORECOLOR" val="Transparent"/>
  <p:tag name="HEIGHT" val="6"/>
  <p:tag name="WIDTH" val="237.5"/>
  <p:tag name="LEFT" val="511.25"/>
  <p:tag name="TOP" val="50.38"/>
  <p:tag name="FONTCOLOR" val="Trailer Font"/>
  <p:tag name="DEVICE" val="Canon Colorpass 1000"/>
</p:tagLst>
</file>

<file path=ppt/tags/tag42.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FILLFORECOLOR" val="NO VALUE"/>
  <p:tag name="FONTCOLOR" val="NO VALUE"/>
  <p:tag name="PLACEHOLDERSIZE" val="NO VALUE"/>
  <p:tag name="SOURCE" val="NO VALUE"/>
  <p:tag name="TYPE" val="PageVerticalRuleShort"/>
  <p:tag name="DEVICE" val="Canon Colorpass 1000"/>
  <p:tag name="LINECOLOR" val="Title Page Rule"/>
  <p:tag name="SUBOBJECTID" val="PageVerticalRuleShort"/>
  <p:tag name="OBJECTID" val="PageVerticalRuleShort"/>
  <p:tag name="LEFT" val="210.24"/>
  <p:tag name="TOP" val="57.6"/>
  <p:tag name="HEIGHT" val="74.88"/>
  <p:tag name="LINEWEIGHT" val="0.75"/>
</p:tagLst>
</file>

<file path=ppt/tags/tag43.xml><?xml version="1.0" encoding="utf-8"?>
<p:tagLst xmlns:a="http://schemas.openxmlformats.org/drawingml/2006/main" xmlns:r="http://schemas.openxmlformats.org/officeDocument/2006/relationships" xmlns:p="http://schemas.openxmlformats.org/presentationml/2006/main">
  <p:tag name="RULERID" val="Trailer1"/>
  <p:tag name="ANCHORPOINT" val="NO VALUE"/>
  <p:tag name="CHARTLIBVERSION" val="NO VALUE"/>
  <p:tag name="DDVERSION" val="2.0"/>
  <p:tag name="LINECOLOR" val="NO VALUE"/>
  <p:tag name="PLACEHOLDERSIZE" val="NO VALUE"/>
  <p:tag name="TYPE" val="Trailer"/>
  <p:tag name="SUBOBJECTID" val="Trailer"/>
  <p:tag name="OBJECTID" val="Trailer"/>
  <p:tag name="SOURCE" val="rulers.ppt!Trailer1"/>
  <p:tag name="FILLFORECOLOR" val="Transparent"/>
  <p:tag name="HEIGHT" val="6"/>
  <p:tag name="WIDTH" val="237.5"/>
  <p:tag name="LEFT" val="511.25"/>
  <p:tag name="TOP" val="50.38"/>
  <p:tag name="FONTCOLOR" val="Trailer Font"/>
  <p:tag name="DEVICE" val="Canon Colorpass 1000"/>
</p:tagLst>
</file>

<file path=ppt/tags/tag44.xml><?xml version="1.0" encoding="utf-8"?>
<p:tagLst xmlns:a="http://schemas.openxmlformats.org/drawingml/2006/main" xmlns:r="http://schemas.openxmlformats.org/officeDocument/2006/relationships" xmlns:p="http://schemas.openxmlformats.org/presentationml/2006/main">
  <p:tag name="DDVERSION" val="2.0"/>
  <p:tag name="NUMBERINLAYOUT" val="9"/>
  <p:tag name="SLIPSHEET" val="NO VALUE"/>
  <p:tag name="SLIPSHEETTYPE" val="NO VALUE"/>
  <p:tag name="LAYOUTCATEGORY" val="Primary Field Layouts"/>
  <p:tag name="LAYOUTDISPLAYNAME" val="Two Rows"/>
  <p:tag name="LAYOUTNAME" val="Two Rows"/>
  <p:tag name="PAGETYPE" val="BodyPage"/>
  <p:tag name="APPVERSION" val="2.00.004"/>
  <p:tag name="SLIDEID" val="PriTwoRow"/>
  <p:tag name="ISPAGEELEMENT" val="Yes"/>
  <p:tag name="SHOWINNEWSLIDEDIALOG" val="Yes"/>
  <p:tag name="ALLOWMORETHANONE" val="Yes"/>
  <p:tag name="ALLOWPAGETITLE" val="Yes"/>
  <p:tag name="HASPROJECTNAME" val="Yes"/>
  <p:tag name="HASTRAILER" val="Yes"/>
  <p:tag name="SUPPRESSPAGENUMBER" val="No"/>
  <p:tag name="ALLOWINCLUDEINTOC" val="Yes"/>
  <p:tag name="HASKEYPOINTS" val="Yes"/>
  <p:tag name="INCLUDEINTOC" val="No"/>
  <p:tag name="ALLOWPAGESUBTITLE" val="Yes"/>
  <p:tag name="HASSLIDEFOOTER" val="Yes"/>
  <p:tag name="LISTORDER" val="3"/>
  <p:tag name="JOB" val="7FNY997"/>
  <p:tag name="BACKCOLOR" val="Slide Background"/>
  <p:tag name="DEVICE" val="Canon Colorpass 1000"/>
  <p:tag name="SCHEME" val="Printed"/>
  <p:tag name="LANGUAGE" val="ENGLISH (UNITED STATES)"/>
  <p:tag name="STYLE" val="IBD"/>
</p:tagLst>
</file>

<file path=ppt/tags/tag45.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LINECOLOR" val="NO VALUE"/>
  <p:tag name="PLACEHOLDERSIZE" val="NO VALUE"/>
  <p:tag name="SOURCE" val="NO VALUE"/>
  <p:tag name="TYPE" val="PageTitle"/>
  <p:tag name="SUBOBJECTID" val="PgTitlesPgTitle"/>
  <p:tag name="OBJECTID" val="PgTitles"/>
  <p:tag name="WIDTH" val="522"/>
  <p:tag name="FILLFORECOLOR" val="Page Title Fill"/>
  <p:tag name="HEIGHT" val="28.75"/>
  <p:tag name="LEFT" val="226.75"/>
  <p:tag name="TOP" val="79.25"/>
  <p:tag name="FONTCOLOR" val="Page Title Font"/>
  <p:tag name="DEVICE" val="Canon Colorpass 1000"/>
</p:tagLst>
</file>

<file path=ppt/tags/tag46.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LINECOLOR" val="NO VALUE"/>
  <p:tag name="PLACEHOLDERSIZE" val="NO VALUE"/>
  <p:tag name="SOURCE" val="NO VALUE"/>
  <p:tag name="TYPE" val="SectionTitle"/>
  <p:tag name="SUBOBJECTID" val="PgTitlesSecTitle"/>
  <p:tag name="OBJECTID" val="PgTitles"/>
  <p:tag name="WIDTH" val="522"/>
  <p:tag name="HEIGHT" val="21.63"/>
  <p:tag name="LEFT" val="226.75"/>
  <p:tag name="TOP" val="57.63"/>
  <p:tag name="FILLFORECOLOR" val="Page SecTitle Fill"/>
  <p:tag name="FONTCOLOR" val="Page SecTitle Font"/>
  <p:tag name="DEVICE" val="Canon Colorpass 1000"/>
</p:tagLst>
</file>

<file path=ppt/tags/tag47.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LINECOLOR" val="NO VALUE"/>
  <p:tag name="PLACEHOLDERSIZE" val="NO VALUE"/>
  <p:tag name="SOURCE" val="NO VALUE"/>
  <p:tag name="TYPE" val="PageNumber"/>
  <p:tag name="FILLFORECOLOR" val="Transparent"/>
  <p:tag name="SUBOBJECTID" val="PgNum"/>
  <p:tag name="OBJECTID" val="PgNum"/>
  <p:tag name="HEIGHT" val="13.25"/>
  <p:tag name="TOP" val="573.88"/>
  <p:tag name="FONTCOLOR" val="Page Number Font"/>
  <p:tag name="DEVICE" val="Canon Colorpass 1000"/>
  <p:tag name="LEFT" val="743.075012207031"/>
  <p:tag name="WIDTH" val="6.184803"/>
</p:tagLst>
</file>

<file path=ppt/tags/tag48.xml><?xml version="1.0" encoding="utf-8"?>
<p:tagLst xmlns:a="http://schemas.openxmlformats.org/drawingml/2006/main" xmlns:r="http://schemas.openxmlformats.org/officeDocument/2006/relationships" xmlns:p="http://schemas.openxmlformats.org/presentationml/2006/main">
  <p:tag name="RULERID" val="Trailer1"/>
  <p:tag name="ANCHORPOINT" val="NO VALUE"/>
  <p:tag name="CHARTLIBVERSION" val="NO VALUE"/>
  <p:tag name="DDVERSION" val="2.0"/>
  <p:tag name="LINECOLOR" val="NO VALUE"/>
  <p:tag name="PLACEHOLDERSIZE" val="NO VALUE"/>
  <p:tag name="TYPE" val="Trailer"/>
  <p:tag name="SUBOBJECTID" val="Trailer"/>
  <p:tag name="OBJECTID" val="Trailer"/>
  <p:tag name="SOURCE" val="rulers.ppt!Trailer1"/>
  <p:tag name="FILLFORECOLOR" val="Transparent"/>
  <p:tag name="HEIGHT" val="6"/>
  <p:tag name="WIDTH" val="237.5"/>
  <p:tag name="LEFT" val="511.25"/>
  <p:tag name="TOP" val="50.38"/>
  <p:tag name="FONTCOLOR" val="Trailer Font"/>
  <p:tag name="DEVICE" val="Canon Colorpass 1000"/>
</p:tagLst>
</file>

<file path=ppt/tags/tag49.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FILLFORECOLOR" val="NO VALUE"/>
  <p:tag name="FONTCOLOR" val="NO VALUE"/>
  <p:tag name="PLACEHOLDERSIZE" val="NO VALUE"/>
  <p:tag name="SOURCE" val="NO VALUE"/>
  <p:tag name="TYPE" val="PageVerticalRuleShort"/>
  <p:tag name="DEVICE" val="Canon Colorpass 1000"/>
  <p:tag name="LINECOLOR" val="Title Page Rule"/>
  <p:tag name="SUBOBJECTID" val="PageVerticalRuleShort"/>
  <p:tag name="OBJECTID" val="PageVerticalRuleShort"/>
  <p:tag name="LEFT" val="210.24"/>
  <p:tag name="TOP" val="57.6"/>
  <p:tag name="HEIGHT" val="74.88"/>
  <p:tag name="LINEWEIGHT" val="0.75"/>
</p:tagLst>
</file>

<file path=ppt/tags/tag5.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FILLFORECOLOR" val="NO VALUE"/>
  <p:tag name="FONTCOLOR" val="NO VALUE"/>
  <p:tag name="PLACEHOLDERSIZE" val="NO VALUE"/>
  <p:tag name="SOURCE" val="NO VALUE"/>
  <p:tag name="TYPE" val="TitlePgVerticalRule"/>
  <p:tag name="DEVICE" val="Canon Colorpass 1000"/>
  <p:tag name="LINECOLOR" val="Title Page Rule"/>
  <p:tag name="SUBOBJECTID" val="TitlePgVerticalRule"/>
  <p:tag name="OBJECTID" val="TitlePgVerticalRule"/>
  <p:tag name="LEFT" val="210.24"/>
  <p:tag name="TOP" val="342"/>
  <p:tag name="HEIGHT" val="108"/>
  <p:tag name="LINEWEIGHT" val="0.75"/>
  <p:tag name="FIRMWIDECONVERSION" val="YES"/>
</p:tagLst>
</file>

<file path=ppt/tags/tag50.xml><?xml version="1.0" encoding="utf-8"?>
<p:tagLst xmlns:a="http://schemas.openxmlformats.org/drawingml/2006/main" xmlns:r="http://schemas.openxmlformats.org/officeDocument/2006/relationships" xmlns:p="http://schemas.openxmlformats.org/presentationml/2006/main">
  <p:tag name="RULERID" val="Trailer1"/>
  <p:tag name="ANCHORPOINT" val="NO VALUE"/>
  <p:tag name="CHARTLIBVERSION" val="NO VALUE"/>
  <p:tag name="DDVERSION" val="2.0"/>
  <p:tag name="LINECOLOR" val="NO VALUE"/>
  <p:tag name="PLACEHOLDERSIZE" val="NO VALUE"/>
  <p:tag name="TYPE" val="Trailer"/>
  <p:tag name="SUBOBJECTID" val="Trailer"/>
  <p:tag name="OBJECTID" val="Trailer"/>
  <p:tag name="SOURCE" val="rulers.ppt!Trailer1"/>
  <p:tag name="FILLFORECOLOR" val="Transparent"/>
  <p:tag name="HEIGHT" val="6"/>
  <p:tag name="WIDTH" val="237.5"/>
  <p:tag name="LEFT" val="511.25"/>
  <p:tag name="TOP" val="50.38"/>
  <p:tag name="FONTCOLOR" val="Trailer Font"/>
  <p:tag name="DEVICE" val="Canon Colorpass 1000"/>
</p:tagLst>
</file>

<file path=ppt/tags/tag51.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extBox Heading Fill"/>
  <p:tag name="SUBOBJECTID" val="TextBoxHeading"/>
  <p:tag name="LEFT" val="226.8"/>
  <p:tag name="TOP" val="158.4"/>
  <p:tag name="HEIGHT" val="28.8"/>
  <p:tag name="WIDTH" val="522"/>
  <p:tag name="CHARTTYPE" val="Area Chart"/>
  <p:tag name="CHARTNAME" val="XLChart"/>
  <p:tag name="OBJECTID" val="MultipleElementsHeading"/>
  <p:tag name="ANCHORPOINT" val="1"/>
  <p:tag name="PLACEHOLDERSIZE" val="7"/>
</p:tagLst>
</file>

<file path=ppt/tags/tag52.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extBox Heading Fill"/>
  <p:tag name="SUBOBJECTID" val="TextBoxHeading"/>
  <p:tag name="LEFT" val="226.8"/>
  <p:tag name="TOP" val="158.4"/>
  <p:tag name="HEIGHT" val="28.8"/>
  <p:tag name="WIDTH" val="522"/>
  <p:tag name="CHARTTYPE" val="Area Chart"/>
  <p:tag name="CHARTNAME" val="XLChart"/>
  <p:tag name="OBJECTID" val="MultipleElementsHeading"/>
  <p:tag name="ANCHORPOINT" val="1"/>
  <p:tag name="PLACEHOLDERSIZE" val="7"/>
</p:tagLst>
</file>

<file path=ppt/tags/tag53.xml><?xml version="1.0" encoding="utf-8"?>
<p:tagLst xmlns:a="http://schemas.openxmlformats.org/drawingml/2006/main" xmlns:r="http://schemas.openxmlformats.org/officeDocument/2006/relationships" xmlns:p="http://schemas.openxmlformats.org/presentationml/2006/main">
  <p:tag name="DDVERSION" val="2.0"/>
  <p:tag name="NUMBERINLAYOUT" val="9"/>
  <p:tag name="SLIPSHEET" val="NO VALUE"/>
  <p:tag name="SLIPSHEETTYPE" val="NO VALUE"/>
  <p:tag name="LAYOUTCATEGORY" val="Primary Field Layouts"/>
  <p:tag name="LAYOUTDISPLAYNAME" val="Two Rows"/>
  <p:tag name="LAYOUTNAME" val="Two Rows"/>
  <p:tag name="PAGETYPE" val="BodyPage"/>
  <p:tag name="APPVERSION" val="2.00.004"/>
  <p:tag name="SLIDEID" val="PriTwoRow"/>
  <p:tag name="ISPAGEELEMENT" val="Yes"/>
  <p:tag name="SHOWINNEWSLIDEDIALOG" val="Yes"/>
  <p:tag name="ALLOWMORETHANONE" val="Yes"/>
  <p:tag name="ALLOWPAGETITLE" val="Yes"/>
  <p:tag name="HASPROJECTNAME" val="Yes"/>
  <p:tag name="HASTRAILER" val="Yes"/>
  <p:tag name="SUPPRESSPAGENUMBER" val="No"/>
  <p:tag name="ALLOWINCLUDEINTOC" val="Yes"/>
  <p:tag name="HASKEYPOINTS" val="Yes"/>
  <p:tag name="INCLUDEINTOC" val="No"/>
  <p:tag name="ALLOWPAGESUBTITLE" val="Yes"/>
  <p:tag name="HASSLIDEFOOTER" val="Yes"/>
  <p:tag name="LISTORDER" val="3"/>
  <p:tag name="JOB" val="7FNY997"/>
  <p:tag name="BACKCOLOR" val="Slide Background"/>
  <p:tag name="DEVICE" val="Canon Colorpass 1000"/>
  <p:tag name="SCHEME" val="Printed"/>
  <p:tag name="LANGUAGE" val="ENGLISH (UNITED STATES)"/>
  <p:tag name="STYLE" val="IBD"/>
</p:tagLst>
</file>

<file path=ppt/tags/tag54.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LINECOLOR" val="NO VALUE"/>
  <p:tag name="PLACEHOLDERSIZE" val="NO VALUE"/>
  <p:tag name="SOURCE" val="NO VALUE"/>
  <p:tag name="TYPE" val="PageTitle"/>
  <p:tag name="SUBOBJECTID" val="PgTitlesPgTitle"/>
  <p:tag name="OBJECTID" val="PgTitles"/>
  <p:tag name="WIDTH" val="522"/>
  <p:tag name="FILLFORECOLOR" val="Page Title Fill"/>
  <p:tag name="HEIGHT" val="28.75"/>
  <p:tag name="LEFT" val="226.75"/>
  <p:tag name="TOP" val="79.25"/>
  <p:tag name="FONTCOLOR" val="Page Title Font"/>
  <p:tag name="DEVICE" val="Canon Colorpass 1000"/>
</p:tagLst>
</file>

<file path=ppt/tags/tag55.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LINECOLOR" val="NO VALUE"/>
  <p:tag name="PLACEHOLDERSIZE" val="NO VALUE"/>
  <p:tag name="SOURCE" val="NO VALUE"/>
  <p:tag name="TYPE" val="SectionTitle"/>
  <p:tag name="SUBOBJECTID" val="PgTitlesSecTitle"/>
  <p:tag name="OBJECTID" val="PgTitles"/>
  <p:tag name="WIDTH" val="522"/>
  <p:tag name="HEIGHT" val="21.63"/>
  <p:tag name="LEFT" val="226.75"/>
  <p:tag name="TOP" val="57.63"/>
  <p:tag name="FILLFORECOLOR" val="Page SecTitle Fill"/>
  <p:tag name="FONTCOLOR" val="Page SecTitle Font"/>
  <p:tag name="DEVICE" val="Canon Colorpass 1000"/>
</p:tagLst>
</file>

<file path=ppt/tags/tag56.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LINECOLOR" val="NO VALUE"/>
  <p:tag name="PLACEHOLDERSIZE" val="NO VALUE"/>
  <p:tag name="SOURCE" val="NO VALUE"/>
  <p:tag name="TYPE" val="PageNumber"/>
  <p:tag name="FILLFORECOLOR" val="Transparent"/>
  <p:tag name="SUBOBJECTID" val="PgNum"/>
  <p:tag name="OBJECTID" val="PgNum"/>
  <p:tag name="HEIGHT" val="13.25"/>
  <p:tag name="TOP" val="573.88"/>
  <p:tag name="FONTCOLOR" val="Page Number Font"/>
  <p:tag name="DEVICE" val="Canon Colorpass 1000"/>
  <p:tag name="LEFT" val="743.075012207031"/>
  <p:tag name="WIDTH" val="6.184803"/>
</p:tagLst>
</file>

<file path=ppt/tags/tag57.xml><?xml version="1.0" encoding="utf-8"?>
<p:tagLst xmlns:a="http://schemas.openxmlformats.org/drawingml/2006/main" xmlns:r="http://schemas.openxmlformats.org/officeDocument/2006/relationships" xmlns:p="http://schemas.openxmlformats.org/presentationml/2006/main">
  <p:tag name="RULERID" val="Trailer1"/>
  <p:tag name="ANCHORPOINT" val="NO VALUE"/>
  <p:tag name="CHARTLIBVERSION" val="NO VALUE"/>
  <p:tag name="DDVERSION" val="2.0"/>
  <p:tag name="LINECOLOR" val="NO VALUE"/>
  <p:tag name="PLACEHOLDERSIZE" val="NO VALUE"/>
  <p:tag name="TYPE" val="Trailer"/>
  <p:tag name="SUBOBJECTID" val="Trailer"/>
  <p:tag name="OBJECTID" val="Trailer"/>
  <p:tag name="SOURCE" val="rulers.ppt!Trailer1"/>
  <p:tag name="FILLFORECOLOR" val="Transparent"/>
  <p:tag name="HEIGHT" val="6"/>
  <p:tag name="WIDTH" val="237.5"/>
  <p:tag name="LEFT" val="511.25"/>
  <p:tag name="TOP" val="50.38"/>
  <p:tag name="FONTCOLOR" val="Trailer Font"/>
  <p:tag name="DEVICE" val="Canon Colorpass 1000"/>
</p:tagLst>
</file>

<file path=ppt/tags/tag58.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FILLFORECOLOR" val="NO VALUE"/>
  <p:tag name="FONTCOLOR" val="NO VALUE"/>
  <p:tag name="PLACEHOLDERSIZE" val="NO VALUE"/>
  <p:tag name="SOURCE" val="NO VALUE"/>
  <p:tag name="TYPE" val="PageVerticalRuleShort"/>
  <p:tag name="DEVICE" val="Canon Colorpass 1000"/>
  <p:tag name="LINECOLOR" val="Title Page Rule"/>
  <p:tag name="SUBOBJECTID" val="PageVerticalRuleShort"/>
  <p:tag name="OBJECTID" val="PageVerticalRuleShort"/>
  <p:tag name="LEFT" val="210.24"/>
  <p:tag name="TOP" val="57.6"/>
  <p:tag name="HEIGHT" val="74.88"/>
  <p:tag name="LINEWEIGHT" val="0.75"/>
</p:tagLst>
</file>

<file path=ppt/tags/tag59.xml><?xml version="1.0" encoding="utf-8"?>
<p:tagLst xmlns:a="http://schemas.openxmlformats.org/drawingml/2006/main" xmlns:r="http://schemas.openxmlformats.org/officeDocument/2006/relationships" xmlns:p="http://schemas.openxmlformats.org/presentationml/2006/main">
  <p:tag name="RULERID" val="Trailer1"/>
  <p:tag name="ANCHORPOINT" val="NO VALUE"/>
  <p:tag name="CHARTLIBVERSION" val="NO VALUE"/>
  <p:tag name="DDVERSION" val="2.0"/>
  <p:tag name="LINECOLOR" val="NO VALUE"/>
  <p:tag name="PLACEHOLDERSIZE" val="NO VALUE"/>
  <p:tag name="TYPE" val="Trailer"/>
  <p:tag name="SUBOBJECTID" val="Trailer"/>
  <p:tag name="OBJECTID" val="Trailer"/>
  <p:tag name="SOURCE" val="rulers.ppt!Trailer1"/>
  <p:tag name="FILLFORECOLOR" val="Transparent"/>
  <p:tag name="HEIGHT" val="6"/>
  <p:tag name="WIDTH" val="237.5"/>
  <p:tag name="LEFT" val="511.25"/>
  <p:tag name="TOP" val="50.38"/>
  <p:tag name="FONTCOLOR" val="Trailer Font"/>
  <p:tag name="DEVICE" val="Canon Colorpass 1000"/>
</p:tagLst>
</file>

<file path=ppt/tags/tag6.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FONTCOLOR" val="NO VALUE"/>
  <p:tag name="LINECOLOR" val="NO VALUE"/>
  <p:tag name="PLACEHOLDERSIZE" val="NO VALUE"/>
  <p:tag name="SOURCE" val="NO VALUE"/>
  <p:tag name="TYPE" val="TitlePageProjectName"/>
  <p:tag name="DEVICE" val="Canon Colorpass 1000"/>
  <p:tag name="FILLFORECOLOR" val="Transparent"/>
  <p:tag name="SUBOBJECTID" val="TitlePageProjectName"/>
  <p:tag name="OBJECTID" val="TitlePgTitles"/>
  <p:tag name="LEFT" val="226.8"/>
  <p:tag name="TOP" val="336.96"/>
  <p:tag name="HEIGHT" val="21.6"/>
  <p:tag name="WIDTH" val="432"/>
</p:tagLst>
</file>

<file path=ppt/tags/tag60.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extBox Heading Fill"/>
  <p:tag name="SUBOBJECTID" val="TextBoxHeading"/>
  <p:tag name="LEFT" val="226.8"/>
  <p:tag name="TOP" val="158.4"/>
  <p:tag name="HEIGHT" val="28.8"/>
  <p:tag name="WIDTH" val="522"/>
  <p:tag name="CHARTTYPE" val="Area Chart"/>
  <p:tag name="CHARTNAME" val="XLChart"/>
  <p:tag name="OBJECTID" val="MultipleElementsHeading"/>
  <p:tag name="ANCHORPOINT" val="1"/>
  <p:tag name="PLACEHOLDERSIZE" val="7"/>
</p:tagLst>
</file>

<file path=ppt/tags/tag61.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extBox Heading Fill"/>
  <p:tag name="SUBOBJECTID" val="TextBoxHeading"/>
  <p:tag name="LEFT" val="226.8"/>
  <p:tag name="TOP" val="158.4"/>
  <p:tag name="HEIGHT" val="28.8"/>
  <p:tag name="WIDTH" val="522"/>
  <p:tag name="CHARTTYPE" val="Area Chart"/>
  <p:tag name="CHARTNAME" val="XLChart"/>
  <p:tag name="OBJECTID" val="MultipleElementsHeading"/>
  <p:tag name="ANCHORPOINT" val="1"/>
  <p:tag name="PLACEHOLDERSIZE" val="7"/>
</p:tagLst>
</file>

<file path=ppt/tags/tag62.xml><?xml version="1.0" encoding="utf-8"?>
<p:tagLst xmlns:a="http://schemas.openxmlformats.org/drawingml/2006/main" xmlns:r="http://schemas.openxmlformats.org/officeDocument/2006/relationships" xmlns:p="http://schemas.openxmlformats.org/presentationml/2006/main">
  <p:tag name="DDVERSION" val="2.0"/>
  <p:tag name="NUMBERINLAYOUT" val="8"/>
  <p:tag name="SLIPSHEET" val="NO VALUE"/>
  <p:tag name="SLIPSHEETTYPE" val="NO VALUE"/>
  <p:tag name="LAYOUTCATEGORY" val="Primary Field Layouts"/>
  <p:tag name="LAYOUTDISPLAYNAME" val="Two Columns"/>
  <p:tag name="LAYOUTNAME" val="Two Columns"/>
  <p:tag name="PAGETYPE" val="BodyPage"/>
  <p:tag name="APPVERSION" val="2.00.004"/>
  <p:tag name="SLIDEID" val="PriTwoCol"/>
  <p:tag name="ISPAGEELEMENT" val="Yes"/>
  <p:tag name="SHOWINNEWSLIDEDIALOG" val="Yes"/>
  <p:tag name="ALLOWMORETHANONE" val="Yes"/>
  <p:tag name="ALLOWPAGETITLE" val="Yes"/>
  <p:tag name="HASPROJECTNAME" val="Yes"/>
  <p:tag name="HASTRAILER" val="Yes"/>
  <p:tag name="SUPPRESSPAGENUMBER" val="No"/>
  <p:tag name="ALLOWINCLUDEINTOC" val="Yes"/>
  <p:tag name="HASKEYPOINTS" val="Yes"/>
  <p:tag name="INCLUDEINTOC" val="No"/>
  <p:tag name="ALLOWPAGESUBTITLE" val="Yes"/>
  <p:tag name="HASSLIDEFOOTER" val="Yes"/>
  <p:tag name="LISTORDER" val="16"/>
  <p:tag name="JOB" val="7FNY997"/>
  <p:tag name="BACKCOLOR" val="Slide Background"/>
  <p:tag name="DEVICE" val="Canon Colorpass 1000"/>
  <p:tag name="SCHEME" val="Printed"/>
  <p:tag name="LANGUAGE" val="ENGLISH (UNITED STATES)"/>
  <p:tag name="STYLE" val="IBD"/>
</p:tagLst>
</file>

<file path=ppt/tags/tag63.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LINECOLOR" val="NO VALUE"/>
  <p:tag name="PLACEHOLDERSIZE" val="NO VALUE"/>
  <p:tag name="SOURCE" val="NO VALUE"/>
  <p:tag name="TYPE" val="PageTitle"/>
  <p:tag name="SUBOBJECTID" val="PgTitlesPgTitle"/>
  <p:tag name="OBJECTID" val="PgTitles"/>
  <p:tag name="WIDTH" val="522"/>
  <p:tag name="FILLFORECOLOR" val="Page Title Fill"/>
  <p:tag name="HEIGHT" val="28.75"/>
  <p:tag name="LEFT" val="226.75"/>
  <p:tag name="TOP" val="79.25"/>
  <p:tag name="FONTCOLOR" val="Page Title Font"/>
  <p:tag name="DEVICE" val="Canon Colorpass 1000"/>
</p:tagLst>
</file>

<file path=ppt/tags/tag64.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LINECOLOR" val="NO VALUE"/>
  <p:tag name="PLACEHOLDERSIZE" val="NO VALUE"/>
  <p:tag name="SOURCE" val="NO VALUE"/>
  <p:tag name="TYPE" val="PageSubtitle"/>
  <p:tag name="SUBOBJECTID" val="PgTitlesSubTitle"/>
  <p:tag name="OBJECTID" val="PgTitles"/>
  <p:tag name="TOP" val="108"/>
  <p:tag name="WIDTH" val="522"/>
  <p:tag name="FILLFORECOLOR" val="Page SubTitle Fill"/>
  <p:tag name="HEIGHT" val="21.63"/>
  <p:tag name="LEFT" val="226.75"/>
  <p:tag name="FONTCOLOR" val="Page SubTitle Font"/>
  <p:tag name="DEVICE" val="Canon Colorpass 1000"/>
</p:tagLst>
</file>

<file path=ppt/tags/tag65.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LINECOLOR" val="NO VALUE"/>
  <p:tag name="PLACEHOLDERSIZE" val="NO VALUE"/>
  <p:tag name="SOURCE" val="NO VALUE"/>
  <p:tag name="TYPE" val="SectionTitle"/>
  <p:tag name="SUBOBJECTID" val="PgTitlesSecTitle"/>
  <p:tag name="OBJECTID" val="PgTitles"/>
  <p:tag name="WIDTH" val="522"/>
  <p:tag name="HEIGHT" val="21.63"/>
  <p:tag name="LEFT" val="226.75"/>
  <p:tag name="TOP" val="57.63"/>
  <p:tag name="FILLFORECOLOR" val="Page SecTitle Fill"/>
  <p:tag name="FONTCOLOR" val="Page SecTitle Font"/>
  <p:tag name="DEVICE" val="Canon Colorpass 1000"/>
</p:tagLst>
</file>

<file path=ppt/tags/tag66.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LINECOLOR" val="NO VALUE"/>
  <p:tag name="PLACEHOLDERSIZE" val="NO VALUE"/>
  <p:tag name="SOURCE" val="NO VALUE"/>
  <p:tag name="TYPE" val="PageNumber"/>
  <p:tag name="FILLFORECOLOR" val="Transparent"/>
  <p:tag name="SUBOBJECTID" val="PgNum"/>
  <p:tag name="OBJECTID" val="PgNum"/>
  <p:tag name="HEIGHT" val="13.25"/>
  <p:tag name="TOP" val="573.88"/>
  <p:tag name="FONTCOLOR" val="Page Number Font"/>
  <p:tag name="DEVICE" val="Canon Colorpass 1000"/>
  <p:tag name="LEFT" val="743.075012207031"/>
  <p:tag name="WIDTH" val="6.184882"/>
</p:tagLst>
</file>

<file path=ppt/tags/tag67.xml><?xml version="1.0" encoding="utf-8"?>
<p:tagLst xmlns:a="http://schemas.openxmlformats.org/drawingml/2006/main" xmlns:r="http://schemas.openxmlformats.org/officeDocument/2006/relationships" xmlns:p="http://schemas.openxmlformats.org/presentationml/2006/main">
  <p:tag name="RULERID" val="Trailer1"/>
  <p:tag name="ANCHORPOINT" val="NO VALUE"/>
  <p:tag name="CHARTLIBVERSION" val="NO VALUE"/>
  <p:tag name="DDVERSION" val="2.0"/>
  <p:tag name="LINECOLOR" val="NO VALUE"/>
  <p:tag name="PLACEHOLDERSIZE" val="NO VALUE"/>
  <p:tag name="TYPE" val="Trailer"/>
  <p:tag name="SUBOBJECTID" val="Trailer"/>
  <p:tag name="OBJECTID" val="Trailer"/>
  <p:tag name="SOURCE" val="rulers.ppt!Trailer1"/>
  <p:tag name="FILLFORECOLOR" val="Transparent"/>
  <p:tag name="HEIGHT" val="6"/>
  <p:tag name="WIDTH" val="237.5"/>
  <p:tag name="LEFT" val="511.25"/>
  <p:tag name="TOP" val="50.38"/>
  <p:tag name="FONTCOLOR" val="Trailer Font"/>
  <p:tag name="DEVICE" val="Canon Colorpass 1000"/>
</p:tagLst>
</file>

<file path=ppt/tags/tag68.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FILLFORECOLOR" val="NO VALUE"/>
  <p:tag name="FONTCOLOR" val="NO VALUE"/>
  <p:tag name="PLACEHOLDERSIZE" val="NO VALUE"/>
  <p:tag name="SOURCE" val="NO VALUE"/>
  <p:tag name="TYPE" val="PageVerticalRuleShort"/>
  <p:tag name="DEVICE" val="Canon Colorpass 1000"/>
  <p:tag name="LINECOLOR" val="Title Page Rule"/>
  <p:tag name="SUBOBJECTID" val="PageVerticalRuleShort"/>
  <p:tag name="OBJECTID" val="PageVerticalRuleShort"/>
  <p:tag name="LEFT" val="210.24"/>
  <p:tag name="TOP" val="57.6"/>
  <p:tag name="HEIGHT" val="74.88"/>
  <p:tag name="LINEWEIGHT" val="0.75"/>
</p:tagLst>
</file>

<file path=ppt/tags/tag69.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LEFT" val="226.8"/>
  <p:tag name="TOP" val="158.4"/>
  <p:tag name="HEIGHT" val="28.8"/>
  <p:tag name="WIDTH" val="522"/>
  <p:tag name="CHARTTYPE" val="Bar Chart"/>
  <p:tag name="CHARTNAME" val="XLChart"/>
  <p:tag name="OBJECTID" val="XLChart"/>
  <p:tag name="ANCHORPOINT" val="2"/>
  <p:tag name="PLACEHOLDERSIZE" val="4"/>
</p:tagLst>
</file>

<file path=ppt/tags/tag7.xml><?xml version="1.0" encoding="utf-8"?>
<p:tagLst xmlns:a="http://schemas.openxmlformats.org/drawingml/2006/main" xmlns:r="http://schemas.openxmlformats.org/officeDocument/2006/relationships" xmlns:p="http://schemas.openxmlformats.org/presentationml/2006/main">
  <p:tag name="DDVERSION" val="2.0"/>
  <p:tag name="SLIPSHEET" val="NO VALUE"/>
  <p:tag name="SLIPSHEETTYPE" val="NO VALUE"/>
  <p:tag name="LAYOUTCATEGORY" val="Full Width Field Layouts"/>
  <p:tag name="LAYOUTDISPLAYNAME" val="Three Columns (No Sidebar)"/>
  <p:tag name="LAYOUTNAME" val="Three Columns (No Sidebar)"/>
  <p:tag name="PAGETYPE" val="BodyPage"/>
  <p:tag name="APPVERSION" val="2.00.004"/>
  <p:tag name="SLIDEID" val="ThrColOnly"/>
  <p:tag name="ISPAGEELEMENT" val="Yes"/>
  <p:tag name="SHOWINNEWSLIDEDIALOG" val="Yes"/>
  <p:tag name="ALLOWMORETHANONE" val="Yes"/>
  <p:tag name="ALLOWPAGETITLE" val="Yes"/>
  <p:tag name="HASPROJECTNAME" val="Yes"/>
  <p:tag name="HASTRAILER" val="Yes"/>
  <p:tag name="SUPPRESSPAGENUMBER" val="No"/>
  <p:tag name="ALLOWINCLUDEINTOC" val="Yes"/>
  <p:tag name="HASKEYPOINTS" val="No"/>
  <p:tag name="INCLUDEINTOC" val="No"/>
  <p:tag name="ALLOWPAGESUBTITLE" val="Yes"/>
  <p:tag name="HASSLIDEFOOTER" val="Yes"/>
  <p:tag name="LISTORDER" val="30"/>
  <p:tag name="NUMBERINLAYOUT" val="24"/>
  <p:tag name="JOB" val="7FNY997"/>
  <p:tag name="BACKCOLOR" val="Slide Background"/>
  <p:tag name="DEVICE" val="Canon Colorpass 1000"/>
  <p:tag name="SCHEME" val="Printed"/>
  <p:tag name="LANGUAGE" val="ENGLISH (UNITED STATES)"/>
  <p:tag name="STYLE" val="IBD"/>
</p:tagLst>
</file>

<file path=ppt/tags/tag70.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LEFT" val="226.8"/>
  <p:tag name="TOP" val="158.4"/>
  <p:tag name="HEIGHT" val="28.8"/>
  <p:tag name="WIDTH" val="522"/>
  <p:tag name="CHARTTYPE" val="Bar Chart"/>
  <p:tag name="CHARTNAME" val="XLChart"/>
  <p:tag name="OBJECTID" val="XLChart"/>
  <p:tag name="ANCHORPOINT" val="2"/>
  <p:tag name="PLACEHOLDERSIZE" val="4"/>
</p:tagLst>
</file>

<file path=ppt/tags/tag71.xml><?xml version="1.0" encoding="utf-8"?>
<p:tagLst xmlns:a="http://schemas.openxmlformats.org/drawingml/2006/main" xmlns:r="http://schemas.openxmlformats.org/officeDocument/2006/relationships" xmlns:p="http://schemas.openxmlformats.org/presentationml/2006/main">
  <p:tag name="CHARTLIBVERSION" val="NO VALUE"/>
  <p:tag name="DDVERSION" val="2.0"/>
  <p:tag name="FONTCOLOR" val="NO VALUE"/>
  <p:tag name="LINECOLOR" val="NO VALUE"/>
  <p:tag name="SOURCE" val="NO VALUE"/>
  <p:tag name="TYPE" val="ChartHeading"/>
  <p:tag name="DEVICE" val="Canon Colorpass 1000"/>
  <p:tag name="FILLFORECOLOR" val="Transparent"/>
  <p:tag name="SUBOBJECTID" val="ChartHeading"/>
  <p:tag name="LEFT" val="226.8"/>
  <p:tag name="TOP" val="158.4"/>
  <p:tag name="HEIGHT" val="28.8"/>
  <p:tag name="WIDTH" val="522"/>
  <p:tag name="CHARTTYPE" val="Bar Chart"/>
  <p:tag name="CHARTNAME" val="XLChart"/>
  <p:tag name="OBJECTID" val="XLChart"/>
  <p:tag name="ANCHORPOINT" val="2"/>
  <p:tag name="PLACEHOLDERSIZE" val="4"/>
</p:tagLst>
</file>

<file path=ppt/tags/tag72.xml><?xml version="1.0" encoding="utf-8"?>
<p:tagLst xmlns:a="http://schemas.openxmlformats.org/drawingml/2006/main" xmlns:r="http://schemas.openxmlformats.org/officeDocument/2006/relationships" xmlns:p="http://schemas.openxmlformats.org/presentationml/2006/main">
  <p:tag name="DDVERSION" val="2.0"/>
  <p:tag name="SLIPSHEETTYPE" val="NO VALUE"/>
  <p:tag name="LAYOUTCATEGORY" val="Navigation Pages"/>
  <p:tag name="LAYOUTDISPLAYNAME" val="Appendix Divider Page"/>
  <p:tag name="LAYOUTNAME" val="Appendix Divider Page"/>
  <p:tag name="PAGETYPE" val="AppendixPage"/>
  <p:tag name="APPVERSION" val="2.00.004"/>
  <p:tag name="SLIDEID" val="AppDivPg"/>
  <p:tag name="ISPAGEELEMENT" val="Yes"/>
  <p:tag name="SHOWINNEWSLIDEDIALOG" val="Yes"/>
  <p:tag name="ALLOWMORETHANONE" val="Yes"/>
  <p:tag name="ALLOWPAGETITLE" val="Yes"/>
  <p:tag name="HASPROJECTNAME" val="Yes"/>
  <p:tag name="HASTRAILER" val="Yes"/>
  <p:tag name="SUPPRESSPAGENUMBER" val="Yes"/>
  <p:tag name="ALLOWINCLUDEINTOC" val="Yes"/>
  <p:tag name="HASKEYPOINTS" val="No"/>
  <p:tag name="INCLUDEINTOC" val="Yes"/>
  <p:tag name="ALLOWPAGESUBTITLE" val="No"/>
  <p:tag name="HASSLIDEFOOTER" val="No"/>
  <p:tag name="SLIPSHEET" val="PurpleSlipsheet"/>
  <p:tag name="NUMBERINLAYOUT" val="32"/>
  <p:tag name="LISTORDER" val="24"/>
  <p:tag name="JOB" val="7FNY997"/>
  <p:tag name="BACKCOLOR" val="Title Slide Background"/>
  <p:tag name="DEVICE" val="Canon Colorpass 1000"/>
  <p:tag name="SCHEME" val="Printed"/>
  <p:tag name="LANGUAGE" val="ENGLISH (UNITED STATES)"/>
  <p:tag name="STYLE" val="IBD"/>
</p:tagLst>
</file>

<file path=ppt/tags/tag73.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FILLFORECOLOR" val="NO VALUE"/>
  <p:tag name="PLACEHOLDERSIZE" val="NO VALUE"/>
  <p:tag name="SOURCE" val="NO VALUE"/>
  <p:tag name="LINEWEIGHT" val="0.75"/>
  <p:tag name="OBJECTID" val="AppPgVerticalRule"/>
  <p:tag name="SUBOBJECTID" val="AppPgVerticalRule"/>
  <p:tag name="TYPE" val="AppPgVerticalRule"/>
  <p:tag name="TOP" val="342"/>
  <p:tag name="LEFT" val="210.24"/>
  <p:tag name="HEIGHT" val="77.76"/>
  <p:tag name="LINECOLOR" val="Title Page Rule"/>
  <p:tag name="DEVICE" val="Canon Colorpass 1000"/>
</p:tagLst>
</file>

<file path=ppt/tags/tag74.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LINECOLOR" val="NO VALUE"/>
  <p:tag name="PLACEHOLDERSIZE" val="NO VALUE"/>
  <p:tag name="SOURCE" val="NO VALUE"/>
  <p:tag name="TYPE" val="PageNumber"/>
  <p:tag name="FILLFORECOLOR" val="Transparent"/>
  <p:tag name="SUBOBJECTID" val="PgNum"/>
  <p:tag name="OBJECTID" val="PgNum"/>
  <p:tag name="HEIGHT" val="13.25"/>
  <p:tag name="TOP" val="573.88"/>
  <p:tag name="FONTCOLOR" val="Page Number Font"/>
  <p:tag name="DEVICE" val="Canon Colorpass 1000"/>
  <p:tag name="LEFT" val="743.075012207031"/>
  <p:tag name="WIDTH" val="6.184803"/>
</p:tagLst>
</file>

<file path=ppt/tags/tag75.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LINECOLOR" val="NO VALUE"/>
  <p:tag name="PLACEHOLDERSIZE" val="NO VALUE"/>
  <p:tag name="SOURCE" val="NO VALUE"/>
  <p:tag name="TYPE" val="PageTitleTopBox"/>
  <p:tag name="FILLFORECOLOR" val="Section Page Section Fill"/>
  <p:tag name="SUBOBJECTID" val="SecTitlesTopBox"/>
  <p:tag name="OBJECTID" val="SecTitles"/>
  <p:tag name="HEIGHT" val="21.63"/>
  <p:tag name="LEFT" val="226.75"/>
  <p:tag name="TOP" val="335.5"/>
  <p:tag name="WIDTH" val="432"/>
  <p:tag name="FONTCOLOR" val="Section Page TopBox Font"/>
  <p:tag name="DEVICE" val="Canon Colorpass 1000"/>
</p:tagLst>
</file>

<file path=ppt/tags/tag76.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LINECOLOR" val="NO VALUE"/>
  <p:tag name="PLACEHOLDERSIZE" val="NO VALUE"/>
  <p:tag name="SOURCE" val="NO VALUE"/>
  <p:tag name="TYPE" val="PageTitle"/>
  <p:tag name="SUBOBJECTID" val="SecTitlesPgTitle"/>
  <p:tag name="OBJECTID" val="SecTitles"/>
  <p:tag name="HEIGHT" val="28.75"/>
  <p:tag name="LEFT" val="226.75"/>
  <p:tag name="TOP" val="369.5"/>
  <p:tag name="WIDTH" val="432"/>
  <p:tag name="FILLFORECOLOR" val="NO VALUE"/>
  <p:tag name="FONTCOLOR" val="Main Title Font"/>
  <p:tag name="DEVICE" val="Canon Colorpass 1000"/>
</p:tagLst>
</file>

<file path=ppt/tags/tag77.xml><?xml version="1.0" encoding="utf-8"?>
<p:tagLst xmlns:a="http://schemas.openxmlformats.org/drawingml/2006/main" xmlns:r="http://schemas.openxmlformats.org/officeDocument/2006/relationships" xmlns:p="http://schemas.openxmlformats.org/presentationml/2006/main">
  <p:tag name="RULERID" val="Trailer1"/>
  <p:tag name="ANCHORPOINT" val="NO VALUE"/>
  <p:tag name="CHARTLIBVERSION" val="NO VALUE"/>
  <p:tag name="DDVERSION" val="2.0"/>
  <p:tag name="LINECOLOR" val="NO VALUE"/>
  <p:tag name="PLACEHOLDERSIZE" val="NO VALUE"/>
  <p:tag name="TYPE" val="Trailer"/>
  <p:tag name="SUBOBJECTID" val="Trailer"/>
  <p:tag name="OBJECTID" val="Trailer"/>
  <p:tag name="SOURCE" val="rulers.ppt!Trailer1"/>
  <p:tag name="FILLFORECOLOR" val="Transparent"/>
  <p:tag name="HEIGHT" val="6"/>
  <p:tag name="WIDTH" val="237.5"/>
  <p:tag name="LEFT" val="511.25"/>
  <p:tag name="TOP" val="50.38"/>
  <p:tag name="FONTCOLOR" val="Trailer Font"/>
  <p:tag name="DEVICE" val="Canon Colorpass 1000"/>
</p:tagLst>
</file>

<file path=ppt/tags/tag78.xml><?xml version="1.0" encoding="utf-8"?>
<p:tagLst xmlns:a="http://schemas.openxmlformats.org/drawingml/2006/main" xmlns:r="http://schemas.openxmlformats.org/officeDocument/2006/relationships" xmlns:p="http://schemas.openxmlformats.org/presentationml/2006/main">
  <p:tag name="DDVERSION" val="2.0"/>
  <p:tag name="NUMBERINLAYOUT" val="7"/>
  <p:tag name="SLIPSHEET" val="NO VALUE"/>
  <p:tag name="SLIPSHEETTYPE" val="NO VALUE"/>
  <p:tag name="LAYOUTCATEGORY" val="Primary Field Layouts"/>
  <p:tag name="LAYOUTDISPLAYNAME" val="One Column"/>
  <p:tag name="LAYOUTNAME" val="One Column"/>
  <p:tag name="PAGETYPE" val="BodyPage"/>
  <p:tag name="APPVERSION" val="2.00.004"/>
  <p:tag name="SLIDEID" val="PriOneCol"/>
  <p:tag name="ISPAGEELEMENT" val="Yes"/>
  <p:tag name="SHOWINNEWSLIDEDIALOG" val="Yes"/>
  <p:tag name="ALLOWMORETHANONE" val="Yes"/>
  <p:tag name="ALLOWPAGETITLE" val="Yes"/>
  <p:tag name="HASPROJECTNAME" val="Yes"/>
  <p:tag name="HASTRAILER" val="Yes"/>
  <p:tag name="SUPPRESSPAGENUMBER" val="No"/>
  <p:tag name="ALLOWINCLUDEINTOC" val="Yes"/>
  <p:tag name="HASKEYPOINTS" val="Yes"/>
  <p:tag name="INCLUDEINTOC" val="No"/>
  <p:tag name="ALLOWPAGESUBTITLE" val="Yes"/>
  <p:tag name="HASSLIDEFOOTER" val="Yes"/>
  <p:tag name="LISTORDER" val="1"/>
  <p:tag name="SCHEME" val="Printed"/>
  <p:tag name="LANGUAGE" val="English (United States)"/>
  <p:tag name="BACKCOLOR" val="Slide Background"/>
  <p:tag name="DEVICE" val="Canon Colorpass 1000"/>
  <p:tag name="ZZZJOB3/18/2008 12:27:57 PM" val="9601179"/>
  <p:tag name="ZZZJOB5/1/2008 9:20:30 AM" val="6852028"/>
  <p:tag name="OLDSLIDENAME" val="Slide25"/>
  <p:tag name="FIRMWIDECONVERSION" val="YES"/>
  <p:tag name="ZZZJOB1/9/2009 10:08:10 AM" val="000N006"/>
  <p:tag name="JOB" val="76J7997"/>
  <p:tag name="STYLE" val="IBD"/>
</p:tagLst>
</file>

<file path=ppt/tags/tag79.xml><?xml version="1.0" encoding="utf-8"?>
<p:tagLst xmlns:a="http://schemas.openxmlformats.org/drawingml/2006/main" xmlns:r="http://schemas.openxmlformats.org/officeDocument/2006/relationships" xmlns:p="http://schemas.openxmlformats.org/presentationml/2006/main">
  <p:tag name="FWCONVERSIONSHAPES" val="Shape No. 1"/>
  <p:tag name="ANCHORPOINT" val="NO VALUE"/>
  <p:tag name="CHARTLIBVERSION" val="NO VALUE"/>
  <p:tag name="DDVERSION" val="2.0"/>
  <p:tag name="FONTCOLOR" val="NO VALUE"/>
  <p:tag name="LINECOLOR" val="NO VALUE"/>
  <p:tag name="PLACEHOLDERSIZE" val="NO VALUE"/>
  <p:tag name="SOURCE" val="NO VALUE"/>
  <p:tag name="TYPE" val="PageSubtitle"/>
  <p:tag name="DEVICE" val="Canon Colorpass 1000"/>
  <p:tag name="FILLFORECOLOR" val="Transparent"/>
  <p:tag name="SUBOBJECTID" val="PgTitlesSubTitle"/>
  <p:tag name="OBJECTID" val="PgTitles"/>
  <p:tag name="LEFT" val="226.8"/>
  <p:tag name="TOP" val="108"/>
  <p:tag name="HEIGHT" val="21.6"/>
  <p:tag name="WIDTH" val="522"/>
  <p:tag name="FIRMWIDECONVERSION" val="YES"/>
</p:tagLst>
</file>

<file path=ppt/tags/tag8.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LINECOLOR" val="NO VALUE"/>
  <p:tag name="PLACEHOLDERSIZE" val="NO VALUE"/>
  <p:tag name="SOURCE" val="NO VALUE"/>
  <p:tag name="TYPE" val="PageTitle"/>
  <p:tag name="SUBOBJECTID" val="PgTitlesPgTitle"/>
  <p:tag name="OBJECTID" val="PgTitles"/>
  <p:tag name="WIDTH" val="522"/>
  <p:tag name="FILLFORECOLOR" val="Page Title Fill"/>
  <p:tag name="HEIGHT" val="28.75"/>
  <p:tag name="LEFT" val="226.75"/>
  <p:tag name="TOP" val="79.25"/>
  <p:tag name="FONTCOLOR" val="Page Title Font"/>
  <p:tag name="DEVICE" val="Canon Colorpass 1000"/>
</p:tagLst>
</file>

<file path=ppt/tags/tag80.xml><?xml version="1.0" encoding="utf-8"?>
<p:tagLst xmlns:a="http://schemas.openxmlformats.org/drawingml/2006/main" xmlns:r="http://schemas.openxmlformats.org/officeDocument/2006/relationships" xmlns:p="http://schemas.openxmlformats.org/presentationml/2006/main">
  <p:tag name="FWCONVERSIONSHAPES" val="Shape No. 2"/>
  <p:tag name="ANCHORPOINT" val="NO VALUE"/>
  <p:tag name="CHARTLIBVERSION" val="NO VALUE"/>
  <p:tag name="DDVERSION" val="2.0"/>
  <p:tag name="FONTCOLOR" val="NO VALUE"/>
  <p:tag name="LINECOLOR" val="NO VALUE"/>
  <p:tag name="PLACEHOLDERSIZE" val="NO VALUE"/>
  <p:tag name="SOURCE" val="NO VALUE"/>
  <p:tag name="TYPE" val="SectionTitle"/>
  <p:tag name="DEVICE" val="Canon Colorpass 1000"/>
  <p:tag name="FILLFORECOLOR" val="Page SecTitle Fill"/>
  <p:tag name="SUBOBJECTID" val="PgTitlesSecTitle"/>
  <p:tag name="OBJECTID" val="PgTitles"/>
  <p:tag name="LEFT" val="226.8"/>
  <p:tag name="TOP" val="57.6"/>
  <p:tag name="HEIGHT" val="21.6"/>
  <p:tag name="WIDTH" val="522"/>
  <p:tag name="FIRMWIDECONVERSION" val="YES"/>
</p:tagLst>
</file>

<file path=ppt/tags/tag81.xml><?xml version="1.0" encoding="utf-8"?>
<p:tagLst xmlns:a="http://schemas.openxmlformats.org/drawingml/2006/main" xmlns:r="http://schemas.openxmlformats.org/officeDocument/2006/relationships" xmlns:p="http://schemas.openxmlformats.org/presentationml/2006/main">
  <p:tag name="FWCONVERSIONSHAPES" val="Shape No. 3"/>
  <p:tag name="ANCHORPOINT" val="NO VALUE"/>
  <p:tag name="CHARTLIBVERSION" val="NO VALUE"/>
  <p:tag name="DDVERSION" val="2.0"/>
  <p:tag name="FONTCOLOR" val="NO VALUE"/>
  <p:tag name="LINECOLOR" val="NO VALUE"/>
  <p:tag name="PLACEHOLDERSIZE" val="NO VALUE"/>
  <p:tag name="SOURCE" val="NO VALUE"/>
  <p:tag name="TYPE" val="PageTitle"/>
  <p:tag name="DEVICE" val="Canon Colorpass 1000"/>
  <p:tag name="FILLFORECOLOR" val="Transparent"/>
  <p:tag name="SUBOBJECTID" val="PgTitlesPgTitle"/>
  <p:tag name="OBJECTID" val="PgTitles"/>
  <p:tag name="LEFT" val="226.8"/>
  <p:tag name="TOP" val="79.2"/>
  <p:tag name="HEIGHT" val="28.8"/>
  <p:tag name="WIDTH" val="522"/>
  <p:tag name="FIRMWIDECONVERSION" val="YES"/>
</p:tagLst>
</file>

<file path=ppt/tags/tag82.xml><?xml version="1.0" encoding="utf-8"?>
<p:tagLst xmlns:a="http://schemas.openxmlformats.org/drawingml/2006/main" xmlns:r="http://schemas.openxmlformats.org/officeDocument/2006/relationships" xmlns:p="http://schemas.openxmlformats.org/presentationml/2006/main">
  <p:tag name="DEVICE" val="Canon Colorpass 1000"/>
  <p:tag name="FWCONVERSIONSHAPES" val="Shape No. 6"/>
</p:tagLst>
</file>

<file path=ppt/tags/tag83.xml><?xml version="1.0" encoding="utf-8"?>
<p:tagLst xmlns:a="http://schemas.openxmlformats.org/drawingml/2006/main" xmlns:r="http://schemas.openxmlformats.org/officeDocument/2006/relationships" xmlns:p="http://schemas.openxmlformats.org/presentationml/2006/main">
  <p:tag name="FWCONVERSIONSHAPES" val="Shape No. 7"/>
  <p:tag name="ANCHORPOINT" val="NO VALUE"/>
  <p:tag name="CHARTLIBVERSION" val="NO VALUE"/>
  <p:tag name="DDVERSION" val="2.0"/>
  <p:tag name="FONTCOLOR" val="NO VALUE"/>
  <p:tag name="LINECOLOR" val="NO VALUE"/>
  <p:tag name="PLACEHOLDERSIZE" val="NO VALUE"/>
  <p:tag name="SOURCE" val="NO VALUE"/>
  <p:tag name="TYPE" val="PageSubtitle"/>
  <p:tag name="DEVICE" val="Canon Colorpass 1000"/>
  <p:tag name="FILLFORECOLOR" val="Transparent"/>
  <p:tag name="SUBOBJECTID" val="PgTitlesSubTitle"/>
  <p:tag name="OBJECTID" val="PgTitles"/>
  <p:tag name="LEFT" val="226.8"/>
  <p:tag name="TOP" val="108"/>
  <p:tag name="HEIGHT" val="21.6"/>
  <p:tag name="WIDTH" val="522"/>
  <p:tag name="FIRMWIDECONVERSION" val="YES"/>
</p:tagLst>
</file>

<file path=ppt/tags/tag84.xml><?xml version="1.0" encoding="utf-8"?>
<p:tagLst xmlns:a="http://schemas.openxmlformats.org/drawingml/2006/main" xmlns:r="http://schemas.openxmlformats.org/officeDocument/2006/relationships" xmlns:p="http://schemas.openxmlformats.org/presentationml/2006/main">
  <p:tag name="FWCONVERSIONSHAPES" val="Shape No. 8"/>
  <p:tag name="ANCHORPOINT" val="NO VALUE"/>
  <p:tag name="CHARTLIBVERSION" val="NO VALUE"/>
  <p:tag name="DDVERSION" val="2.0"/>
  <p:tag name="FONTCOLOR" val="NO VALUE"/>
  <p:tag name="LINECOLOR" val="NO VALUE"/>
  <p:tag name="PLACEHOLDERSIZE" val="NO VALUE"/>
  <p:tag name="SOURCE" val="NO VALUE"/>
  <p:tag name="TYPE" val="PageTitle"/>
  <p:tag name="DEVICE" val="Canon Colorpass 1000"/>
  <p:tag name="FILLFORECOLOR" val="Transparent"/>
  <p:tag name="SUBOBJECTID" val="PgTitlesPgTitle"/>
  <p:tag name="OBJECTID" val="PgTitles"/>
  <p:tag name="LEFT" val="226.8"/>
  <p:tag name="TOP" val="79.2"/>
  <p:tag name="HEIGHT" val="28.8"/>
  <p:tag name="WIDTH" val="522"/>
  <p:tag name="FIRMWIDECONVERSION" val="YES"/>
</p:tagLst>
</file>

<file path=ppt/tags/tag85.xml><?xml version="1.0" encoding="utf-8"?>
<p:tagLst xmlns:a="http://schemas.openxmlformats.org/drawingml/2006/main" xmlns:r="http://schemas.openxmlformats.org/officeDocument/2006/relationships" xmlns:p="http://schemas.openxmlformats.org/presentationml/2006/main">
  <p:tag name="FWCONVERSIONSHAPES" val="Shape No. 9"/>
  <p:tag name="ANCHORPOINT" val="NO VALUE"/>
  <p:tag name="CHARTLIBVERSION" val="NO VALUE"/>
  <p:tag name="DDVERSION" val="2.0"/>
  <p:tag name="FONTCOLOR" val="NO VALUE"/>
  <p:tag name="LINECOLOR" val="NO VALUE"/>
  <p:tag name="PLACEHOLDERSIZE" val="NO VALUE"/>
  <p:tag name="SOURCE" val="NO VALUE"/>
  <p:tag name="TYPE" val="PageNumber"/>
  <p:tag name="DEVICE" val="Canon Colorpass 1000"/>
  <p:tag name="FILLFORECOLOR" val="Transparent"/>
  <p:tag name="SUBOBJECTID" val="PgNum"/>
  <p:tag name="OBJECTID" val="PgNum"/>
  <p:tag name="TOP" val="573.8399"/>
  <p:tag name="HEIGHT" val="12.96"/>
  <p:tag name="FIRMWIDECONVERSION" val="YES"/>
  <p:tag name="LEFT" val="737.144958496094"/>
  <p:tag name="WIDTH" val="12.37504"/>
</p:tagLst>
</file>

<file path=ppt/tags/tag86.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FILLFORECOLOR" val="NO VALUE"/>
  <p:tag name="FONTCOLOR" val="NO VALUE"/>
  <p:tag name="PLACEHOLDERSIZE" val="NO VALUE"/>
  <p:tag name="SOURCE" val="NO VALUE"/>
  <p:tag name="TYPE" val="PageVerticalRuleLong"/>
  <p:tag name="DEVICE" val="Canon Colorpass 1000"/>
  <p:tag name="LINECOLOR" val="Title Page Rule"/>
  <p:tag name="SUBOBJECTID" val="PageVerticalRuleLong"/>
  <p:tag name="OBJECTID" val="PageVerticalRuleLong"/>
  <p:tag name="LEFT" val="210.24"/>
  <p:tag name="TOP" val="57.6"/>
  <p:tag name="HEIGHT" val="527.0401"/>
  <p:tag name="LINEWEIGHT" val="0.75"/>
  <p:tag name="FIRMWIDECONVERSION" val="YES"/>
</p:tagLst>
</file>

<file path=ppt/tags/tag87.xml><?xml version="1.0" encoding="utf-8"?>
<p:tagLst xmlns:a="http://schemas.openxmlformats.org/drawingml/2006/main" xmlns:r="http://schemas.openxmlformats.org/officeDocument/2006/relationships" xmlns:p="http://schemas.openxmlformats.org/presentationml/2006/main">
  <p:tag name="DDVERSION" val="2.0"/>
  <p:tag name="NUMBERINLAYOUT" val="7"/>
  <p:tag name="SLIPSHEET" val="NO VALUE"/>
  <p:tag name="SLIPSHEETTYPE" val="NO VALUE"/>
  <p:tag name="LAYOUTCATEGORY" val="Primary Field Layouts"/>
  <p:tag name="LAYOUTDISPLAYNAME" val="One Column"/>
  <p:tag name="LAYOUTNAME" val="One Column"/>
  <p:tag name="PAGETYPE" val="BodyPage"/>
  <p:tag name="APPVERSION" val="2.00.004"/>
  <p:tag name="SLIDEID" val="PriOneCol"/>
  <p:tag name="ISPAGEELEMENT" val="Yes"/>
  <p:tag name="SHOWINNEWSLIDEDIALOG" val="Yes"/>
  <p:tag name="ALLOWMORETHANONE" val="Yes"/>
  <p:tag name="ALLOWPAGETITLE" val="Yes"/>
  <p:tag name="HASPROJECTNAME" val="Yes"/>
  <p:tag name="HASTRAILER" val="Yes"/>
  <p:tag name="SUPPRESSPAGENUMBER" val="No"/>
  <p:tag name="ALLOWINCLUDEINTOC" val="Yes"/>
  <p:tag name="HASKEYPOINTS" val="Yes"/>
  <p:tag name="INCLUDEINTOC" val="No"/>
  <p:tag name="ALLOWPAGESUBTITLE" val="Yes"/>
  <p:tag name="HASSLIDEFOOTER" val="Yes"/>
  <p:tag name="LISTORDER" val="1"/>
  <p:tag name="SCHEME" val="Printed"/>
  <p:tag name="LANGUAGE" val="English (United States)"/>
  <p:tag name="BACKCOLOR" val="Slide Background"/>
  <p:tag name="DEVICE" val="Canon Colorpass 1000"/>
  <p:tag name="OLDSLIDENAME" val="Slide654"/>
  <p:tag name="FIRMWIDECONVERSION" val="YES"/>
  <p:tag name="ZZZJOB11/21/2008 4:51:09 PM" val="3967764"/>
  <p:tag name="JOB" val="8184637"/>
  <p:tag name="STYLE" val="IBD"/>
</p:tagLst>
</file>

<file path=ppt/tags/tag88.xml><?xml version="1.0" encoding="utf-8"?>
<p:tagLst xmlns:a="http://schemas.openxmlformats.org/drawingml/2006/main" xmlns:r="http://schemas.openxmlformats.org/officeDocument/2006/relationships" xmlns:p="http://schemas.openxmlformats.org/presentationml/2006/main">
  <p:tag name="FWCONVERSIONSHAPES" val="Shape No. 1"/>
  <p:tag name="ANCHORPOINT" val="NO VALUE"/>
  <p:tag name="CHARTLIBVERSION" val="NO VALUE"/>
  <p:tag name="DDVERSION" val="2.0"/>
  <p:tag name="FONTCOLOR" val="NO VALUE"/>
  <p:tag name="LINECOLOR" val="NO VALUE"/>
  <p:tag name="PLACEHOLDERSIZE" val="NO VALUE"/>
  <p:tag name="SOURCE" val="NO VALUE"/>
  <p:tag name="TYPE" val="PageSubtitle"/>
  <p:tag name="DEVICE" val="Canon Colorpass 1000"/>
  <p:tag name="FILLFORECOLOR" val="Transparent"/>
  <p:tag name="SUBOBJECTID" val="PgTitlesSubTitle"/>
  <p:tag name="OBJECTID" val="PgTitles"/>
  <p:tag name="LEFT" val="226.8"/>
  <p:tag name="TOP" val="108"/>
  <p:tag name="HEIGHT" val="21.6"/>
  <p:tag name="WIDTH" val="522"/>
  <p:tag name="FIRMWIDECONVERSION" val="YES"/>
</p:tagLst>
</file>

<file path=ppt/tags/tag89.xml><?xml version="1.0" encoding="utf-8"?>
<p:tagLst xmlns:a="http://schemas.openxmlformats.org/drawingml/2006/main" xmlns:r="http://schemas.openxmlformats.org/officeDocument/2006/relationships" xmlns:p="http://schemas.openxmlformats.org/presentationml/2006/main">
  <p:tag name="FWCONVERSIONSHAPES" val="Shape No. 2"/>
  <p:tag name="ANCHORPOINT" val="NO VALUE"/>
  <p:tag name="CHARTLIBVERSION" val="NO VALUE"/>
  <p:tag name="DDVERSION" val="2.0"/>
  <p:tag name="FONTCOLOR" val="NO VALUE"/>
  <p:tag name="LINECOLOR" val="NO VALUE"/>
  <p:tag name="PLACEHOLDERSIZE" val="NO VALUE"/>
  <p:tag name="SOURCE" val="NO VALUE"/>
  <p:tag name="TYPE" val="PageTitle"/>
  <p:tag name="DEVICE" val="Canon Colorpass 1000"/>
  <p:tag name="FILLFORECOLOR" val="Transparent"/>
  <p:tag name="SUBOBJECTID" val="PgTitlesPgTitle"/>
  <p:tag name="OBJECTID" val="PgTitles"/>
  <p:tag name="LEFT" val="226.8"/>
  <p:tag name="TOP" val="79.2"/>
  <p:tag name="HEIGHT" val="28.8"/>
  <p:tag name="WIDTH" val="522"/>
  <p:tag name="FIRMWIDECONVERSION" val="YES"/>
</p:tagLst>
</file>

<file path=ppt/tags/tag9.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FILLFORECOLOR" val="NO VALUE"/>
  <p:tag name="PLACEHOLDERSIZE" val="NO VALUE"/>
  <p:tag name="SOURCE" val="NO VALUE"/>
  <p:tag name="LINEWEIGHT" val="0.75"/>
  <p:tag name="OBJECTID" val="PageVerticalRuleShort"/>
  <p:tag name="SUBOBJECTID" val="PageVerticalRuleShort"/>
  <p:tag name="HEIGHT" val="74.88"/>
  <p:tag name="LEFT" val="210.24"/>
  <p:tag name="TOP" val="57.60"/>
  <p:tag name="TYPE" val="PageVerticalRuleShort"/>
  <p:tag name="LINECOLOR" val="Title Page Rule"/>
  <p:tag name="DEVICE" val="Canon Colorpass 1000"/>
</p:tagLst>
</file>

<file path=ppt/tags/tag90.xml><?xml version="1.0" encoding="utf-8"?>
<p:tagLst xmlns:a="http://schemas.openxmlformats.org/drawingml/2006/main" xmlns:r="http://schemas.openxmlformats.org/officeDocument/2006/relationships" xmlns:p="http://schemas.openxmlformats.org/presentationml/2006/main">
  <p:tag name="RULERID" val="KeyPoints1"/>
  <p:tag name="FWCONVERSIONSHAPES" val="Shape No. 5"/>
  <p:tag name="ANCHORPOINT" val="NO VALUE"/>
  <p:tag name="CHARTLIBVERSION" val="NO VALUE"/>
  <p:tag name="DDVERSION" val="2.0"/>
  <p:tag name="FONTCOLOR" val="NO VALUE"/>
  <p:tag name="LINECOLOR" val="NO VALUE"/>
  <p:tag name="PLACEHOLDERSIZE" val="NO VALUE"/>
  <p:tag name="TYPE" val="Key Points Field"/>
  <p:tag name="DEVICE" val="Canon Colorpass 1000"/>
  <p:tag name="FILLFORECOLOR" val="Transparent"/>
  <p:tag name="SUBOBJECTID" val="KeyPoints"/>
  <p:tag name="OBJECTID" val="KeyPoints"/>
  <p:tag name="SOURCE" val="rulers.ppt!KeyPoints1"/>
  <p:tag name="LEFT" val="31.68"/>
  <p:tag name="TOP" val="159.84"/>
  <p:tag name="HEIGHT" val="403.2"/>
  <p:tag name="WIDTH" val="165.6"/>
  <p:tag name="FIRMWIDECONVERSION" val="YES"/>
</p:tagLst>
</file>

<file path=ppt/tags/tag91.xml><?xml version="1.0" encoding="utf-8"?>
<p:tagLst xmlns:a="http://schemas.openxmlformats.org/drawingml/2006/main" xmlns:r="http://schemas.openxmlformats.org/officeDocument/2006/relationships" xmlns:p="http://schemas.openxmlformats.org/presentationml/2006/main">
  <p:tag name="FWCONVERSIONSHAPES" val="Shape No. 6"/>
  <p:tag name="ANCHORPOINT" val="NO VALUE"/>
  <p:tag name="CHARTLIBVERSION" val="NO VALUE"/>
  <p:tag name="DDVERSION" val="2.0"/>
  <p:tag name="FONTCOLOR" val="NO VALUE"/>
  <p:tag name="LINECOLOR" val="NO VALUE"/>
  <p:tag name="PLACEHOLDERSIZE" val="NO VALUE"/>
  <p:tag name="SOURCE" val="NO VALUE"/>
  <p:tag name="TYPE" val="PageSubtitle"/>
  <p:tag name="DEVICE" val="Canon Colorpass 1000"/>
  <p:tag name="FILLFORECOLOR" val="Transparent"/>
  <p:tag name="SUBOBJECTID" val="PgTitlesSubTitle"/>
  <p:tag name="OBJECTID" val="PgTitles"/>
  <p:tag name="LEFT" val="226.8"/>
  <p:tag name="TOP" val="108"/>
  <p:tag name="HEIGHT" val="21.6"/>
  <p:tag name="WIDTH" val="522"/>
  <p:tag name="FIRMWIDECONVERSION" val="YES"/>
</p:tagLst>
</file>

<file path=ppt/tags/tag92.xml><?xml version="1.0" encoding="utf-8"?>
<p:tagLst xmlns:a="http://schemas.openxmlformats.org/drawingml/2006/main" xmlns:r="http://schemas.openxmlformats.org/officeDocument/2006/relationships" xmlns:p="http://schemas.openxmlformats.org/presentationml/2006/main">
  <p:tag name="FWCONVERSIONSHAPES" val="Shape No. 7"/>
  <p:tag name="ANCHORPOINT" val="NO VALUE"/>
  <p:tag name="CHARTLIBVERSION" val="NO VALUE"/>
  <p:tag name="DDVERSION" val="2.0"/>
  <p:tag name="FONTCOLOR" val="NO VALUE"/>
  <p:tag name="LINECOLOR" val="NO VALUE"/>
  <p:tag name="PLACEHOLDERSIZE" val="NO VALUE"/>
  <p:tag name="SOURCE" val="NO VALUE"/>
  <p:tag name="TYPE" val="PageTitle"/>
  <p:tag name="DEVICE" val="Canon Colorpass 1000"/>
  <p:tag name="FILLFORECOLOR" val="Transparent"/>
  <p:tag name="SUBOBJECTID" val="PgTitlesPgTitle"/>
  <p:tag name="OBJECTID" val="PgTitles"/>
  <p:tag name="LEFT" val="226.8"/>
  <p:tag name="TOP" val="79.2"/>
  <p:tag name="HEIGHT" val="28.8"/>
  <p:tag name="WIDTH" val="522"/>
  <p:tag name="FIRMWIDECONVERSION" val="YES"/>
</p:tagLst>
</file>

<file path=ppt/tags/tag93.xml><?xml version="1.0" encoding="utf-8"?>
<p:tagLst xmlns:a="http://schemas.openxmlformats.org/drawingml/2006/main" xmlns:r="http://schemas.openxmlformats.org/officeDocument/2006/relationships" xmlns:p="http://schemas.openxmlformats.org/presentationml/2006/main">
  <p:tag name="FWCONVERSIONSHAPES" val="Shape No. 8"/>
  <p:tag name="ANCHORPOINT" val="NO VALUE"/>
  <p:tag name="CHARTLIBVERSION" val="NO VALUE"/>
  <p:tag name="DDVERSION" val="2.0"/>
  <p:tag name="FONTCOLOR" val="NO VALUE"/>
  <p:tag name="LINECOLOR" val="NO VALUE"/>
  <p:tag name="PLACEHOLDERSIZE" val="NO VALUE"/>
  <p:tag name="SOURCE" val="NO VALUE"/>
  <p:tag name="TYPE" val="SectionTitle"/>
  <p:tag name="DEVICE" val="Canon Colorpass 1000"/>
  <p:tag name="FILLFORECOLOR" val="Page SecTitle Fill"/>
  <p:tag name="SUBOBJECTID" val="PgTitlesSecTitle"/>
  <p:tag name="OBJECTID" val="PgTitles"/>
  <p:tag name="LEFT" val="226.8"/>
  <p:tag name="TOP" val="57.6"/>
  <p:tag name="HEIGHT" val="21.6"/>
  <p:tag name="WIDTH" val="522"/>
  <p:tag name="FIRMWIDECONVERSION" val="YES"/>
</p:tagLst>
</file>

<file path=ppt/tags/tag94.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FILLFORECOLOR" val="NO VALUE"/>
  <p:tag name="FONTCOLOR" val="NO VALUE"/>
  <p:tag name="PLACEHOLDERSIZE" val="NO VALUE"/>
  <p:tag name="SOURCE" val="NO VALUE"/>
  <p:tag name="TYPE" val="PageVerticalRuleShort"/>
  <p:tag name="DEVICE" val="Canon Colorpass 1000"/>
  <p:tag name="LINECOLOR" val="Title Page Rule"/>
  <p:tag name="SUBOBJECTID" val="PageVerticalRuleShort"/>
  <p:tag name="OBJECTID" val="PageVerticalRuleShort"/>
  <p:tag name="LEFT" val="210.24"/>
  <p:tag name="TOP" val="57.6"/>
  <p:tag name="HEIGHT" val="74.88"/>
  <p:tag name="LINEWEIGHT" val="0.75"/>
  <p:tag name="FIRMWIDECONVERSION" val="YES"/>
</p:tagLst>
</file>

<file path=ppt/tags/tag95.xml><?xml version="1.0" encoding="utf-8"?>
<p:tagLst xmlns:a="http://schemas.openxmlformats.org/drawingml/2006/main" xmlns:r="http://schemas.openxmlformats.org/officeDocument/2006/relationships" xmlns:p="http://schemas.openxmlformats.org/presentationml/2006/main">
  <p:tag name="ANCHORPOINT" val="NO VALUE"/>
  <p:tag name="CHARTLIBVERSION" val="NO VALUE"/>
  <p:tag name="DDVERSION" val="2.0"/>
  <p:tag name="FONTCOLOR" val="NO VALUE"/>
  <p:tag name="LINECOLOR" val="NO VALUE"/>
  <p:tag name="PLACEHOLDERSIZE" val="NO VALUE"/>
  <p:tag name="SOURCE" val="NO VALUE"/>
  <p:tag name="TYPE" val="PageNumber"/>
  <p:tag name="DEVICE" val="Canon Colorpass 1000"/>
  <p:tag name="FILLFORECOLOR" val="Transparent"/>
  <p:tag name="SUBOBJECTID" val="PgNum"/>
  <p:tag name="OBJECTID" val="PgNum"/>
  <p:tag name="TOP" val="573.8399"/>
  <p:tag name="HEIGHT" val="12.96"/>
  <p:tag name="LEFT" val="737.144958496094"/>
  <p:tag name="WIDTH" val="12.37496"/>
</p:tagLst>
</file>

<file path=ppt/tags/tag96.xml><?xml version="1.0" encoding="utf-8"?>
<p:tagLst xmlns:a="http://schemas.openxmlformats.org/drawingml/2006/main" xmlns:r="http://schemas.openxmlformats.org/officeDocument/2006/relationships" xmlns:p="http://schemas.openxmlformats.org/presentationml/2006/main">
  <p:tag name="RULERID" val="TextBody16pt"/>
  <p:tag name="CHARTTYPE" val="16pt Body Text"/>
  <p:tag name="CHARTSCALABLE" val="No"/>
  <p:tag name="CHARTLIBVERSION" val="NO VALUE"/>
  <p:tag name="DDVERSION" val="2.0"/>
  <p:tag name="FONTCOLOR" val="NO VALUE"/>
  <p:tag name="LINECOLOR" val="NO VALUE"/>
  <p:tag name="TYPE" val="Text"/>
  <p:tag name="DEVICE" val="Canon Colorpass 1000"/>
  <p:tag name="FILLFORECOLOR" val="Transparent"/>
  <p:tag name="OBJECTID" val="TextBox"/>
  <p:tag name="SOURCE" val="Rulers.ppt!TextBody16pt"/>
  <p:tag name="WIDTH" val="522"/>
  <p:tag name="PLACEHOLDERSIZE" val="1"/>
  <p:tag name="ANCHORPOINT" val="2"/>
  <p:tag name="HEIGHT" val="374.375"/>
  <p:tag name="SUBOBJECTID" val="16pt Body Text"/>
  <p:tag name="TOP" val="158.4"/>
  <p:tag name="LEFT" val="226.8"/>
  <p:tag name="FWCONVERSIONSHAPES" val="Shape No. 9"/>
</p:tagLst>
</file>

<file path=ppt/tags/tag97.xml><?xml version="1.0" encoding="utf-8"?>
<p:tagLst xmlns:a="http://schemas.openxmlformats.org/drawingml/2006/main" xmlns:r="http://schemas.openxmlformats.org/officeDocument/2006/relationships" xmlns:p="http://schemas.openxmlformats.org/presentationml/2006/main">
  <p:tag name="DDVERSION" val="2.0"/>
  <p:tag name="NUMBERINLAYOUT" val="7"/>
  <p:tag name="SLIPSHEET" val="NO VALUE"/>
  <p:tag name="SLIPSHEETTYPE" val="NO VALUE"/>
  <p:tag name="LAYOUTCATEGORY" val="Primary Field Layouts"/>
  <p:tag name="LAYOUTDISPLAYNAME" val="One Column"/>
  <p:tag name="LAYOUTNAME" val="One Column"/>
  <p:tag name="PAGETYPE" val="BodyPage"/>
  <p:tag name="APPVERSION" val="2.00.004"/>
  <p:tag name="SLIDEID" val="PriOneCol"/>
  <p:tag name="ISPAGEELEMENT" val="Yes"/>
  <p:tag name="SHOWINNEWSLIDEDIALOG" val="Yes"/>
  <p:tag name="ALLOWMORETHANONE" val="Yes"/>
  <p:tag name="ALLOWPAGETITLE" val="Yes"/>
  <p:tag name="HASPROJECTNAME" val="Yes"/>
  <p:tag name="HASTRAILER" val="Yes"/>
  <p:tag name="SUPPRESSPAGENUMBER" val="No"/>
  <p:tag name="ALLOWINCLUDEINTOC" val="Yes"/>
  <p:tag name="HASKEYPOINTS" val="Yes"/>
  <p:tag name="INCLUDEINTOC" val="No"/>
  <p:tag name="ALLOWPAGESUBTITLE" val="Yes"/>
  <p:tag name="HASSLIDEFOOTER" val="Yes"/>
  <p:tag name="LISTORDER" val="1"/>
  <p:tag name="SCHEME" val="Printed"/>
  <p:tag name="LANGUAGE" val="English (United States)"/>
  <p:tag name="BACKCOLOR" val="Slide Background"/>
  <p:tag name="DEVICE" val="Canon Colorpass 1000"/>
  <p:tag name="OLDSLIDENAME" val="Slide654"/>
  <p:tag name="FIRMWIDECONVERSION" val="YES"/>
  <p:tag name="ZZZJOB11/21/2008 4:51:09 PM" val="3967764"/>
  <p:tag name="JOB" val="8184637"/>
  <p:tag name="STYLE" val="IBD"/>
</p:tagLst>
</file>

<file path=ppt/tags/tag98.xml><?xml version="1.0" encoding="utf-8"?>
<p:tagLst xmlns:a="http://schemas.openxmlformats.org/drawingml/2006/main" xmlns:r="http://schemas.openxmlformats.org/officeDocument/2006/relationships" xmlns:p="http://schemas.openxmlformats.org/presentationml/2006/main">
  <p:tag name="FWCONVERSIONSHAPES" val="Shape No. 1"/>
  <p:tag name="ANCHORPOINT" val="NO VALUE"/>
  <p:tag name="CHARTLIBVERSION" val="NO VALUE"/>
  <p:tag name="DDVERSION" val="2.0"/>
  <p:tag name="FONTCOLOR" val="NO VALUE"/>
  <p:tag name="LINECOLOR" val="NO VALUE"/>
  <p:tag name="PLACEHOLDERSIZE" val="NO VALUE"/>
  <p:tag name="SOURCE" val="NO VALUE"/>
  <p:tag name="TYPE" val="PageSubtitle"/>
  <p:tag name="DEVICE" val="Canon Colorpass 1000"/>
  <p:tag name="FILLFORECOLOR" val="Transparent"/>
  <p:tag name="SUBOBJECTID" val="PgTitlesSubTitle"/>
  <p:tag name="OBJECTID" val="PgTitles"/>
  <p:tag name="LEFT" val="226.8"/>
  <p:tag name="TOP" val="108"/>
  <p:tag name="HEIGHT" val="21.6"/>
  <p:tag name="WIDTH" val="522"/>
  <p:tag name="FIRMWIDECONVERSION" val="YES"/>
</p:tagLst>
</file>

<file path=ppt/tags/tag99.xml><?xml version="1.0" encoding="utf-8"?>
<p:tagLst xmlns:a="http://schemas.openxmlformats.org/drawingml/2006/main" xmlns:r="http://schemas.openxmlformats.org/officeDocument/2006/relationships" xmlns:p="http://schemas.openxmlformats.org/presentationml/2006/main">
  <p:tag name="FWCONVERSIONSHAPES" val="Shape No. 2"/>
  <p:tag name="ANCHORPOINT" val="NO VALUE"/>
  <p:tag name="CHARTLIBVERSION" val="NO VALUE"/>
  <p:tag name="DDVERSION" val="2.0"/>
  <p:tag name="FONTCOLOR" val="NO VALUE"/>
  <p:tag name="LINECOLOR" val="NO VALUE"/>
  <p:tag name="PLACEHOLDERSIZE" val="NO VALUE"/>
  <p:tag name="SOURCE" val="NO VALUE"/>
  <p:tag name="TYPE" val="PageTitle"/>
  <p:tag name="DEVICE" val="Canon Colorpass 1000"/>
  <p:tag name="FILLFORECOLOR" val="Transparent"/>
  <p:tag name="SUBOBJECTID" val="PgTitlesPgTitle"/>
  <p:tag name="OBJECTID" val="PgTitles"/>
  <p:tag name="LEFT" val="226.8"/>
  <p:tag name="TOP" val="79.2"/>
  <p:tag name="HEIGHT" val="28.8"/>
  <p:tag name="WIDTH" val="522"/>
  <p:tag name="FIRMWIDECONVERSION" val="YES"/>
</p:tagLst>
</file>

<file path=ppt/theme/theme1.xml><?xml version="1.0" encoding="utf-8"?>
<a:theme xmlns:a="http://schemas.openxmlformats.org/drawingml/2006/main" name="Printed">
  <a:themeElements>
    <a:clrScheme name="GreenBonds">
      <a:dk1>
        <a:sysClr val="windowText" lastClr="000000"/>
      </a:dk1>
      <a:lt1>
        <a:sysClr val="window" lastClr="FFFFFF"/>
      </a:lt1>
      <a:dk2>
        <a:srgbClr val="474B78"/>
      </a:dk2>
      <a:lt2>
        <a:srgbClr val="E6F8F5"/>
      </a:lt2>
      <a:accent1>
        <a:srgbClr val="F27F00"/>
      </a:accent1>
      <a:accent2>
        <a:srgbClr val="00B050"/>
      </a:accent2>
      <a:accent3>
        <a:srgbClr val="41C0FF"/>
      </a:accent3>
      <a:accent4>
        <a:srgbClr val="FF4411"/>
      </a:accent4>
      <a:accent5>
        <a:srgbClr val="92D050"/>
      </a:accent5>
      <a:accent6>
        <a:srgbClr val="0083C3"/>
      </a:accent6>
      <a:hlink>
        <a:srgbClr val="E2D700"/>
      </a:hlink>
      <a:folHlink>
        <a:srgbClr val="85DFD0"/>
      </a:folHlink>
    </a:clrScheme>
    <a:fontScheme name="Printed">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3175" cap="flat" cmpd="sng" algn="ctr">
          <a:noFill/>
          <a:prstDash val="solid"/>
          <a:round/>
          <a:headEnd type="none" w="med" len="med"/>
          <a:tailEnd type="none" w="med" len="med"/>
        </a:ln>
        <a:effectLst/>
      </a:spPr>
      <a:bodyPr vert="horz" wrap="square" lIns="45720" tIns="45720" rIns="4572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ts val="0"/>
          </a:spcAft>
          <a:buClrTx/>
          <a:buSzTx/>
          <a:buFontTx/>
          <a:buNone/>
          <a:tabLst/>
          <a:defRPr kumimoji="0" sz="800" b="0" i="0" u="none" strike="noStrike" cap="none" normalizeH="0" baseline="0" dirty="0" smtClean="0">
            <a:ln>
              <a:noFill/>
            </a:ln>
            <a:effectLst/>
            <a:latin typeface="Arial" pitchFamily="34" charset="0"/>
            <a:cs typeface="Arial" pitchFamily="34" charset="0"/>
          </a:defRPr>
        </a:defPPr>
      </a:lstStyle>
    </a:spDef>
    <a:lnDef>
      <a:spPr bwMode="auto">
        <a:solidFill>
          <a:schemeClr val="accent1"/>
        </a:solidFill>
        <a:ln w="3175" cap="flat" cmpd="sng" algn="ctr">
          <a:solidFill>
            <a:srgbClr val="969696"/>
          </a:solidFill>
          <a:prstDash val="solid"/>
          <a:round/>
          <a:headEnd type="none" w="med" len="med"/>
          <a:tailEnd type="none" w="med" len="med"/>
        </a:ln>
        <a:effectLst/>
      </a:spPr>
      <a:bodyPr/>
      <a:lstStyle/>
    </a:lnDef>
    <a:txDef>
      <a:spPr>
        <a:noFill/>
      </a:spPr>
      <a:bodyPr wrap="none" lIns="45720" rIns="45720" rtlCol="0">
        <a:spAutoFit/>
      </a:bodyPr>
      <a:lstStyle>
        <a:defPPr>
          <a:defRPr sz="800" dirty="0" smtClean="0">
            <a:latin typeface="Arial" pitchFamily="34" charset="0"/>
            <a:cs typeface="Arial" pitchFamily="34" charset="0"/>
          </a:defRPr>
        </a:defPPr>
      </a:lstStyle>
    </a:txDef>
  </a:objectDefaults>
  <a:extraClrSchemeLst>
    <a:extraClrScheme>
      <a:clrScheme name="Printed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inted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inted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inted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inte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inte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inte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7697</TotalTime>
  <Words>1884</Words>
  <Application>Microsoft Macintosh PowerPoint</Application>
  <PresentationFormat>Custom</PresentationFormat>
  <Paragraphs>133</Paragraphs>
  <Slides>12</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Corbel</vt:lpstr>
      <vt:lpstr>MS PGothic</vt:lpstr>
      <vt:lpstr>MS PMincho</vt:lpstr>
      <vt:lpstr>Segoe UI Light</vt:lpstr>
      <vt:lpstr>Times New Roman</vt:lpstr>
      <vt:lpstr>Verdana</vt:lpstr>
      <vt:lpstr>Wingdings</vt:lpstr>
      <vt:lpstr>Printed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Morgan Stanley</Company>
  <LinksUpToDate>false</LinksUpToDate>
  <SharedDoc>false</SharedDoc>
  <HyperlinkBase>NON-CS</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yusifua</dc:creator>
  <cp:lastModifiedBy>Brian Carlstrom</cp:lastModifiedBy>
  <cp:revision>840</cp:revision>
  <cp:lastPrinted>2016-03-15T19:37:13Z</cp:lastPrinted>
  <dcterms:created xsi:type="dcterms:W3CDTF">2009-03-26T12:25:26Z</dcterms:created>
  <dcterms:modified xsi:type="dcterms:W3CDTF">2016-10-30T17:35:43Z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Scheme">
    <vt:lpwstr>Printed</vt:lpwstr>
  </property>
  <property fmtid="{D5CDD505-2E9C-101B-9397-08002B2CF9AE}" pid="3" name="Output Device">
    <vt:lpwstr>Canon Colorpass 1000</vt:lpwstr>
  </property>
  <property fmtid="{D5CDD505-2E9C-101B-9397-08002B2CF9AE}" pid="4" name="Language">
    <vt:lpwstr>English (United States)</vt:lpwstr>
  </property>
  <property fmtid="{D5CDD505-2E9C-101B-9397-08002B2CF9AE}" pid="5" name="Style">
    <vt:lpwstr>IBD</vt:lpwstr>
  </property>
  <property fmtid="{D5CDD505-2E9C-101B-9397-08002B2CF9AE}" pid="6" name="NewPres">
    <vt:bool>false</vt:bool>
  </property>
  <property fmtid="{D5CDD505-2E9C-101B-9397-08002B2CF9AE}" pid="7" name="AuthorVersion">
    <vt:lpwstr>2.8</vt:lpwstr>
  </property>
  <property fmtid="{D5CDD505-2E9C-101B-9397-08002B2CF9AE}" pid="8" name="RequiresJobNumber">
    <vt:bool>true</vt:bool>
  </property>
  <property fmtid="{D5CDD505-2E9C-101B-9397-08002B2CF9AE}" pid="9" name="Job">
    <vt:lpwstr> </vt:lpwstr>
  </property>
  <property fmtid="{D5CDD505-2E9C-101B-9397-08002B2CF9AE}" pid="10" name="Industry Group">
    <vt:lpwstr> </vt:lpwstr>
  </property>
  <property fmtid="{D5CDD505-2E9C-101B-9397-08002B2CF9AE}" pid="11" name="Coverage Group">
    <vt:lpwstr> </vt:lpwstr>
  </property>
  <property fmtid="{D5CDD505-2E9C-101B-9397-08002B2CF9AE}" pid="12" name="Poduct Group">
    <vt:lpwstr> </vt:lpwstr>
  </property>
  <property fmtid="{D5CDD505-2E9C-101B-9397-08002B2CF9AE}" pid="13" name="Client Name">
    <vt:lpwstr> </vt:lpwstr>
  </property>
  <property fmtid="{D5CDD505-2E9C-101B-9397-08002B2CF9AE}" pid="14" name="Branding">
    <vt:lpwstr>Wordmark</vt:lpwstr>
  </property>
  <property fmtid="{D5CDD505-2E9C-101B-9397-08002B2CF9AE}" pid="15" name="NewDesign">
    <vt:lpwstr>Yes</vt:lpwstr>
  </property>
  <property fmtid="{D5CDD505-2E9C-101B-9397-08002B2CF9AE}" pid="16" name="Project Name">
    <vt:lpwstr>Morgan Stanley Green Bonds</vt:lpwstr>
  </property>
  <property fmtid="{D5CDD505-2E9C-101B-9397-08002B2CF9AE}" pid="17" name="Project Date">
    <vt:lpwstr>24 November 2014</vt:lpwstr>
  </property>
  <property fmtid="{D5CDD505-2E9C-101B-9397-08002B2CF9AE}" pid="18" name="Regenerate TOC">
    <vt:bool>true</vt:bool>
  </property>
  <property fmtid="{D5CDD505-2E9C-101B-9397-08002B2CF9AE}" pid="19" name="Remove TOC Page">
    <vt:bool>true</vt:bool>
  </property>
  <property fmtid="{D5CDD505-2E9C-101B-9397-08002B2CF9AE}" pid="20" name="Show Slip Sheets">
    <vt:bool>false</vt:bool>
  </property>
  <property fmtid="{D5CDD505-2E9C-101B-9397-08002B2CF9AE}" pid="21" name="Page Numbers Start At">
    <vt:i4>1</vt:i4>
  </property>
  <property fmtid="{D5CDD505-2E9C-101B-9397-08002B2CF9AE}" pid="22" name="Section Numbers Start At">
    <vt:i4>1</vt:i4>
  </property>
  <property fmtid="{D5CDD505-2E9C-101B-9397-08002B2CF9AE}" pid="23" name="Tab Sections Start At">
    <vt:lpwstr>A</vt:lpwstr>
  </property>
  <property fmtid="{D5CDD505-2E9C-101B-9397-08002B2CF9AE}" pid="24" name="Appendix Sections Start At">
    <vt:lpwstr>A</vt:lpwstr>
  </property>
  <property fmtid="{D5CDD505-2E9C-101B-9397-08002B2CF9AE}" pid="25" name="AuthorCreatedBy">
    <vt:lpwstr>AuthorFileNew</vt:lpwstr>
  </property>
  <property fmtid="{D5CDD505-2E9C-101B-9397-08002B2CF9AE}" pid="26" name="SignatureID">
    <vt:lpwstr>IBD</vt:lpwstr>
  </property>
  <property fmtid="{D5CDD505-2E9C-101B-9397-08002B2CF9AE}" pid="27" name="UseRegional">
    <vt:lpwstr>True</vt:lpwstr>
  </property>
  <property fmtid="{D5CDD505-2E9C-101B-9397-08002B2CF9AE}" pid="28" name="BrandingEntity">
    <vt:lpwstr>IBD</vt:lpwstr>
  </property>
  <property fmtid="{D5CDD505-2E9C-101B-9397-08002B2CF9AE}" pid="29" name="TrailerSetting">
    <vt:lpwstr>Disabled</vt:lpwstr>
  </property>
  <property fmtid="{D5CDD505-2E9C-101B-9397-08002B2CF9AE}" pid="30" name="TrailerValueSetting">
    <vt:lpwstr>Hide</vt:lpwstr>
  </property>
  <property fmtid="{D5CDD505-2E9C-101B-9397-08002B2CF9AE}" pid="31" name="FootNoteFontSize">
    <vt:lpwstr>6</vt:lpwstr>
  </property>
</Properties>
</file>