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83" r:id="rId5"/>
    <p:sldId id="286" r:id="rId6"/>
    <p:sldId id="287" r:id="rId7"/>
    <p:sldId id="284" r:id="rId8"/>
    <p:sldId id="285" r:id="rId9"/>
    <p:sldId id="288" r:id="rId10"/>
    <p:sldId id="291" r:id="rId11"/>
    <p:sldId id="289" r:id="rId12"/>
    <p:sldId id="279" r:id="rId13"/>
    <p:sldId id="290" r:id="rId14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809" autoAdjust="0"/>
    <p:restoredTop sz="94660"/>
  </p:normalViewPr>
  <p:slideViewPr>
    <p:cSldViewPr>
      <p:cViewPr varScale="1">
        <p:scale>
          <a:sx n="115" d="100"/>
          <a:sy n="115" d="100"/>
        </p:scale>
        <p:origin x="2456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2544" y="72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513" y="0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92F2A-DD26-45DE-9DCB-DFA4A01D1FB0}" type="datetimeFigureOut">
              <a:rPr lang="en-US" smtClean="0"/>
              <a:t>11/8/16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513" y="8829675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ABCFE-8E07-4C56-942C-130CAE640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56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6C08FB6-FC81-4AE6-A70E-8BAD298B595C}" type="datetimeFigureOut">
              <a:rPr lang="en-US" smtClean="0"/>
              <a:t>11/8/16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8F85075-E813-4FF4-95E6-CD3F408AC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56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 you for the opportunity to  talk with you today about the DNR Environmental Loans program.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85075-E813-4FF4-95E6-CD3F408AC87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46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I’m going to specifically focus my discussion on the Clean Water Fund Program.  Many of you may already be familiar with this program and I won’t go into a lot of detail about the program basics other than to say we provide subsidized loans to municipalities for their water infrastructure projects.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85075-E813-4FF4-95E6-CD3F408AC8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49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slide and the following slide describe how we’re organized and the basics of how the program works – this slide focused on the program requirements for municipalities and the role of the Department of Administration.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85075-E813-4FF4-95E6-CD3F408AC87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93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6025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4F645-2417-4D73-8F8B-0BA0A352E3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134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52600" y="762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EFA23-B9E6-4967-AA43-9B8203394B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051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C95E0-A823-455B-B693-0EEB6DFFBC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714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36FF4-E21D-4577-85B7-77639618A9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180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D83C7-B6A4-45B7-A05C-1BF8C514C6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703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EC8A9-886A-4C4A-8D76-5D5812D5DF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293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7C785-213D-477F-9681-215111FA85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922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28C6E-C3C8-4B56-9CFE-0D2462229C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466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964D6-B393-42A5-93E9-90DE0C995C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756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48F07-CAED-43A9-97E5-B098259855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48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F1B47-2D4E-480C-B8C5-0DFE1C6122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131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0ED92-612C-4C9F-B860-9816B9E5AD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628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0"/>
            <a:ext cx="8229600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43FC6D-3444-4FA6-BBDB-5AB8EF7E4ED1}" type="slidenum">
              <a:rPr lang="en-US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451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rgbClr val="394E5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rgbClr val="394E5F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rgbClr val="394E5F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rgbClr val="394E5F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rgbClr val="394E5F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6633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6633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6633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6633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394E5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394E5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394E5F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394E5F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94E5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hyperlink" Target="mailto:Robin.schmidt@wisconsin.gov" TargetMode="External"/><Relationship Id="rId5" Type="http://schemas.openxmlformats.org/officeDocument/2006/relationships/hyperlink" Target="http://www.google.com/url?sa=i&amp;rct=j&amp;q=&amp;esrc=s&amp;source=images&amp;cd=&amp;cad=rja&amp;uact=8&amp;ved=0ahUKEwi52Pa0wLHLAhUksoMKHSvLCKkQjRwIBw&amp;url=http://riverlife.ch/audio-items/back-to-the-basics-by-bob-kerr/&amp;psig=AFQjCNEPDsPdf-mN3zfWfX5-_ZA4-PkYTg&amp;ust=1457540582808407" TargetMode="External"/><Relationship Id="rId6" Type="http://schemas.openxmlformats.org/officeDocument/2006/relationships/image" Target="../media/image3.jpeg"/><Relationship Id="rId7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/url?sa=i&amp;rct=j&amp;q=&amp;esrc=s&amp;source=images&amp;cd=&amp;cad=rja&amp;uact=8&amp;ved=0ahUKEwi56oP8vrHLAhXhuIMKHZrTCe0QjRwIBw&amp;url=http://www.pcadv.org/Learn-More/&amp;psig=AFQjCNHmxfgu7b6e4P9Rlt7YER5kIUnqbg&amp;ust=1457540315573898" TargetMode="External"/><Relationship Id="rId3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rebecca.scott@wisconsin.gov" TargetMode="External"/><Relationship Id="rId3" Type="http://schemas.openxmlformats.org/officeDocument/2006/relationships/hyperlink" Target="mailto:robin.schmidt@wisconsin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microsoft.com/office/2007/relationships/hdphoto" Target="../media/hdphoto4.wdp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/url?sa=i&amp;rct=j&amp;q=&amp;esrc=s&amp;source=images&amp;cd=&amp;cad=rja&amp;uact=8&amp;ved=0ahUKEwj-krO_wJPNAhUVLVIKHdVvC04QjRwIBw&amp;url=http://www.newsworks.org/index.php/local/keystone-crossroads/91899-utilities-dont-know-where-lead-pipes-are-and-water-testing-offers-limited-safety-assurances&amp;psig=AFQjCNHDCnKf0L4QMezfVLUrsBnAllLLbQ&amp;ust=1465306022294391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itu.int/en/ITU-T/challenges/innovation/PublishingImages/logo-ICT-Challenge_slid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4572000"/>
            <a:ext cx="2952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" y="1219200"/>
            <a:ext cx="8900159" cy="762000"/>
          </a:xfrm>
        </p:spPr>
        <p:txBody>
          <a:bodyPr/>
          <a:lstStyle/>
          <a:p>
            <a:r>
              <a:rPr lang="en-US" sz="3200" dirty="0" smtClean="0"/>
              <a:t>Wisconsin’s Safe Drinking Water Loan Program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3930" y="2362200"/>
            <a:ext cx="5638800" cy="4419600"/>
          </a:xfrm>
        </p:spPr>
        <p:txBody>
          <a:bodyPr/>
          <a:lstStyle/>
          <a:p>
            <a:pPr algn="l"/>
            <a:r>
              <a:rPr lang="en-US" sz="3000" dirty="0" smtClean="0"/>
              <a:t>New Option for Financing Lead Service Line replacement costs on Private Property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r>
              <a:rPr lang="en-US" sz="1800" dirty="0" smtClean="0"/>
              <a:t>Robin Schmidt, Chief</a:t>
            </a:r>
          </a:p>
          <a:p>
            <a:r>
              <a:rPr lang="en-US" sz="1800" dirty="0" smtClean="0"/>
              <a:t>Environmental Loans Section </a:t>
            </a:r>
          </a:p>
          <a:p>
            <a:r>
              <a:rPr lang="en-US" sz="1800" dirty="0" smtClean="0"/>
              <a:t>WI Department of Natural Resources</a:t>
            </a:r>
          </a:p>
          <a:p>
            <a:r>
              <a:rPr lang="en-US" sz="1800" dirty="0">
                <a:hlinkClick r:id="rId4"/>
              </a:rPr>
              <a:t>r</a:t>
            </a:r>
            <a:r>
              <a:rPr lang="en-US" sz="1800" dirty="0" smtClean="0">
                <a:hlinkClick r:id="rId4"/>
              </a:rPr>
              <a:t>obin.schmidt@wisconsin.gov</a:t>
            </a:r>
            <a:endParaRPr lang="en-US" sz="1800" dirty="0" smtClean="0"/>
          </a:p>
          <a:p>
            <a:r>
              <a:rPr lang="en-US" sz="1800" dirty="0" smtClean="0"/>
              <a:t>CIFA Technical Conference, November 2016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228600"/>
            <a:ext cx="62414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DNR Environmental </a:t>
            </a:r>
            <a:r>
              <a:rPr lang="en-US" sz="3000" dirty="0" smtClean="0">
                <a:solidFill>
                  <a:schemeClr val="bg1"/>
                </a:solidFill>
              </a:rPr>
              <a:t>Loans Program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1036" name="Picture 12" descr="http://riverlife.ch/wp-content/uploads/2014/01/Basics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030" y="1905000"/>
            <a:ext cx="1136060" cy="100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24F645-2417-4D73-8F8B-0BA0A352E37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632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362200"/>
            <a:ext cx="1354667" cy="135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1</a:t>
            </a:r>
            <a:r>
              <a:rPr lang="en-US" sz="2400" dirty="0"/>
              <a:t>. Municipal Program with prequalified list of plumbers (most requested)</a:t>
            </a:r>
          </a:p>
          <a:p>
            <a:pPr lvl="2"/>
            <a:r>
              <a:rPr lang="en-US" dirty="0"/>
              <a:t>To make prior partial line replacements “full”</a:t>
            </a:r>
          </a:p>
          <a:p>
            <a:pPr lvl="2"/>
            <a:r>
              <a:rPr lang="en-US" dirty="0"/>
              <a:t>As planned road and pipe replacements occur</a:t>
            </a:r>
          </a:p>
          <a:p>
            <a:pPr lvl="2"/>
            <a:r>
              <a:rPr lang="en-US" dirty="0"/>
              <a:t>Licensed day care </a:t>
            </a:r>
            <a:r>
              <a:rPr lang="en-US" dirty="0" smtClean="0"/>
              <a:t>centers/schools</a:t>
            </a:r>
          </a:p>
          <a:p>
            <a:pPr lvl="2"/>
            <a:r>
              <a:rPr lang="en-US" dirty="0" smtClean="0"/>
              <a:t>Could be implemented as rebate/revolving loan program</a:t>
            </a:r>
            <a:endParaRPr lang="en-US" dirty="0"/>
          </a:p>
          <a:p>
            <a:pPr marL="57150" indent="0">
              <a:buNone/>
            </a:pPr>
            <a:r>
              <a:rPr lang="en-US" sz="2400" dirty="0" smtClean="0"/>
              <a:t>2. Municipal Contract</a:t>
            </a:r>
          </a:p>
          <a:p>
            <a:pPr lvl="2"/>
            <a:r>
              <a:rPr lang="en-US" dirty="0" smtClean="0"/>
              <a:t>Municipality contracts directly for work</a:t>
            </a:r>
          </a:p>
          <a:p>
            <a:pPr lvl="3"/>
            <a:r>
              <a:rPr lang="en-US" dirty="0" smtClean="0"/>
              <a:t>Similar options for types of work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D83C7-B6A4-45B7-A05C-1BF8C514C6E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Lead Service Line Principal Forgiveness</a:t>
            </a:r>
          </a:p>
        </p:txBody>
      </p:sp>
    </p:spTree>
    <p:extLst>
      <p:ext uri="{BB962C8B-B14F-4D97-AF65-F5344CB8AC3E}">
        <p14:creationId xmlns:p14="http://schemas.microsoft.com/office/powerpoint/2010/main" val="309168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D83C7-B6A4-45B7-A05C-1BF8C514C6E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04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00066"/>
            <a:ext cx="7620000" cy="5613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7508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pcadv.org/img/spot/LearnMoreSigns_IMG_1107201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86200"/>
            <a:ext cx="3581400" cy="155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838200"/>
            <a:ext cx="3886200" cy="6858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5">
                    <a:lumMod val="25000"/>
                  </a:schemeClr>
                </a:solidFill>
              </a:rPr>
              <a:t>Outreach Activities</a:t>
            </a:r>
            <a:endParaRPr lang="en-US" sz="32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97988"/>
            <a:ext cx="8610600" cy="5079011"/>
          </a:xfrm>
        </p:spPr>
        <p:txBody>
          <a:bodyPr/>
          <a:lstStyle/>
          <a:p>
            <a:r>
              <a:rPr lang="en-US" sz="2800" dirty="0" smtClean="0"/>
              <a:t>Worked with League of Wi Municipalities</a:t>
            </a:r>
          </a:p>
          <a:p>
            <a:r>
              <a:rPr lang="en-US" sz="2800" dirty="0" smtClean="0"/>
              <a:t>Presented information through Webinar and conferences</a:t>
            </a:r>
          </a:p>
          <a:p>
            <a:r>
              <a:rPr lang="en-US" sz="2800" dirty="0" smtClean="0"/>
              <a:t>Announcements through E-Bulletin Newsletter </a:t>
            </a:r>
            <a:r>
              <a:rPr lang="en-US" dirty="0" smtClean="0"/>
              <a:t>	</a:t>
            </a:r>
          </a:p>
          <a:p>
            <a:r>
              <a:rPr lang="en-US" sz="2800" dirty="0" smtClean="0"/>
              <a:t>Web site created</a:t>
            </a:r>
          </a:p>
          <a:p>
            <a:pPr lvl="1"/>
            <a:r>
              <a:rPr lang="en-US" sz="2400" dirty="0" smtClean="0"/>
              <a:t>Forms</a:t>
            </a:r>
          </a:p>
          <a:p>
            <a:pPr lvl="1"/>
            <a:r>
              <a:rPr lang="en-US" sz="2400" dirty="0" smtClean="0"/>
              <a:t>FAQs</a:t>
            </a:r>
            <a:endParaRPr lang="en-US" sz="2400" dirty="0"/>
          </a:p>
          <a:p>
            <a:pPr lvl="1"/>
            <a:r>
              <a:rPr lang="en-US" sz="2400" dirty="0" smtClean="0"/>
              <a:t>Intended Use Plan</a:t>
            </a:r>
          </a:p>
          <a:p>
            <a:pPr lvl="1"/>
            <a:r>
              <a:rPr lang="en-US" sz="2400" dirty="0" smtClean="0"/>
              <a:t>Reference materials</a:t>
            </a:r>
          </a:p>
          <a:p>
            <a:pPr marL="0" indent="0" algn="ctr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476999"/>
            <a:ext cx="762000" cy="244475"/>
          </a:xfrm>
        </p:spPr>
        <p:txBody>
          <a:bodyPr/>
          <a:lstStyle/>
          <a:p>
            <a:pPr>
              <a:defRPr/>
            </a:pPr>
            <a:fld id="{066D83C7-B6A4-45B7-A05C-1BF8C514C6E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600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Contact:</a:t>
            </a:r>
          </a:p>
          <a:p>
            <a:pPr lvl="1"/>
            <a:r>
              <a:rPr lang="en-US" dirty="0" smtClean="0"/>
              <a:t>Becky Scott at </a:t>
            </a:r>
            <a:r>
              <a:rPr lang="en-US" dirty="0" smtClean="0">
                <a:hlinkClick r:id="rId2"/>
              </a:rPr>
              <a:t>rebecca.scott@wisconsin.gov</a:t>
            </a:r>
            <a:r>
              <a:rPr lang="en-US" dirty="0" smtClean="0"/>
              <a:t> or </a:t>
            </a:r>
          </a:p>
          <a:p>
            <a:pPr lvl="1"/>
            <a:r>
              <a:rPr lang="en-US" dirty="0" smtClean="0"/>
              <a:t>Robin Schmidt: </a:t>
            </a:r>
            <a:r>
              <a:rPr lang="en-US" dirty="0" smtClean="0">
                <a:hlinkClick r:id="rId3"/>
              </a:rPr>
              <a:t>robin.schmidt@wisconsin.gov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Visit our web site at: </a:t>
            </a:r>
          </a:p>
          <a:p>
            <a:pPr marL="0" indent="0">
              <a:buNone/>
            </a:pPr>
            <a:r>
              <a:rPr lang="en-US" dirty="0" smtClean="0"/>
              <a:t>		http</a:t>
            </a:r>
            <a:r>
              <a:rPr lang="en-US" dirty="0"/>
              <a:t>://dnr.wi.gov/Aid/EIF.html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D83C7-B6A4-45B7-A05C-1BF8C514C6E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071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"/>
                    </a14:imgEffect>
                    <a14:imgEffect>
                      <a14:saturation sat="1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1242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685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>
                    <a:lumMod val="25000"/>
                  </a:schemeClr>
                </a:solidFill>
              </a:rPr>
              <a:t>SDWLP Program Background</a:t>
            </a:r>
            <a:endParaRPr lang="en-US" sz="3200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600200"/>
            <a:ext cx="84582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Program provides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ubsidized 20-year loans to municipalities for water infrastructure projects </a:t>
            </a:r>
          </a:p>
          <a:p>
            <a:pPr lvl="2"/>
            <a:r>
              <a:rPr lang="en-US" dirty="0" smtClean="0"/>
              <a:t>55% of market rate =  1.540%</a:t>
            </a:r>
          </a:p>
          <a:p>
            <a:pPr lvl="1"/>
            <a:r>
              <a:rPr lang="en-US" dirty="0" smtClean="0"/>
              <a:t>“Disadvantaged Municipality” </a:t>
            </a:r>
          </a:p>
          <a:p>
            <a:pPr lvl="2"/>
            <a:r>
              <a:rPr lang="en-US" dirty="0"/>
              <a:t>33% of market rate =    .</a:t>
            </a:r>
            <a:r>
              <a:rPr lang="en-US" dirty="0" smtClean="0"/>
              <a:t>924%</a:t>
            </a:r>
          </a:p>
          <a:p>
            <a:pPr lvl="3"/>
            <a:r>
              <a:rPr lang="en-US" dirty="0" smtClean="0"/>
              <a:t> population &lt; 10,000 and</a:t>
            </a:r>
          </a:p>
          <a:p>
            <a:pPr lvl="3"/>
            <a:r>
              <a:rPr lang="en-US" dirty="0" smtClean="0"/>
              <a:t> MHI &lt; 80% of state’s MHI</a:t>
            </a:r>
          </a:p>
          <a:p>
            <a:pPr lvl="1"/>
            <a:r>
              <a:rPr lang="en-US" dirty="0"/>
              <a:t>Current market rate = </a:t>
            </a:r>
            <a:r>
              <a:rPr lang="en-US" dirty="0" smtClean="0"/>
              <a:t>2.8%</a:t>
            </a:r>
            <a:endParaRPr lang="en-US" dirty="0"/>
          </a:p>
          <a:p>
            <a:pPr marL="914400" lvl="2" indent="0">
              <a:buNone/>
            </a:pPr>
            <a:endParaRPr lang="en-US" sz="1800" b="1" dirty="0" smtClean="0"/>
          </a:p>
          <a:p>
            <a:pPr marL="914400" lvl="2" indent="0">
              <a:buNone/>
            </a:pPr>
            <a:r>
              <a:rPr lang="en-US" sz="1800" b="1" dirty="0" smtClean="0"/>
              <a:t>Note</a:t>
            </a:r>
            <a:r>
              <a:rPr lang="en-US" sz="1800" dirty="0" smtClean="0"/>
              <a:t>:  The “Disadvantaged Municipality” criteria noted above is only for the purpose of calculating the subsidy percentage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0"/>
            <a:ext cx="9144000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94E5F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94E5F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94E5F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94E5F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94E5F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6633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6633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6633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6633"/>
                </a:solidFill>
                <a:latin typeface="Verdana" pitchFamily="34" charset="0"/>
              </a:defRPr>
            </a:lvl9pPr>
          </a:lstStyle>
          <a:p>
            <a:r>
              <a:rPr lang="en-US" sz="2200" kern="0" dirty="0" smtClean="0">
                <a:solidFill>
                  <a:schemeClr val="bg1"/>
                </a:solidFill>
              </a:rPr>
              <a:t>                  </a:t>
            </a:r>
            <a:endParaRPr lang="en-US" sz="2200" kern="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D83C7-B6A4-45B7-A05C-1BF8C514C6E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836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Municipalities comply with program requirements:</a:t>
            </a:r>
          </a:p>
          <a:p>
            <a:pPr lvl="2"/>
            <a:r>
              <a:rPr lang="en-US" sz="2200" dirty="0" smtClean="0"/>
              <a:t>Deadlines/Submittals</a:t>
            </a:r>
          </a:p>
          <a:p>
            <a:pPr lvl="2"/>
            <a:r>
              <a:rPr lang="en-US" sz="2200" dirty="0" smtClean="0"/>
              <a:t>Federal requirements</a:t>
            </a:r>
          </a:p>
          <a:p>
            <a:pPr lvl="2"/>
            <a:r>
              <a:rPr lang="en-US" sz="2200" dirty="0" smtClean="0"/>
              <a:t>Closing requirements</a:t>
            </a:r>
          </a:p>
          <a:p>
            <a:r>
              <a:rPr lang="en-US" dirty="0" smtClean="0"/>
              <a:t>WI DNR Manages Program Implementation</a:t>
            </a:r>
          </a:p>
          <a:p>
            <a:pPr lvl="2"/>
            <a:r>
              <a:rPr lang="en-US" sz="2200" dirty="0" smtClean="0"/>
              <a:t>Budgets</a:t>
            </a:r>
          </a:p>
          <a:p>
            <a:pPr lvl="2"/>
            <a:r>
              <a:rPr lang="en-US" sz="2200" dirty="0" smtClean="0"/>
              <a:t>Eligibilities</a:t>
            </a:r>
          </a:p>
          <a:p>
            <a:pPr lvl="2"/>
            <a:r>
              <a:rPr lang="en-US" sz="2200" dirty="0" smtClean="0"/>
              <a:t>Financial Assistance Agreements</a:t>
            </a:r>
          </a:p>
          <a:p>
            <a:r>
              <a:rPr lang="en-US" dirty="0" smtClean="0"/>
              <a:t>WI DOA </a:t>
            </a:r>
            <a:r>
              <a:rPr lang="en-US" dirty="0"/>
              <a:t>Capital </a:t>
            </a:r>
            <a:r>
              <a:rPr lang="en-US" dirty="0" smtClean="0"/>
              <a:t>Finance Manages Fund</a:t>
            </a:r>
            <a:endParaRPr lang="en-US" dirty="0"/>
          </a:p>
          <a:p>
            <a:pPr lvl="2"/>
            <a:r>
              <a:rPr lang="en-US" sz="2200" dirty="0" smtClean="0"/>
              <a:t>Assesses </a:t>
            </a:r>
            <a:r>
              <a:rPr lang="en-US" sz="2200" dirty="0"/>
              <a:t>financial viability of municipality</a:t>
            </a:r>
          </a:p>
          <a:p>
            <a:pPr lvl="2"/>
            <a:r>
              <a:rPr lang="en-US" sz="2200" dirty="0"/>
              <a:t>Disburses payments to municipalities</a:t>
            </a:r>
          </a:p>
          <a:p>
            <a:pPr lvl="2"/>
            <a:r>
              <a:rPr lang="en-US" sz="2200" dirty="0"/>
              <a:t>Ensures fund is maintained in “perpetuity” </a:t>
            </a:r>
          </a:p>
          <a:p>
            <a:pPr lvl="1"/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-9525" y="808038"/>
            <a:ext cx="91440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94E5F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94E5F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94E5F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94E5F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94E5F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6633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6633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6633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6633"/>
                </a:solidFill>
                <a:latin typeface="Verdana" pitchFamily="34" charset="0"/>
              </a:defRPr>
            </a:lvl9pPr>
          </a:lstStyle>
          <a:p>
            <a:r>
              <a:rPr lang="en-US" sz="3200" kern="0" dirty="0" smtClean="0">
                <a:solidFill>
                  <a:schemeClr val="accent1">
                    <a:lumMod val="25000"/>
                  </a:schemeClr>
                </a:solidFill>
              </a:rPr>
              <a:t>SDWLP Program Background</a:t>
            </a:r>
            <a:endParaRPr lang="en-US" sz="3200" kern="0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-9525" y="-76200"/>
            <a:ext cx="9144000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94E5F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94E5F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94E5F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94E5F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94E5F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6633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6633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6633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6633"/>
                </a:solidFill>
                <a:latin typeface="Verdana" pitchFamily="34" charset="0"/>
              </a:defRPr>
            </a:lvl9pPr>
          </a:lstStyle>
          <a:p>
            <a:r>
              <a:rPr lang="en-US" sz="2000" kern="0" dirty="0" smtClean="0">
                <a:solidFill>
                  <a:schemeClr val="bg1"/>
                </a:solidFill>
              </a:rPr>
              <a:t>                    </a:t>
            </a:r>
            <a:endParaRPr lang="en-US" sz="2200" kern="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D83C7-B6A4-45B7-A05C-1BF8C514C6E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AutoShape 2" descr="Image result for who does wh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1905000"/>
            <a:ext cx="34385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6612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838199"/>
            <a:ext cx="9118600" cy="600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0"/>
            <a:ext cx="6858000" cy="762000"/>
          </a:xfrm>
        </p:spPr>
        <p:txBody>
          <a:bodyPr/>
          <a:lstStyle/>
          <a:p>
            <a:r>
              <a:rPr lang="en-US" sz="3200" dirty="0" smtClean="0"/>
              <a:t>“Regular” Principal Forgiveness (PF)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13467"/>
            <a:ext cx="8229600" cy="4953000"/>
          </a:xfrm>
        </p:spPr>
        <p:txBody>
          <a:bodyPr/>
          <a:lstStyle/>
          <a:p>
            <a:pPr marL="0" lvl="1" indent="0">
              <a:buNone/>
            </a:pPr>
            <a:r>
              <a:rPr lang="en-US" dirty="0" smtClean="0"/>
              <a:t>Only awarded to “Disadvantaged” Municipalities</a:t>
            </a:r>
          </a:p>
          <a:p>
            <a:pPr marL="0" indent="-400050"/>
            <a:r>
              <a:rPr lang="en-US" sz="2800" dirty="0" smtClean="0"/>
              <a:t>Percentage based on Affordability Criteria:</a:t>
            </a:r>
          </a:p>
          <a:p>
            <a:pPr lvl="2"/>
            <a:r>
              <a:rPr lang="en-US" dirty="0" smtClean="0"/>
              <a:t> </a:t>
            </a:r>
            <a:r>
              <a:rPr lang="en-US" dirty="0"/>
              <a:t>population/MHI/unemployment/population </a:t>
            </a:r>
            <a:r>
              <a:rPr lang="en-US" dirty="0" smtClean="0"/>
              <a:t>trends</a:t>
            </a:r>
          </a:p>
          <a:p>
            <a:r>
              <a:rPr lang="en-US" sz="2800" dirty="0" smtClean="0"/>
              <a:t>Percentages range from 0% to 60% of project costs</a:t>
            </a:r>
            <a:endParaRPr lang="en-US" sz="2800" dirty="0"/>
          </a:p>
          <a:p>
            <a:pPr lvl="1"/>
            <a:r>
              <a:rPr lang="en-US" sz="2400" dirty="0" smtClean="0"/>
              <a:t>Cap of $500,000 per municipality per year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r>
              <a:rPr lang="en-US" dirty="0" smtClean="0"/>
              <a:t>SFY 2017: $4 </a:t>
            </a:r>
            <a:r>
              <a:rPr lang="en-US" dirty="0"/>
              <a:t>million </a:t>
            </a:r>
            <a:r>
              <a:rPr lang="en-US" dirty="0" smtClean="0"/>
              <a:t>allocated to 12 municipalities</a:t>
            </a:r>
            <a:endParaRPr lang="en-US" dirty="0"/>
          </a:p>
          <a:p>
            <a:pPr marL="400050" lvl="2" indent="0">
              <a:buNone/>
            </a:pPr>
            <a:r>
              <a:rPr lang="en-US" dirty="0" smtClean="0"/>
              <a:t>			     		</a:t>
            </a:r>
            <a:r>
              <a:rPr lang="en-US" dirty="0"/>
              <a:t>	</a:t>
            </a:r>
            <a:r>
              <a:rPr lang="en-US" dirty="0" smtClean="0"/>
              <a:t>	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D83C7-B6A4-45B7-A05C-1BF8C514C6E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875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Lead Service Line Replacement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4953000"/>
          </a:xfrm>
        </p:spPr>
        <p:txBody>
          <a:bodyPr/>
          <a:lstStyle/>
          <a:p>
            <a:pPr marL="342900" lvl="2" indent="-342900"/>
            <a:r>
              <a:rPr lang="en-US" sz="2800" dirty="0"/>
              <a:t>The </a:t>
            </a:r>
            <a:r>
              <a:rPr lang="en-US" sz="2800" dirty="0" smtClean="0"/>
              <a:t>Problem with lead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sz="2400" dirty="0" smtClean="0"/>
              <a:t>Lead service lines in place in older homes </a:t>
            </a:r>
          </a:p>
          <a:p>
            <a:pPr marL="857250" lvl="2" indent="0">
              <a:buNone/>
            </a:pPr>
            <a:r>
              <a:rPr lang="en-US" dirty="0" smtClean="0"/>
              <a:t>(pre -1940s/1950s)</a:t>
            </a:r>
          </a:p>
          <a:p>
            <a:pPr lvl="2"/>
            <a:r>
              <a:rPr lang="en-US" sz="2200" dirty="0" smtClean="0"/>
              <a:t>Pipes from main to curb stop</a:t>
            </a:r>
          </a:p>
          <a:p>
            <a:pPr lvl="2"/>
            <a:r>
              <a:rPr lang="en-US" sz="2200" dirty="0" smtClean="0"/>
              <a:t>Pipes from curb stop to home</a:t>
            </a:r>
          </a:p>
          <a:p>
            <a:pPr lvl="1"/>
            <a:r>
              <a:rPr lang="en-US" sz="2400" dirty="0" smtClean="0"/>
              <a:t>Human health</a:t>
            </a:r>
            <a:endParaRPr lang="en-US" sz="2400" dirty="0"/>
          </a:p>
          <a:p>
            <a:pPr lvl="1"/>
            <a:r>
              <a:rPr lang="en-US" sz="2400" dirty="0" smtClean="0"/>
              <a:t>Increased levels when </a:t>
            </a:r>
            <a:r>
              <a:rPr lang="en-US" sz="2400" dirty="0"/>
              <a:t>water </a:t>
            </a:r>
            <a:endParaRPr lang="en-US" sz="2400" dirty="0" smtClean="0"/>
          </a:p>
          <a:p>
            <a:pPr marL="857250" lvl="2" indent="0">
              <a:buNone/>
            </a:pPr>
            <a:r>
              <a:rPr lang="en-US" dirty="0" smtClean="0"/>
              <a:t>chemistry </a:t>
            </a:r>
            <a:r>
              <a:rPr lang="en-US" dirty="0"/>
              <a:t>changes or pipes are </a:t>
            </a:r>
            <a:endParaRPr lang="en-US" dirty="0" smtClean="0"/>
          </a:p>
          <a:p>
            <a:pPr marL="857250" lvl="2" indent="0">
              <a:buNone/>
            </a:pPr>
            <a:r>
              <a:rPr lang="en-US" dirty="0" smtClean="0"/>
              <a:t>disturbed </a:t>
            </a:r>
            <a:endParaRPr lang="en-US" dirty="0"/>
          </a:p>
          <a:p>
            <a:pPr lvl="1"/>
            <a:r>
              <a:rPr lang="en-US" sz="2400" dirty="0"/>
              <a:t>DNR does not recommend partial </a:t>
            </a:r>
            <a:endParaRPr lang="en-US" sz="2400" dirty="0" smtClean="0"/>
          </a:p>
          <a:p>
            <a:pPr marL="857250" lvl="2" indent="0">
              <a:buNone/>
            </a:pPr>
            <a:r>
              <a:rPr lang="en-US" dirty="0" smtClean="0"/>
              <a:t>line </a:t>
            </a:r>
            <a:r>
              <a:rPr lang="en-US" dirty="0"/>
              <a:t>replacements due to line disturbance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708" y="2590800"/>
            <a:ext cx="3662363" cy="342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D83C7-B6A4-45B7-A05C-1BF8C514C6E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268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Lead Service Line Replacement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029200"/>
          </a:xfrm>
        </p:spPr>
        <p:txBody>
          <a:bodyPr/>
          <a:lstStyle/>
          <a:p>
            <a:pPr marL="457200" lvl="2" indent="-457200"/>
            <a:r>
              <a:rPr lang="en-US" sz="2800" dirty="0" smtClean="0"/>
              <a:t>Funding challenges – public and private ownership</a:t>
            </a:r>
          </a:p>
          <a:p>
            <a:pPr marL="914400" lvl="3" indent="-457200"/>
            <a:r>
              <a:rPr lang="en-US" sz="2400" dirty="0" smtClean="0"/>
              <a:t>Municipally controlled (public right-of-ways)</a:t>
            </a:r>
          </a:p>
          <a:p>
            <a:pPr marL="1371600" lvl="4" indent="-457200"/>
            <a:r>
              <a:rPr lang="en-US" dirty="0" smtClean="0"/>
              <a:t>Revenue bonds/other traditional funding options</a:t>
            </a:r>
          </a:p>
          <a:p>
            <a:pPr marL="914400" lvl="3" indent="-457200"/>
            <a:r>
              <a:rPr lang="en-US" sz="2400" dirty="0" smtClean="0"/>
              <a:t>Privately owned</a:t>
            </a:r>
          </a:p>
          <a:p>
            <a:pPr marL="1371600" lvl="4" indent="-457200"/>
            <a:r>
              <a:rPr lang="en-US" dirty="0" smtClean="0"/>
              <a:t>Non-revenue bonds; affordability</a:t>
            </a:r>
            <a:endParaRPr lang="en-US" dirty="0"/>
          </a:p>
          <a:p>
            <a:r>
              <a:rPr lang="en-US" sz="2800" dirty="0" smtClean="0"/>
              <a:t>WI Public Service Commission regulates water utilities</a:t>
            </a:r>
          </a:p>
          <a:p>
            <a:pPr lvl="2"/>
            <a:r>
              <a:rPr lang="en-US" dirty="0" smtClean="0"/>
              <a:t>Approves rates</a:t>
            </a:r>
          </a:p>
          <a:p>
            <a:pPr lvl="2"/>
            <a:r>
              <a:rPr lang="en-US" dirty="0" smtClean="0"/>
              <a:t>Determines costs for which ratepayer funds can be used</a:t>
            </a:r>
          </a:p>
          <a:p>
            <a:pPr lvl="3"/>
            <a:r>
              <a:rPr lang="en-US" dirty="0" smtClean="0"/>
              <a:t>Case Law</a:t>
            </a:r>
          </a:p>
          <a:p>
            <a:pPr lvl="3"/>
            <a:r>
              <a:rPr lang="en-US" dirty="0" smtClean="0"/>
              <a:t>Code requirements</a:t>
            </a:r>
          </a:p>
          <a:p>
            <a:pPr lvl="2"/>
            <a:r>
              <a:rPr lang="en-US" dirty="0" smtClean="0"/>
              <a:t>Rate payer funds cannot be used to pay for work done on private property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D83C7-B6A4-45B7-A05C-1BF8C514C6E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050" name="Picture 2" descr="http://www.newsworks.org/images/stories/flexicontent/l_pipe-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145" y="2514600"/>
            <a:ext cx="1931855" cy="108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193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771" y="2971800"/>
            <a:ext cx="1882229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Lead Service Line Principal Forgiveness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534400" cy="5334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Underlying tenet:  </a:t>
            </a:r>
          </a:p>
          <a:p>
            <a:pPr marL="0" lvl="1" indent="0" algn="ctr">
              <a:buNone/>
            </a:pPr>
            <a:r>
              <a:rPr lang="en-US" sz="2400" i="1" dirty="0" smtClean="0"/>
              <a:t>If private LSL funds are awarded as principal forgiveness, </a:t>
            </a:r>
          </a:p>
          <a:p>
            <a:pPr marL="0" lvl="1" indent="0" algn="ctr">
              <a:buNone/>
            </a:pPr>
            <a:r>
              <a:rPr lang="en-US" sz="2400" i="1" dirty="0" smtClean="0"/>
              <a:t>then they are not a debt incurred by the municipality </a:t>
            </a:r>
          </a:p>
          <a:p>
            <a:pPr marL="0" lvl="1" indent="0" algn="ctr">
              <a:buNone/>
            </a:pPr>
            <a:r>
              <a:rPr lang="en-US" sz="2400" i="1" dirty="0" smtClean="0"/>
              <a:t>and rate payer fees are not used on private property</a:t>
            </a:r>
          </a:p>
          <a:p>
            <a:pPr marL="57150" indent="-457200"/>
            <a:endParaRPr lang="en-US" sz="1400" dirty="0" smtClean="0"/>
          </a:p>
          <a:p>
            <a:pPr marL="0" indent="0">
              <a:buNone/>
            </a:pPr>
            <a:r>
              <a:rPr lang="en-US" sz="2800" dirty="0" smtClean="0"/>
              <a:t>Program Requirements:</a:t>
            </a:r>
          </a:p>
          <a:p>
            <a:pPr marL="57150" indent="-457200"/>
            <a:r>
              <a:rPr lang="en-US" sz="2400" dirty="0" smtClean="0"/>
              <a:t>Project must result in full lead line replacement (no reverse     partial replacements)</a:t>
            </a:r>
          </a:p>
          <a:p>
            <a:pPr marL="57150" indent="-457200"/>
            <a:r>
              <a:rPr lang="en-US" sz="2400" dirty="0" smtClean="0"/>
              <a:t>Municipality must qualify as “Disadvantaged” using Affordability Criteria</a:t>
            </a:r>
          </a:p>
          <a:p>
            <a:pPr marL="857250" lvl="2" indent="-457200"/>
            <a:r>
              <a:rPr lang="en-US" sz="1800" dirty="0" smtClean="0"/>
              <a:t>Must be eligible for at least 15% PF</a:t>
            </a:r>
          </a:p>
          <a:p>
            <a:pPr marL="857250" lvl="2" indent="-457200"/>
            <a:r>
              <a:rPr lang="en-US" sz="1800" dirty="0" smtClean="0"/>
              <a:t>Calculator </a:t>
            </a:r>
            <a:r>
              <a:rPr lang="en-US" sz="1800" dirty="0"/>
              <a:t>on </a:t>
            </a:r>
            <a:r>
              <a:rPr lang="en-US" sz="1800" dirty="0" smtClean="0"/>
              <a:t>web </a:t>
            </a:r>
            <a:r>
              <a:rPr lang="en-US" sz="1800" dirty="0"/>
              <a:t>site to help municipalities make that </a:t>
            </a:r>
            <a:r>
              <a:rPr lang="en-US" sz="1800" dirty="0" smtClean="0"/>
              <a:t>determination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D83C7-B6A4-45B7-A05C-1BF8C514C6E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834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5372100"/>
            <a:ext cx="26416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marL="0" lvl="1" indent="0">
              <a:buNone/>
            </a:pPr>
            <a:r>
              <a:rPr lang="en-US" dirty="0"/>
              <a:t>38 </a:t>
            </a:r>
            <a:r>
              <a:rPr lang="en-US" dirty="0" smtClean="0"/>
              <a:t>applications accepted for SFY 2017 </a:t>
            </a:r>
          </a:p>
          <a:p>
            <a:pPr marL="0" lvl="1" indent="0">
              <a:buNone/>
            </a:pPr>
            <a:r>
              <a:rPr lang="en-US" dirty="0" smtClean="0"/>
              <a:t>Funds </a:t>
            </a:r>
            <a:r>
              <a:rPr lang="en-US" dirty="0"/>
              <a:t>Available</a:t>
            </a:r>
            <a:r>
              <a:rPr lang="en-US" dirty="0" smtClean="0"/>
              <a:t>:  </a:t>
            </a:r>
            <a:r>
              <a:rPr lang="en-US" sz="2400" dirty="0" smtClean="0"/>
              <a:t>$14.5 </a:t>
            </a:r>
            <a:r>
              <a:rPr lang="en-US" sz="2400" dirty="0"/>
              <a:t>million </a:t>
            </a:r>
            <a:r>
              <a:rPr lang="en-US" sz="2000" dirty="0" smtClean="0"/>
              <a:t>(  from $11.8 </a:t>
            </a:r>
            <a:r>
              <a:rPr lang="en-US" sz="2000" dirty="0"/>
              <a:t>million </a:t>
            </a:r>
            <a:r>
              <a:rPr lang="en-US" sz="2000" dirty="0" smtClean="0"/>
              <a:t>due to demand)</a:t>
            </a:r>
          </a:p>
          <a:p>
            <a:pPr marL="0" indent="-400050"/>
            <a:r>
              <a:rPr lang="en-US" sz="2400" dirty="0" smtClean="0"/>
              <a:t>Additional funds from unallocated PF authorities in </a:t>
            </a:r>
          </a:p>
          <a:p>
            <a:pPr marL="0" lvl="1" indent="0">
              <a:buNone/>
            </a:pPr>
            <a:r>
              <a:rPr lang="en-US" sz="2000" dirty="0"/>
              <a:t>	</a:t>
            </a:r>
            <a:r>
              <a:rPr lang="en-US" sz="2400" dirty="0" smtClean="0"/>
              <a:t>SFY 2010 and SFY 2011 cap grants</a:t>
            </a:r>
            <a:endParaRPr lang="en-US" sz="2400" dirty="0"/>
          </a:p>
          <a:p>
            <a:pPr marL="57150" indent="-457200"/>
            <a:r>
              <a:rPr lang="en-US" sz="2400" dirty="0" smtClean="0"/>
              <a:t>Award caps: </a:t>
            </a:r>
          </a:p>
          <a:p>
            <a:pPr marL="1314450" lvl="3" indent="-457200"/>
            <a:r>
              <a:rPr lang="en-US" dirty="0" smtClean="0"/>
              <a:t>$</a:t>
            </a:r>
            <a:r>
              <a:rPr lang="en-US" dirty="0"/>
              <a:t>1,000,000 for municipalities with population &gt; 500,000</a:t>
            </a:r>
          </a:p>
          <a:p>
            <a:pPr marL="1314450" lvl="3" indent="-457200"/>
            <a:r>
              <a:rPr lang="en-US" dirty="0"/>
              <a:t>$500,000 for municipalities with population &lt;500,000, &gt; 50,000</a:t>
            </a:r>
          </a:p>
          <a:p>
            <a:pPr marL="1314450" lvl="3" indent="-457200"/>
            <a:r>
              <a:rPr lang="en-US" dirty="0"/>
              <a:t>$300,000 for municipalities with population &lt; 50,000</a:t>
            </a:r>
          </a:p>
          <a:p>
            <a:pPr marL="1314450" lvl="3" indent="-457200"/>
            <a:r>
              <a:rPr lang="en-US" dirty="0" smtClean="0"/>
              <a:t>Licensed day care centers and schools are not subject to the cap</a:t>
            </a:r>
            <a:endParaRPr lang="en-US" dirty="0"/>
          </a:p>
          <a:p>
            <a:pPr marL="857250" lvl="2" indent="-457200"/>
            <a:r>
              <a:rPr lang="en-US" dirty="0" smtClean="0"/>
              <a:t>Anticipate funding for SFY 2018</a:t>
            </a:r>
          </a:p>
          <a:p>
            <a:pPr marL="1314450" lvl="3" indent="-457200"/>
            <a:r>
              <a:rPr lang="en-US" dirty="0" smtClean="0"/>
              <a:t>$7,500,000 + ?</a:t>
            </a:r>
          </a:p>
          <a:p>
            <a:pPr marL="857250" lvl="2" indent="-457200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Lead Service Line Principal Forgiveness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D83C7-B6A4-45B7-A05C-1BF8C514C6E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Up Arrow 7"/>
          <p:cNvSpPr/>
          <p:nvPr/>
        </p:nvSpPr>
        <p:spPr>
          <a:xfrm>
            <a:off x="4823459" y="2286000"/>
            <a:ext cx="91440" cy="216408"/>
          </a:xfrm>
          <a:prstGeom prst="upArrow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58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408328"/>
            <a:ext cx="2480732" cy="2306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Lead Service Line Principal Forgiveness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Program options</a:t>
            </a:r>
            <a:endParaRPr lang="en-US" dirty="0"/>
          </a:p>
          <a:p>
            <a:pPr marL="0" indent="0">
              <a:buNone/>
            </a:pPr>
            <a:endParaRPr lang="en-US" sz="2800" dirty="0" smtClean="0"/>
          </a:p>
          <a:p>
            <a:pPr marL="400050" lvl="1" indent="0">
              <a:buNone/>
            </a:pPr>
            <a:r>
              <a:rPr lang="en-US" sz="2400" dirty="0" smtClean="0"/>
              <a:t>Criteria </a:t>
            </a:r>
            <a:r>
              <a:rPr lang="en-US" sz="2400" dirty="0"/>
              <a:t>developed by each municipality</a:t>
            </a:r>
          </a:p>
          <a:p>
            <a:pPr lvl="2"/>
            <a:r>
              <a:rPr lang="en-US" sz="2000" dirty="0"/>
              <a:t>Some base distribution of funds on age of children in home</a:t>
            </a:r>
          </a:p>
          <a:p>
            <a:pPr lvl="2"/>
            <a:r>
              <a:rPr lang="en-US" sz="2000" dirty="0"/>
              <a:t>Some programs established with volunteer participation</a:t>
            </a:r>
          </a:p>
          <a:p>
            <a:pPr lvl="2"/>
            <a:r>
              <a:rPr lang="en-US" sz="2000" dirty="0" smtClean="0"/>
              <a:t>Some programs require homeowners to participate</a:t>
            </a:r>
          </a:p>
          <a:p>
            <a:pPr lvl="2"/>
            <a:r>
              <a:rPr lang="en-US" sz="2000" dirty="0" smtClean="0"/>
              <a:t>Some </a:t>
            </a:r>
            <a:r>
              <a:rPr lang="en-US" sz="2000" dirty="0"/>
              <a:t>fully fund LSL costs/some provide </a:t>
            </a:r>
            <a:r>
              <a:rPr lang="en-US" sz="2000" dirty="0" smtClean="0"/>
              <a:t>cost-share</a:t>
            </a:r>
          </a:p>
          <a:p>
            <a:pPr lvl="2"/>
            <a:r>
              <a:rPr lang="en-US" sz="2000" dirty="0" smtClean="0"/>
              <a:t>Some contemplating income based subsidy</a:t>
            </a:r>
            <a:endParaRPr lang="en-US" sz="2000" dirty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D83C7-B6A4-45B7-A05C-1BF8C514C6E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42718"/>
      </p:ext>
    </p:extLst>
  </p:cSld>
  <p:clrMapOvr>
    <a:masterClrMapping/>
  </p:clrMapOvr>
</p:sld>
</file>

<file path=ppt/theme/theme1.xml><?xml version="1.0" encoding="utf-8"?>
<a:theme xmlns:a="http://schemas.openxmlformats.org/drawingml/2006/main" name="DNR2013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14385</TotalTime>
  <Words>723</Words>
  <Application>Microsoft Macintosh PowerPoint</Application>
  <PresentationFormat>On-screen Show (4:3)</PresentationFormat>
  <Paragraphs>144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Verdana</vt:lpstr>
      <vt:lpstr>DNR2013</vt:lpstr>
      <vt:lpstr>Wisconsin’s Safe Drinking Water Loan Program</vt:lpstr>
      <vt:lpstr>SDWLP Program Background</vt:lpstr>
      <vt:lpstr>PowerPoint Presentation</vt:lpstr>
      <vt:lpstr>“Regular” Principal Forgiveness (PF)</vt:lpstr>
      <vt:lpstr>Lead Service Line Replacement</vt:lpstr>
      <vt:lpstr>Lead Service Line Replacement</vt:lpstr>
      <vt:lpstr>Lead Service Line Principal Forgiveness</vt:lpstr>
      <vt:lpstr>Lead Service Line Principal Forgiveness</vt:lpstr>
      <vt:lpstr>Lead Service Line Principal Forgiveness</vt:lpstr>
      <vt:lpstr>Lead Service Line Principal Forgiveness</vt:lpstr>
      <vt:lpstr>PowerPoint Presentation</vt:lpstr>
      <vt:lpstr>Outreach Activities</vt:lpstr>
      <vt:lpstr>For more information</vt:lpstr>
    </vt:vector>
  </TitlesOfParts>
  <Company>Wisconsin DNR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Meeting Financial Needs</dc:title>
  <dc:creator>Schmidt, Robin R</dc:creator>
  <cp:lastModifiedBy>Brian Carlstrom</cp:lastModifiedBy>
  <cp:revision>130</cp:revision>
  <cp:lastPrinted>2016-10-05T14:10:51Z</cp:lastPrinted>
  <dcterms:created xsi:type="dcterms:W3CDTF">2014-10-13T13:57:40Z</dcterms:created>
  <dcterms:modified xsi:type="dcterms:W3CDTF">2016-11-08T21:15:25Z</dcterms:modified>
</cp:coreProperties>
</file>