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93" r:id="rId3"/>
    <p:sldId id="294" r:id="rId4"/>
    <p:sldId id="295" r:id="rId5"/>
    <p:sldId id="296" r:id="rId6"/>
    <p:sldId id="297" r:id="rId7"/>
    <p:sldId id="298" r:id="rId8"/>
    <p:sldId id="299" r:id="rId9"/>
    <p:sldId id="300" r:id="rId10"/>
    <p:sldId id="301" r:id="rId11"/>
    <p:sldId id="302" r:id="rId12"/>
    <p:sldId id="303" r:id="rId13"/>
    <p:sldId id="305" r:id="rId14"/>
    <p:sldId id="304" r:id="rId15"/>
    <p:sldId id="306" r:id="rId16"/>
    <p:sldId id="307" r:id="rId17"/>
    <p:sldId id="308" r:id="rId18"/>
    <p:sldId id="309" r:id="rId19"/>
    <p:sldId id="310" r:id="rId20"/>
    <p:sldId id="311" r:id="rId21"/>
    <p:sldId id="312" r:id="rId22"/>
    <p:sldId id="313" r:id="rId23"/>
    <p:sldId id="315" r:id="rId24"/>
    <p:sldId id="314" r:id="rId25"/>
    <p:sldId id="316" r:id="rId26"/>
    <p:sldId id="29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D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55485" autoAdjust="0"/>
  </p:normalViewPr>
  <p:slideViewPr>
    <p:cSldViewPr>
      <p:cViewPr>
        <p:scale>
          <a:sx n="120" d="100"/>
          <a:sy n="120" d="100"/>
        </p:scale>
        <p:origin x="-76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9E344-4A97-4101-9E8C-90785B73F9F5}" type="datetimeFigureOut">
              <a:rPr lang="en-US" smtClean="0"/>
              <a:pPr/>
              <a:t>10/28/2016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F6EFA9-2CA7-45B7-A714-A8F1ABD1B58C}" type="slidenum">
              <a:rPr lang="en-US" smtClean="0"/>
              <a:pPr/>
              <a:t>‹#›</a:t>
            </a:fld>
            <a:endParaRPr lang="en-US"/>
          </a:p>
        </p:txBody>
      </p:sp>
    </p:spTree>
    <p:extLst>
      <p:ext uri="{BB962C8B-B14F-4D97-AF65-F5344CB8AC3E}">
        <p14:creationId xmlns:p14="http://schemas.microsoft.com/office/powerpoint/2010/main" val="620411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F6EFA9-2CA7-45B7-A714-A8F1ABD1B58C}"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E42C32-12B6-4284-8FAE-67202D212F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2C32-12B6-4284-8FAE-67202D212F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2C32-12B6-4284-8FAE-67202D212F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2C32-12B6-4284-8FAE-67202D212F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2C32-12B6-4284-8FAE-67202D212F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2C32-12B6-4284-8FAE-67202D212F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42C32-12B6-4284-8FAE-67202D212F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8" name="Slide Number Placeholder 7"/>
          <p:cNvSpPr>
            <a:spLocks noGrp="1"/>
          </p:cNvSpPr>
          <p:nvPr>
            <p:ph type="sldNum" sz="quarter" idx="11"/>
          </p:nvPr>
        </p:nvSpPr>
        <p:spPr/>
        <p:txBody>
          <a:bodyPr/>
          <a:lstStyle/>
          <a:p>
            <a:fld id="{97E42C32-12B6-4284-8FAE-67202D212F2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42C32-12B6-4284-8FAE-67202D212F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AD4519-856A-41A6-8EEE-0100C5484BA4}" type="datetimeFigureOut">
              <a:rPr lang="en-US" smtClean="0"/>
              <a:pPr/>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7E42C32-12B6-4284-8FAE-67202D212F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1AD4519-856A-41A6-8EEE-0100C5484BA4}" type="datetimeFigureOut">
              <a:rPr lang="en-US" smtClean="0"/>
              <a:pPr/>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2C32-12B6-4284-8FAE-67202D212F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1AD4519-856A-41A6-8EEE-0100C5484BA4}" type="datetimeFigureOut">
              <a:rPr lang="en-US" smtClean="0"/>
              <a:pPr/>
              <a:t>10/28/2016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7E42C32-12B6-4284-8FAE-67202D212F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linkedin.com/in/hgongjrpe1800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hgongjr@gmail.com" TargetMode="External"/><Relationship Id="rId4" Type="http://schemas.openxmlformats.org/officeDocument/2006/relationships/hyperlink" Target="mailto:Harry.Gong@msdh.ms.go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census.gov/quickfacts/table/PST045215/0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3"/>
          <p:cNvSpPr>
            <a:spLocks noGrp="1"/>
          </p:cNvSpPr>
          <p:nvPr>
            <p:ph type="ctrTitle"/>
          </p:nvPr>
        </p:nvSpPr>
        <p:spPr>
          <a:xfrm>
            <a:off x="2209800" y="1066800"/>
            <a:ext cx="6480048" cy="1615440"/>
          </a:xfrm>
        </p:spPr>
        <p:txBody>
          <a:bodyPr>
            <a:normAutofit/>
          </a:bodyPr>
          <a:lstStyle/>
          <a:p>
            <a:pPr algn="l"/>
            <a:r>
              <a:rPr lang="en-US" sz="3200" dirty="0" smtClean="0"/>
              <a:t>Mississippi’s Disadvantaged Community program &amp; Applications of Assistance</a:t>
            </a:r>
            <a:endParaRPr lang="en-US" sz="3200" dirty="0"/>
          </a:p>
        </p:txBody>
      </p:sp>
      <p:sp>
        <p:nvSpPr>
          <p:cNvPr id="141315" name="Subtitle 4"/>
          <p:cNvSpPr>
            <a:spLocks noGrp="1"/>
          </p:cNvSpPr>
          <p:nvPr>
            <p:ph type="subTitle" idx="1"/>
          </p:nvPr>
        </p:nvSpPr>
        <p:spPr>
          <a:xfrm>
            <a:off x="2133600" y="2895600"/>
            <a:ext cx="6480048" cy="914400"/>
          </a:xfrm>
        </p:spPr>
        <p:txBody>
          <a:bodyPr/>
          <a:lstStyle/>
          <a:p>
            <a:endParaRPr lang="en-US" dirty="0" smtClean="0"/>
          </a:p>
        </p:txBody>
      </p:sp>
      <p:pic>
        <p:nvPicPr>
          <p:cNvPr id="4" name="Picture 5" descr="904796_10100630036493876_1565620951_o.jpg"/>
          <p:cNvPicPr>
            <a:picLocks noChangeAspect="1"/>
          </p:cNvPicPr>
          <p:nvPr/>
        </p:nvPicPr>
        <p:blipFill>
          <a:blip r:embed="rId2" cstate="print"/>
          <a:srcRect/>
          <a:stretch>
            <a:fillRect/>
          </a:stretch>
        </p:blipFill>
        <p:spPr bwMode="auto">
          <a:xfrm>
            <a:off x="457200" y="3505200"/>
            <a:ext cx="2057400" cy="2266950"/>
          </a:xfrm>
          <a:prstGeom prst="rect">
            <a:avLst/>
          </a:prstGeom>
          <a:noFill/>
          <a:ln w="9525">
            <a:noFill/>
            <a:miter lim="800000"/>
            <a:headEnd/>
            <a:tailEnd/>
          </a:ln>
        </p:spPr>
      </p:pic>
      <p:sp>
        <p:nvSpPr>
          <p:cNvPr id="5" name="Rectangle 4"/>
          <p:cNvSpPr/>
          <p:nvPr/>
        </p:nvSpPr>
        <p:spPr>
          <a:xfrm>
            <a:off x="3429000" y="4495800"/>
            <a:ext cx="4572000" cy="1477328"/>
          </a:xfrm>
          <a:prstGeom prst="rect">
            <a:avLst/>
          </a:prstGeom>
        </p:spPr>
        <p:txBody>
          <a:bodyPr>
            <a:spAutoFit/>
          </a:bodyPr>
          <a:lstStyle/>
          <a:p>
            <a:r>
              <a:rPr lang="en-US" dirty="0" smtClean="0">
                <a:solidFill>
                  <a:srgbClr val="FFC000"/>
                </a:solidFill>
              </a:rPr>
              <a:t>Harry D. Gong, Jr., P.E.</a:t>
            </a:r>
          </a:p>
          <a:p>
            <a:r>
              <a:rPr lang="en-US" dirty="0" smtClean="0"/>
              <a:t>Engineering Coordinator</a:t>
            </a:r>
          </a:p>
          <a:p>
            <a:r>
              <a:rPr lang="en-US" dirty="0" smtClean="0"/>
              <a:t>Drinking Water Revolving Loan Fund</a:t>
            </a:r>
          </a:p>
          <a:p>
            <a:r>
              <a:rPr lang="en-US" dirty="0" smtClean="0"/>
              <a:t>Bureau of Public Water Supply</a:t>
            </a:r>
          </a:p>
          <a:p>
            <a:r>
              <a:rPr lang="en-US" dirty="0" smtClean="0"/>
              <a:t>Mississippi State Department of Health</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4000" dirty="0" smtClean="0">
                <a:solidFill>
                  <a:srgbClr val="61D6FF"/>
                </a:solidFill>
              </a:rPr>
              <a:t>FY2015 – Cap Grant ($9,099,000)</a:t>
            </a:r>
          </a:p>
        </p:txBody>
      </p:sp>
      <p:sp>
        <p:nvSpPr>
          <p:cNvPr id="3" name="Content Placeholder 2"/>
          <p:cNvSpPr>
            <a:spLocks noGrp="1"/>
          </p:cNvSpPr>
          <p:nvPr>
            <p:ph idx="1"/>
          </p:nvPr>
        </p:nvSpPr>
        <p:spPr>
          <a:xfrm>
            <a:off x="457200" y="1143000"/>
            <a:ext cx="8305800" cy="4525963"/>
          </a:xfrm>
        </p:spPr>
        <p:txBody>
          <a:bodyPr/>
          <a:lstStyle/>
          <a:p>
            <a:pPr lvl="1">
              <a:buNone/>
            </a:pPr>
            <a:r>
              <a:rPr lang="en-US" sz="2400" dirty="0" smtClean="0"/>
              <a:t>20 to 30% Subsidization = $1,819,800 to $2,729,700</a:t>
            </a:r>
          </a:p>
          <a:p>
            <a:pPr lvl="1"/>
            <a:endParaRPr lang="en-US" dirty="0" smtClean="0"/>
          </a:p>
          <a:p>
            <a:endParaRPr lang="en-US" dirty="0" smtClean="0"/>
          </a:p>
        </p:txBody>
      </p:sp>
      <p:graphicFrame>
        <p:nvGraphicFramePr>
          <p:cNvPr id="5" name="Table 4"/>
          <p:cNvGraphicFramePr>
            <a:graphicFrameLocks noGrp="1"/>
          </p:cNvGraphicFramePr>
          <p:nvPr/>
        </p:nvGraphicFramePr>
        <p:xfrm>
          <a:off x="304800" y="1600200"/>
          <a:ext cx="8305800" cy="5059680"/>
        </p:xfrm>
        <a:graphic>
          <a:graphicData uri="http://schemas.openxmlformats.org/drawingml/2006/table">
            <a:tbl>
              <a:tblPr firstRow="1" bandRow="1">
                <a:tableStyleId>{5C22544A-7EE6-4342-B048-85BDC9FD1C3A}</a:tableStyleId>
              </a:tblPr>
              <a:tblGrid>
                <a:gridCol w="3352800"/>
                <a:gridCol w="2184400"/>
                <a:gridCol w="2768600"/>
              </a:tblGrid>
              <a:tr h="277091">
                <a:tc>
                  <a:txBody>
                    <a:bodyPr/>
                    <a:lstStyle/>
                    <a:p>
                      <a:pPr algn="ctr"/>
                      <a:r>
                        <a:rPr lang="en-US" sz="1400" dirty="0" smtClean="0"/>
                        <a:t>Community WS</a:t>
                      </a:r>
                      <a:endParaRPr lang="en-US" sz="1400" dirty="0"/>
                    </a:p>
                  </a:txBody>
                  <a:tcPr/>
                </a:tc>
                <a:tc>
                  <a:txBody>
                    <a:bodyPr/>
                    <a:lstStyle/>
                    <a:p>
                      <a:pPr algn="ctr"/>
                      <a:r>
                        <a:rPr lang="en-US" sz="1400" dirty="0" smtClean="0"/>
                        <a:t>Loan Award</a:t>
                      </a:r>
                      <a:endParaRPr lang="en-US" sz="1400" dirty="0"/>
                    </a:p>
                  </a:txBody>
                  <a:tcPr/>
                </a:tc>
                <a:tc>
                  <a:txBody>
                    <a:bodyPr/>
                    <a:lstStyle/>
                    <a:p>
                      <a:pPr algn="ctr"/>
                      <a:r>
                        <a:rPr lang="en-US" sz="1400" dirty="0" smtClean="0"/>
                        <a:t>Subsidization</a:t>
                      </a:r>
                      <a:r>
                        <a:rPr lang="en-US" sz="1400" baseline="0" dirty="0" smtClean="0"/>
                        <a:t> Amount</a:t>
                      </a:r>
                      <a:endParaRPr lang="en-US" sz="1400" dirty="0"/>
                    </a:p>
                  </a:txBody>
                  <a:tcPr/>
                </a:tc>
              </a:tr>
              <a:tr h="277091">
                <a:tc>
                  <a:txBody>
                    <a:bodyPr/>
                    <a:lstStyle/>
                    <a:p>
                      <a:r>
                        <a:rPr lang="en-US" dirty="0" smtClean="0"/>
                        <a:t>Town of Taylorsville</a:t>
                      </a:r>
                      <a:endParaRPr lang="en-US" dirty="0"/>
                    </a:p>
                  </a:txBody>
                  <a:tcPr/>
                </a:tc>
                <a:tc>
                  <a:txBody>
                    <a:bodyPr/>
                    <a:lstStyle/>
                    <a:p>
                      <a:pPr algn="ctr"/>
                      <a:r>
                        <a:rPr lang="en-US" dirty="0" smtClean="0"/>
                        <a:t>$885,000</a:t>
                      </a:r>
                      <a:endParaRPr lang="en-US" dirty="0"/>
                    </a:p>
                  </a:txBody>
                  <a:tcPr/>
                </a:tc>
                <a:tc>
                  <a:txBody>
                    <a:bodyPr/>
                    <a:lstStyle/>
                    <a:p>
                      <a:pPr algn="ctr"/>
                      <a:r>
                        <a:rPr lang="en-US" dirty="0" smtClean="0"/>
                        <a:t>$132,750</a:t>
                      </a:r>
                      <a:endParaRPr lang="en-US" dirty="0"/>
                    </a:p>
                  </a:txBody>
                  <a:tcPr/>
                </a:tc>
              </a:tr>
              <a:tr h="277091">
                <a:tc>
                  <a:txBody>
                    <a:bodyPr/>
                    <a:lstStyle/>
                    <a:p>
                      <a:r>
                        <a:rPr lang="en-US" dirty="0" smtClean="0"/>
                        <a:t>Tunica County</a:t>
                      </a:r>
                      <a:r>
                        <a:rPr lang="en-US" baseline="0" dirty="0" smtClean="0"/>
                        <a:t> Utility District</a:t>
                      </a:r>
                      <a:endParaRPr lang="en-US" dirty="0"/>
                    </a:p>
                  </a:txBody>
                  <a:tcPr/>
                </a:tc>
                <a:tc>
                  <a:txBody>
                    <a:bodyPr/>
                    <a:lstStyle/>
                    <a:p>
                      <a:pPr algn="ctr"/>
                      <a:r>
                        <a:rPr lang="en-US" dirty="0" smtClean="0"/>
                        <a:t>$487,630</a:t>
                      </a:r>
                      <a:endParaRPr lang="en-US" dirty="0"/>
                    </a:p>
                  </a:txBody>
                  <a:tcPr/>
                </a:tc>
                <a:tc>
                  <a:txBody>
                    <a:bodyPr/>
                    <a:lstStyle/>
                    <a:p>
                      <a:pPr algn="ctr"/>
                      <a:r>
                        <a:rPr lang="en-US" dirty="0" smtClean="0"/>
                        <a:t>$121,908</a:t>
                      </a:r>
                      <a:endParaRPr lang="en-US" dirty="0"/>
                    </a:p>
                  </a:txBody>
                  <a:tcPr/>
                </a:tc>
              </a:tr>
              <a:tr h="277091">
                <a:tc>
                  <a:txBody>
                    <a:bodyPr/>
                    <a:lstStyle/>
                    <a:p>
                      <a:r>
                        <a:rPr lang="en-US" dirty="0" smtClean="0"/>
                        <a:t>Bear Creek Water Association</a:t>
                      </a:r>
                      <a:endParaRPr lang="en-US" dirty="0"/>
                    </a:p>
                  </a:txBody>
                  <a:tcPr/>
                </a:tc>
                <a:tc>
                  <a:txBody>
                    <a:bodyPr/>
                    <a:lstStyle/>
                    <a:p>
                      <a:pPr algn="ctr"/>
                      <a:r>
                        <a:rPr lang="en-US" dirty="0" smtClean="0"/>
                        <a:t>$1,429,700</a:t>
                      </a:r>
                      <a:endParaRPr lang="en-US" dirty="0"/>
                    </a:p>
                  </a:txBody>
                  <a:tcPr/>
                </a:tc>
                <a:tc>
                  <a:txBody>
                    <a:bodyPr/>
                    <a:lstStyle/>
                    <a:p>
                      <a:pPr algn="ctr"/>
                      <a:r>
                        <a:rPr lang="en-US" dirty="0" smtClean="0"/>
                        <a:t>$0</a:t>
                      </a:r>
                      <a:endParaRPr lang="en-US" dirty="0"/>
                    </a:p>
                  </a:txBody>
                  <a:tcPr/>
                </a:tc>
              </a:tr>
              <a:tr h="277091">
                <a:tc>
                  <a:txBody>
                    <a:bodyPr/>
                    <a:lstStyle/>
                    <a:p>
                      <a:r>
                        <a:rPr lang="en-US" dirty="0" smtClean="0"/>
                        <a:t>City of Brookhaven</a:t>
                      </a:r>
                      <a:endParaRPr lang="en-US" dirty="0"/>
                    </a:p>
                  </a:txBody>
                  <a:tcPr/>
                </a:tc>
                <a:tc>
                  <a:txBody>
                    <a:bodyPr/>
                    <a:lstStyle/>
                    <a:p>
                      <a:pPr algn="ctr"/>
                      <a:r>
                        <a:rPr lang="en-US" dirty="0" smtClean="0"/>
                        <a:t>$3,000,000</a:t>
                      </a:r>
                      <a:endParaRPr lang="en-US" dirty="0"/>
                    </a:p>
                  </a:txBody>
                  <a:tcPr/>
                </a:tc>
                <a:tc>
                  <a:txBody>
                    <a:bodyPr/>
                    <a:lstStyle/>
                    <a:p>
                      <a:pPr algn="ctr"/>
                      <a:r>
                        <a:rPr lang="en-US" dirty="0" smtClean="0"/>
                        <a:t>$500,000</a:t>
                      </a:r>
                      <a:endParaRPr lang="en-US" dirty="0"/>
                    </a:p>
                  </a:txBody>
                  <a:tcPr/>
                </a:tc>
              </a:tr>
              <a:tr h="277091">
                <a:tc>
                  <a:txBody>
                    <a:bodyPr/>
                    <a:lstStyle/>
                    <a:p>
                      <a:r>
                        <a:rPr lang="en-US" dirty="0" smtClean="0"/>
                        <a:t>Town of </a:t>
                      </a:r>
                      <a:r>
                        <a:rPr lang="en-US" dirty="0" err="1" smtClean="0"/>
                        <a:t>Jumpertown</a:t>
                      </a:r>
                      <a:endParaRPr lang="en-US" dirty="0"/>
                    </a:p>
                  </a:txBody>
                  <a:tcPr/>
                </a:tc>
                <a:tc>
                  <a:txBody>
                    <a:bodyPr/>
                    <a:lstStyle/>
                    <a:p>
                      <a:pPr algn="ctr"/>
                      <a:r>
                        <a:rPr lang="en-US" dirty="0" smtClean="0"/>
                        <a:t>$1,013,500</a:t>
                      </a:r>
                      <a:endParaRPr lang="en-US" dirty="0"/>
                    </a:p>
                  </a:txBody>
                  <a:tcPr/>
                </a:tc>
                <a:tc>
                  <a:txBody>
                    <a:bodyPr/>
                    <a:lstStyle/>
                    <a:p>
                      <a:pPr algn="ctr"/>
                      <a:r>
                        <a:rPr lang="en-US" dirty="0" smtClean="0"/>
                        <a:t>$152,025</a:t>
                      </a:r>
                      <a:endParaRPr lang="en-US" dirty="0"/>
                    </a:p>
                  </a:txBody>
                  <a:tcPr/>
                </a:tc>
              </a:tr>
              <a:tr h="277091">
                <a:tc>
                  <a:txBody>
                    <a:bodyPr/>
                    <a:lstStyle/>
                    <a:p>
                      <a:r>
                        <a:rPr lang="en-US" dirty="0" smtClean="0"/>
                        <a:t>City of Tupelo</a:t>
                      </a:r>
                    </a:p>
                  </a:txBody>
                  <a:tcPr/>
                </a:tc>
                <a:tc>
                  <a:txBody>
                    <a:bodyPr/>
                    <a:lstStyle/>
                    <a:p>
                      <a:pPr algn="ctr"/>
                      <a:r>
                        <a:rPr lang="en-US" dirty="0" smtClean="0"/>
                        <a:t>$1,658,468</a:t>
                      </a:r>
                      <a:endParaRPr lang="en-US" dirty="0"/>
                    </a:p>
                  </a:txBody>
                  <a:tcPr/>
                </a:tc>
                <a:tc>
                  <a:txBody>
                    <a:bodyPr/>
                    <a:lstStyle/>
                    <a:p>
                      <a:pPr algn="ctr"/>
                      <a:r>
                        <a:rPr lang="en-US" dirty="0" smtClean="0"/>
                        <a:t>$0</a:t>
                      </a:r>
                      <a:endParaRPr lang="en-US" dirty="0"/>
                    </a:p>
                  </a:txBody>
                  <a:tcPr/>
                </a:tc>
              </a:tr>
              <a:tr h="277091">
                <a:tc>
                  <a:txBody>
                    <a:bodyPr/>
                    <a:lstStyle/>
                    <a:p>
                      <a:r>
                        <a:rPr lang="en-US" dirty="0" smtClean="0"/>
                        <a:t>Magee’s Creek W/A</a:t>
                      </a:r>
                      <a:endParaRPr lang="en-US" dirty="0"/>
                    </a:p>
                  </a:txBody>
                  <a:tcPr/>
                </a:tc>
                <a:tc>
                  <a:txBody>
                    <a:bodyPr/>
                    <a:lstStyle/>
                    <a:p>
                      <a:pPr algn="ctr"/>
                      <a:r>
                        <a:rPr lang="en-US" dirty="0" smtClean="0"/>
                        <a:t>$642,500</a:t>
                      </a:r>
                      <a:endParaRPr lang="en-US" dirty="0"/>
                    </a:p>
                  </a:txBody>
                  <a:tcPr/>
                </a:tc>
                <a:tc>
                  <a:txBody>
                    <a:bodyPr/>
                    <a:lstStyle/>
                    <a:p>
                      <a:pPr algn="ctr"/>
                      <a:r>
                        <a:rPr lang="en-US" dirty="0" smtClean="0"/>
                        <a:t>$224,875</a:t>
                      </a:r>
                      <a:endParaRPr lang="en-US" dirty="0"/>
                    </a:p>
                  </a:txBody>
                  <a:tcPr/>
                </a:tc>
              </a:tr>
              <a:tr h="277091">
                <a:tc>
                  <a:txBody>
                    <a:bodyPr/>
                    <a:lstStyle/>
                    <a:p>
                      <a:r>
                        <a:rPr lang="en-US" dirty="0" smtClean="0"/>
                        <a:t>Old River</a:t>
                      </a:r>
                      <a:r>
                        <a:rPr lang="en-US" baseline="0" dirty="0" smtClean="0"/>
                        <a:t> Water Association</a:t>
                      </a:r>
                      <a:endParaRPr lang="en-US" dirty="0"/>
                    </a:p>
                  </a:txBody>
                  <a:tcPr/>
                </a:tc>
                <a:tc>
                  <a:txBody>
                    <a:bodyPr/>
                    <a:lstStyle/>
                    <a:p>
                      <a:pPr algn="ctr"/>
                      <a:r>
                        <a:rPr lang="en-US" dirty="0" smtClean="0"/>
                        <a:t>$477,600</a:t>
                      </a:r>
                      <a:endParaRPr lang="en-US" dirty="0"/>
                    </a:p>
                  </a:txBody>
                  <a:tcPr/>
                </a:tc>
                <a:tc>
                  <a:txBody>
                    <a:bodyPr/>
                    <a:lstStyle/>
                    <a:p>
                      <a:pPr algn="ctr"/>
                      <a:r>
                        <a:rPr lang="en-US" dirty="0" smtClean="0"/>
                        <a:t>$214,920</a:t>
                      </a:r>
                      <a:endParaRPr lang="en-US" dirty="0"/>
                    </a:p>
                  </a:txBody>
                  <a:tcPr/>
                </a:tc>
              </a:tr>
              <a:tr h="277091">
                <a:tc>
                  <a:txBody>
                    <a:bodyPr/>
                    <a:lstStyle/>
                    <a:p>
                      <a:r>
                        <a:rPr lang="en-US" dirty="0" smtClean="0"/>
                        <a:t>Center Water Association</a:t>
                      </a:r>
                      <a:endParaRPr lang="en-US" dirty="0"/>
                    </a:p>
                  </a:txBody>
                  <a:tcPr/>
                </a:tc>
                <a:tc>
                  <a:txBody>
                    <a:bodyPr/>
                    <a:lstStyle/>
                    <a:p>
                      <a:pPr algn="ctr"/>
                      <a:r>
                        <a:rPr lang="en-US" dirty="0" smtClean="0"/>
                        <a:t>$908,500</a:t>
                      </a:r>
                      <a:endParaRPr lang="en-US" dirty="0"/>
                    </a:p>
                  </a:txBody>
                  <a:tcPr/>
                </a:tc>
                <a:tc>
                  <a:txBody>
                    <a:bodyPr/>
                    <a:lstStyle/>
                    <a:p>
                      <a:pPr algn="ctr"/>
                      <a:r>
                        <a:rPr lang="en-US" dirty="0" smtClean="0"/>
                        <a:t>$136,275</a:t>
                      </a:r>
                      <a:endParaRPr lang="en-US" dirty="0"/>
                    </a:p>
                  </a:txBody>
                  <a:tcPr/>
                </a:tc>
              </a:tr>
              <a:tr h="277091">
                <a:tc>
                  <a:txBody>
                    <a:bodyPr/>
                    <a:lstStyle/>
                    <a:p>
                      <a:r>
                        <a:rPr lang="en-US" dirty="0" smtClean="0"/>
                        <a:t>Town of </a:t>
                      </a:r>
                      <a:r>
                        <a:rPr lang="en-US" dirty="0" err="1" smtClean="0"/>
                        <a:t>Bude</a:t>
                      </a:r>
                      <a:endParaRPr lang="en-US" dirty="0"/>
                    </a:p>
                  </a:txBody>
                  <a:tcPr/>
                </a:tc>
                <a:tc>
                  <a:txBody>
                    <a:bodyPr/>
                    <a:lstStyle/>
                    <a:p>
                      <a:pPr algn="ctr"/>
                      <a:r>
                        <a:rPr lang="en-US" dirty="0" smtClean="0"/>
                        <a:t>$1,643,000</a:t>
                      </a:r>
                      <a:endParaRPr lang="en-US" dirty="0"/>
                    </a:p>
                  </a:txBody>
                  <a:tcPr/>
                </a:tc>
                <a:tc>
                  <a:txBody>
                    <a:bodyPr/>
                    <a:lstStyle/>
                    <a:p>
                      <a:pPr algn="ctr"/>
                      <a:r>
                        <a:rPr lang="en-US" dirty="0" smtClean="0"/>
                        <a:t>$500,000</a:t>
                      </a:r>
                      <a:endParaRPr lang="en-US" dirty="0"/>
                    </a:p>
                  </a:txBody>
                  <a:tcPr/>
                </a:tc>
              </a:tr>
              <a:tr h="277091">
                <a:tc>
                  <a:txBody>
                    <a:bodyPr/>
                    <a:lstStyle/>
                    <a:p>
                      <a:r>
                        <a:rPr lang="en-US" dirty="0" smtClean="0"/>
                        <a:t>City of Pearl</a:t>
                      </a:r>
                      <a:endParaRPr lang="en-US" dirty="0"/>
                    </a:p>
                  </a:txBody>
                  <a:tcPr/>
                </a:tc>
                <a:tc>
                  <a:txBody>
                    <a:bodyPr/>
                    <a:lstStyle/>
                    <a:p>
                      <a:pPr algn="ctr"/>
                      <a:r>
                        <a:rPr lang="en-US" dirty="0" smtClean="0"/>
                        <a:t>$1,150,000</a:t>
                      </a:r>
                      <a:endParaRPr lang="en-US" dirty="0"/>
                    </a:p>
                  </a:txBody>
                  <a:tcPr/>
                </a:tc>
                <a:tc>
                  <a:txBody>
                    <a:bodyPr/>
                    <a:lstStyle/>
                    <a:p>
                      <a:pPr algn="ctr"/>
                      <a:r>
                        <a:rPr lang="en-US" dirty="0" smtClean="0"/>
                        <a:t>$0</a:t>
                      </a:r>
                      <a:endParaRPr lang="en-US" dirty="0"/>
                    </a:p>
                  </a:txBody>
                  <a:tcPr/>
                </a:tc>
              </a:tr>
              <a:tr h="335280">
                <a:tc>
                  <a:txBody>
                    <a:bodyPr/>
                    <a:lstStyle/>
                    <a:p>
                      <a:r>
                        <a:rPr lang="en-US" dirty="0" smtClean="0"/>
                        <a:t>Jackson County Utility</a:t>
                      </a:r>
                      <a:r>
                        <a:rPr lang="en-US" baseline="0" dirty="0" smtClean="0"/>
                        <a:t> Auth.</a:t>
                      </a:r>
                      <a:endParaRPr lang="en-US" dirty="0"/>
                    </a:p>
                  </a:txBody>
                  <a:tcPr/>
                </a:tc>
                <a:tc>
                  <a:txBody>
                    <a:bodyPr/>
                    <a:lstStyle/>
                    <a:p>
                      <a:pPr algn="ctr"/>
                      <a:r>
                        <a:rPr lang="en-US" dirty="0" smtClean="0"/>
                        <a:t>$6,281,298</a:t>
                      </a:r>
                      <a:endParaRPr lang="en-US" dirty="0"/>
                    </a:p>
                  </a:txBody>
                  <a:tcPr/>
                </a:tc>
                <a:tc>
                  <a:txBody>
                    <a:bodyPr/>
                    <a:lstStyle/>
                    <a:p>
                      <a:pPr algn="ctr"/>
                      <a:r>
                        <a:rPr lang="en-US" dirty="0" smtClean="0"/>
                        <a:t>$0</a:t>
                      </a:r>
                      <a:endParaRPr lang="en-US" dirty="0"/>
                    </a:p>
                  </a:txBody>
                  <a:tcPr/>
                </a:tc>
              </a:tr>
              <a:tr h="304800">
                <a:tc>
                  <a:txBody>
                    <a:bodyPr/>
                    <a:lstStyle/>
                    <a:p>
                      <a:pPr algn="r"/>
                      <a:r>
                        <a:rPr lang="en-US" sz="1400" dirty="0" smtClean="0"/>
                        <a:t>Total</a:t>
                      </a:r>
                      <a:endParaRPr lang="en-US" sz="1400" dirty="0"/>
                    </a:p>
                  </a:txBody>
                  <a:tcPr/>
                </a:tc>
                <a:tc>
                  <a:txBody>
                    <a:bodyPr/>
                    <a:lstStyle/>
                    <a:p>
                      <a:pPr algn="ctr"/>
                      <a:r>
                        <a:rPr lang="en-US" dirty="0" smtClean="0"/>
                        <a:t>$19,577,196</a:t>
                      </a:r>
                      <a:endParaRPr lang="en-US" dirty="0"/>
                    </a:p>
                  </a:txBody>
                  <a:tcPr/>
                </a:tc>
                <a:tc>
                  <a:txBody>
                    <a:bodyPr/>
                    <a:lstStyle/>
                    <a:p>
                      <a:pPr algn="ctr"/>
                      <a:r>
                        <a:rPr lang="en-US" dirty="0" smtClean="0"/>
                        <a:t>$1,982,753</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4000" dirty="0" smtClean="0">
                <a:solidFill>
                  <a:srgbClr val="61D6FF"/>
                </a:solidFill>
              </a:rPr>
              <a:t>FY2016 – Cap Grant ($8,607,000)</a:t>
            </a:r>
          </a:p>
        </p:txBody>
      </p:sp>
      <p:sp>
        <p:nvSpPr>
          <p:cNvPr id="3" name="Content Placeholder 2"/>
          <p:cNvSpPr>
            <a:spLocks noGrp="1"/>
          </p:cNvSpPr>
          <p:nvPr>
            <p:ph idx="1"/>
          </p:nvPr>
        </p:nvSpPr>
        <p:spPr>
          <a:xfrm>
            <a:off x="457200" y="1143000"/>
            <a:ext cx="8305800" cy="4525963"/>
          </a:xfrm>
        </p:spPr>
        <p:txBody>
          <a:bodyPr/>
          <a:lstStyle/>
          <a:p>
            <a:pPr lvl="1">
              <a:buNone/>
            </a:pPr>
            <a:r>
              <a:rPr lang="en-US" sz="2400" dirty="0" smtClean="0"/>
              <a:t>20% Subsidization = $1,721,400</a:t>
            </a:r>
          </a:p>
          <a:p>
            <a:pPr lvl="1"/>
            <a:endParaRPr lang="en-US" dirty="0" smtClean="0"/>
          </a:p>
          <a:p>
            <a:endParaRPr lang="en-US" dirty="0" smtClean="0"/>
          </a:p>
        </p:txBody>
      </p:sp>
      <p:graphicFrame>
        <p:nvGraphicFramePr>
          <p:cNvPr id="5" name="Table 4"/>
          <p:cNvGraphicFramePr>
            <a:graphicFrameLocks noGrp="1"/>
          </p:cNvGraphicFramePr>
          <p:nvPr/>
        </p:nvGraphicFramePr>
        <p:xfrm>
          <a:off x="304800" y="1600200"/>
          <a:ext cx="8305800" cy="4907280"/>
        </p:xfrm>
        <a:graphic>
          <a:graphicData uri="http://schemas.openxmlformats.org/drawingml/2006/table">
            <a:tbl>
              <a:tblPr firstRow="1" bandRow="1">
                <a:tableStyleId>{5C22544A-7EE6-4342-B048-85BDC9FD1C3A}</a:tableStyleId>
              </a:tblPr>
              <a:tblGrid>
                <a:gridCol w="3352800"/>
                <a:gridCol w="2184400"/>
                <a:gridCol w="2768600"/>
              </a:tblGrid>
              <a:tr h="277091">
                <a:tc>
                  <a:txBody>
                    <a:bodyPr/>
                    <a:lstStyle/>
                    <a:p>
                      <a:pPr algn="ctr"/>
                      <a:r>
                        <a:rPr lang="en-US" sz="1400" dirty="0" smtClean="0"/>
                        <a:t>Community WS</a:t>
                      </a:r>
                      <a:endParaRPr lang="en-US" sz="1400" dirty="0"/>
                    </a:p>
                  </a:txBody>
                  <a:tcPr/>
                </a:tc>
                <a:tc>
                  <a:txBody>
                    <a:bodyPr/>
                    <a:lstStyle/>
                    <a:p>
                      <a:pPr algn="ctr"/>
                      <a:r>
                        <a:rPr lang="en-US" sz="1400" dirty="0" smtClean="0"/>
                        <a:t>Loan Award</a:t>
                      </a:r>
                      <a:endParaRPr lang="en-US" sz="1400" dirty="0"/>
                    </a:p>
                  </a:txBody>
                  <a:tcPr/>
                </a:tc>
                <a:tc>
                  <a:txBody>
                    <a:bodyPr/>
                    <a:lstStyle/>
                    <a:p>
                      <a:pPr algn="ctr"/>
                      <a:r>
                        <a:rPr lang="en-US" sz="1400" dirty="0" smtClean="0"/>
                        <a:t>Subsidization</a:t>
                      </a:r>
                      <a:r>
                        <a:rPr lang="en-US" sz="1400" baseline="0" dirty="0" smtClean="0"/>
                        <a:t> Amount</a:t>
                      </a:r>
                      <a:endParaRPr lang="en-US" sz="1400" dirty="0"/>
                    </a:p>
                  </a:txBody>
                  <a:tcPr/>
                </a:tc>
              </a:tr>
              <a:tr h="277091">
                <a:tc>
                  <a:txBody>
                    <a:bodyPr/>
                    <a:lstStyle/>
                    <a:p>
                      <a:r>
                        <a:rPr lang="en-US" sz="1400" dirty="0" smtClean="0"/>
                        <a:t>Tunica County Utility</a:t>
                      </a:r>
                      <a:r>
                        <a:rPr lang="en-US" sz="1400" baseline="0" dirty="0" smtClean="0"/>
                        <a:t> District</a:t>
                      </a:r>
                      <a:endParaRPr lang="en-US" sz="1400" dirty="0" smtClean="0"/>
                    </a:p>
                  </a:txBody>
                  <a:tcPr/>
                </a:tc>
                <a:tc>
                  <a:txBody>
                    <a:bodyPr/>
                    <a:lstStyle/>
                    <a:p>
                      <a:pPr algn="ctr"/>
                      <a:r>
                        <a:rPr lang="en-US" sz="1400" dirty="0" smtClean="0"/>
                        <a:t>$555,844</a:t>
                      </a:r>
                    </a:p>
                  </a:txBody>
                  <a:tcPr/>
                </a:tc>
                <a:tc>
                  <a:txBody>
                    <a:bodyPr/>
                    <a:lstStyle/>
                    <a:p>
                      <a:pPr algn="ctr"/>
                      <a:r>
                        <a:rPr lang="en-US" sz="1400" dirty="0" smtClean="0"/>
                        <a:t>$138,961</a:t>
                      </a:r>
                      <a:endParaRPr lang="en-US" sz="1400" dirty="0"/>
                    </a:p>
                  </a:txBody>
                  <a:tcPr/>
                </a:tc>
              </a:tr>
              <a:tr h="277091">
                <a:tc>
                  <a:txBody>
                    <a:bodyPr/>
                    <a:lstStyle/>
                    <a:p>
                      <a:r>
                        <a:rPr lang="en-US" sz="1400" dirty="0" err="1" smtClean="0"/>
                        <a:t>Duffee</a:t>
                      </a:r>
                      <a:r>
                        <a:rPr lang="en-US" sz="1400" baseline="0" dirty="0" smtClean="0"/>
                        <a:t> Water Association</a:t>
                      </a:r>
                      <a:endParaRPr lang="en-US" sz="1400" dirty="0" smtClean="0"/>
                    </a:p>
                  </a:txBody>
                  <a:tcPr/>
                </a:tc>
                <a:tc>
                  <a:txBody>
                    <a:bodyPr/>
                    <a:lstStyle/>
                    <a:p>
                      <a:pPr algn="ctr"/>
                      <a:r>
                        <a:rPr lang="en-US" sz="1400" dirty="0" smtClean="0"/>
                        <a:t>$746,307</a:t>
                      </a:r>
                    </a:p>
                  </a:txBody>
                  <a:tcPr/>
                </a:tc>
                <a:tc>
                  <a:txBody>
                    <a:bodyPr/>
                    <a:lstStyle/>
                    <a:p>
                      <a:pPr algn="ctr"/>
                      <a:r>
                        <a:rPr lang="en-US" sz="1400" dirty="0" smtClean="0"/>
                        <a:t>$111,946</a:t>
                      </a:r>
                      <a:endParaRPr lang="en-US" sz="1400" dirty="0"/>
                    </a:p>
                  </a:txBody>
                  <a:tcPr/>
                </a:tc>
              </a:tr>
              <a:tr h="277091">
                <a:tc>
                  <a:txBody>
                    <a:bodyPr/>
                    <a:lstStyle/>
                    <a:p>
                      <a:r>
                        <a:rPr lang="en-US" sz="1400" dirty="0" smtClean="0"/>
                        <a:t>City</a:t>
                      </a:r>
                      <a:r>
                        <a:rPr lang="en-US" sz="1400" baseline="0" dirty="0" smtClean="0"/>
                        <a:t> of Jackson</a:t>
                      </a:r>
                      <a:endParaRPr lang="en-US" sz="1400" dirty="0" smtClean="0"/>
                    </a:p>
                  </a:txBody>
                  <a:tcPr/>
                </a:tc>
                <a:tc>
                  <a:txBody>
                    <a:bodyPr/>
                    <a:lstStyle/>
                    <a:p>
                      <a:pPr algn="ctr"/>
                      <a:r>
                        <a:rPr lang="en-US" sz="1400" dirty="0" smtClean="0"/>
                        <a:t>$5,000,000</a:t>
                      </a:r>
                    </a:p>
                  </a:txBody>
                  <a:tcPr/>
                </a:tc>
                <a:tc>
                  <a:txBody>
                    <a:bodyPr/>
                    <a:lstStyle/>
                    <a:p>
                      <a:pPr algn="ctr"/>
                      <a:r>
                        <a:rPr lang="en-US" sz="1400" dirty="0" smtClean="0"/>
                        <a:t>$500,000</a:t>
                      </a:r>
                      <a:endParaRPr lang="en-US" sz="1400" dirty="0"/>
                    </a:p>
                  </a:txBody>
                  <a:tcPr/>
                </a:tc>
              </a:tr>
              <a:tr h="277091">
                <a:tc>
                  <a:txBody>
                    <a:bodyPr/>
                    <a:lstStyle/>
                    <a:p>
                      <a:r>
                        <a:rPr lang="en-US" sz="1400" dirty="0" smtClean="0"/>
                        <a:t>North</a:t>
                      </a:r>
                      <a:r>
                        <a:rPr lang="en-US" sz="1400" baseline="0" dirty="0" smtClean="0"/>
                        <a:t> Lauderdale Water Association</a:t>
                      </a:r>
                      <a:endParaRPr lang="en-US" sz="1400" dirty="0" smtClean="0"/>
                    </a:p>
                  </a:txBody>
                  <a:tcPr/>
                </a:tc>
                <a:tc>
                  <a:txBody>
                    <a:bodyPr/>
                    <a:lstStyle/>
                    <a:p>
                      <a:pPr algn="ctr"/>
                      <a:r>
                        <a:rPr lang="en-US" sz="1400" dirty="0" smtClean="0"/>
                        <a:t>$1,575,200</a:t>
                      </a:r>
                    </a:p>
                  </a:txBody>
                  <a:tcPr/>
                </a:tc>
                <a:tc>
                  <a:txBody>
                    <a:bodyPr/>
                    <a:lstStyle/>
                    <a:p>
                      <a:pPr algn="ctr"/>
                      <a:r>
                        <a:rPr lang="en-US" sz="1400" dirty="0" smtClean="0"/>
                        <a:t>$236,280</a:t>
                      </a:r>
                      <a:endParaRPr lang="en-US" sz="1400" dirty="0"/>
                    </a:p>
                  </a:txBody>
                  <a:tcPr/>
                </a:tc>
              </a:tr>
              <a:tr h="277091">
                <a:tc>
                  <a:txBody>
                    <a:bodyPr/>
                    <a:lstStyle/>
                    <a:p>
                      <a:r>
                        <a:rPr lang="en-US" sz="1400" dirty="0" smtClean="0"/>
                        <a:t>Bear</a:t>
                      </a:r>
                      <a:r>
                        <a:rPr lang="en-US" sz="1400" baseline="0" dirty="0" smtClean="0"/>
                        <a:t> Creek Water Association</a:t>
                      </a:r>
                      <a:endParaRPr lang="en-US" sz="1400" dirty="0"/>
                    </a:p>
                  </a:txBody>
                  <a:tcPr/>
                </a:tc>
                <a:tc>
                  <a:txBody>
                    <a:bodyPr/>
                    <a:lstStyle/>
                    <a:p>
                      <a:pPr algn="ctr"/>
                      <a:r>
                        <a:rPr lang="en-US" sz="1400" dirty="0" smtClean="0"/>
                        <a:t>$3,500,000</a:t>
                      </a:r>
                      <a:endParaRPr lang="en-US" sz="1400" dirty="0"/>
                    </a:p>
                  </a:txBody>
                  <a:tcPr/>
                </a:tc>
                <a:tc>
                  <a:txBody>
                    <a:bodyPr/>
                    <a:lstStyle/>
                    <a:p>
                      <a:pPr algn="ctr"/>
                      <a:r>
                        <a:rPr lang="en-US" sz="1400" dirty="0" smtClean="0"/>
                        <a:t>$0</a:t>
                      </a:r>
                      <a:endParaRPr lang="en-US" sz="1400" dirty="0"/>
                    </a:p>
                  </a:txBody>
                  <a:tcPr/>
                </a:tc>
              </a:tr>
              <a:tr h="277091">
                <a:tc>
                  <a:txBody>
                    <a:bodyPr/>
                    <a:lstStyle/>
                    <a:p>
                      <a:r>
                        <a:rPr lang="en-US" sz="1400" dirty="0" smtClean="0"/>
                        <a:t>Willow</a:t>
                      </a:r>
                      <a:r>
                        <a:rPr lang="en-US" sz="1400" baseline="0" dirty="0" smtClean="0"/>
                        <a:t> Grove Water Association</a:t>
                      </a:r>
                      <a:endParaRPr lang="en-US" sz="1400" dirty="0"/>
                    </a:p>
                  </a:txBody>
                  <a:tcPr/>
                </a:tc>
                <a:tc>
                  <a:txBody>
                    <a:bodyPr/>
                    <a:lstStyle/>
                    <a:p>
                      <a:pPr algn="ctr"/>
                      <a:r>
                        <a:rPr lang="en-US" sz="1400" dirty="0" smtClean="0"/>
                        <a:t>$681,000</a:t>
                      </a:r>
                      <a:endParaRPr lang="en-US" sz="1400" dirty="0"/>
                    </a:p>
                  </a:txBody>
                  <a:tcPr/>
                </a:tc>
                <a:tc>
                  <a:txBody>
                    <a:bodyPr/>
                    <a:lstStyle/>
                    <a:p>
                      <a:pPr algn="ctr"/>
                      <a:r>
                        <a:rPr lang="en-US" sz="1400" dirty="0" smtClean="0"/>
                        <a:t>$170,250</a:t>
                      </a:r>
                      <a:endParaRPr lang="en-US" sz="1400" dirty="0"/>
                    </a:p>
                  </a:txBody>
                  <a:tcPr/>
                </a:tc>
              </a:tr>
              <a:tr h="277091">
                <a:tc>
                  <a:txBody>
                    <a:bodyPr/>
                    <a:lstStyle/>
                    <a:p>
                      <a:r>
                        <a:rPr lang="en-US" sz="1400" dirty="0" smtClean="0"/>
                        <a:t>White</a:t>
                      </a:r>
                      <a:r>
                        <a:rPr lang="en-US" sz="1400" baseline="0" dirty="0" smtClean="0"/>
                        <a:t> Oak Water Association</a:t>
                      </a:r>
                      <a:endParaRPr lang="en-US" sz="1400" dirty="0"/>
                    </a:p>
                  </a:txBody>
                  <a:tcPr/>
                </a:tc>
                <a:tc>
                  <a:txBody>
                    <a:bodyPr/>
                    <a:lstStyle/>
                    <a:p>
                      <a:pPr algn="ctr"/>
                      <a:r>
                        <a:rPr lang="en-US" sz="1400" dirty="0" smtClean="0"/>
                        <a:t>$611,000</a:t>
                      </a:r>
                      <a:endParaRPr lang="en-US" sz="1400" dirty="0"/>
                    </a:p>
                  </a:txBody>
                  <a:tcPr/>
                </a:tc>
                <a:tc>
                  <a:txBody>
                    <a:bodyPr/>
                    <a:lstStyle/>
                    <a:p>
                      <a:pPr algn="ctr"/>
                      <a:r>
                        <a:rPr lang="en-US" sz="1400" dirty="0" smtClean="0"/>
                        <a:t>$91,650</a:t>
                      </a:r>
                      <a:endParaRPr lang="en-US" sz="1400" dirty="0"/>
                    </a:p>
                  </a:txBody>
                  <a:tcPr/>
                </a:tc>
              </a:tr>
              <a:tr h="277091">
                <a:tc>
                  <a:txBody>
                    <a:bodyPr/>
                    <a:lstStyle/>
                    <a:p>
                      <a:r>
                        <a:rPr lang="en-US" sz="1400" dirty="0" smtClean="0"/>
                        <a:t>Valley</a:t>
                      </a:r>
                      <a:r>
                        <a:rPr lang="en-US" sz="1400" baseline="0" dirty="0" smtClean="0"/>
                        <a:t> Park Water Association</a:t>
                      </a:r>
                      <a:endParaRPr lang="en-US" sz="1400" dirty="0"/>
                    </a:p>
                  </a:txBody>
                  <a:tcPr/>
                </a:tc>
                <a:tc>
                  <a:txBody>
                    <a:bodyPr/>
                    <a:lstStyle/>
                    <a:p>
                      <a:pPr algn="ctr"/>
                      <a:r>
                        <a:rPr lang="en-US" sz="1400" dirty="0" smtClean="0"/>
                        <a:t>$650,850</a:t>
                      </a:r>
                      <a:endParaRPr lang="en-US" sz="1400" dirty="0"/>
                    </a:p>
                  </a:txBody>
                  <a:tcPr/>
                </a:tc>
                <a:tc>
                  <a:txBody>
                    <a:bodyPr/>
                    <a:lstStyle/>
                    <a:p>
                      <a:pPr algn="ctr"/>
                      <a:r>
                        <a:rPr lang="en-US" sz="1400" dirty="0" smtClean="0"/>
                        <a:t>$227,200</a:t>
                      </a:r>
                      <a:endParaRPr lang="en-US" sz="1400" dirty="0"/>
                    </a:p>
                  </a:txBody>
                  <a:tcPr/>
                </a:tc>
              </a:tr>
              <a:tr h="277091">
                <a:tc>
                  <a:txBody>
                    <a:bodyPr/>
                    <a:lstStyle/>
                    <a:p>
                      <a:r>
                        <a:rPr lang="en-US" sz="1400" dirty="0" smtClean="0"/>
                        <a:t>Lebanon</a:t>
                      </a:r>
                      <a:r>
                        <a:rPr lang="en-US" sz="1400" baseline="0" dirty="0" smtClean="0"/>
                        <a:t> Water Association</a:t>
                      </a:r>
                      <a:endParaRPr lang="en-US" sz="1400" dirty="0"/>
                    </a:p>
                  </a:txBody>
                  <a:tcPr/>
                </a:tc>
                <a:tc>
                  <a:txBody>
                    <a:bodyPr/>
                    <a:lstStyle/>
                    <a:p>
                      <a:pPr algn="ctr"/>
                      <a:r>
                        <a:rPr lang="en-US" sz="1400" dirty="0" smtClean="0"/>
                        <a:t>$999,750</a:t>
                      </a:r>
                      <a:endParaRPr lang="en-US" sz="1400" dirty="0"/>
                    </a:p>
                  </a:txBody>
                  <a:tcPr/>
                </a:tc>
                <a:tc>
                  <a:txBody>
                    <a:bodyPr/>
                    <a:lstStyle/>
                    <a:p>
                      <a:pPr algn="ctr"/>
                      <a:r>
                        <a:rPr lang="en-US" sz="1400" dirty="0" smtClean="0"/>
                        <a:t>$449,888</a:t>
                      </a:r>
                      <a:endParaRPr lang="en-US" sz="1400" dirty="0"/>
                    </a:p>
                  </a:txBody>
                  <a:tcPr/>
                </a:tc>
              </a:tr>
              <a:tr h="277091">
                <a:tc>
                  <a:txBody>
                    <a:bodyPr/>
                    <a:lstStyle/>
                    <a:p>
                      <a:r>
                        <a:rPr lang="en-US" sz="1400" dirty="0" smtClean="0"/>
                        <a:t>Ebenezer</a:t>
                      </a:r>
                      <a:r>
                        <a:rPr lang="en-US" sz="1400" baseline="0" dirty="0" smtClean="0"/>
                        <a:t> Rural Water Association</a:t>
                      </a:r>
                      <a:endParaRPr lang="en-US" sz="1400" dirty="0"/>
                    </a:p>
                  </a:txBody>
                  <a:tcPr/>
                </a:tc>
                <a:tc>
                  <a:txBody>
                    <a:bodyPr/>
                    <a:lstStyle/>
                    <a:p>
                      <a:pPr algn="ctr"/>
                      <a:r>
                        <a:rPr lang="en-US" sz="1400" dirty="0" smtClean="0"/>
                        <a:t>$616,000</a:t>
                      </a:r>
                      <a:endParaRPr lang="en-US" sz="1400" dirty="0"/>
                    </a:p>
                  </a:txBody>
                  <a:tcPr/>
                </a:tc>
                <a:tc>
                  <a:txBody>
                    <a:bodyPr/>
                    <a:lstStyle/>
                    <a:p>
                      <a:pPr algn="ctr"/>
                      <a:r>
                        <a:rPr lang="en-US" sz="1400" dirty="0" smtClean="0"/>
                        <a:t>$277,200</a:t>
                      </a:r>
                      <a:endParaRPr lang="en-US" sz="1400" dirty="0"/>
                    </a:p>
                  </a:txBody>
                  <a:tcPr/>
                </a:tc>
              </a:tr>
              <a:tr h="277091">
                <a:tc>
                  <a:txBody>
                    <a:bodyPr/>
                    <a:lstStyle/>
                    <a:p>
                      <a:r>
                        <a:rPr lang="en-US" sz="1400" dirty="0" smtClean="0"/>
                        <a:t>Mount</a:t>
                      </a:r>
                      <a:r>
                        <a:rPr lang="en-US" sz="1400" baseline="0" dirty="0" smtClean="0"/>
                        <a:t> </a:t>
                      </a:r>
                      <a:r>
                        <a:rPr lang="en-US" sz="1400" dirty="0" smtClean="0"/>
                        <a:t>Gilead-Improve</a:t>
                      </a:r>
                      <a:r>
                        <a:rPr lang="en-US" sz="1400" baseline="0" dirty="0" smtClean="0"/>
                        <a:t> W/A</a:t>
                      </a:r>
                      <a:endParaRPr lang="en-US" sz="1400" dirty="0"/>
                    </a:p>
                  </a:txBody>
                  <a:tcPr/>
                </a:tc>
                <a:tc>
                  <a:txBody>
                    <a:bodyPr/>
                    <a:lstStyle/>
                    <a:p>
                      <a:pPr algn="ctr"/>
                      <a:r>
                        <a:rPr lang="en-US" sz="1400" dirty="0" smtClean="0"/>
                        <a:t>$1,357,400</a:t>
                      </a:r>
                      <a:endParaRPr lang="en-US" sz="1400" dirty="0"/>
                    </a:p>
                  </a:txBody>
                  <a:tcPr/>
                </a:tc>
                <a:tc>
                  <a:txBody>
                    <a:bodyPr/>
                    <a:lstStyle/>
                    <a:p>
                      <a:pPr algn="ctr"/>
                      <a:r>
                        <a:rPr lang="en-US" sz="1400" dirty="0" smtClean="0"/>
                        <a:t>$475,090</a:t>
                      </a:r>
                      <a:endParaRPr lang="en-US" sz="1400" dirty="0"/>
                    </a:p>
                  </a:txBody>
                  <a:tcPr/>
                </a:tc>
              </a:tr>
              <a:tr h="335280">
                <a:tc>
                  <a:txBody>
                    <a:bodyPr/>
                    <a:lstStyle/>
                    <a:p>
                      <a:r>
                        <a:rPr lang="en-US" sz="1400" dirty="0" smtClean="0"/>
                        <a:t>City</a:t>
                      </a:r>
                      <a:r>
                        <a:rPr lang="en-US" sz="1400" baseline="0" dirty="0" smtClean="0"/>
                        <a:t> of Brandon</a:t>
                      </a:r>
                      <a:endParaRPr lang="en-US" sz="1400" dirty="0"/>
                    </a:p>
                  </a:txBody>
                  <a:tcPr/>
                </a:tc>
                <a:tc>
                  <a:txBody>
                    <a:bodyPr/>
                    <a:lstStyle/>
                    <a:p>
                      <a:pPr algn="ctr"/>
                      <a:r>
                        <a:rPr lang="en-US" sz="1400" dirty="0" smtClean="0"/>
                        <a:t>$4,193,200</a:t>
                      </a:r>
                      <a:endParaRPr lang="en-US" sz="1400" dirty="0"/>
                    </a:p>
                  </a:txBody>
                  <a:tcPr/>
                </a:tc>
                <a:tc>
                  <a:txBody>
                    <a:bodyPr/>
                    <a:lstStyle/>
                    <a:p>
                      <a:pPr algn="ctr"/>
                      <a:r>
                        <a:rPr lang="en-US" sz="1400" dirty="0" smtClean="0"/>
                        <a:t>$0</a:t>
                      </a:r>
                      <a:endParaRPr lang="en-US" sz="1400" dirty="0"/>
                    </a:p>
                  </a:txBody>
                  <a:tcPr/>
                </a:tc>
              </a:tr>
              <a:tr h="277091">
                <a:tc>
                  <a:txBody>
                    <a:bodyPr/>
                    <a:lstStyle/>
                    <a:p>
                      <a:r>
                        <a:rPr lang="en-US" sz="1400" dirty="0" err="1" smtClean="0"/>
                        <a:t>Lorman</a:t>
                      </a:r>
                      <a:r>
                        <a:rPr lang="en-US" sz="1400" baseline="0" dirty="0" smtClean="0"/>
                        <a:t> Water Association</a:t>
                      </a:r>
                      <a:endParaRPr lang="en-US" sz="1400" dirty="0" smtClean="0"/>
                    </a:p>
                  </a:txBody>
                  <a:tcPr/>
                </a:tc>
                <a:tc>
                  <a:txBody>
                    <a:bodyPr/>
                    <a:lstStyle/>
                    <a:p>
                      <a:pPr algn="ctr"/>
                      <a:r>
                        <a:rPr lang="en-US" sz="1400" dirty="0" smtClean="0"/>
                        <a:t>$980,000</a:t>
                      </a:r>
                      <a:endParaRPr lang="en-US" sz="1400" dirty="0"/>
                    </a:p>
                  </a:txBody>
                  <a:tcPr/>
                </a:tc>
                <a:tc>
                  <a:txBody>
                    <a:bodyPr/>
                    <a:lstStyle/>
                    <a:p>
                      <a:pPr algn="ctr"/>
                      <a:r>
                        <a:rPr lang="en-US" sz="1400" dirty="0" smtClean="0"/>
                        <a:t>$441,000</a:t>
                      </a:r>
                      <a:endParaRPr lang="en-US" sz="1400" dirty="0"/>
                    </a:p>
                  </a:txBody>
                  <a:tcPr/>
                </a:tc>
              </a:tr>
              <a:tr h="277091">
                <a:tc>
                  <a:txBody>
                    <a:bodyPr/>
                    <a:lstStyle/>
                    <a:p>
                      <a:r>
                        <a:rPr lang="en-US" sz="1400" dirty="0" err="1" smtClean="0"/>
                        <a:t>Culkin</a:t>
                      </a:r>
                      <a:r>
                        <a:rPr lang="en-US" sz="1400" baseline="0" dirty="0" smtClean="0"/>
                        <a:t> Water</a:t>
                      </a:r>
                      <a:r>
                        <a:rPr lang="en-US" sz="1400" dirty="0" smtClean="0"/>
                        <a:t> District</a:t>
                      </a:r>
                      <a:endParaRPr lang="en-US" sz="1400" dirty="0"/>
                    </a:p>
                  </a:txBody>
                  <a:tcPr/>
                </a:tc>
                <a:tc>
                  <a:txBody>
                    <a:bodyPr/>
                    <a:lstStyle/>
                    <a:p>
                      <a:pPr algn="ctr"/>
                      <a:r>
                        <a:rPr lang="en-US" sz="1400" dirty="0" smtClean="0"/>
                        <a:t>$4,369,645</a:t>
                      </a:r>
                      <a:endParaRPr lang="en-US" sz="1400" dirty="0"/>
                    </a:p>
                  </a:txBody>
                  <a:tcPr/>
                </a:tc>
                <a:tc>
                  <a:txBody>
                    <a:bodyPr/>
                    <a:lstStyle/>
                    <a:p>
                      <a:pPr algn="ctr"/>
                      <a:r>
                        <a:rPr lang="en-US" sz="1400" dirty="0" smtClean="0"/>
                        <a:t>$500,000</a:t>
                      </a:r>
                      <a:endParaRPr lang="en-US" sz="1400" dirty="0"/>
                    </a:p>
                  </a:txBody>
                  <a:tcPr/>
                </a:tc>
              </a:tr>
              <a:tr h="304800">
                <a:tc>
                  <a:txBody>
                    <a:bodyPr/>
                    <a:lstStyle/>
                    <a:p>
                      <a:pPr algn="r"/>
                      <a:r>
                        <a:rPr lang="en-US" sz="1400" dirty="0" smtClean="0"/>
                        <a:t>Total</a:t>
                      </a:r>
                      <a:endParaRPr lang="en-US" sz="1400" dirty="0"/>
                    </a:p>
                  </a:txBody>
                  <a:tcPr/>
                </a:tc>
                <a:tc>
                  <a:txBody>
                    <a:bodyPr/>
                    <a:lstStyle/>
                    <a:p>
                      <a:pPr algn="ctr"/>
                      <a:r>
                        <a:rPr lang="en-US" sz="1400" dirty="0" smtClean="0"/>
                        <a:t>$26,106,196</a:t>
                      </a:r>
                      <a:endParaRPr lang="en-US" sz="1400" dirty="0"/>
                    </a:p>
                  </a:txBody>
                  <a:tcPr/>
                </a:tc>
                <a:tc>
                  <a:txBody>
                    <a:bodyPr/>
                    <a:lstStyle/>
                    <a:p>
                      <a:pPr algn="ctr"/>
                      <a:r>
                        <a:rPr lang="en-US" sz="1400" dirty="0" smtClean="0"/>
                        <a:t>$3,620,063</a:t>
                      </a:r>
                      <a:endParaRPr lang="en-US" sz="1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b="1" dirty="0">
              <a:solidFill>
                <a:srgbClr val="61D6FF"/>
              </a:solidFill>
            </a:endParaRPr>
          </a:p>
        </p:txBody>
      </p:sp>
      <p:sp>
        <p:nvSpPr>
          <p:cNvPr id="3" name="Content Placeholder 2"/>
          <p:cNvSpPr>
            <a:spLocks noGrp="1"/>
          </p:cNvSpPr>
          <p:nvPr>
            <p:ph idx="1"/>
          </p:nvPr>
        </p:nvSpPr>
        <p:spPr/>
        <p:txBody>
          <a:bodyPr>
            <a:normAutofit/>
          </a:bodyPr>
          <a:lstStyle/>
          <a:p>
            <a:r>
              <a:rPr lang="en-US" sz="2800" dirty="0" smtClean="0"/>
              <a:t>Set-Aside Programs</a:t>
            </a:r>
          </a:p>
          <a:p>
            <a:pPr lvl="1"/>
            <a:r>
              <a:rPr lang="en-US" sz="2400" dirty="0" smtClean="0"/>
              <a:t>Peer Review</a:t>
            </a:r>
          </a:p>
          <a:p>
            <a:pPr lvl="1"/>
            <a:r>
              <a:rPr lang="en-US" sz="2400" dirty="0" smtClean="0"/>
              <a:t>Board Management Training</a:t>
            </a:r>
          </a:p>
          <a:p>
            <a:pPr lvl="1"/>
            <a:r>
              <a:rPr lang="en-US" sz="2400" dirty="0" smtClean="0"/>
              <a:t>Hands On Operator Training</a:t>
            </a:r>
          </a:p>
          <a:p>
            <a:pPr lvl="1"/>
            <a:r>
              <a:rPr lang="en-US" sz="2400" dirty="0" smtClean="0"/>
              <a:t>Well Abandonment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b="1" dirty="0">
              <a:solidFill>
                <a:srgbClr val="61D6FF"/>
              </a:solidFill>
            </a:endParaRPr>
          </a:p>
        </p:txBody>
      </p:sp>
      <p:sp>
        <p:nvSpPr>
          <p:cNvPr id="3" name="Content Placeholder 2"/>
          <p:cNvSpPr>
            <a:spLocks noGrp="1"/>
          </p:cNvSpPr>
          <p:nvPr>
            <p:ph idx="1"/>
          </p:nvPr>
        </p:nvSpPr>
        <p:spPr/>
        <p:txBody>
          <a:bodyPr>
            <a:normAutofit/>
          </a:bodyPr>
          <a:lstStyle/>
          <a:p>
            <a:r>
              <a:rPr lang="en-US" sz="2800" dirty="0" smtClean="0"/>
              <a:t>Peer Review Program (2% Set-Aside)</a:t>
            </a:r>
          </a:p>
          <a:p>
            <a:pPr lvl="1"/>
            <a:r>
              <a:rPr lang="en-US" sz="2000" dirty="0" smtClean="0"/>
              <a:t>Objective: To train experienced operators, managers and water officials to perform a capacity assessment review and to go out to capacity deficient systems to conduct a review of the system as their peers before the official review by the Regulating Agency.</a:t>
            </a:r>
          </a:p>
          <a:p>
            <a:pPr lvl="1"/>
            <a:r>
              <a:rPr lang="en-US" sz="2000" dirty="0" smtClean="0"/>
              <a:t>Public Water Supplies are visited annually for a Capacity Assessment Review by the Regulating Agency.</a:t>
            </a:r>
          </a:p>
          <a:p>
            <a:pPr lvl="1"/>
            <a:r>
              <a:rPr lang="en-US" sz="2000" dirty="0" smtClean="0"/>
              <a:t>Technical, Managerial, and Financial Capacities are scored on a 5 point scale through grouping of capacity specific questions and the average of all three gives an overall score from 0 – 5 for the Capacity of the Water System.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dirty="0"/>
          </a:p>
        </p:txBody>
      </p:sp>
      <p:pic>
        <p:nvPicPr>
          <p:cNvPr id="6" name="Content Placeholder 5" descr="CAFpg1.jpg"/>
          <p:cNvPicPr>
            <a:picLocks noGrp="1" noChangeAspect="1"/>
          </p:cNvPicPr>
          <p:nvPr>
            <p:ph sz="half" idx="1"/>
          </p:nvPr>
        </p:nvPicPr>
        <p:blipFill>
          <a:blip r:embed="rId2" cstate="print"/>
          <a:stretch>
            <a:fillRect/>
          </a:stretch>
        </p:blipFill>
        <p:spPr>
          <a:xfrm>
            <a:off x="538251" y="1600200"/>
            <a:ext cx="3495498" cy="4525963"/>
          </a:xfrm>
        </p:spPr>
      </p:pic>
      <p:pic>
        <p:nvPicPr>
          <p:cNvPr id="7" name="Content Placeholder 6" descr="CAFpg2.jpg"/>
          <p:cNvPicPr>
            <a:picLocks noGrp="1" noChangeAspect="1"/>
          </p:cNvPicPr>
          <p:nvPr>
            <p:ph sz="half" idx="2"/>
          </p:nvPr>
        </p:nvPicPr>
        <p:blipFill>
          <a:blip r:embed="rId3" cstate="print"/>
          <a:stretch>
            <a:fillRect/>
          </a:stretch>
        </p:blipFill>
        <p:spPr>
          <a:xfrm>
            <a:off x="4348251" y="1600200"/>
            <a:ext cx="3495498" cy="452596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762000"/>
            <a:ext cx="7467600" cy="1143000"/>
          </a:xfrm>
        </p:spPr>
        <p:txBody>
          <a:bodyPr>
            <a:normAutofit fontScale="90000"/>
          </a:bodyPr>
          <a:lstStyle/>
          <a:p>
            <a:r>
              <a:rPr lang="en-US" b="1" dirty="0" smtClean="0">
                <a:solidFill>
                  <a:srgbClr val="61D6FF"/>
                </a:solidFill>
              </a:rPr>
              <a:t>Assistance offered for Disadvantaged Communities</a:t>
            </a:r>
            <a:br>
              <a:rPr lang="en-US" b="1" dirty="0" smtClean="0">
                <a:solidFill>
                  <a:srgbClr val="61D6FF"/>
                </a:solidFill>
              </a:rPr>
            </a:br>
            <a:r>
              <a:rPr lang="en-US" b="1" dirty="0" smtClean="0">
                <a:solidFill>
                  <a:srgbClr val="61D6FF"/>
                </a:solidFill>
              </a:rPr>
              <a:t>- Peer Review Program</a:t>
            </a:r>
            <a:br>
              <a:rPr lang="en-US" b="1" dirty="0" smtClean="0">
                <a:solidFill>
                  <a:srgbClr val="61D6FF"/>
                </a:solidFill>
              </a:rPr>
            </a:br>
            <a:endParaRPr lang="en-US" dirty="0"/>
          </a:p>
        </p:txBody>
      </p:sp>
      <p:graphicFrame>
        <p:nvGraphicFramePr>
          <p:cNvPr id="7" name="Content Placeholder 6"/>
          <p:cNvGraphicFramePr>
            <a:graphicFrameLocks noGrp="1"/>
          </p:cNvGraphicFramePr>
          <p:nvPr>
            <p:ph idx="1"/>
          </p:nvPr>
        </p:nvGraphicFramePr>
        <p:xfrm>
          <a:off x="685800" y="2438400"/>
          <a:ext cx="7467600" cy="296672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en-US" dirty="0" smtClean="0"/>
                        <a:t>Funding Year</a:t>
                      </a:r>
                      <a:endParaRPr lang="en-US" dirty="0"/>
                    </a:p>
                  </a:txBody>
                  <a:tcPr/>
                </a:tc>
                <a:tc>
                  <a:txBody>
                    <a:bodyPr/>
                    <a:lstStyle/>
                    <a:p>
                      <a:r>
                        <a:rPr lang="en-US" dirty="0" smtClean="0"/>
                        <a:t>Total</a:t>
                      </a:r>
                      <a:r>
                        <a:rPr lang="en-US" baseline="0" dirty="0" smtClean="0"/>
                        <a:t> number of reviews</a:t>
                      </a:r>
                      <a:endParaRPr lang="en-US" dirty="0"/>
                    </a:p>
                  </a:txBody>
                  <a:tcPr/>
                </a:tc>
              </a:tr>
              <a:tr h="370840">
                <a:tc>
                  <a:txBody>
                    <a:bodyPr/>
                    <a:lstStyle/>
                    <a:p>
                      <a:pPr algn="ctr"/>
                      <a:r>
                        <a:rPr lang="en-US" dirty="0" smtClean="0"/>
                        <a:t>FY2015</a:t>
                      </a:r>
                      <a:endParaRPr lang="en-US" dirty="0"/>
                    </a:p>
                  </a:txBody>
                  <a:tcPr/>
                </a:tc>
                <a:tc>
                  <a:txBody>
                    <a:bodyPr/>
                    <a:lstStyle/>
                    <a:p>
                      <a:pPr algn="ctr"/>
                      <a:r>
                        <a:rPr lang="en-US" dirty="0" smtClean="0"/>
                        <a:t>21</a:t>
                      </a:r>
                      <a:endParaRPr lang="en-US" dirty="0"/>
                    </a:p>
                  </a:txBody>
                  <a:tcPr/>
                </a:tc>
              </a:tr>
              <a:tr h="370840">
                <a:tc>
                  <a:txBody>
                    <a:bodyPr/>
                    <a:lstStyle/>
                    <a:p>
                      <a:pPr algn="ctr"/>
                      <a:r>
                        <a:rPr lang="en-US" dirty="0" smtClean="0"/>
                        <a:t>FY2014</a:t>
                      </a:r>
                      <a:endParaRPr lang="en-US" dirty="0"/>
                    </a:p>
                  </a:txBody>
                  <a:tcPr/>
                </a:tc>
                <a:tc>
                  <a:txBody>
                    <a:bodyPr/>
                    <a:lstStyle/>
                    <a:p>
                      <a:pPr algn="ctr"/>
                      <a:r>
                        <a:rPr lang="en-US" dirty="0" smtClean="0"/>
                        <a:t>13</a:t>
                      </a:r>
                      <a:endParaRPr lang="en-US" dirty="0"/>
                    </a:p>
                  </a:txBody>
                  <a:tcPr/>
                </a:tc>
              </a:tr>
              <a:tr h="370840">
                <a:tc>
                  <a:txBody>
                    <a:bodyPr/>
                    <a:lstStyle/>
                    <a:p>
                      <a:pPr algn="ctr"/>
                      <a:r>
                        <a:rPr lang="en-US" dirty="0" smtClean="0"/>
                        <a:t>FY2013</a:t>
                      </a:r>
                      <a:endParaRPr lang="en-US" dirty="0"/>
                    </a:p>
                  </a:txBody>
                  <a:tcPr/>
                </a:tc>
                <a:tc>
                  <a:txBody>
                    <a:bodyPr/>
                    <a:lstStyle/>
                    <a:p>
                      <a:pPr algn="ctr"/>
                      <a:r>
                        <a:rPr lang="en-US" dirty="0" smtClean="0"/>
                        <a:t>19</a:t>
                      </a:r>
                      <a:endParaRPr lang="en-US" dirty="0"/>
                    </a:p>
                  </a:txBody>
                  <a:tcPr/>
                </a:tc>
              </a:tr>
              <a:tr h="370840">
                <a:tc>
                  <a:txBody>
                    <a:bodyPr/>
                    <a:lstStyle/>
                    <a:p>
                      <a:pPr algn="ctr"/>
                      <a:r>
                        <a:rPr lang="en-US" dirty="0" smtClean="0"/>
                        <a:t>FY2012</a:t>
                      </a:r>
                      <a:endParaRPr lang="en-US" dirty="0"/>
                    </a:p>
                  </a:txBody>
                  <a:tcPr/>
                </a:tc>
                <a:tc>
                  <a:txBody>
                    <a:bodyPr/>
                    <a:lstStyle/>
                    <a:p>
                      <a:pPr algn="ctr"/>
                      <a:r>
                        <a:rPr lang="en-US" dirty="0" smtClean="0"/>
                        <a:t>22</a:t>
                      </a:r>
                      <a:endParaRPr lang="en-US" dirty="0"/>
                    </a:p>
                  </a:txBody>
                  <a:tcPr/>
                </a:tc>
              </a:tr>
              <a:tr h="370840">
                <a:tc>
                  <a:txBody>
                    <a:bodyPr/>
                    <a:lstStyle/>
                    <a:p>
                      <a:pPr algn="ctr"/>
                      <a:r>
                        <a:rPr lang="en-US" dirty="0" smtClean="0"/>
                        <a:t>FY2011</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FY2010</a:t>
                      </a:r>
                      <a:endParaRPr lang="en-US" dirty="0"/>
                    </a:p>
                  </a:txBody>
                  <a:tcPr/>
                </a:tc>
                <a:tc>
                  <a:txBody>
                    <a:bodyPr/>
                    <a:lstStyle/>
                    <a:p>
                      <a:pPr algn="ctr"/>
                      <a:r>
                        <a:rPr lang="en-US" dirty="0" smtClean="0"/>
                        <a:t>12</a:t>
                      </a:r>
                      <a:endParaRPr lang="en-US" dirty="0"/>
                    </a:p>
                  </a:txBody>
                  <a:tcPr/>
                </a:tc>
              </a:tr>
              <a:tr h="370840">
                <a:tc>
                  <a:txBody>
                    <a:bodyPr/>
                    <a:lstStyle/>
                    <a:p>
                      <a:pPr algn="ctr"/>
                      <a:r>
                        <a:rPr lang="en-US" dirty="0" smtClean="0"/>
                        <a:t>FY2009</a:t>
                      </a:r>
                      <a:endParaRPr lang="en-US" dirty="0"/>
                    </a:p>
                  </a:txBody>
                  <a:tcPr/>
                </a:tc>
                <a:tc>
                  <a:txBody>
                    <a:bodyPr/>
                    <a:lstStyle/>
                    <a:p>
                      <a:pPr algn="ctr"/>
                      <a:r>
                        <a:rPr lang="en-US" dirty="0" smtClean="0"/>
                        <a:t>8</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b="1" dirty="0">
              <a:solidFill>
                <a:srgbClr val="61D6FF"/>
              </a:solidFill>
            </a:endParaRPr>
          </a:p>
        </p:txBody>
      </p:sp>
      <p:sp>
        <p:nvSpPr>
          <p:cNvPr id="3" name="Content Placeholder 2"/>
          <p:cNvSpPr>
            <a:spLocks noGrp="1"/>
          </p:cNvSpPr>
          <p:nvPr>
            <p:ph idx="1"/>
          </p:nvPr>
        </p:nvSpPr>
        <p:spPr/>
        <p:txBody>
          <a:bodyPr>
            <a:normAutofit lnSpcReduction="10000"/>
          </a:bodyPr>
          <a:lstStyle/>
          <a:p>
            <a:r>
              <a:rPr lang="en-US" sz="2800" dirty="0" smtClean="0"/>
              <a:t>Board Management Training (2% Set-Aside)</a:t>
            </a:r>
          </a:p>
          <a:p>
            <a:pPr lvl="1"/>
            <a:r>
              <a:rPr lang="en-US" sz="2000" dirty="0" smtClean="0"/>
              <a:t>Objective: Coordination the Board Management Training (BMT) for Public Water System Officials</a:t>
            </a:r>
          </a:p>
          <a:p>
            <a:pPr lvl="1"/>
            <a:r>
              <a:rPr lang="en-US" sz="2000" dirty="0" smtClean="0"/>
              <a:t>Mississippi state law requires board management training for all newly elected board members of private, non-profit water supplies of their duties of representing the water system.</a:t>
            </a:r>
          </a:p>
          <a:p>
            <a:pPr lvl="1"/>
            <a:r>
              <a:rPr lang="en-US" sz="2000" dirty="0" smtClean="0"/>
              <a:t>Mississippi state law additionally requires the training for officials of municipal systems with a population of 10,000 and less</a:t>
            </a:r>
          </a:p>
          <a:p>
            <a:pPr lvl="1"/>
            <a:r>
              <a:rPr lang="en-US" sz="2000" dirty="0" smtClean="0"/>
              <a:t>The training requirement is to complete the 8 hour training within two years of being elected to the board.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762000"/>
            <a:ext cx="7467600" cy="1143000"/>
          </a:xfrm>
        </p:spPr>
        <p:txBody>
          <a:bodyPr>
            <a:normAutofit fontScale="90000"/>
          </a:bodyPr>
          <a:lstStyle/>
          <a:p>
            <a:r>
              <a:rPr lang="en-US" b="1" dirty="0" smtClean="0">
                <a:solidFill>
                  <a:srgbClr val="61D6FF"/>
                </a:solidFill>
              </a:rPr>
              <a:t>Assistance offered for Disadvantaged Communities</a:t>
            </a:r>
            <a:br>
              <a:rPr lang="en-US" b="1" dirty="0" smtClean="0">
                <a:solidFill>
                  <a:srgbClr val="61D6FF"/>
                </a:solidFill>
              </a:rPr>
            </a:br>
            <a:r>
              <a:rPr lang="en-US" b="1" dirty="0" smtClean="0">
                <a:solidFill>
                  <a:srgbClr val="61D6FF"/>
                </a:solidFill>
              </a:rPr>
              <a:t>- Board Management Training</a:t>
            </a:r>
            <a:br>
              <a:rPr lang="en-US" b="1" dirty="0" smtClean="0">
                <a:solidFill>
                  <a:srgbClr val="61D6FF"/>
                </a:solidFill>
              </a:rPr>
            </a:br>
            <a:endParaRPr lang="en-US" dirty="0"/>
          </a:p>
        </p:txBody>
      </p:sp>
      <p:graphicFrame>
        <p:nvGraphicFramePr>
          <p:cNvPr id="7" name="Content Placeholder 6"/>
          <p:cNvGraphicFramePr>
            <a:graphicFrameLocks noGrp="1"/>
          </p:cNvGraphicFramePr>
          <p:nvPr>
            <p:ph idx="1"/>
          </p:nvPr>
        </p:nvGraphicFramePr>
        <p:xfrm>
          <a:off x="685800" y="2438400"/>
          <a:ext cx="7467600" cy="33375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pPr algn="ctr"/>
                      <a:r>
                        <a:rPr lang="en-US" dirty="0" smtClean="0"/>
                        <a:t>Funding Year</a:t>
                      </a:r>
                      <a:endParaRPr lang="en-US" dirty="0"/>
                    </a:p>
                  </a:txBody>
                  <a:tcPr/>
                </a:tc>
                <a:tc>
                  <a:txBody>
                    <a:bodyPr/>
                    <a:lstStyle/>
                    <a:p>
                      <a:pPr algn="ctr"/>
                      <a:r>
                        <a:rPr lang="en-US" dirty="0" smtClean="0"/>
                        <a:t>#</a:t>
                      </a:r>
                      <a:r>
                        <a:rPr lang="en-US" baseline="0" dirty="0" smtClean="0"/>
                        <a:t> of Sessions</a:t>
                      </a:r>
                      <a:endParaRPr lang="en-US" dirty="0"/>
                    </a:p>
                  </a:txBody>
                  <a:tcPr/>
                </a:tc>
                <a:tc>
                  <a:txBody>
                    <a:bodyPr/>
                    <a:lstStyle/>
                    <a:p>
                      <a:pPr algn="ctr"/>
                      <a:r>
                        <a:rPr lang="en-US" dirty="0" smtClean="0"/>
                        <a:t># of Officials</a:t>
                      </a:r>
                      <a:r>
                        <a:rPr lang="en-US" baseline="0" dirty="0" smtClean="0"/>
                        <a:t> Trained</a:t>
                      </a:r>
                      <a:endParaRPr lang="en-US" dirty="0"/>
                    </a:p>
                  </a:txBody>
                  <a:tcPr/>
                </a:tc>
              </a:tr>
              <a:tr h="370840">
                <a:tc>
                  <a:txBody>
                    <a:bodyPr/>
                    <a:lstStyle/>
                    <a:p>
                      <a:pPr algn="ctr"/>
                      <a:r>
                        <a:rPr lang="en-US" dirty="0" smtClean="0"/>
                        <a:t>FY2015</a:t>
                      </a:r>
                      <a:endParaRPr lang="en-US" dirty="0"/>
                    </a:p>
                  </a:txBody>
                  <a:tcPr/>
                </a:tc>
                <a:tc>
                  <a:txBody>
                    <a:bodyPr/>
                    <a:lstStyle/>
                    <a:p>
                      <a:pPr algn="ctr"/>
                      <a:r>
                        <a:rPr lang="en-US" dirty="0" smtClean="0"/>
                        <a:t>15</a:t>
                      </a:r>
                      <a:endParaRPr lang="en-US" dirty="0"/>
                    </a:p>
                  </a:txBody>
                  <a:tcPr/>
                </a:tc>
                <a:tc>
                  <a:txBody>
                    <a:bodyPr/>
                    <a:lstStyle/>
                    <a:p>
                      <a:pPr algn="ctr"/>
                      <a:r>
                        <a:rPr lang="en-US" dirty="0" smtClean="0"/>
                        <a:t>330</a:t>
                      </a:r>
                      <a:endParaRPr lang="en-US" dirty="0"/>
                    </a:p>
                  </a:txBody>
                  <a:tcPr/>
                </a:tc>
              </a:tr>
              <a:tr h="370840">
                <a:tc>
                  <a:txBody>
                    <a:bodyPr/>
                    <a:lstStyle/>
                    <a:p>
                      <a:pPr algn="ctr"/>
                      <a:r>
                        <a:rPr lang="en-US" dirty="0" smtClean="0"/>
                        <a:t>FY2014</a:t>
                      </a:r>
                      <a:endParaRPr lang="en-US" dirty="0"/>
                    </a:p>
                  </a:txBody>
                  <a:tcPr/>
                </a:tc>
                <a:tc>
                  <a:txBody>
                    <a:bodyPr/>
                    <a:lstStyle/>
                    <a:p>
                      <a:pPr algn="ctr"/>
                      <a:r>
                        <a:rPr lang="en-US" dirty="0" smtClean="0"/>
                        <a:t>13</a:t>
                      </a:r>
                      <a:endParaRPr lang="en-US" dirty="0"/>
                    </a:p>
                  </a:txBody>
                  <a:tcPr/>
                </a:tc>
                <a:tc>
                  <a:txBody>
                    <a:bodyPr/>
                    <a:lstStyle/>
                    <a:p>
                      <a:pPr algn="ctr"/>
                      <a:r>
                        <a:rPr lang="en-US" dirty="0" smtClean="0"/>
                        <a:t>356</a:t>
                      </a:r>
                      <a:endParaRPr lang="en-US" dirty="0"/>
                    </a:p>
                  </a:txBody>
                  <a:tcPr/>
                </a:tc>
              </a:tr>
              <a:tr h="370840">
                <a:tc>
                  <a:txBody>
                    <a:bodyPr/>
                    <a:lstStyle/>
                    <a:p>
                      <a:pPr algn="ctr"/>
                      <a:r>
                        <a:rPr lang="en-US" dirty="0" smtClean="0"/>
                        <a:t>FY2013</a:t>
                      </a:r>
                      <a:endParaRPr lang="en-US" dirty="0"/>
                    </a:p>
                  </a:txBody>
                  <a:tcPr/>
                </a:tc>
                <a:tc>
                  <a:txBody>
                    <a:bodyPr/>
                    <a:lstStyle/>
                    <a:p>
                      <a:pPr algn="ctr"/>
                      <a:r>
                        <a:rPr lang="en-US" dirty="0" smtClean="0"/>
                        <a:t>16</a:t>
                      </a:r>
                      <a:endParaRPr lang="en-US" dirty="0"/>
                    </a:p>
                  </a:txBody>
                  <a:tcPr/>
                </a:tc>
                <a:tc>
                  <a:txBody>
                    <a:bodyPr/>
                    <a:lstStyle/>
                    <a:p>
                      <a:pPr algn="ctr"/>
                      <a:r>
                        <a:rPr lang="en-US" dirty="0" smtClean="0"/>
                        <a:t>303</a:t>
                      </a:r>
                      <a:endParaRPr lang="en-US" dirty="0"/>
                    </a:p>
                  </a:txBody>
                  <a:tcPr/>
                </a:tc>
              </a:tr>
              <a:tr h="370840">
                <a:tc>
                  <a:txBody>
                    <a:bodyPr/>
                    <a:lstStyle/>
                    <a:p>
                      <a:pPr algn="ctr"/>
                      <a:r>
                        <a:rPr lang="en-US" dirty="0" smtClean="0"/>
                        <a:t>FY2012</a:t>
                      </a:r>
                      <a:endParaRPr lang="en-US" dirty="0"/>
                    </a:p>
                  </a:txBody>
                  <a:tcPr/>
                </a:tc>
                <a:tc>
                  <a:txBody>
                    <a:bodyPr/>
                    <a:lstStyle/>
                    <a:p>
                      <a:pPr algn="ctr"/>
                      <a:r>
                        <a:rPr lang="en-US" dirty="0" smtClean="0"/>
                        <a:t>19</a:t>
                      </a:r>
                      <a:endParaRPr lang="en-US" dirty="0"/>
                    </a:p>
                  </a:txBody>
                  <a:tcPr/>
                </a:tc>
                <a:tc>
                  <a:txBody>
                    <a:bodyPr/>
                    <a:lstStyle/>
                    <a:p>
                      <a:pPr algn="ctr"/>
                      <a:r>
                        <a:rPr lang="en-US" dirty="0" smtClean="0"/>
                        <a:t>275</a:t>
                      </a:r>
                      <a:endParaRPr lang="en-US" dirty="0"/>
                    </a:p>
                  </a:txBody>
                  <a:tcPr/>
                </a:tc>
              </a:tr>
              <a:tr h="370840">
                <a:tc>
                  <a:txBody>
                    <a:bodyPr/>
                    <a:lstStyle/>
                    <a:p>
                      <a:pPr algn="ctr"/>
                      <a:r>
                        <a:rPr lang="en-US" dirty="0" smtClean="0"/>
                        <a:t>FY2011</a:t>
                      </a:r>
                      <a:endParaRPr lang="en-US" dirty="0"/>
                    </a:p>
                  </a:txBody>
                  <a:tcPr/>
                </a:tc>
                <a:tc>
                  <a:txBody>
                    <a:bodyPr/>
                    <a:lstStyle/>
                    <a:p>
                      <a:pPr algn="ctr"/>
                      <a:r>
                        <a:rPr lang="en-US" dirty="0" smtClean="0"/>
                        <a:t>19</a:t>
                      </a:r>
                      <a:endParaRPr lang="en-US" dirty="0"/>
                    </a:p>
                  </a:txBody>
                  <a:tcPr/>
                </a:tc>
                <a:tc>
                  <a:txBody>
                    <a:bodyPr/>
                    <a:lstStyle/>
                    <a:p>
                      <a:pPr algn="ctr"/>
                      <a:r>
                        <a:rPr lang="en-US" dirty="0" smtClean="0"/>
                        <a:t>269</a:t>
                      </a:r>
                      <a:endParaRPr lang="en-US" dirty="0"/>
                    </a:p>
                  </a:txBody>
                  <a:tcPr/>
                </a:tc>
              </a:tr>
              <a:tr h="370840">
                <a:tc>
                  <a:txBody>
                    <a:bodyPr/>
                    <a:lstStyle/>
                    <a:p>
                      <a:pPr algn="ctr"/>
                      <a:r>
                        <a:rPr lang="en-US" dirty="0" smtClean="0"/>
                        <a:t>FY2010</a:t>
                      </a:r>
                      <a:endParaRPr lang="en-US" dirty="0"/>
                    </a:p>
                  </a:txBody>
                  <a:tcPr/>
                </a:tc>
                <a:tc>
                  <a:txBody>
                    <a:bodyPr/>
                    <a:lstStyle/>
                    <a:p>
                      <a:pPr algn="ctr"/>
                      <a:r>
                        <a:rPr lang="en-US" dirty="0" smtClean="0"/>
                        <a:t>22</a:t>
                      </a:r>
                      <a:endParaRPr lang="en-US" dirty="0"/>
                    </a:p>
                  </a:txBody>
                  <a:tcPr/>
                </a:tc>
                <a:tc>
                  <a:txBody>
                    <a:bodyPr/>
                    <a:lstStyle/>
                    <a:p>
                      <a:pPr algn="ctr"/>
                      <a:r>
                        <a:rPr lang="en-US" dirty="0" smtClean="0"/>
                        <a:t>404</a:t>
                      </a:r>
                      <a:endParaRPr lang="en-US" dirty="0"/>
                    </a:p>
                  </a:txBody>
                  <a:tcPr/>
                </a:tc>
              </a:tr>
              <a:tr h="370840">
                <a:tc>
                  <a:txBody>
                    <a:bodyPr/>
                    <a:lstStyle/>
                    <a:p>
                      <a:pPr algn="ctr"/>
                      <a:r>
                        <a:rPr lang="en-US" dirty="0" smtClean="0"/>
                        <a:t>FY2009</a:t>
                      </a:r>
                      <a:endParaRPr lang="en-US" dirty="0"/>
                    </a:p>
                  </a:txBody>
                  <a:tcPr/>
                </a:tc>
                <a:tc>
                  <a:txBody>
                    <a:bodyPr/>
                    <a:lstStyle/>
                    <a:p>
                      <a:pPr algn="ctr"/>
                      <a:r>
                        <a:rPr lang="en-US" dirty="0" smtClean="0"/>
                        <a:t>14</a:t>
                      </a:r>
                      <a:endParaRPr lang="en-US" dirty="0"/>
                    </a:p>
                  </a:txBody>
                  <a:tcPr/>
                </a:tc>
                <a:tc>
                  <a:txBody>
                    <a:bodyPr/>
                    <a:lstStyle/>
                    <a:p>
                      <a:pPr algn="ctr"/>
                      <a:r>
                        <a:rPr lang="en-US" dirty="0" smtClean="0"/>
                        <a:t>241</a:t>
                      </a:r>
                      <a:endParaRPr lang="en-US" dirty="0"/>
                    </a:p>
                  </a:txBody>
                  <a:tcPr/>
                </a:tc>
              </a:tr>
              <a:tr h="370840">
                <a:tc>
                  <a:txBody>
                    <a:bodyPr/>
                    <a:lstStyle/>
                    <a:p>
                      <a:pPr algn="ctr"/>
                      <a:r>
                        <a:rPr lang="en-US" dirty="0" smtClean="0"/>
                        <a:t>FY2008</a:t>
                      </a:r>
                      <a:endParaRPr lang="en-US" dirty="0"/>
                    </a:p>
                  </a:txBody>
                  <a:tcPr/>
                </a:tc>
                <a:tc>
                  <a:txBody>
                    <a:bodyPr/>
                    <a:lstStyle/>
                    <a:p>
                      <a:pPr algn="ctr"/>
                      <a:r>
                        <a:rPr lang="en-US" dirty="0" smtClean="0"/>
                        <a:t>23</a:t>
                      </a:r>
                      <a:endParaRPr lang="en-US" dirty="0"/>
                    </a:p>
                  </a:txBody>
                  <a:tcPr/>
                </a:tc>
                <a:tc>
                  <a:txBody>
                    <a:bodyPr/>
                    <a:lstStyle/>
                    <a:p>
                      <a:pPr algn="ctr"/>
                      <a:r>
                        <a:rPr lang="en-US" dirty="0" smtClean="0"/>
                        <a:t>421</a:t>
                      </a:r>
                      <a:endParaRPr lang="en-US"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b="1" dirty="0">
              <a:solidFill>
                <a:srgbClr val="61D6FF"/>
              </a:solidFill>
            </a:endParaRPr>
          </a:p>
        </p:txBody>
      </p:sp>
      <p:sp>
        <p:nvSpPr>
          <p:cNvPr id="3" name="Content Placeholder 2"/>
          <p:cNvSpPr>
            <a:spLocks noGrp="1"/>
          </p:cNvSpPr>
          <p:nvPr>
            <p:ph idx="1"/>
          </p:nvPr>
        </p:nvSpPr>
        <p:spPr/>
        <p:txBody>
          <a:bodyPr>
            <a:normAutofit/>
          </a:bodyPr>
          <a:lstStyle/>
          <a:p>
            <a:r>
              <a:rPr lang="en-US" sz="2800" dirty="0" smtClean="0"/>
              <a:t>Hands-On Operator Training Program (2% Set-aside)</a:t>
            </a:r>
          </a:p>
          <a:p>
            <a:pPr lvl="1"/>
            <a:endParaRPr lang="en-US" sz="2000" dirty="0" smtClean="0"/>
          </a:p>
          <a:p>
            <a:pPr lvl="1"/>
            <a:r>
              <a:rPr lang="en-US" sz="2000" dirty="0" smtClean="0"/>
              <a:t>Objective: To train existing certified operators for small systems through “hands-on” instruction of equipment and real water supply examples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762000"/>
            <a:ext cx="7467600" cy="1143000"/>
          </a:xfrm>
        </p:spPr>
        <p:txBody>
          <a:bodyPr>
            <a:normAutofit fontScale="90000"/>
          </a:bodyPr>
          <a:lstStyle/>
          <a:p>
            <a:r>
              <a:rPr lang="en-US" b="1" dirty="0" smtClean="0">
                <a:solidFill>
                  <a:srgbClr val="61D6FF"/>
                </a:solidFill>
              </a:rPr>
              <a:t>Assistance offered for Disadvantaged Communities</a:t>
            </a:r>
            <a:br>
              <a:rPr lang="en-US" b="1" dirty="0" smtClean="0">
                <a:solidFill>
                  <a:srgbClr val="61D6FF"/>
                </a:solidFill>
              </a:rPr>
            </a:br>
            <a:r>
              <a:rPr lang="en-US" b="1" dirty="0" smtClean="0">
                <a:solidFill>
                  <a:srgbClr val="61D6FF"/>
                </a:solidFill>
              </a:rPr>
              <a:t>- Hands-On Operator Training </a:t>
            </a:r>
            <a:br>
              <a:rPr lang="en-US" b="1" dirty="0" smtClean="0">
                <a:solidFill>
                  <a:srgbClr val="61D6FF"/>
                </a:solidFill>
              </a:rPr>
            </a:br>
            <a:endParaRPr lang="en-US" dirty="0"/>
          </a:p>
        </p:txBody>
      </p:sp>
      <p:graphicFrame>
        <p:nvGraphicFramePr>
          <p:cNvPr id="7" name="Content Placeholder 6"/>
          <p:cNvGraphicFramePr>
            <a:graphicFrameLocks noGrp="1"/>
          </p:cNvGraphicFramePr>
          <p:nvPr>
            <p:ph idx="1"/>
          </p:nvPr>
        </p:nvGraphicFramePr>
        <p:xfrm>
          <a:off x="685800" y="2438400"/>
          <a:ext cx="7467600" cy="333756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pPr algn="ctr"/>
                      <a:r>
                        <a:rPr lang="en-US" dirty="0" smtClean="0"/>
                        <a:t>Funding Year</a:t>
                      </a:r>
                      <a:endParaRPr lang="en-US" dirty="0"/>
                    </a:p>
                  </a:txBody>
                  <a:tcPr/>
                </a:tc>
                <a:tc>
                  <a:txBody>
                    <a:bodyPr/>
                    <a:lstStyle/>
                    <a:p>
                      <a:pPr algn="ctr"/>
                      <a:r>
                        <a:rPr lang="en-US" dirty="0" smtClean="0"/>
                        <a:t>#</a:t>
                      </a:r>
                      <a:r>
                        <a:rPr lang="en-US" baseline="0" dirty="0" smtClean="0"/>
                        <a:t> of Sessions</a:t>
                      </a:r>
                      <a:endParaRPr lang="en-US" dirty="0"/>
                    </a:p>
                  </a:txBody>
                  <a:tcPr/>
                </a:tc>
                <a:tc>
                  <a:txBody>
                    <a:bodyPr/>
                    <a:lstStyle/>
                    <a:p>
                      <a:pPr algn="ctr"/>
                      <a:r>
                        <a:rPr lang="en-US" dirty="0" smtClean="0"/>
                        <a:t># of</a:t>
                      </a:r>
                      <a:r>
                        <a:rPr lang="en-US" baseline="0" dirty="0" smtClean="0"/>
                        <a:t> Operators</a:t>
                      </a:r>
                      <a:endParaRPr lang="en-US" dirty="0"/>
                    </a:p>
                  </a:txBody>
                  <a:tcPr/>
                </a:tc>
                <a:tc>
                  <a:txBody>
                    <a:bodyPr/>
                    <a:lstStyle/>
                    <a:p>
                      <a:pPr algn="ctr"/>
                      <a:r>
                        <a:rPr lang="en-US" dirty="0" smtClean="0"/>
                        <a:t># Water Sys</a:t>
                      </a:r>
                      <a:endParaRPr lang="en-US" dirty="0"/>
                    </a:p>
                  </a:txBody>
                  <a:tcPr/>
                </a:tc>
              </a:tr>
              <a:tr h="370840">
                <a:tc>
                  <a:txBody>
                    <a:bodyPr/>
                    <a:lstStyle/>
                    <a:p>
                      <a:pPr algn="ctr"/>
                      <a:r>
                        <a:rPr lang="en-US" dirty="0" smtClean="0"/>
                        <a:t>FY2015</a:t>
                      </a:r>
                      <a:endParaRPr lang="en-US" dirty="0"/>
                    </a:p>
                  </a:txBody>
                  <a:tcPr/>
                </a:tc>
                <a:tc>
                  <a:txBody>
                    <a:bodyPr/>
                    <a:lstStyle/>
                    <a:p>
                      <a:pPr algn="ctr"/>
                      <a:r>
                        <a:rPr lang="en-US" dirty="0" smtClean="0"/>
                        <a:t>15</a:t>
                      </a:r>
                      <a:endParaRPr lang="en-US" dirty="0"/>
                    </a:p>
                  </a:txBody>
                  <a:tcPr/>
                </a:tc>
                <a:tc>
                  <a:txBody>
                    <a:bodyPr/>
                    <a:lstStyle/>
                    <a:p>
                      <a:pPr algn="ctr"/>
                      <a:r>
                        <a:rPr lang="en-US" dirty="0" smtClean="0"/>
                        <a:t>337</a:t>
                      </a:r>
                      <a:endParaRPr lang="en-US" dirty="0"/>
                    </a:p>
                  </a:txBody>
                  <a:tcPr/>
                </a:tc>
                <a:tc>
                  <a:txBody>
                    <a:bodyPr/>
                    <a:lstStyle/>
                    <a:p>
                      <a:pPr algn="ctr"/>
                      <a:r>
                        <a:rPr lang="en-US" dirty="0" smtClean="0"/>
                        <a:t>178</a:t>
                      </a:r>
                      <a:endParaRPr lang="en-US" dirty="0"/>
                    </a:p>
                  </a:txBody>
                  <a:tcPr/>
                </a:tc>
              </a:tr>
              <a:tr h="370840">
                <a:tc>
                  <a:txBody>
                    <a:bodyPr/>
                    <a:lstStyle/>
                    <a:p>
                      <a:pPr algn="ctr"/>
                      <a:r>
                        <a:rPr lang="en-US" dirty="0" smtClean="0"/>
                        <a:t>FY2014</a:t>
                      </a:r>
                      <a:endParaRPr lang="en-US" dirty="0"/>
                    </a:p>
                  </a:txBody>
                  <a:tcPr/>
                </a:tc>
                <a:tc>
                  <a:txBody>
                    <a:bodyPr/>
                    <a:lstStyle/>
                    <a:p>
                      <a:pPr algn="ctr"/>
                      <a:r>
                        <a:rPr lang="en-US" dirty="0" smtClean="0"/>
                        <a:t>17</a:t>
                      </a:r>
                      <a:endParaRPr lang="en-US" dirty="0"/>
                    </a:p>
                  </a:txBody>
                  <a:tcPr/>
                </a:tc>
                <a:tc>
                  <a:txBody>
                    <a:bodyPr/>
                    <a:lstStyle/>
                    <a:p>
                      <a:pPr algn="ctr"/>
                      <a:r>
                        <a:rPr lang="en-US" dirty="0" smtClean="0"/>
                        <a:t>354</a:t>
                      </a:r>
                      <a:endParaRPr lang="en-US" dirty="0"/>
                    </a:p>
                  </a:txBody>
                  <a:tcPr/>
                </a:tc>
                <a:tc>
                  <a:txBody>
                    <a:bodyPr/>
                    <a:lstStyle/>
                    <a:p>
                      <a:pPr algn="ctr"/>
                      <a:r>
                        <a:rPr lang="en-US" dirty="0" smtClean="0"/>
                        <a:t>179</a:t>
                      </a:r>
                      <a:endParaRPr lang="en-US" dirty="0"/>
                    </a:p>
                  </a:txBody>
                  <a:tcPr/>
                </a:tc>
              </a:tr>
              <a:tr h="370840">
                <a:tc>
                  <a:txBody>
                    <a:bodyPr/>
                    <a:lstStyle/>
                    <a:p>
                      <a:pPr algn="ctr"/>
                      <a:r>
                        <a:rPr lang="en-US" dirty="0" smtClean="0"/>
                        <a:t>FY2013</a:t>
                      </a:r>
                      <a:endParaRPr lang="en-US" dirty="0"/>
                    </a:p>
                  </a:txBody>
                  <a:tcPr/>
                </a:tc>
                <a:tc>
                  <a:txBody>
                    <a:bodyPr/>
                    <a:lstStyle/>
                    <a:p>
                      <a:pPr algn="ctr"/>
                      <a:r>
                        <a:rPr lang="en-US" dirty="0" smtClean="0"/>
                        <a:t>20</a:t>
                      </a:r>
                      <a:endParaRPr lang="en-US" dirty="0"/>
                    </a:p>
                  </a:txBody>
                  <a:tcPr/>
                </a:tc>
                <a:tc>
                  <a:txBody>
                    <a:bodyPr/>
                    <a:lstStyle/>
                    <a:p>
                      <a:pPr algn="ctr"/>
                      <a:r>
                        <a:rPr lang="en-US" dirty="0" smtClean="0"/>
                        <a:t>398</a:t>
                      </a:r>
                      <a:endParaRPr lang="en-US" dirty="0"/>
                    </a:p>
                  </a:txBody>
                  <a:tcPr/>
                </a:tc>
                <a:tc>
                  <a:txBody>
                    <a:bodyPr/>
                    <a:lstStyle/>
                    <a:p>
                      <a:pPr algn="ctr"/>
                      <a:r>
                        <a:rPr lang="en-US" dirty="0" smtClean="0"/>
                        <a:t>197</a:t>
                      </a:r>
                      <a:endParaRPr lang="en-US" dirty="0"/>
                    </a:p>
                  </a:txBody>
                  <a:tcPr/>
                </a:tc>
              </a:tr>
              <a:tr h="370840">
                <a:tc>
                  <a:txBody>
                    <a:bodyPr/>
                    <a:lstStyle/>
                    <a:p>
                      <a:pPr algn="ctr"/>
                      <a:r>
                        <a:rPr lang="en-US" dirty="0" smtClean="0"/>
                        <a:t>FY2012</a:t>
                      </a:r>
                      <a:endParaRPr lang="en-US" dirty="0"/>
                    </a:p>
                  </a:txBody>
                  <a:tcPr/>
                </a:tc>
                <a:tc>
                  <a:txBody>
                    <a:bodyPr/>
                    <a:lstStyle/>
                    <a:p>
                      <a:pPr algn="ctr"/>
                      <a:r>
                        <a:rPr lang="en-US" dirty="0" smtClean="0"/>
                        <a:t>19</a:t>
                      </a:r>
                      <a:endParaRPr lang="en-US" dirty="0"/>
                    </a:p>
                  </a:txBody>
                  <a:tcPr/>
                </a:tc>
                <a:tc>
                  <a:txBody>
                    <a:bodyPr/>
                    <a:lstStyle/>
                    <a:p>
                      <a:pPr algn="ctr"/>
                      <a:r>
                        <a:rPr lang="en-US" dirty="0" smtClean="0"/>
                        <a:t>485</a:t>
                      </a:r>
                      <a:endParaRPr lang="en-US" dirty="0"/>
                    </a:p>
                  </a:txBody>
                  <a:tcPr/>
                </a:tc>
                <a:tc>
                  <a:txBody>
                    <a:bodyPr/>
                    <a:lstStyle/>
                    <a:p>
                      <a:pPr algn="ctr"/>
                      <a:r>
                        <a:rPr lang="en-US" dirty="0" smtClean="0"/>
                        <a:t>256</a:t>
                      </a:r>
                      <a:endParaRPr lang="en-US" dirty="0"/>
                    </a:p>
                  </a:txBody>
                  <a:tcPr/>
                </a:tc>
              </a:tr>
              <a:tr h="370840">
                <a:tc>
                  <a:txBody>
                    <a:bodyPr/>
                    <a:lstStyle/>
                    <a:p>
                      <a:pPr algn="ctr"/>
                      <a:r>
                        <a:rPr lang="en-US" dirty="0" smtClean="0"/>
                        <a:t>FY2011</a:t>
                      </a:r>
                      <a:endParaRPr lang="en-US" dirty="0"/>
                    </a:p>
                  </a:txBody>
                  <a:tcPr/>
                </a:tc>
                <a:tc>
                  <a:txBody>
                    <a:bodyPr/>
                    <a:lstStyle/>
                    <a:p>
                      <a:pPr algn="ctr"/>
                      <a:r>
                        <a:rPr lang="en-US" dirty="0" smtClean="0"/>
                        <a:t>14</a:t>
                      </a:r>
                      <a:endParaRPr lang="en-US" dirty="0"/>
                    </a:p>
                  </a:txBody>
                  <a:tcPr/>
                </a:tc>
                <a:tc>
                  <a:txBody>
                    <a:bodyPr/>
                    <a:lstStyle/>
                    <a:p>
                      <a:pPr algn="ctr"/>
                      <a:r>
                        <a:rPr lang="en-US" dirty="0" smtClean="0"/>
                        <a:t>201</a:t>
                      </a:r>
                      <a:endParaRPr lang="en-US" dirty="0"/>
                    </a:p>
                  </a:txBody>
                  <a:tcPr/>
                </a:tc>
                <a:tc>
                  <a:txBody>
                    <a:bodyPr/>
                    <a:lstStyle/>
                    <a:p>
                      <a:pPr algn="ctr"/>
                      <a:r>
                        <a:rPr lang="en-US" dirty="0" smtClean="0"/>
                        <a:t>109</a:t>
                      </a:r>
                      <a:endParaRPr lang="en-US" dirty="0"/>
                    </a:p>
                  </a:txBody>
                  <a:tcPr/>
                </a:tc>
              </a:tr>
              <a:tr h="370840">
                <a:tc>
                  <a:txBody>
                    <a:bodyPr/>
                    <a:lstStyle/>
                    <a:p>
                      <a:pPr algn="ctr"/>
                      <a:r>
                        <a:rPr lang="en-US" dirty="0" smtClean="0"/>
                        <a:t>FY2010</a:t>
                      </a:r>
                      <a:endParaRPr lang="en-US" dirty="0"/>
                    </a:p>
                  </a:txBody>
                  <a:tcPr/>
                </a:tc>
                <a:tc>
                  <a:txBody>
                    <a:bodyPr/>
                    <a:lstStyle/>
                    <a:p>
                      <a:pPr algn="ctr"/>
                      <a:r>
                        <a:rPr lang="en-US" dirty="0" smtClean="0"/>
                        <a:t>15</a:t>
                      </a:r>
                      <a:endParaRPr lang="en-US" dirty="0"/>
                    </a:p>
                  </a:txBody>
                  <a:tcPr/>
                </a:tc>
                <a:tc>
                  <a:txBody>
                    <a:bodyPr/>
                    <a:lstStyle/>
                    <a:p>
                      <a:pPr algn="ctr"/>
                      <a:r>
                        <a:rPr lang="en-US" dirty="0" smtClean="0"/>
                        <a:t>277</a:t>
                      </a:r>
                      <a:endParaRPr lang="en-US" dirty="0"/>
                    </a:p>
                  </a:txBody>
                  <a:tcPr/>
                </a:tc>
                <a:tc>
                  <a:txBody>
                    <a:bodyPr/>
                    <a:lstStyle/>
                    <a:p>
                      <a:pPr algn="ctr"/>
                      <a:r>
                        <a:rPr lang="en-US" dirty="0" smtClean="0"/>
                        <a:t>141</a:t>
                      </a:r>
                      <a:endParaRPr lang="en-US" dirty="0"/>
                    </a:p>
                  </a:txBody>
                  <a:tcPr/>
                </a:tc>
              </a:tr>
              <a:tr h="370840">
                <a:tc>
                  <a:txBody>
                    <a:bodyPr/>
                    <a:lstStyle/>
                    <a:p>
                      <a:pPr algn="ctr"/>
                      <a:r>
                        <a:rPr lang="en-US" dirty="0" smtClean="0"/>
                        <a:t>FY2009</a:t>
                      </a:r>
                      <a:endParaRPr lang="en-US" dirty="0"/>
                    </a:p>
                  </a:txBody>
                  <a:tcPr/>
                </a:tc>
                <a:tc>
                  <a:txBody>
                    <a:bodyPr/>
                    <a:lstStyle/>
                    <a:p>
                      <a:pPr algn="ctr"/>
                      <a:r>
                        <a:rPr lang="en-US" dirty="0" smtClean="0"/>
                        <a:t>8</a:t>
                      </a:r>
                      <a:endParaRPr lang="en-US" dirty="0"/>
                    </a:p>
                  </a:txBody>
                  <a:tcPr/>
                </a:tc>
                <a:tc>
                  <a:txBody>
                    <a:bodyPr/>
                    <a:lstStyle/>
                    <a:p>
                      <a:pPr algn="ctr"/>
                      <a:r>
                        <a:rPr lang="en-US" dirty="0" smtClean="0"/>
                        <a:t>132</a:t>
                      </a:r>
                      <a:endParaRPr lang="en-US" dirty="0"/>
                    </a:p>
                  </a:txBody>
                  <a:tcPr/>
                </a:tc>
                <a:tc>
                  <a:txBody>
                    <a:bodyPr/>
                    <a:lstStyle/>
                    <a:p>
                      <a:pPr algn="ctr"/>
                      <a:r>
                        <a:rPr lang="en-US" dirty="0" smtClean="0"/>
                        <a:t>138</a:t>
                      </a:r>
                      <a:endParaRPr lang="en-US" dirty="0"/>
                    </a:p>
                  </a:txBody>
                  <a:tcPr/>
                </a:tc>
              </a:tr>
              <a:tr h="370840">
                <a:tc>
                  <a:txBody>
                    <a:bodyPr/>
                    <a:lstStyle/>
                    <a:p>
                      <a:pPr algn="ctr"/>
                      <a:r>
                        <a:rPr lang="en-US" dirty="0" smtClean="0"/>
                        <a:t>FY2008</a:t>
                      </a:r>
                      <a:endParaRPr lang="en-US" dirty="0"/>
                    </a:p>
                  </a:txBody>
                  <a:tcPr/>
                </a:tc>
                <a:tc>
                  <a:txBody>
                    <a:bodyPr/>
                    <a:lstStyle/>
                    <a:p>
                      <a:pPr algn="ctr"/>
                      <a:r>
                        <a:rPr lang="en-US" dirty="0" smtClean="0"/>
                        <a:t>13</a:t>
                      </a:r>
                      <a:endParaRPr lang="en-US" dirty="0"/>
                    </a:p>
                  </a:txBody>
                  <a:tcPr/>
                </a:tc>
                <a:tc>
                  <a:txBody>
                    <a:bodyPr/>
                    <a:lstStyle/>
                    <a:p>
                      <a:pPr algn="ctr"/>
                      <a:r>
                        <a:rPr lang="en-US" dirty="0" smtClean="0"/>
                        <a:t>207</a:t>
                      </a:r>
                      <a:endParaRPr lang="en-US" dirty="0"/>
                    </a:p>
                  </a:txBody>
                  <a:tcPr/>
                </a:tc>
                <a:tc>
                  <a:txBody>
                    <a:bodyPr/>
                    <a:lstStyle/>
                    <a:p>
                      <a:pPr algn="ctr"/>
                      <a:r>
                        <a:rPr lang="en-US" dirty="0" smtClean="0"/>
                        <a:t>161</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1D6FF"/>
                </a:solidFill>
                <a:effectLst>
                  <a:outerShdw blurRad="38100" dist="38100" dir="2700000" algn="tl">
                    <a:srgbClr val="000000">
                      <a:alpha val="43137"/>
                    </a:srgbClr>
                  </a:outerShdw>
                </a:effectLst>
              </a:rPr>
              <a:t>Agenda and Objectives</a:t>
            </a:r>
            <a:endParaRPr lang="en-US" b="1" dirty="0">
              <a:solidFill>
                <a:srgbClr val="61D6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This presentation will cover</a:t>
            </a:r>
          </a:p>
          <a:p>
            <a:pPr>
              <a:buNone/>
            </a:pPr>
            <a:endParaRPr lang="en-US" dirty="0" smtClean="0"/>
          </a:p>
          <a:p>
            <a:pPr lvl="1"/>
            <a:r>
              <a:rPr lang="en-US" dirty="0" smtClean="0"/>
              <a:t>How Mississippi defines a disadvantaged community</a:t>
            </a:r>
          </a:p>
          <a:p>
            <a:pPr lvl="1">
              <a:buNone/>
            </a:pPr>
            <a:endParaRPr lang="en-US" dirty="0" smtClean="0"/>
          </a:p>
          <a:p>
            <a:pPr lvl="1"/>
            <a:r>
              <a:rPr lang="en-US" dirty="0" smtClean="0"/>
              <a:t>How Mississippi offers assistance to these communities</a:t>
            </a:r>
          </a:p>
          <a:p>
            <a:pPr lvl="1"/>
            <a:endParaRPr lang="en-US" dirty="0" smtClean="0"/>
          </a:p>
          <a:p>
            <a:pPr lvl="1"/>
            <a:r>
              <a:rPr lang="en-US" dirty="0" smtClean="0"/>
              <a:t>Mississippi’s perception of the impacts of the programs and assistance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b="1" dirty="0">
              <a:solidFill>
                <a:srgbClr val="61D6FF"/>
              </a:solidFill>
            </a:endParaRPr>
          </a:p>
        </p:txBody>
      </p:sp>
      <p:sp>
        <p:nvSpPr>
          <p:cNvPr id="3" name="Content Placeholder 2"/>
          <p:cNvSpPr>
            <a:spLocks noGrp="1"/>
          </p:cNvSpPr>
          <p:nvPr>
            <p:ph idx="1"/>
          </p:nvPr>
        </p:nvSpPr>
        <p:spPr/>
        <p:txBody>
          <a:bodyPr>
            <a:normAutofit lnSpcReduction="10000"/>
          </a:bodyPr>
          <a:lstStyle/>
          <a:p>
            <a:r>
              <a:rPr lang="en-US" sz="2800" dirty="0" smtClean="0"/>
              <a:t>Well Decommissioning Program (15% Set-aside)</a:t>
            </a:r>
          </a:p>
          <a:p>
            <a:pPr lvl="1"/>
            <a:endParaRPr lang="en-US" sz="2000" dirty="0" smtClean="0"/>
          </a:p>
          <a:p>
            <a:pPr lvl="1"/>
            <a:r>
              <a:rPr lang="en-US" sz="2000" dirty="0" smtClean="0"/>
              <a:t>Objective: To provide funding to properly decommission and seal abandoned inactive wells.</a:t>
            </a:r>
          </a:p>
          <a:p>
            <a:pPr lvl="1"/>
            <a:r>
              <a:rPr lang="en-US" sz="2000" dirty="0" smtClean="0"/>
              <a:t>Two separate contracts</a:t>
            </a:r>
          </a:p>
          <a:p>
            <a:pPr lvl="2"/>
            <a:r>
              <a:rPr lang="en-US" sz="1800" dirty="0" smtClean="0"/>
              <a:t>Administration</a:t>
            </a:r>
          </a:p>
          <a:p>
            <a:pPr lvl="2"/>
            <a:r>
              <a:rPr lang="en-US" sz="1800" dirty="0" smtClean="0"/>
              <a:t>Well decommissioning work</a:t>
            </a:r>
          </a:p>
          <a:p>
            <a:pPr lvl="1"/>
            <a:r>
              <a:rPr lang="en-US" sz="2000" dirty="0" smtClean="0"/>
              <a:t>Wells that pose the highest potential risk to existing active supplies are given priority</a:t>
            </a:r>
          </a:p>
          <a:p>
            <a:pPr lvl="1"/>
            <a:r>
              <a:rPr lang="en-US" sz="2000" dirty="0" smtClean="0"/>
              <a:t>To date a total of 134 wells have been properly decommissioned for 85 different water systems through the program.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1D6FF"/>
                </a:solidFill>
              </a:rPr>
              <a:t>Perspective of the impacts of the programs and assistance</a:t>
            </a:r>
            <a:endParaRPr lang="en-US" dirty="0">
              <a:solidFill>
                <a:srgbClr val="61D6FF"/>
              </a:solidFill>
            </a:endParaRPr>
          </a:p>
        </p:txBody>
      </p:sp>
      <p:sp>
        <p:nvSpPr>
          <p:cNvPr id="3" name="Content Placeholder 2"/>
          <p:cNvSpPr>
            <a:spLocks noGrp="1"/>
          </p:cNvSpPr>
          <p:nvPr>
            <p:ph idx="1"/>
          </p:nvPr>
        </p:nvSpPr>
        <p:spPr/>
        <p:txBody>
          <a:bodyPr/>
          <a:lstStyle/>
          <a:p>
            <a:r>
              <a:rPr lang="en-US" dirty="0" smtClean="0"/>
              <a:t>Subsidization</a:t>
            </a:r>
          </a:p>
          <a:p>
            <a:pPr lvl="1"/>
            <a:r>
              <a:rPr lang="en-US" dirty="0" smtClean="0"/>
              <a:t>Has greatly benefited those that are eligible in reducing the long term impact.</a:t>
            </a:r>
          </a:p>
          <a:p>
            <a:pPr lvl="1"/>
            <a:r>
              <a:rPr lang="en-US" dirty="0" smtClean="0"/>
              <a:t>The shear number of disadvantaged systems are great due to the number of small rural systems still in existence.</a:t>
            </a:r>
          </a:p>
          <a:p>
            <a:pPr lvl="1"/>
            <a:r>
              <a:rPr lang="en-US" dirty="0" smtClean="0"/>
              <a:t>Still is a struggle to get the more disadvantaged programs to participate due to additional administration requirements and limited resources.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1D6FF"/>
                </a:solidFill>
              </a:rPr>
              <a:t>Perspective of the impacts of the programs and assistance</a:t>
            </a:r>
            <a:endParaRPr lang="en-US" dirty="0">
              <a:solidFill>
                <a:srgbClr val="61D6FF"/>
              </a:solidFill>
            </a:endParaRPr>
          </a:p>
        </p:txBody>
      </p:sp>
      <p:sp>
        <p:nvSpPr>
          <p:cNvPr id="3" name="Content Placeholder 2"/>
          <p:cNvSpPr>
            <a:spLocks noGrp="1"/>
          </p:cNvSpPr>
          <p:nvPr>
            <p:ph idx="1"/>
          </p:nvPr>
        </p:nvSpPr>
        <p:spPr/>
        <p:txBody>
          <a:bodyPr>
            <a:normAutofit lnSpcReduction="10000"/>
          </a:bodyPr>
          <a:lstStyle/>
          <a:p>
            <a:r>
              <a:rPr lang="en-US" dirty="0" smtClean="0"/>
              <a:t>Peer Review Program</a:t>
            </a:r>
          </a:p>
          <a:p>
            <a:pPr lvl="1"/>
            <a:r>
              <a:rPr lang="en-US" dirty="0" smtClean="0"/>
              <a:t>Since it’s inception back in 2002 incremental improvements in systems TMF have been seen.</a:t>
            </a:r>
          </a:p>
          <a:p>
            <a:pPr lvl="1"/>
            <a:r>
              <a:rPr lang="en-US" dirty="0" smtClean="0"/>
              <a:t>Overall TMF Capacity has seen increases to where most systems are now scoring high in their TMF capacity.</a:t>
            </a:r>
          </a:p>
          <a:p>
            <a:pPr lvl="1"/>
            <a:r>
              <a:rPr lang="en-US" dirty="0" smtClean="0"/>
              <a:t>Regional regulatory staff now sees the shift in recommending systems for reviews that have incurred major turnover in their senior personnel to help maintain capacity.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1D6FF"/>
                </a:solidFill>
              </a:rPr>
              <a:t>Perspective of the impacts of the programs and assistance</a:t>
            </a:r>
            <a:endParaRPr lang="en-US" dirty="0">
              <a:solidFill>
                <a:srgbClr val="61D6FF"/>
              </a:solidFill>
            </a:endParaRPr>
          </a:p>
        </p:txBody>
      </p:sp>
      <p:sp>
        <p:nvSpPr>
          <p:cNvPr id="3" name="Content Placeholder 2"/>
          <p:cNvSpPr>
            <a:spLocks noGrp="1"/>
          </p:cNvSpPr>
          <p:nvPr>
            <p:ph idx="1"/>
          </p:nvPr>
        </p:nvSpPr>
        <p:spPr/>
        <p:txBody>
          <a:bodyPr>
            <a:normAutofit/>
          </a:bodyPr>
          <a:lstStyle/>
          <a:p>
            <a:r>
              <a:rPr lang="en-US" dirty="0" smtClean="0"/>
              <a:t>Board Management Training</a:t>
            </a:r>
          </a:p>
          <a:p>
            <a:pPr lvl="1"/>
            <a:r>
              <a:rPr lang="en-US" dirty="0" smtClean="0"/>
              <a:t>Having a state law does help insure that water officials are aware of the duties and responsibilities.</a:t>
            </a:r>
          </a:p>
          <a:p>
            <a:pPr lvl="1"/>
            <a:r>
              <a:rPr lang="en-US" dirty="0" smtClean="0"/>
              <a:t>The training that is offered is hugely beneficial in making sure that systems are well managed not only for today but also for the future.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1D6FF"/>
                </a:solidFill>
              </a:rPr>
              <a:t>Perspective of the impacts of the programs and assistance</a:t>
            </a:r>
            <a:endParaRPr lang="en-US" dirty="0">
              <a:solidFill>
                <a:srgbClr val="61D6FF"/>
              </a:solidFill>
            </a:endParaRPr>
          </a:p>
        </p:txBody>
      </p:sp>
      <p:sp>
        <p:nvSpPr>
          <p:cNvPr id="3" name="Content Placeholder 2"/>
          <p:cNvSpPr>
            <a:spLocks noGrp="1"/>
          </p:cNvSpPr>
          <p:nvPr>
            <p:ph idx="1"/>
          </p:nvPr>
        </p:nvSpPr>
        <p:spPr/>
        <p:txBody>
          <a:bodyPr>
            <a:normAutofit fontScale="92500"/>
          </a:bodyPr>
          <a:lstStyle/>
          <a:p>
            <a:r>
              <a:rPr lang="en-US" dirty="0" smtClean="0"/>
              <a:t>Hands on Operator Training Program</a:t>
            </a:r>
          </a:p>
          <a:p>
            <a:pPr lvl="1"/>
            <a:r>
              <a:rPr lang="en-US" dirty="0" smtClean="0"/>
              <a:t>Has helped keep existing operators trained in tackling more issues on their own which in turn has helped some communities save from having to pay for additional outside assistance.</a:t>
            </a:r>
          </a:p>
          <a:p>
            <a:pPr lvl="1"/>
            <a:r>
              <a:rPr lang="en-US" dirty="0" smtClean="0"/>
              <a:t>Mississippi has many operators that operate multiple systems so keeping their education on maintaining the systems allowing them to actually tackle real world problems with real world fixes are tremendous in maintaining a sustainable water supply.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381000"/>
            <a:ext cx="7772400" cy="609600"/>
          </a:xfrm>
        </p:spPr>
        <p:txBody>
          <a:bodyPr>
            <a:normAutofit fontScale="90000"/>
          </a:bodyPr>
          <a:lstStyle/>
          <a:p>
            <a:pPr algn="l"/>
            <a:r>
              <a:rPr lang="en-US" smtClean="0"/>
              <a:t>Additional Information</a:t>
            </a:r>
          </a:p>
        </p:txBody>
      </p:sp>
      <p:sp>
        <p:nvSpPr>
          <p:cNvPr id="35843" name="Content Placeholder 2"/>
          <p:cNvSpPr>
            <a:spLocks noGrp="1"/>
          </p:cNvSpPr>
          <p:nvPr>
            <p:ph idx="1"/>
          </p:nvPr>
        </p:nvSpPr>
        <p:spPr>
          <a:xfrm>
            <a:off x="685800" y="838200"/>
            <a:ext cx="7772400" cy="5334000"/>
          </a:xfrm>
        </p:spPr>
        <p:txBody>
          <a:bodyPr>
            <a:normAutofit/>
          </a:bodyPr>
          <a:lstStyle/>
          <a:p>
            <a:pPr>
              <a:buFontTx/>
              <a:buNone/>
            </a:pPr>
            <a:r>
              <a:rPr lang="en-US" dirty="0" smtClean="0"/>
              <a:t>Stay in touch</a:t>
            </a:r>
          </a:p>
          <a:p>
            <a:pPr lvl="1">
              <a:buFontTx/>
              <a:buNone/>
            </a:pPr>
            <a:r>
              <a:rPr lang="en-US" sz="2400" dirty="0" smtClean="0"/>
              <a:t>Linked In: </a:t>
            </a:r>
            <a:r>
              <a:rPr lang="en-US" sz="2400" dirty="0" smtClean="0">
                <a:solidFill>
                  <a:srgbClr val="FFC000"/>
                </a:solidFill>
                <a:hlinkClick r:id="rId3"/>
              </a:rPr>
              <a:t>www.linkedin.com/in/hgongjrpe18005</a:t>
            </a:r>
            <a:endParaRPr lang="en-US" sz="2400" dirty="0" smtClean="0">
              <a:solidFill>
                <a:srgbClr val="FFC000"/>
              </a:solidFill>
            </a:endParaRPr>
          </a:p>
          <a:p>
            <a:pPr lvl="1">
              <a:buFontTx/>
              <a:buNone/>
            </a:pPr>
            <a:r>
              <a:rPr lang="en-US" sz="2400" dirty="0" smtClean="0"/>
              <a:t>Email:	</a:t>
            </a:r>
            <a:r>
              <a:rPr lang="en-US" sz="2400" dirty="0" smtClean="0">
                <a:hlinkClick r:id="rId4"/>
              </a:rPr>
              <a:t>Harry.Gong@msdh.ms.gov</a:t>
            </a:r>
            <a:endParaRPr lang="en-US" sz="2400" dirty="0" smtClean="0"/>
          </a:p>
          <a:p>
            <a:pPr lvl="1">
              <a:buFontTx/>
              <a:buNone/>
            </a:pPr>
            <a:r>
              <a:rPr lang="en-US" sz="2400" dirty="0" smtClean="0"/>
              <a:t>			</a:t>
            </a:r>
            <a:r>
              <a:rPr lang="en-US" sz="2400" dirty="0" smtClean="0">
                <a:hlinkClick r:id="rId5"/>
              </a:rPr>
              <a:t>hgongjr@gmail.com</a:t>
            </a:r>
            <a:endParaRPr lang="en-US" sz="2400" dirty="0" smtClean="0"/>
          </a:p>
          <a:p>
            <a:pPr lvl="1">
              <a:buFontTx/>
              <a:buNone/>
            </a:pPr>
            <a:r>
              <a:rPr lang="en-US" sz="2400" dirty="0" smtClean="0"/>
              <a:t>Phone:	601-576-7518 or (cell) 601-573-0002</a:t>
            </a:r>
            <a:endParaRPr lang="en-US" dirty="0" smtClean="0"/>
          </a:p>
          <a:p>
            <a:pPr lvl="1">
              <a:buFontTx/>
              <a:buNone/>
            </a:pPr>
            <a:endParaRPr lang="en-US" sz="2000" dirty="0" smtClean="0"/>
          </a:p>
          <a:p>
            <a:pPr lvl="1">
              <a:buFontTx/>
              <a:buNone/>
            </a:pPr>
            <a:r>
              <a:rPr lang="en-US" sz="2000" dirty="0" smtClean="0"/>
              <a:t>Address:	Mississippi State Department of Health</a:t>
            </a:r>
          </a:p>
          <a:p>
            <a:pPr lvl="1">
              <a:buFontTx/>
              <a:buNone/>
            </a:pPr>
            <a:r>
              <a:rPr lang="en-US" sz="2000" dirty="0" smtClean="0"/>
              <a:t>			Bureau of Public Water Supply</a:t>
            </a:r>
          </a:p>
          <a:p>
            <a:pPr lvl="1">
              <a:buFontTx/>
              <a:buNone/>
            </a:pPr>
            <a:r>
              <a:rPr lang="en-US" sz="2000" dirty="0" smtClean="0"/>
              <a:t>			570 E Woodrow Wilson, U232	</a:t>
            </a:r>
            <a:endParaRPr lang="en-US" sz="2000" u="sng" dirty="0" smtClean="0">
              <a:solidFill>
                <a:schemeClr val="accent1"/>
              </a:solidFill>
            </a:endParaRPr>
          </a:p>
          <a:p>
            <a:pPr lvl="1">
              <a:buFontTx/>
              <a:buNone/>
            </a:pPr>
            <a:r>
              <a:rPr lang="en-US" sz="2000" dirty="0" smtClean="0"/>
              <a:t>			Jackson, MS 39216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9064" y="3337560"/>
            <a:ext cx="7038536" cy="2301240"/>
          </a:xfrm>
        </p:spPr>
        <p:txBody>
          <a:bodyPr/>
          <a:lstStyle/>
          <a:p>
            <a:pPr algn="l"/>
            <a:r>
              <a:rPr lang="en-US" dirty="0" smtClean="0"/>
              <a:t>Final Comments?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Definition of a Mississippi Disadvantaged Community</a:t>
            </a:r>
            <a:endParaRPr lang="en-US" b="1" dirty="0">
              <a:solidFill>
                <a:srgbClr val="61D6FF"/>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Eligible communities are those that are determined to serve a community with a median household income (MHI) below the median household income for the state of Mississippi</a:t>
            </a:r>
          </a:p>
          <a:p>
            <a:pPr>
              <a:buNone/>
            </a:pPr>
            <a:endParaRPr lang="en-US" dirty="0" smtClean="0"/>
          </a:p>
          <a:p>
            <a:r>
              <a:rPr lang="en-US" dirty="0" smtClean="0"/>
              <a:t>MHI Data used is the from the following:</a:t>
            </a:r>
          </a:p>
          <a:p>
            <a:pPr lvl="1"/>
            <a:r>
              <a:rPr lang="en-US" dirty="0" smtClean="0"/>
              <a:t>“The Sourcebook of Zip Code Demographics”, Twenty-third Edition (2009)</a:t>
            </a:r>
          </a:p>
          <a:p>
            <a:pPr lvl="1"/>
            <a:r>
              <a:rPr lang="en-US" dirty="0" smtClean="0"/>
              <a:t>Quick Facts Data from the US Census Bureau Website </a:t>
            </a:r>
            <a:r>
              <a:rPr lang="en-US" sz="1700" dirty="0" smtClean="0">
                <a:hlinkClick r:id="rId2"/>
              </a:rPr>
              <a:t>https://www.census.gov/quickfacts/table/PST045215/00</a:t>
            </a:r>
            <a:r>
              <a:rPr lang="en-US" sz="1700" dirty="0" smtClean="0"/>
              <a:t> </a:t>
            </a:r>
          </a:p>
          <a:p>
            <a:pPr lvl="1"/>
            <a:r>
              <a:rPr lang="en-US" dirty="0" smtClean="0"/>
              <a:t>Where the affected community is included in more than one zip code area, a weighted average is used for the community’s MHI</a:t>
            </a:r>
            <a:r>
              <a:rPr lang="en-US" sz="1800" dirty="0" smtClean="0"/>
              <a:t>. </a:t>
            </a:r>
            <a:endParaRPr lang="en-US" sz="1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b="1" dirty="0">
              <a:solidFill>
                <a:srgbClr val="61D6FF"/>
              </a:solidFill>
            </a:endParaRPr>
          </a:p>
        </p:txBody>
      </p:sp>
      <p:sp>
        <p:nvSpPr>
          <p:cNvPr id="3" name="Content Placeholder 2"/>
          <p:cNvSpPr>
            <a:spLocks noGrp="1"/>
          </p:cNvSpPr>
          <p:nvPr>
            <p:ph idx="1"/>
          </p:nvPr>
        </p:nvSpPr>
        <p:spPr/>
        <p:txBody>
          <a:bodyPr>
            <a:normAutofit lnSpcReduction="10000"/>
          </a:bodyPr>
          <a:lstStyle/>
          <a:p>
            <a:r>
              <a:rPr lang="en-US" sz="2800" dirty="0" smtClean="0"/>
              <a:t>Subsidization of the Federal Appropriation for Loans as Loan Principal Forgiveness (PF)</a:t>
            </a:r>
            <a:endParaRPr lang="en-US" sz="2400" dirty="0" smtClean="0"/>
          </a:p>
          <a:p>
            <a:pPr lvl="1"/>
            <a:r>
              <a:rPr lang="en-US" sz="1800" dirty="0" smtClean="0"/>
              <a:t>Formula for determining eligible principle forgiveness is based on the median household income of the loan recipient verses the median household income average of the state (</a:t>
            </a:r>
            <a:r>
              <a:rPr lang="en-US" sz="1800" dirty="0" smtClean="0">
                <a:solidFill>
                  <a:srgbClr val="00B050"/>
                </a:solidFill>
              </a:rPr>
              <a:t>$36,311</a:t>
            </a:r>
            <a:r>
              <a:rPr lang="en-US" sz="1800" dirty="0" smtClean="0"/>
              <a:t>)</a:t>
            </a:r>
          </a:p>
          <a:p>
            <a:pPr lvl="2"/>
            <a:r>
              <a:rPr lang="en-US" sz="1700" dirty="0" smtClean="0">
                <a:solidFill>
                  <a:srgbClr val="FF0000"/>
                </a:solidFill>
              </a:rPr>
              <a:t>LR MHI &gt; 100%		NO Principle Forgiveness</a:t>
            </a:r>
          </a:p>
          <a:p>
            <a:pPr lvl="2"/>
            <a:r>
              <a:rPr lang="en-US" sz="1700" dirty="0" smtClean="0">
                <a:solidFill>
                  <a:srgbClr val="00B050"/>
                </a:solidFill>
              </a:rPr>
              <a:t>90% &lt; LR MHI &lt; 100%	15% Principle Forgiveness</a:t>
            </a:r>
          </a:p>
          <a:p>
            <a:pPr lvl="2"/>
            <a:r>
              <a:rPr lang="en-US" sz="1700" dirty="0" smtClean="0">
                <a:solidFill>
                  <a:srgbClr val="00B050"/>
                </a:solidFill>
              </a:rPr>
              <a:t>80% &lt; LR MHI &lt; 90%	25% Principle Forgiveness</a:t>
            </a:r>
          </a:p>
          <a:p>
            <a:pPr lvl="2"/>
            <a:r>
              <a:rPr lang="en-US" sz="1700" dirty="0" smtClean="0">
                <a:solidFill>
                  <a:srgbClr val="00B050"/>
                </a:solidFill>
              </a:rPr>
              <a:t>70% &lt; LR MHI &lt; 80%	35% Principle Forgiveness</a:t>
            </a:r>
          </a:p>
          <a:p>
            <a:pPr lvl="2"/>
            <a:r>
              <a:rPr lang="en-US" sz="1700" dirty="0" smtClean="0">
                <a:solidFill>
                  <a:srgbClr val="00B050"/>
                </a:solidFill>
              </a:rPr>
              <a:t>LR MHI &lt; 70%		45% Principle Forgiveness</a:t>
            </a:r>
          </a:p>
          <a:p>
            <a:pPr lvl="1"/>
            <a:r>
              <a:rPr lang="en-US" sz="1800" dirty="0" smtClean="0"/>
              <a:t>Subsidization may be used over a two year period. Subsidization remaining from a previous year may be awarded to loans which are eligible for PF over a two year time period.</a:t>
            </a:r>
            <a:endParaRPr lang="en-US" sz="1800" dirty="0" smtClean="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1D6FF"/>
                </a:solidFill>
              </a:rPr>
              <a:t>Assistance offered for Disadvantaged Communities</a:t>
            </a:r>
            <a:endParaRPr lang="en-US" b="1" dirty="0">
              <a:solidFill>
                <a:srgbClr val="61D6FF"/>
              </a:solidFill>
            </a:endParaRPr>
          </a:p>
        </p:txBody>
      </p:sp>
      <p:sp>
        <p:nvSpPr>
          <p:cNvPr id="3" name="Content Placeholder 2"/>
          <p:cNvSpPr>
            <a:spLocks noGrp="1"/>
          </p:cNvSpPr>
          <p:nvPr>
            <p:ph idx="1"/>
          </p:nvPr>
        </p:nvSpPr>
        <p:spPr/>
        <p:txBody>
          <a:bodyPr>
            <a:normAutofit lnSpcReduction="10000"/>
          </a:bodyPr>
          <a:lstStyle/>
          <a:p>
            <a:r>
              <a:rPr lang="en-US" sz="2800" dirty="0" smtClean="0"/>
              <a:t>Subsidization of the Federal Appropriation for Loans as Loan PF (cont.)</a:t>
            </a:r>
            <a:endParaRPr lang="en-US" sz="2400" dirty="0" smtClean="0"/>
          </a:p>
          <a:p>
            <a:pPr lvl="1"/>
            <a:r>
              <a:rPr lang="en-US" sz="2000" dirty="0" smtClean="0"/>
              <a:t>PF will be extended to projects until all mandated subsidy funds are obligated.</a:t>
            </a:r>
          </a:p>
          <a:p>
            <a:pPr lvl="2"/>
            <a:r>
              <a:rPr lang="en-US" sz="1800" dirty="0" smtClean="0">
                <a:solidFill>
                  <a:srgbClr val="00B050"/>
                </a:solidFill>
              </a:rPr>
              <a:t>2011 = 30%; (2012-2015) = 20% to 30%; 2016 = 20%</a:t>
            </a:r>
          </a:p>
          <a:p>
            <a:pPr lvl="1"/>
            <a:r>
              <a:rPr lang="en-US" sz="2000" dirty="0" smtClean="0"/>
              <a:t>The amount of PF given will be assigned at loan award and will not change after the project goes to the bid phase. </a:t>
            </a:r>
          </a:p>
          <a:p>
            <a:pPr lvl="1"/>
            <a:r>
              <a:rPr lang="en-US" sz="2000" dirty="0" smtClean="0"/>
              <a:t>Due to the limited amount of PF funds, the maximum amount of PF funds a loan recipient may receive for a project will be set at </a:t>
            </a:r>
            <a:r>
              <a:rPr lang="en-US" sz="2000" dirty="0" smtClean="0">
                <a:solidFill>
                  <a:srgbClr val="FFFF00"/>
                </a:solidFill>
              </a:rPr>
              <a:t>$500,000</a:t>
            </a:r>
            <a:r>
              <a:rPr lang="en-US" sz="2000" dirty="0" smtClean="0"/>
              <a:t>. </a:t>
            </a:r>
          </a:p>
          <a:p>
            <a:pPr lvl="1"/>
            <a:r>
              <a:rPr lang="en-US" sz="2000" dirty="0" smtClean="0"/>
              <a:t>Once subsidy funds are depleted, only standard loans will be made with DWSIRLF funds.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4000" dirty="0" smtClean="0">
                <a:solidFill>
                  <a:srgbClr val="61D6FF"/>
                </a:solidFill>
              </a:rPr>
              <a:t>FY2011 – Cap Grant ($9,802,000)</a:t>
            </a:r>
          </a:p>
        </p:txBody>
      </p:sp>
      <p:sp>
        <p:nvSpPr>
          <p:cNvPr id="3" name="Content Placeholder 2"/>
          <p:cNvSpPr>
            <a:spLocks noGrp="1"/>
          </p:cNvSpPr>
          <p:nvPr>
            <p:ph idx="1"/>
          </p:nvPr>
        </p:nvSpPr>
        <p:spPr>
          <a:xfrm>
            <a:off x="457200" y="1219200"/>
            <a:ext cx="7467600" cy="4525963"/>
          </a:xfrm>
        </p:spPr>
        <p:txBody>
          <a:bodyPr/>
          <a:lstStyle/>
          <a:p>
            <a:pPr lvl="1">
              <a:buNone/>
            </a:pPr>
            <a:r>
              <a:rPr lang="en-US" dirty="0" smtClean="0"/>
              <a:t>30% Subsidization = $2,940,600</a:t>
            </a:r>
          </a:p>
          <a:p>
            <a:pPr lvl="1"/>
            <a:endParaRPr lang="en-US" dirty="0" smtClean="0"/>
          </a:p>
          <a:p>
            <a:endParaRPr lang="en-US" dirty="0" smtClean="0"/>
          </a:p>
        </p:txBody>
      </p:sp>
      <p:graphicFrame>
        <p:nvGraphicFramePr>
          <p:cNvPr id="5" name="Table 4"/>
          <p:cNvGraphicFramePr>
            <a:graphicFrameLocks noGrp="1"/>
          </p:cNvGraphicFramePr>
          <p:nvPr/>
        </p:nvGraphicFramePr>
        <p:xfrm>
          <a:off x="304800" y="1981200"/>
          <a:ext cx="8305800" cy="4389120"/>
        </p:xfrm>
        <a:graphic>
          <a:graphicData uri="http://schemas.openxmlformats.org/drawingml/2006/table">
            <a:tbl>
              <a:tblPr firstRow="1" bandRow="1">
                <a:tableStyleId>{5C22544A-7EE6-4342-B048-85BDC9FD1C3A}</a:tableStyleId>
              </a:tblPr>
              <a:tblGrid>
                <a:gridCol w="2971800"/>
                <a:gridCol w="2565400"/>
                <a:gridCol w="2768600"/>
              </a:tblGrid>
              <a:tr h="277091">
                <a:tc>
                  <a:txBody>
                    <a:bodyPr/>
                    <a:lstStyle/>
                    <a:p>
                      <a:pPr algn="ctr"/>
                      <a:r>
                        <a:rPr lang="en-US" dirty="0" smtClean="0"/>
                        <a:t>Community WS</a:t>
                      </a:r>
                      <a:endParaRPr lang="en-US" dirty="0"/>
                    </a:p>
                  </a:txBody>
                  <a:tcPr/>
                </a:tc>
                <a:tc>
                  <a:txBody>
                    <a:bodyPr/>
                    <a:lstStyle/>
                    <a:p>
                      <a:pPr algn="ctr"/>
                      <a:r>
                        <a:rPr lang="en-US" dirty="0" smtClean="0"/>
                        <a:t>Loan Award</a:t>
                      </a:r>
                      <a:endParaRPr lang="en-US" dirty="0"/>
                    </a:p>
                  </a:txBody>
                  <a:tcPr/>
                </a:tc>
                <a:tc>
                  <a:txBody>
                    <a:bodyPr/>
                    <a:lstStyle/>
                    <a:p>
                      <a:pPr algn="ctr"/>
                      <a:r>
                        <a:rPr lang="en-US" dirty="0" smtClean="0"/>
                        <a:t>Subsidization</a:t>
                      </a:r>
                      <a:r>
                        <a:rPr lang="en-US" baseline="0" dirty="0" smtClean="0"/>
                        <a:t> Amount</a:t>
                      </a:r>
                      <a:endParaRPr lang="en-US" dirty="0"/>
                    </a:p>
                  </a:txBody>
                  <a:tcPr/>
                </a:tc>
              </a:tr>
              <a:tr h="277091">
                <a:tc>
                  <a:txBody>
                    <a:bodyPr/>
                    <a:lstStyle/>
                    <a:p>
                      <a:r>
                        <a:rPr lang="en-US" dirty="0" smtClean="0"/>
                        <a:t>City of Corinth</a:t>
                      </a:r>
                      <a:endParaRPr lang="en-US" dirty="0"/>
                    </a:p>
                  </a:txBody>
                  <a:tcPr/>
                </a:tc>
                <a:tc>
                  <a:txBody>
                    <a:bodyPr/>
                    <a:lstStyle/>
                    <a:p>
                      <a:pPr algn="ctr"/>
                      <a:r>
                        <a:rPr lang="en-US" dirty="0" smtClean="0"/>
                        <a:t>$5,000,000</a:t>
                      </a:r>
                      <a:endParaRPr lang="en-US" dirty="0"/>
                    </a:p>
                  </a:txBody>
                  <a:tcPr/>
                </a:tc>
                <a:tc>
                  <a:txBody>
                    <a:bodyPr/>
                    <a:lstStyle/>
                    <a:p>
                      <a:pPr algn="ctr"/>
                      <a:r>
                        <a:rPr lang="en-US" dirty="0" smtClean="0"/>
                        <a:t>$500,000</a:t>
                      </a:r>
                      <a:endParaRPr lang="en-US" dirty="0"/>
                    </a:p>
                  </a:txBody>
                  <a:tcPr/>
                </a:tc>
              </a:tr>
              <a:tr h="277091">
                <a:tc>
                  <a:txBody>
                    <a:bodyPr/>
                    <a:lstStyle/>
                    <a:p>
                      <a:r>
                        <a:rPr lang="en-US" dirty="0" smtClean="0"/>
                        <a:t>City of Batesville</a:t>
                      </a:r>
                      <a:endParaRPr lang="en-US" dirty="0"/>
                    </a:p>
                  </a:txBody>
                  <a:tcPr/>
                </a:tc>
                <a:tc>
                  <a:txBody>
                    <a:bodyPr/>
                    <a:lstStyle/>
                    <a:p>
                      <a:pPr algn="ctr"/>
                      <a:r>
                        <a:rPr lang="en-US" dirty="0" smtClean="0"/>
                        <a:t>$1,007,500</a:t>
                      </a:r>
                      <a:endParaRPr lang="en-US" dirty="0"/>
                    </a:p>
                  </a:txBody>
                  <a:tcPr/>
                </a:tc>
                <a:tc>
                  <a:txBody>
                    <a:bodyPr/>
                    <a:lstStyle/>
                    <a:p>
                      <a:pPr algn="ctr"/>
                      <a:r>
                        <a:rPr lang="en-US" dirty="0" smtClean="0"/>
                        <a:t>$428,461</a:t>
                      </a:r>
                      <a:endParaRPr lang="en-US" dirty="0"/>
                    </a:p>
                  </a:txBody>
                  <a:tcPr/>
                </a:tc>
              </a:tr>
              <a:tr h="277091">
                <a:tc>
                  <a:txBody>
                    <a:bodyPr/>
                    <a:lstStyle/>
                    <a:p>
                      <a:r>
                        <a:rPr lang="en-US" dirty="0" smtClean="0"/>
                        <a:t>Beaver Meadow W/A</a:t>
                      </a:r>
                      <a:endParaRPr lang="en-US" dirty="0"/>
                    </a:p>
                  </a:txBody>
                  <a:tcPr/>
                </a:tc>
                <a:tc>
                  <a:txBody>
                    <a:bodyPr/>
                    <a:lstStyle/>
                    <a:p>
                      <a:pPr algn="ctr"/>
                      <a:r>
                        <a:rPr lang="en-US" dirty="0" smtClean="0"/>
                        <a:t>$751,714</a:t>
                      </a:r>
                      <a:endParaRPr lang="en-US" dirty="0"/>
                    </a:p>
                  </a:txBody>
                  <a:tcPr/>
                </a:tc>
                <a:tc>
                  <a:txBody>
                    <a:bodyPr/>
                    <a:lstStyle/>
                    <a:p>
                      <a:pPr algn="ctr"/>
                      <a:r>
                        <a:rPr lang="en-US" dirty="0" smtClean="0"/>
                        <a:t>$394,854</a:t>
                      </a:r>
                      <a:endParaRPr lang="en-US" dirty="0"/>
                    </a:p>
                  </a:txBody>
                  <a:tcPr/>
                </a:tc>
              </a:tr>
              <a:tr h="277091">
                <a:tc>
                  <a:txBody>
                    <a:bodyPr/>
                    <a:lstStyle/>
                    <a:p>
                      <a:r>
                        <a:rPr lang="en-US" dirty="0" smtClean="0"/>
                        <a:t>City of Biloxi</a:t>
                      </a:r>
                      <a:endParaRPr lang="en-US" dirty="0"/>
                    </a:p>
                  </a:txBody>
                  <a:tcPr/>
                </a:tc>
                <a:tc>
                  <a:txBody>
                    <a:bodyPr/>
                    <a:lstStyle/>
                    <a:p>
                      <a:pPr algn="ctr"/>
                      <a:r>
                        <a:rPr lang="en-US" dirty="0" smtClean="0"/>
                        <a:t>$1,096,173</a:t>
                      </a:r>
                      <a:endParaRPr lang="en-US" dirty="0"/>
                    </a:p>
                  </a:txBody>
                  <a:tcPr/>
                </a:tc>
                <a:tc>
                  <a:txBody>
                    <a:bodyPr/>
                    <a:lstStyle/>
                    <a:p>
                      <a:pPr algn="ctr"/>
                      <a:r>
                        <a:rPr lang="en-US" dirty="0" smtClean="0"/>
                        <a:t>$</a:t>
                      </a:r>
                      <a:r>
                        <a:rPr lang="en-US" baseline="0" dirty="0" smtClean="0"/>
                        <a:t>0</a:t>
                      </a:r>
                      <a:endParaRPr lang="en-US" dirty="0"/>
                    </a:p>
                  </a:txBody>
                  <a:tcPr/>
                </a:tc>
              </a:tr>
              <a:tr h="277091">
                <a:tc>
                  <a:txBody>
                    <a:bodyPr/>
                    <a:lstStyle/>
                    <a:p>
                      <a:r>
                        <a:rPr lang="en-US" dirty="0" smtClean="0"/>
                        <a:t>Jeff Davis W/A</a:t>
                      </a:r>
                      <a:endParaRPr lang="en-US" dirty="0"/>
                    </a:p>
                  </a:txBody>
                  <a:tcPr/>
                </a:tc>
                <a:tc>
                  <a:txBody>
                    <a:bodyPr/>
                    <a:lstStyle/>
                    <a:p>
                      <a:pPr algn="ctr"/>
                      <a:r>
                        <a:rPr lang="en-US" dirty="0" smtClean="0"/>
                        <a:t>$152,000</a:t>
                      </a:r>
                      <a:endParaRPr lang="en-US" dirty="0"/>
                    </a:p>
                  </a:txBody>
                  <a:tcPr/>
                </a:tc>
                <a:tc>
                  <a:txBody>
                    <a:bodyPr/>
                    <a:lstStyle/>
                    <a:p>
                      <a:pPr algn="ctr"/>
                      <a:r>
                        <a:rPr lang="en-US" dirty="0" smtClean="0"/>
                        <a:t>$49,441</a:t>
                      </a:r>
                      <a:endParaRPr lang="en-US" dirty="0"/>
                    </a:p>
                  </a:txBody>
                  <a:tcPr/>
                </a:tc>
              </a:tr>
              <a:tr h="277091">
                <a:tc>
                  <a:txBody>
                    <a:bodyPr/>
                    <a:lstStyle/>
                    <a:p>
                      <a:r>
                        <a:rPr lang="en-US" dirty="0" smtClean="0"/>
                        <a:t>City of Laurel</a:t>
                      </a:r>
                      <a:endParaRPr lang="en-US" dirty="0"/>
                    </a:p>
                  </a:txBody>
                  <a:tcPr/>
                </a:tc>
                <a:tc>
                  <a:txBody>
                    <a:bodyPr/>
                    <a:lstStyle/>
                    <a:p>
                      <a:pPr algn="ctr"/>
                      <a:r>
                        <a:rPr lang="en-US" dirty="0" smtClean="0"/>
                        <a:t>$4,617,670</a:t>
                      </a:r>
                      <a:endParaRPr lang="en-US" dirty="0"/>
                    </a:p>
                  </a:txBody>
                  <a:tcPr/>
                </a:tc>
                <a:tc>
                  <a:txBody>
                    <a:bodyPr/>
                    <a:lstStyle/>
                    <a:p>
                      <a:pPr algn="ctr"/>
                      <a:r>
                        <a:rPr lang="en-US" dirty="0" smtClean="0"/>
                        <a:t>$500,000</a:t>
                      </a:r>
                      <a:endParaRPr lang="en-US" dirty="0"/>
                    </a:p>
                  </a:txBody>
                  <a:tcPr/>
                </a:tc>
              </a:tr>
              <a:tr h="277091">
                <a:tc>
                  <a:txBody>
                    <a:bodyPr/>
                    <a:lstStyle/>
                    <a:p>
                      <a:r>
                        <a:rPr lang="en-US" dirty="0" smtClean="0"/>
                        <a:t>Taylorsville</a:t>
                      </a:r>
                      <a:r>
                        <a:rPr lang="en-US" baseline="0" dirty="0" smtClean="0"/>
                        <a:t> W/A</a:t>
                      </a:r>
                      <a:endParaRPr lang="en-US" dirty="0"/>
                    </a:p>
                  </a:txBody>
                  <a:tcPr/>
                </a:tc>
                <a:tc>
                  <a:txBody>
                    <a:bodyPr/>
                    <a:lstStyle/>
                    <a:p>
                      <a:pPr algn="ctr"/>
                      <a:r>
                        <a:rPr lang="en-US" dirty="0" smtClean="0"/>
                        <a:t>$948,144</a:t>
                      </a:r>
                      <a:endParaRPr lang="en-US" dirty="0"/>
                    </a:p>
                  </a:txBody>
                  <a:tcPr/>
                </a:tc>
                <a:tc>
                  <a:txBody>
                    <a:bodyPr/>
                    <a:lstStyle/>
                    <a:p>
                      <a:pPr algn="ctr"/>
                      <a:r>
                        <a:rPr lang="en-US" dirty="0" smtClean="0"/>
                        <a:t>$308,301</a:t>
                      </a:r>
                      <a:endParaRPr lang="en-US" dirty="0"/>
                    </a:p>
                  </a:txBody>
                  <a:tcPr/>
                </a:tc>
              </a:tr>
              <a:tr h="277091">
                <a:tc>
                  <a:txBody>
                    <a:bodyPr/>
                    <a:lstStyle/>
                    <a:p>
                      <a:r>
                        <a:rPr lang="en-US" dirty="0" smtClean="0"/>
                        <a:t>Town of Tunica</a:t>
                      </a:r>
                      <a:endParaRPr lang="en-US" dirty="0"/>
                    </a:p>
                  </a:txBody>
                  <a:tcPr/>
                </a:tc>
                <a:tc>
                  <a:txBody>
                    <a:bodyPr/>
                    <a:lstStyle/>
                    <a:p>
                      <a:pPr algn="ctr"/>
                      <a:r>
                        <a:rPr lang="en-US" dirty="0" smtClean="0"/>
                        <a:t>$985,945</a:t>
                      </a:r>
                      <a:endParaRPr lang="en-US" dirty="0"/>
                    </a:p>
                  </a:txBody>
                  <a:tcPr/>
                </a:tc>
                <a:tc>
                  <a:txBody>
                    <a:bodyPr/>
                    <a:lstStyle/>
                    <a:p>
                      <a:pPr algn="ctr"/>
                      <a:r>
                        <a:rPr lang="en-US" dirty="0" smtClean="0"/>
                        <a:t>$500,000</a:t>
                      </a:r>
                      <a:endParaRPr lang="en-US" dirty="0"/>
                    </a:p>
                  </a:txBody>
                  <a:tcPr/>
                </a:tc>
              </a:tr>
              <a:tr h="277091">
                <a:tc>
                  <a:txBody>
                    <a:bodyPr/>
                    <a:lstStyle/>
                    <a:p>
                      <a:r>
                        <a:rPr lang="en-US" dirty="0" smtClean="0"/>
                        <a:t>West Jackson County UD</a:t>
                      </a:r>
                      <a:endParaRPr lang="en-US" dirty="0"/>
                    </a:p>
                  </a:txBody>
                  <a:tcPr/>
                </a:tc>
                <a:tc>
                  <a:txBody>
                    <a:bodyPr/>
                    <a:lstStyle/>
                    <a:p>
                      <a:pPr algn="ctr"/>
                      <a:r>
                        <a:rPr lang="en-US" dirty="0" smtClean="0"/>
                        <a:t>$5,000,000</a:t>
                      </a:r>
                      <a:endParaRPr lang="en-US" dirty="0"/>
                    </a:p>
                  </a:txBody>
                  <a:tcPr/>
                </a:tc>
                <a:tc>
                  <a:txBody>
                    <a:bodyPr/>
                    <a:lstStyle/>
                    <a:p>
                      <a:pPr algn="ctr"/>
                      <a:r>
                        <a:rPr lang="en-US" dirty="0" smtClean="0"/>
                        <a:t>$0</a:t>
                      </a:r>
                      <a:endParaRPr lang="en-US" dirty="0"/>
                    </a:p>
                  </a:txBody>
                  <a:tcPr/>
                </a:tc>
              </a:tr>
              <a:tr h="277091">
                <a:tc>
                  <a:txBody>
                    <a:bodyPr/>
                    <a:lstStyle/>
                    <a:p>
                      <a:r>
                        <a:rPr lang="en-US" dirty="0" smtClean="0"/>
                        <a:t>Young’s Water</a:t>
                      </a:r>
                      <a:r>
                        <a:rPr lang="en-US" baseline="0" dirty="0" smtClean="0"/>
                        <a:t> &amp; </a:t>
                      </a:r>
                      <a:r>
                        <a:rPr lang="en-US" dirty="0" smtClean="0"/>
                        <a:t>Sewer</a:t>
                      </a:r>
                      <a:endParaRPr lang="en-US" dirty="0"/>
                    </a:p>
                  </a:txBody>
                  <a:tcPr/>
                </a:tc>
                <a:tc>
                  <a:txBody>
                    <a:bodyPr/>
                    <a:lstStyle/>
                    <a:p>
                      <a:pPr algn="ctr"/>
                      <a:r>
                        <a:rPr lang="en-US" dirty="0" smtClean="0"/>
                        <a:t>$610,300</a:t>
                      </a:r>
                      <a:endParaRPr lang="en-US" dirty="0"/>
                    </a:p>
                  </a:txBody>
                  <a:tcPr/>
                </a:tc>
                <a:tc>
                  <a:txBody>
                    <a:bodyPr/>
                    <a:lstStyle/>
                    <a:p>
                      <a:pPr algn="ctr"/>
                      <a:r>
                        <a:rPr lang="en-US" dirty="0" smtClean="0"/>
                        <a:t>$259,543</a:t>
                      </a:r>
                      <a:endParaRPr lang="en-US" dirty="0"/>
                    </a:p>
                  </a:txBody>
                  <a:tcPr/>
                </a:tc>
              </a:tr>
              <a:tr h="304800">
                <a:tc>
                  <a:txBody>
                    <a:bodyPr/>
                    <a:lstStyle/>
                    <a:p>
                      <a:pPr algn="r"/>
                      <a:r>
                        <a:rPr lang="en-US" dirty="0" smtClean="0"/>
                        <a:t>Total</a:t>
                      </a:r>
                      <a:endParaRPr lang="en-US" dirty="0"/>
                    </a:p>
                  </a:txBody>
                  <a:tcPr/>
                </a:tc>
                <a:tc>
                  <a:txBody>
                    <a:bodyPr/>
                    <a:lstStyle/>
                    <a:p>
                      <a:pPr algn="ctr"/>
                      <a:r>
                        <a:rPr lang="en-US" dirty="0" smtClean="0"/>
                        <a:t>$20,169,446</a:t>
                      </a:r>
                      <a:endParaRPr lang="en-US" dirty="0"/>
                    </a:p>
                  </a:txBody>
                  <a:tcPr/>
                </a:tc>
                <a:tc>
                  <a:txBody>
                    <a:bodyPr/>
                    <a:lstStyle/>
                    <a:p>
                      <a:pPr algn="ctr"/>
                      <a:r>
                        <a:rPr lang="en-US" dirty="0" smtClean="0"/>
                        <a:t>$2,940,600</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4000" dirty="0" smtClean="0">
                <a:solidFill>
                  <a:srgbClr val="61D6FF"/>
                </a:solidFill>
              </a:rPr>
              <a:t>FY2012 – Cap Grant ($9,341,000)</a:t>
            </a:r>
          </a:p>
        </p:txBody>
      </p:sp>
      <p:sp>
        <p:nvSpPr>
          <p:cNvPr id="3" name="Content Placeholder 2"/>
          <p:cNvSpPr>
            <a:spLocks noGrp="1"/>
          </p:cNvSpPr>
          <p:nvPr>
            <p:ph idx="1"/>
          </p:nvPr>
        </p:nvSpPr>
        <p:spPr>
          <a:xfrm>
            <a:off x="457200" y="1219200"/>
            <a:ext cx="8305800" cy="4525963"/>
          </a:xfrm>
        </p:spPr>
        <p:txBody>
          <a:bodyPr/>
          <a:lstStyle/>
          <a:p>
            <a:pPr lvl="1">
              <a:buNone/>
            </a:pPr>
            <a:r>
              <a:rPr lang="en-US" sz="2400" dirty="0" smtClean="0"/>
              <a:t>20 to 30% Subsidization = $1,868,200 to $2,802,300</a:t>
            </a:r>
          </a:p>
          <a:p>
            <a:pPr lvl="1"/>
            <a:endParaRPr lang="en-US" dirty="0" smtClean="0"/>
          </a:p>
          <a:p>
            <a:endParaRPr lang="en-US" dirty="0" smtClean="0"/>
          </a:p>
        </p:txBody>
      </p:sp>
      <p:graphicFrame>
        <p:nvGraphicFramePr>
          <p:cNvPr id="5" name="Table 4"/>
          <p:cNvGraphicFramePr>
            <a:graphicFrameLocks noGrp="1"/>
          </p:cNvGraphicFramePr>
          <p:nvPr/>
        </p:nvGraphicFramePr>
        <p:xfrm>
          <a:off x="304800" y="1981200"/>
          <a:ext cx="8305800" cy="4389120"/>
        </p:xfrm>
        <a:graphic>
          <a:graphicData uri="http://schemas.openxmlformats.org/drawingml/2006/table">
            <a:tbl>
              <a:tblPr firstRow="1" bandRow="1">
                <a:tableStyleId>{5C22544A-7EE6-4342-B048-85BDC9FD1C3A}</a:tableStyleId>
              </a:tblPr>
              <a:tblGrid>
                <a:gridCol w="2971800"/>
                <a:gridCol w="2565400"/>
                <a:gridCol w="2768600"/>
              </a:tblGrid>
              <a:tr h="277091">
                <a:tc>
                  <a:txBody>
                    <a:bodyPr/>
                    <a:lstStyle/>
                    <a:p>
                      <a:pPr algn="ctr"/>
                      <a:r>
                        <a:rPr lang="en-US" dirty="0" smtClean="0"/>
                        <a:t>Community WS</a:t>
                      </a:r>
                      <a:endParaRPr lang="en-US" dirty="0"/>
                    </a:p>
                  </a:txBody>
                  <a:tcPr/>
                </a:tc>
                <a:tc>
                  <a:txBody>
                    <a:bodyPr/>
                    <a:lstStyle/>
                    <a:p>
                      <a:pPr algn="ctr"/>
                      <a:r>
                        <a:rPr lang="en-US" dirty="0" smtClean="0"/>
                        <a:t>Loan Award</a:t>
                      </a:r>
                      <a:endParaRPr lang="en-US" dirty="0"/>
                    </a:p>
                  </a:txBody>
                  <a:tcPr/>
                </a:tc>
                <a:tc>
                  <a:txBody>
                    <a:bodyPr/>
                    <a:lstStyle/>
                    <a:p>
                      <a:pPr algn="ctr"/>
                      <a:r>
                        <a:rPr lang="en-US" dirty="0" smtClean="0"/>
                        <a:t>Subsidization</a:t>
                      </a:r>
                      <a:r>
                        <a:rPr lang="en-US" baseline="0" dirty="0" smtClean="0"/>
                        <a:t> Amount</a:t>
                      </a:r>
                      <a:endParaRPr lang="en-US" dirty="0"/>
                    </a:p>
                  </a:txBody>
                  <a:tcPr/>
                </a:tc>
              </a:tr>
              <a:tr h="277091">
                <a:tc>
                  <a:txBody>
                    <a:bodyPr/>
                    <a:lstStyle/>
                    <a:p>
                      <a:r>
                        <a:rPr lang="en-US" dirty="0" smtClean="0"/>
                        <a:t>*City of Columbia</a:t>
                      </a:r>
                      <a:endParaRPr lang="en-US" dirty="0"/>
                    </a:p>
                  </a:txBody>
                  <a:tcPr/>
                </a:tc>
                <a:tc>
                  <a:txBody>
                    <a:bodyPr/>
                    <a:lstStyle/>
                    <a:p>
                      <a:pPr algn="ctr"/>
                      <a:r>
                        <a:rPr lang="en-US" dirty="0" smtClean="0"/>
                        <a:t>$1,733,375</a:t>
                      </a:r>
                    </a:p>
                  </a:txBody>
                  <a:tcPr/>
                </a:tc>
                <a:tc>
                  <a:txBody>
                    <a:bodyPr/>
                    <a:lstStyle/>
                    <a:p>
                      <a:pPr algn="ctr"/>
                      <a:r>
                        <a:rPr lang="en-US" dirty="0" smtClean="0"/>
                        <a:t>$320,040</a:t>
                      </a:r>
                      <a:endParaRPr lang="en-US" dirty="0"/>
                    </a:p>
                  </a:txBody>
                  <a:tcPr/>
                </a:tc>
              </a:tr>
              <a:tr h="277091">
                <a:tc>
                  <a:txBody>
                    <a:bodyPr/>
                    <a:lstStyle/>
                    <a:p>
                      <a:r>
                        <a:rPr lang="en-US" dirty="0" smtClean="0"/>
                        <a:t>*Good Hope W/A</a:t>
                      </a:r>
                      <a:endParaRPr lang="en-US" dirty="0"/>
                    </a:p>
                  </a:txBody>
                  <a:tcPr/>
                </a:tc>
                <a:tc>
                  <a:txBody>
                    <a:bodyPr/>
                    <a:lstStyle/>
                    <a:p>
                      <a:pPr algn="ctr"/>
                      <a:r>
                        <a:rPr lang="en-US" dirty="0" smtClean="0"/>
                        <a:t>$2,023,352</a:t>
                      </a:r>
                      <a:endParaRPr lang="en-US" dirty="0"/>
                    </a:p>
                  </a:txBody>
                  <a:tcPr/>
                </a:tc>
                <a:tc>
                  <a:txBody>
                    <a:bodyPr/>
                    <a:lstStyle/>
                    <a:p>
                      <a:pPr algn="ctr"/>
                      <a:r>
                        <a:rPr lang="en-US" dirty="0" smtClean="0"/>
                        <a:t>$492,535</a:t>
                      </a:r>
                      <a:endParaRPr lang="en-US" dirty="0"/>
                    </a:p>
                  </a:txBody>
                  <a:tcPr/>
                </a:tc>
              </a:tr>
              <a:tr h="277091">
                <a:tc>
                  <a:txBody>
                    <a:bodyPr/>
                    <a:lstStyle/>
                    <a:p>
                      <a:r>
                        <a:rPr lang="en-US" dirty="0" smtClean="0"/>
                        <a:t>City of Wiggins</a:t>
                      </a:r>
                      <a:endParaRPr lang="en-US" dirty="0"/>
                    </a:p>
                  </a:txBody>
                  <a:tcPr/>
                </a:tc>
                <a:tc>
                  <a:txBody>
                    <a:bodyPr/>
                    <a:lstStyle/>
                    <a:p>
                      <a:pPr algn="ctr"/>
                      <a:r>
                        <a:rPr lang="en-US" dirty="0" smtClean="0"/>
                        <a:t>$1,996,535</a:t>
                      </a:r>
                      <a:endParaRPr lang="en-US" dirty="0"/>
                    </a:p>
                  </a:txBody>
                  <a:tcPr/>
                </a:tc>
                <a:tc>
                  <a:txBody>
                    <a:bodyPr/>
                    <a:lstStyle/>
                    <a:p>
                      <a:pPr algn="ctr"/>
                      <a:r>
                        <a:rPr lang="en-US" dirty="0" smtClean="0"/>
                        <a:t>$299,480</a:t>
                      </a:r>
                      <a:endParaRPr lang="en-US" dirty="0"/>
                    </a:p>
                  </a:txBody>
                  <a:tcPr/>
                </a:tc>
              </a:tr>
              <a:tr h="277091">
                <a:tc>
                  <a:txBody>
                    <a:bodyPr/>
                    <a:lstStyle/>
                    <a:p>
                      <a:r>
                        <a:rPr lang="en-US" dirty="0" smtClean="0"/>
                        <a:t>City of Port Gibson</a:t>
                      </a:r>
                      <a:endParaRPr lang="en-US" dirty="0"/>
                    </a:p>
                  </a:txBody>
                  <a:tcPr/>
                </a:tc>
                <a:tc>
                  <a:txBody>
                    <a:bodyPr/>
                    <a:lstStyle/>
                    <a:p>
                      <a:pPr algn="ctr"/>
                      <a:r>
                        <a:rPr lang="en-US" dirty="0" smtClean="0"/>
                        <a:t>$2,847,109</a:t>
                      </a:r>
                      <a:endParaRPr lang="en-US" dirty="0"/>
                    </a:p>
                  </a:txBody>
                  <a:tcPr/>
                </a:tc>
                <a:tc>
                  <a:txBody>
                    <a:bodyPr/>
                    <a:lstStyle/>
                    <a:p>
                      <a:pPr algn="ctr"/>
                      <a:r>
                        <a:rPr lang="en-US" dirty="0" smtClean="0"/>
                        <a:t>$500,000</a:t>
                      </a:r>
                      <a:endParaRPr lang="en-US" dirty="0"/>
                    </a:p>
                  </a:txBody>
                  <a:tcPr/>
                </a:tc>
              </a:tr>
              <a:tr h="277091">
                <a:tc>
                  <a:txBody>
                    <a:bodyPr/>
                    <a:lstStyle/>
                    <a:p>
                      <a:r>
                        <a:rPr lang="en-US" dirty="0" err="1" smtClean="0"/>
                        <a:t>Conehoma</a:t>
                      </a:r>
                      <a:r>
                        <a:rPr lang="en-US" dirty="0" smtClean="0"/>
                        <a:t> W/A</a:t>
                      </a:r>
                      <a:endParaRPr lang="en-US" dirty="0"/>
                    </a:p>
                  </a:txBody>
                  <a:tcPr/>
                </a:tc>
                <a:tc>
                  <a:txBody>
                    <a:bodyPr/>
                    <a:lstStyle/>
                    <a:p>
                      <a:pPr algn="ctr"/>
                      <a:r>
                        <a:rPr lang="en-US" dirty="0" smtClean="0"/>
                        <a:t>$973,100</a:t>
                      </a:r>
                      <a:endParaRPr lang="en-US" dirty="0"/>
                    </a:p>
                  </a:txBody>
                  <a:tcPr/>
                </a:tc>
                <a:tc>
                  <a:txBody>
                    <a:bodyPr/>
                    <a:lstStyle/>
                    <a:p>
                      <a:pPr algn="ctr"/>
                      <a:r>
                        <a:rPr lang="en-US" dirty="0" smtClean="0"/>
                        <a:t>$243,275</a:t>
                      </a:r>
                      <a:endParaRPr lang="en-US" dirty="0"/>
                    </a:p>
                  </a:txBody>
                  <a:tcPr/>
                </a:tc>
              </a:tr>
              <a:tr h="277091">
                <a:tc>
                  <a:txBody>
                    <a:bodyPr/>
                    <a:lstStyle/>
                    <a:p>
                      <a:r>
                        <a:rPr lang="en-US" dirty="0" smtClean="0"/>
                        <a:t>Town</a:t>
                      </a:r>
                      <a:r>
                        <a:rPr lang="en-US" baseline="0" dirty="0" smtClean="0"/>
                        <a:t> of </a:t>
                      </a:r>
                      <a:r>
                        <a:rPr lang="en-US" baseline="0" dirty="0" err="1" smtClean="0"/>
                        <a:t>Tchula</a:t>
                      </a:r>
                      <a:endParaRPr lang="en-US" dirty="0"/>
                    </a:p>
                  </a:txBody>
                  <a:tcPr/>
                </a:tc>
                <a:tc>
                  <a:txBody>
                    <a:bodyPr/>
                    <a:lstStyle/>
                    <a:p>
                      <a:pPr algn="ctr"/>
                      <a:r>
                        <a:rPr lang="en-US" dirty="0" smtClean="0"/>
                        <a:t>$439,950</a:t>
                      </a:r>
                      <a:endParaRPr lang="en-US" dirty="0"/>
                    </a:p>
                  </a:txBody>
                  <a:tcPr/>
                </a:tc>
                <a:tc>
                  <a:txBody>
                    <a:bodyPr/>
                    <a:lstStyle/>
                    <a:p>
                      <a:pPr algn="ctr"/>
                      <a:r>
                        <a:rPr lang="en-US" dirty="0" smtClean="0"/>
                        <a:t>$197,978</a:t>
                      </a:r>
                      <a:endParaRPr lang="en-US" dirty="0"/>
                    </a:p>
                  </a:txBody>
                  <a:tcPr/>
                </a:tc>
              </a:tr>
              <a:tr h="335280">
                <a:tc>
                  <a:txBody>
                    <a:bodyPr/>
                    <a:lstStyle/>
                    <a:p>
                      <a:r>
                        <a:rPr lang="en-US" dirty="0" smtClean="0"/>
                        <a:t>Central Yazoo W/A</a:t>
                      </a:r>
                      <a:endParaRPr lang="en-US" dirty="0"/>
                    </a:p>
                  </a:txBody>
                  <a:tcPr/>
                </a:tc>
                <a:tc>
                  <a:txBody>
                    <a:bodyPr/>
                    <a:lstStyle/>
                    <a:p>
                      <a:pPr algn="ctr"/>
                      <a:r>
                        <a:rPr lang="en-US" dirty="0" smtClean="0"/>
                        <a:t>$1,509,573</a:t>
                      </a:r>
                      <a:endParaRPr lang="en-US" dirty="0"/>
                    </a:p>
                  </a:txBody>
                  <a:tcPr/>
                </a:tc>
                <a:tc>
                  <a:txBody>
                    <a:bodyPr/>
                    <a:lstStyle/>
                    <a:p>
                      <a:pPr algn="ctr"/>
                      <a:r>
                        <a:rPr lang="en-US" dirty="0" smtClean="0"/>
                        <a:t>$377,393</a:t>
                      </a:r>
                      <a:endParaRPr lang="en-US" dirty="0"/>
                    </a:p>
                  </a:txBody>
                  <a:tcPr/>
                </a:tc>
              </a:tr>
              <a:tr h="277091">
                <a:tc>
                  <a:txBody>
                    <a:bodyPr/>
                    <a:lstStyle/>
                    <a:p>
                      <a:r>
                        <a:rPr lang="en-US" dirty="0" smtClean="0"/>
                        <a:t>City of Greenwood</a:t>
                      </a:r>
                      <a:endParaRPr lang="en-US" dirty="0"/>
                    </a:p>
                  </a:txBody>
                  <a:tcPr/>
                </a:tc>
                <a:tc>
                  <a:txBody>
                    <a:bodyPr/>
                    <a:lstStyle/>
                    <a:p>
                      <a:pPr algn="ctr"/>
                      <a:r>
                        <a:rPr lang="en-US" dirty="0" smtClean="0"/>
                        <a:t>$2,949,025</a:t>
                      </a:r>
                      <a:endParaRPr lang="en-US" dirty="0"/>
                    </a:p>
                  </a:txBody>
                  <a:tcPr/>
                </a:tc>
                <a:tc>
                  <a:txBody>
                    <a:bodyPr/>
                    <a:lstStyle/>
                    <a:p>
                      <a:pPr algn="ctr"/>
                      <a:r>
                        <a:rPr lang="en-US" dirty="0" smtClean="0"/>
                        <a:t>$243,275</a:t>
                      </a:r>
                    </a:p>
                  </a:txBody>
                  <a:tcPr/>
                </a:tc>
              </a:tr>
              <a:tr h="277091">
                <a:tc>
                  <a:txBody>
                    <a:bodyPr/>
                    <a:lstStyle/>
                    <a:p>
                      <a:r>
                        <a:rPr lang="en-US" dirty="0" smtClean="0"/>
                        <a:t>City of Madison</a:t>
                      </a:r>
                      <a:endParaRPr lang="en-US" dirty="0"/>
                    </a:p>
                  </a:txBody>
                  <a:tcPr/>
                </a:tc>
                <a:tc>
                  <a:txBody>
                    <a:bodyPr/>
                    <a:lstStyle/>
                    <a:p>
                      <a:pPr algn="ctr"/>
                      <a:r>
                        <a:rPr lang="en-US" dirty="0" smtClean="0"/>
                        <a:t>$4,793,310</a:t>
                      </a:r>
                      <a:endParaRPr lang="en-US" dirty="0"/>
                    </a:p>
                  </a:txBody>
                  <a:tcPr/>
                </a:tc>
                <a:tc>
                  <a:txBody>
                    <a:bodyPr/>
                    <a:lstStyle/>
                    <a:p>
                      <a:pPr algn="ctr"/>
                      <a:r>
                        <a:rPr lang="en-US" dirty="0" smtClean="0"/>
                        <a:t>$0</a:t>
                      </a:r>
                      <a:endParaRPr lang="en-US" dirty="0"/>
                    </a:p>
                  </a:txBody>
                  <a:tcPr/>
                </a:tc>
              </a:tr>
              <a:tr h="277091">
                <a:tc>
                  <a:txBody>
                    <a:bodyPr/>
                    <a:lstStyle/>
                    <a:p>
                      <a:r>
                        <a:rPr lang="en-US" dirty="0" smtClean="0"/>
                        <a:t>West Jackson County UD</a:t>
                      </a:r>
                      <a:endParaRPr lang="en-US" dirty="0"/>
                    </a:p>
                  </a:txBody>
                  <a:tcPr/>
                </a:tc>
                <a:tc>
                  <a:txBody>
                    <a:bodyPr/>
                    <a:lstStyle/>
                    <a:p>
                      <a:pPr algn="ctr"/>
                      <a:r>
                        <a:rPr lang="en-US" dirty="0" smtClean="0"/>
                        <a:t>$5,000,000</a:t>
                      </a:r>
                      <a:endParaRPr lang="en-US" dirty="0"/>
                    </a:p>
                  </a:txBody>
                  <a:tcPr/>
                </a:tc>
                <a:tc>
                  <a:txBody>
                    <a:bodyPr/>
                    <a:lstStyle/>
                    <a:p>
                      <a:pPr algn="ctr"/>
                      <a:r>
                        <a:rPr lang="en-US" dirty="0" smtClean="0"/>
                        <a:t>$0</a:t>
                      </a:r>
                      <a:endParaRPr lang="en-US" dirty="0"/>
                    </a:p>
                  </a:txBody>
                  <a:tcPr/>
                </a:tc>
              </a:tr>
              <a:tr h="304800">
                <a:tc>
                  <a:txBody>
                    <a:bodyPr/>
                    <a:lstStyle/>
                    <a:p>
                      <a:pPr algn="r"/>
                      <a:r>
                        <a:rPr lang="en-US" dirty="0" smtClean="0"/>
                        <a:t>Total</a:t>
                      </a:r>
                      <a:endParaRPr lang="en-US" dirty="0"/>
                    </a:p>
                  </a:txBody>
                  <a:tcPr/>
                </a:tc>
                <a:tc>
                  <a:txBody>
                    <a:bodyPr/>
                    <a:lstStyle/>
                    <a:p>
                      <a:pPr algn="ctr"/>
                      <a:r>
                        <a:rPr lang="en-US" dirty="0" smtClean="0"/>
                        <a:t>$24,265,329</a:t>
                      </a:r>
                      <a:endParaRPr lang="en-US" dirty="0"/>
                    </a:p>
                  </a:txBody>
                  <a:tcPr/>
                </a:tc>
                <a:tc>
                  <a:txBody>
                    <a:bodyPr/>
                    <a:lstStyle/>
                    <a:p>
                      <a:pPr algn="ctr"/>
                      <a:r>
                        <a:rPr lang="en-US" dirty="0" smtClean="0"/>
                        <a:t>$2,673,976</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4000" dirty="0" smtClean="0">
                <a:solidFill>
                  <a:srgbClr val="61D6FF"/>
                </a:solidFill>
              </a:rPr>
              <a:t>FY2013 – Cap Grant ($8,764,000)</a:t>
            </a:r>
          </a:p>
        </p:txBody>
      </p:sp>
      <p:sp>
        <p:nvSpPr>
          <p:cNvPr id="3" name="Content Placeholder 2"/>
          <p:cNvSpPr>
            <a:spLocks noGrp="1"/>
          </p:cNvSpPr>
          <p:nvPr>
            <p:ph idx="1"/>
          </p:nvPr>
        </p:nvSpPr>
        <p:spPr>
          <a:xfrm>
            <a:off x="457200" y="1219200"/>
            <a:ext cx="8305800" cy="4525963"/>
          </a:xfrm>
        </p:spPr>
        <p:txBody>
          <a:bodyPr/>
          <a:lstStyle/>
          <a:p>
            <a:pPr lvl="1">
              <a:buNone/>
            </a:pPr>
            <a:r>
              <a:rPr lang="en-US" sz="2400" dirty="0" smtClean="0"/>
              <a:t>20 to 30% Subsidization = $1,752,800 to $2,629,200</a:t>
            </a:r>
          </a:p>
          <a:p>
            <a:pPr lvl="1"/>
            <a:endParaRPr lang="en-US" dirty="0" smtClean="0"/>
          </a:p>
          <a:p>
            <a:endParaRPr lang="en-US" dirty="0" smtClean="0"/>
          </a:p>
        </p:txBody>
      </p:sp>
      <p:graphicFrame>
        <p:nvGraphicFramePr>
          <p:cNvPr id="5" name="Table 4"/>
          <p:cNvGraphicFramePr>
            <a:graphicFrameLocks noGrp="1"/>
          </p:cNvGraphicFramePr>
          <p:nvPr/>
        </p:nvGraphicFramePr>
        <p:xfrm>
          <a:off x="304800" y="1828800"/>
          <a:ext cx="8305800" cy="4754880"/>
        </p:xfrm>
        <a:graphic>
          <a:graphicData uri="http://schemas.openxmlformats.org/drawingml/2006/table">
            <a:tbl>
              <a:tblPr firstRow="1" bandRow="1">
                <a:tableStyleId>{5C22544A-7EE6-4342-B048-85BDC9FD1C3A}</a:tableStyleId>
              </a:tblPr>
              <a:tblGrid>
                <a:gridCol w="2971800"/>
                <a:gridCol w="2565400"/>
                <a:gridCol w="2768600"/>
              </a:tblGrid>
              <a:tr h="277091">
                <a:tc>
                  <a:txBody>
                    <a:bodyPr/>
                    <a:lstStyle/>
                    <a:p>
                      <a:pPr algn="ctr"/>
                      <a:r>
                        <a:rPr lang="en-US" dirty="0" smtClean="0"/>
                        <a:t>Community WS</a:t>
                      </a:r>
                      <a:endParaRPr lang="en-US" dirty="0"/>
                    </a:p>
                  </a:txBody>
                  <a:tcPr/>
                </a:tc>
                <a:tc>
                  <a:txBody>
                    <a:bodyPr/>
                    <a:lstStyle/>
                    <a:p>
                      <a:pPr algn="ctr"/>
                      <a:r>
                        <a:rPr lang="en-US" dirty="0" smtClean="0"/>
                        <a:t>Loan Award</a:t>
                      </a:r>
                      <a:endParaRPr lang="en-US" dirty="0"/>
                    </a:p>
                  </a:txBody>
                  <a:tcPr/>
                </a:tc>
                <a:tc>
                  <a:txBody>
                    <a:bodyPr/>
                    <a:lstStyle/>
                    <a:p>
                      <a:pPr algn="ctr"/>
                      <a:r>
                        <a:rPr lang="en-US" dirty="0" smtClean="0"/>
                        <a:t>Subsidization</a:t>
                      </a:r>
                      <a:r>
                        <a:rPr lang="en-US" baseline="0" dirty="0" smtClean="0"/>
                        <a:t> Amount</a:t>
                      </a:r>
                      <a:endParaRPr lang="en-US" dirty="0"/>
                    </a:p>
                  </a:txBody>
                  <a:tcPr/>
                </a:tc>
              </a:tr>
              <a:tr h="277091">
                <a:tc>
                  <a:txBody>
                    <a:bodyPr/>
                    <a:lstStyle/>
                    <a:p>
                      <a:r>
                        <a:rPr lang="en-US" dirty="0" smtClean="0"/>
                        <a:t>Town of Baldwyn</a:t>
                      </a:r>
                    </a:p>
                  </a:txBody>
                  <a:tcPr/>
                </a:tc>
                <a:tc>
                  <a:txBody>
                    <a:bodyPr/>
                    <a:lstStyle/>
                    <a:p>
                      <a:pPr algn="ctr"/>
                      <a:r>
                        <a:rPr lang="en-US" dirty="0" smtClean="0"/>
                        <a:t>$1,939,518</a:t>
                      </a:r>
                    </a:p>
                  </a:txBody>
                  <a:tcPr/>
                </a:tc>
                <a:tc>
                  <a:txBody>
                    <a:bodyPr/>
                    <a:lstStyle/>
                    <a:p>
                      <a:pPr algn="ctr"/>
                      <a:r>
                        <a:rPr lang="en-US" dirty="0" smtClean="0"/>
                        <a:t>$290,778</a:t>
                      </a:r>
                      <a:endParaRPr lang="en-US" dirty="0"/>
                    </a:p>
                  </a:txBody>
                  <a:tcPr/>
                </a:tc>
              </a:tr>
              <a:tr h="277091">
                <a:tc>
                  <a:txBody>
                    <a:bodyPr/>
                    <a:lstStyle/>
                    <a:p>
                      <a:r>
                        <a:rPr lang="en-US" dirty="0" smtClean="0"/>
                        <a:t>Center W/A</a:t>
                      </a:r>
                      <a:endParaRPr lang="en-US" dirty="0"/>
                    </a:p>
                  </a:txBody>
                  <a:tcPr/>
                </a:tc>
                <a:tc>
                  <a:txBody>
                    <a:bodyPr/>
                    <a:lstStyle/>
                    <a:p>
                      <a:pPr algn="ctr"/>
                      <a:r>
                        <a:rPr lang="en-US" dirty="0" smtClean="0"/>
                        <a:t>$1,372,950</a:t>
                      </a:r>
                      <a:endParaRPr lang="en-US" dirty="0"/>
                    </a:p>
                  </a:txBody>
                  <a:tcPr/>
                </a:tc>
                <a:tc>
                  <a:txBody>
                    <a:bodyPr/>
                    <a:lstStyle/>
                    <a:p>
                      <a:pPr algn="ctr"/>
                      <a:r>
                        <a:rPr lang="en-US" dirty="0" smtClean="0"/>
                        <a:t>$205,943</a:t>
                      </a:r>
                      <a:endParaRPr lang="en-US" dirty="0"/>
                    </a:p>
                  </a:txBody>
                  <a:tcPr/>
                </a:tc>
              </a:tr>
              <a:tr h="277091">
                <a:tc>
                  <a:txBody>
                    <a:bodyPr/>
                    <a:lstStyle/>
                    <a:p>
                      <a:r>
                        <a:rPr lang="en-US" dirty="0" smtClean="0"/>
                        <a:t>Troy W/A</a:t>
                      </a:r>
                      <a:endParaRPr lang="en-US" dirty="0"/>
                    </a:p>
                  </a:txBody>
                  <a:tcPr/>
                </a:tc>
                <a:tc>
                  <a:txBody>
                    <a:bodyPr/>
                    <a:lstStyle/>
                    <a:p>
                      <a:pPr algn="ctr"/>
                      <a:r>
                        <a:rPr lang="en-US" dirty="0" smtClean="0"/>
                        <a:t>$533,000</a:t>
                      </a:r>
                      <a:endParaRPr lang="en-US" dirty="0"/>
                    </a:p>
                  </a:txBody>
                  <a:tcPr/>
                </a:tc>
                <a:tc>
                  <a:txBody>
                    <a:bodyPr/>
                    <a:lstStyle/>
                    <a:p>
                      <a:pPr algn="ctr"/>
                      <a:r>
                        <a:rPr lang="en-US" dirty="0" smtClean="0"/>
                        <a:t>$79,950</a:t>
                      </a:r>
                      <a:endParaRPr lang="en-US" dirty="0"/>
                    </a:p>
                  </a:txBody>
                  <a:tcPr/>
                </a:tc>
              </a:tr>
              <a:tr h="277091">
                <a:tc>
                  <a:txBody>
                    <a:bodyPr/>
                    <a:lstStyle/>
                    <a:p>
                      <a:r>
                        <a:rPr lang="en-US" dirty="0" smtClean="0"/>
                        <a:t>City of Clinton</a:t>
                      </a:r>
                      <a:endParaRPr lang="en-US" dirty="0"/>
                    </a:p>
                  </a:txBody>
                  <a:tcPr/>
                </a:tc>
                <a:tc>
                  <a:txBody>
                    <a:bodyPr/>
                    <a:lstStyle/>
                    <a:p>
                      <a:pPr algn="ctr"/>
                      <a:r>
                        <a:rPr lang="en-US" dirty="0" smtClean="0"/>
                        <a:t>$1,909,855</a:t>
                      </a:r>
                      <a:endParaRPr lang="en-US" dirty="0"/>
                    </a:p>
                  </a:txBody>
                  <a:tcPr/>
                </a:tc>
                <a:tc>
                  <a:txBody>
                    <a:bodyPr/>
                    <a:lstStyle/>
                    <a:p>
                      <a:pPr algn="ctr"/>
                      <a:r>
                        <a:rPr lang="en-US" dirty="0" smtClean="0"/>
                        <a:t>$0</a:t>
                      </a:r>
                      <a:endParaRPr lang="en-US" dirty="0"/>
                    </a:p>
                  </a:txBody>
                  <a:tcPr/>
                </a:tc>
              </a:tr>
              <a:tr h="277091">
                <a:tc>
                  <a:txBody>
                    <a:bodyPr/>
                    <a:lstStyle/>
                    <a:p>
                      <a:r>
                        <a:rPr lang="en-US" dirty="0" smtClean="0"/>
                        <a:t>City of Tupelo</a:t>
                      </a:r>
                      <a:endParaRPr lang="en-US" dirty="0"/>
                    </a:p>
                  </a:txBody>
                  <a:tcPr/>
                </a:tc>
                <a:tc>
                  <a:txBody>
                    <a:bodyPr/>
                    <a:lstStyle/>
                    <a:p>
                      <a:pPr algn="ctr"/>
                      <a:r>
                        <a:rPr lang="en-US" dirty="0" smtClean="0"/>
                        <a:t>$3,448,328</a:t>
                      </a:r>
                      <a:endParaRPr lang="en-US" dirty="0"/>
                    </a:p>
                  </a:txBody>
                  <a:tcPr/>
                </a:tc>
                <a:tc>
                  <a:txBody>
                    <a:bodyPr/>
                    <a:lstStyle/>
                    <a:p>
                      <a:pPr algn="ctr"/>
                      <a:r>
                        <a:rPr lang="en-US" dirty="0" smtClean="0"/>
                        <a:t>$0</a:t>
                      </a:r>
                      <a:endParaRPr lang="en-US" dirty="0"/>
                    </a:p>
                  </a:txBody>
                  <a:tcPr/>
                </a:tc>
              </a:tr>
              <a:tr h="277091">
                <a:tc>
                  <a:txBody>
                    <a:bodyPr/>
                    <a:lstStyle/>
                    <a:p>
                      <a:r>
                        <a:rPr lang="en-US" dirty="0" smtClean="0"/>
                        <a:t>Central Rankin W/A</a:t>
                      </a:r>
                      <a:endParaRPr lang="en-US" dirty="0"/>
                    </a:p>
                  </a:txBody>
                  <a:tcPr/>
                </a:tc>
                <a:tc>
                  <a:txBody>
                    <a:bodyPr/>
                    <a:lstStyle/>
                    <a:p>
                      <a:pPr algn="ctr"/>
                      <a:r>
                        <a:rPr lang="en-US" dirty="0" smtClean="0"/>
                        <a:t>$835,000</a:t>
                      </a:r>
                      <a:endParaRPr lang="en-US" dirty="0"/>
                    </a:p>
                  </a:txBody>
                  <a:tcPr/>
                </a:tc>
                <a:tc>
                  <a:txBody>
                    <a:bodyPr/>
                    <a:lstStyle/>
                    <a:p>
                      <a:pPr algn="ctr"/>
                      <a:r>
                        <a:rPr lang="en-US" dirty="0" smtClean="0"/>
                        <a:t>$0</a:t>
                      </a:r>
                      <a:endParaRPr lang="en-US" dirty="0"/>
                    </a:p>
                  </a:txBody>
                  <a:tcPr/>
                </a:tc>
              </a:tr>
              <a:tr h="277091">
                <a:tc>
                  <a:txBody>
                    <a:bodyPr/>
                    <a:lstStyle/>
                    <a:p>
                      <a:r>
                        <a:rPr lang="en-US" dirty="0" err="1" smtClean="0"/>
                        <a:t>Hilldale</a:t>
                      </a:r>
                      <a:r>
                        <a:rPr lang="en-US" dirty="0" smtClean="0"/>
                        <a:t> Water District</a:t>
                      </a:r>
                      <a:endParaRPr lang="en-US" dirty="0"/>
                    </a:p>
                  </a:txBody>
                  <a:tcPr/>
                </a:tc>
                <a:tc>
                  <a:txBody>
                    <a:bodyPr/>
                    <a:lstStyle/>
                    <a:p>
                      <a:pPr algn="ctr"/>
                      <a:r>
                        <a:rPr lang="en-US" dirty="0" smtClean="0"/>
                        <a:t>$2,346,769</a:t>
                      </a:r>
                      <a:endParaRPr lang="en-US" dirty="0"/>
                    </a:p>
                  </a:txBody>
                  <a:tcPr/>
                </a:tc>
                <a:tc>
                  <a:txBody>
                    <a:bodyPr/>
                    <a:lstStyle/>
                    <a:p>
                      <a:pPr algn="ctr"/>
                      <a:r>
                        <a:rPr lang="en-US" dirty="0" smtClean="0"/>
                        <a:t>$0</a:t>
                      </a:r>
                      <a:endParaRPr lang="en-US" dirty="0"/>
                    </a:p>
                  </a:txBody>
                  <a:tcPr/>
                </a:tc>
              </a:tr>
              <a:tr h="335280">
                <a:tc>
                  <a:txBody>
                    <a:bodyPr/>
                    <a:lstStyle/>
                    <a:p>
                      <a:r>
                        <a:rPr lang="en-US" dirty="0" smtClean="0"/>
                        <a:t>New Hope</a:t>
                      </a:r>
                      <a:r>
                        <a:rPr lang="en-US" baseline="0" dirty="0" smtClean="0"/>
                        <a:t> W/A</a:t>
                      </a:r>
                      <a:endParaRPr lang="en-US" dirty="0"/>
                    </a:p>
                  </a:txBody>
                  <a:tcPr/>
                </a:tc>
                <a:tc>
                  <a:txBody>
                    <a:bodyPr/>
                    <a:lstStyle/>
                    <a:p>
                      <a:pPr algn="ctr"/>
                      <a:r>
                        <a:rPr lang="en-US" dirty="0" smtClean="0"/>
                        <a:t>$147,000</a:t>
                      </a:r>
                      <a:endParaRPr lang="en-US" dirty="0"/>
                    </a:p>
                  </a:txBody>
                  <a:tcPr/>
                </a:tc>
                <a:tc>
                  <a:txBody>
                    <a:bodyPr/>
                    <a:lstStyle/>
                    <a:p>
                      <a:pPr algn="ctr"/>
                      <a:r>
                        <a:rPr lang="en-US" dirty="0" smtClean="0"/>
                        <a:t>$36,750</a:t>
                      </a:r>
                      <a:endParaRPr lang="en-US" dirty="0"/>
                    </a:p>
                  </a:txBody>
                  <a:tcPr/>
                </a:tc>
              </a:tr>
              <a:tr h="277091">
                <a:tc>
                  <a:txBody>
                    <a:bodyPr/>
                    <a:lstStyle/>
                    <a:p>
                      <a:r>
                        <a:rPr lang="en-US" dirty="0" smtClean="0"/>
                        <a:t>Town of </a:t>
                      </a:r>
                      <a:r>
                        <a:rPr lang="en-US" dirty="0" err="1" smtClean="0"/>
                        <a:t>Guntown</a:t>
                      </a:r>
                      <a:endParaRPr lang="en-US" dirty="0"/>
                    </a:p>
                  </a:txBody>
                  <a:tcPr/>
                </a:tc>
                <a:tc>
                  <a:txBody>
                    <a:bodyPr/>
                    <a:lstStyle/>
                    <a:p>
                      <a:pPr algn="ctr"/>
                      <a:r>
                        <a:rPr lang="en-US" dirty="0" smtClean="0"/>
                        <a:t>$975,200</a:t>
                      </a:r>
                      <a:endParaRPr lang="en-US" dirty="0"/>
                    </a:p>
                  </a:txBody>
                  <a:tcPr/>
                </a:tc>
                <a:tc>
                  <a:txBody>
                    <a:bodyPr/>
                    <a:lstStyle/>
                    <a:p>
                      <a:pPr algn="ctr"/>
                      <a:r>
                        <a:rPr lang="en-US" dirty="0" smtClean="0"/>
                        <a:t>$0</a:t>
                      </a:r>
                      <a:endParaRPr lang="en-US" dirty="0"/>
                    </a:p>
                  </a:txBody>
                  <a:tcPr/>
                </a:tc>
              </a:tr>
              <a:tr h="277091">
                <a:tc>
                  <a:txBody>
                    <a:bodyPr/>
                    <a:lstStyle/>
                    <a:p>
                      <a:r>
                        <a:rPr lang="en-US" dirty="0" smtClean="0"/>
                        <a:t>City of Horn Lake</a:t>
                      </a:r>
                      <a:endParaRPr lang="en-US" dirty="0"/>
                    </a:p>
                  </a:txBody>
                  <a:tcPr/>
                </a:tc>
                <a:tc>
                  <a:txBody>
                    <a:bodyPr/>
                    <a:lstStyle/>
                    <a:p>
                      <a:pPr algn="ctr"/>
                      <a:r>
                        <a:rPr lang="en-US" dirty="0" smtClean="0"/>
                        <a:t>$1,542,470</a:t>
                      </a:r>
                      <a:endParaRPr lang="en-US" dirty="0"/>
                    </a:p>
                  </a:txBody>
                  <a:tcPr/>
                </a:tc>
                <a:tc>
                  <a:txBody>
                    <a:bodyPr/>
                    <a:lstStyle/>
                    <a:p>
                      <a:pPr algn="ctr"/>
                      <a:r>
                        <a:rPr lang="en-US" dirty="0" smtClean="0"/>
                        <a:t>$0</a:t>
                      </a:r>
                      <a:endParaRPr lang="en-US" dirty="0"/>
                    </a:p>
                  </a:txBody>
                  <a:tcPr/>
                </a:tc>
              </a:tr>
              <a:tr h="277091">
                <a:tc>
                  <a:txBody>
                    <a:bodyPr/>
                    <a:lstStyle/>
                    <a:p>
                      <a:r>
                        <a:rPr lang="en-US" dirty="0" smtClean="0"/>
                        <a:t>Union</a:t>
                      </a:r>
                      <a:r>
                        <a:rPr lang="en-US" baseline="0" dirty="0" smtClean="0"/>
                        <a:t> W/A</a:t>
                      </a:r>
                      <a:endParaRPr lang="en-US" dirty="0"/>
                    </a:p>
                  </a:txBody>
                  <a:tcPr/>
                </a:tc>
                <a:tc>
                  <a:txBody>
                    <a:bodyPr/>
                    <a:lstStyle/>
                    <a:p>
                      <a:pPr algn="ctr"/>
                      <a:r>
                        <a:rPr lang="en-US" dirty="0" smtClean="0"/>
                        <a:t>$635,000</a:t>
                      </a:r>
                      <a:endParaRPr lang="en-US" dirty="0"/>
                    </a:p>
                  </a:txBody>
                  <a:tcPr/>
                </a:tc>
                <a:tc>
                  <a:txBody>
                    <a:bodyPr/>
                    <a:lstStyle/>
                    <a:p>
                      <a:pPr algn="ctr"/>
                      <a:r>
                        <a:rPr lang="en-US" dirty="0" smtClean="0"/>
                        <a:t>$0</a:t>
                      </a:r>
                      <a:endParaRPr lang="en-US" dirty="0"/>
                    </a:p>
                  </a:txBody>
                  <a:tcPr/>
                </a:tc>
              </a:tr>
              <a:tr h="304800">
                <a:tc>
                  <a:txBody>
                    <a:bodyPr/>
                    <a:lstStyle/>
                    <a:p>
                      <a:pPr algn="r"/>
                      <a:r>
                        <a:rPr lang="en-US" dirty="0" smtClean="0"/>
                        <a:t>Total</a:t>
                      </a:r>
                      <a:endParaRPr lang="en-US" dirty="0"/>
                    </a:p>
                  </a:txBody>
                  <a:tcPr/>
                </a:tc>
                <a:tc>
                  <a:txBody>
                    <a:bodyPr/>
                    <a:lstStyle/>
                    <a:p>
                      <a:pPr algn="ctr"/>
                      <a:r>
                        <a:rPr lang="en-US" dirty="0" smtClean="0"/>
                        <a:t>$15,684,144</a:t>
                      </a:r>
                      <a:endParaRPr lang="en-US" dirty="0"/>
                    </a:p>
                  </a:txBody>
                  <a:tcPr/>
                </a:tc>
                <a:tc>
                  <a:txBody>
                    <a:bodyPr/>
                    <a:lstStyle/>
                    <a:p>
                      <a:pPr algn="ctr"/>
                      <a:r>
                        <a:rPr lang="en-US" dirty="0" smtClean="0"/>
                        <a:t>$613,421</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4000" dirty="0" smtClean="0">
                <a:solidFill>
                  <a:srgbClr val="61D6FF"/>
                </a:solidFill>
              </a:rPr>
              <a:t>FY2014 – Cap Grant ($9,159,000)</a:t>
            </a:r>
          </a:p>
        </p:txBody>
      </p:sp>
      <p:sp>
        <p:nvSpPr>
          <p:cNvPr id="3" name="Content Placeholder 2"/>
          <p:cNvSpPr>
            <a:spLocks noGrp="1"/>
          </p:cNvSpPr>
          <p:nvPr>
            <p:ph idx="1"/>
          </p:nvPr>
        </p:nvSpPr>
        <p:spPr>
          <a:xfrm>
            <a:off x="457200" y="1143000"/>
            <a:ext cx="8305800" cy="4525963"/>
          </a:xfrm>
        </p:spPr>
        <p:txBody>
          <a:bodyPr/>
          <a:lstStyle/>
          <a:p>
            <a:pPr lvl="1">
              <a:buNone/>
            </a:pPr>
            <a:r>
              <a:rPr lang="en-US" sz="2400" dirty="0" smtClean="0"/>
              <a:t>20 to 30% Subsidization = $1,831,800 to $2,747,700</a:t>
            </a:r>
          </a:p>
          <a:p>
            <a:pPr lvl="1"/>
            <a:endParaRPr lang="en-US" dirty="0" smtClean="0"/>
          </a:p>
          <a:p>
            <a:endParaRPr lang="en-US" dirty="0" smtClean="0"/>
          </a:p>
        </p:txBody>
      </p:sp>
      <p:graphicFrame>
        <p:nvGraphicFramePr>
          <p:cNvPr id="5" name="Table 4"/>
          <p:cNvGraphicFramePr>
            <a:graphicFrameLocks noGrp="1"/>
          </p:cNvGraphicFramePr>
          <p:nvPr/>
        </p:nvGraphicFramePr>
        <p:xfrm>
          <a:off x="304800" y="1600200"/>
          <a:ext cx="8305800" cy="4907280"/>
        </p:xfrm>
        <a:graphic>
          <a:graphicData uri="http://schemas.openxmlformats.org/drawingml/2006/table">
            <a:tbl>
              <a:tblPr firstRow="1" bandRow="1">
                <a:tableStyleId>{5C22544A-7EE6-4342-B048-85BDC9FD1C3A}</a:tableStyleId>
              </a:tblPr>
              <a:tblGrid>
                <a:gridCol w="3352800"/>
                <a:gridCol w="2184400"/>
                <a:gridCol w="2768600"/>
              </a:tblGrid>
              <a:tr h="277091">
                <a:tc>
                  <a:txBody>
                    <a:bodyPr/>
                    <a:lstStyle/>
                    <a:p>
                      <a:pPr algn="ctr"/>
                      <a:r>
                        <a:rPr lang="en-US" sz="1400" dirty="0" smtClean="0"/>
                        <a:t>Community WS</a:t>
                      </a:r>
                      <a:endParaRPr lang="en-US" sz="1400" dirty="0"/>
                    </a:p>
                  </a:txBody>
                  <a:tcPr/>
                </a:tc>
                <a:tc>
                  <a:txBody>
                    <a:bodyPr/>
                    <a:lstStyle/>
                    <a:p>
                      <a:pPr algn="ctr"/>
                      <a:r>
                        <a:rPr lang="en-US" sz="1400" dirty="0" smtClean="0"/>
                        <a:t>Loan Award</a:t>
                      </a:r>
                      <a:endParaRPr lang="en-US" sz="1400" dirty="0"/>
                    </a:p>
                  </a:txBody>
                  <a:tcPr/>
                </a:tc>
                <a:tc>
                  <a:txBody>
                    <a:bodyPr/>
                    <a:lstStyle/>
                    <a:p>
                      <a:pPr algn="ctr"/>
                      <a:r>
                        <a:rPr lang="en-US" sz="1400" dirty="0" smtClean="0"/>
                        <a:t>Subsidization</a:t>
                      </a:r>
                      <a:r>
                        <a:rPr lang="en-US" sz="1400" baseline="0" dirty="0" smtClean="0"/>
                        <a:t> Amount</a:t>
                      </a:r>
                      <a:endParaRPr lang="en-US" sz="1400" dirty="0"/>
                    </a:p>
                  </a:txBody>
                  <a:tcPr/>
                </a:tc>
              </a:tr>
              <a:tr h="277091">
                <a:tc>
                  <a:txBody>
                    <a:bodyPr/>
                    <a:lstStyle/>
                    <a:p>
                      <a:r>
                        <a:rPr lang="en-US" sz="1400" dirty="0" err="1" smtClean="0"/>
                        <a:t>Culkin</a:t>
                      </a:r>
                      <a:r>
                        <a:rPr lang="en-US" sz="1400" dirty="0" smtClean="0"/>
                        <a:t> Water District</a:t>
                      </a:r>
                    </a:p>
                  </a:txBody>
                  <a:tcPr/>
                </a:tc>
                <a:tc>
                  <a:txBody>
                    <a:bodyPr/>
                    <a:lstStyle/>
                    <a:p>
                      <a:pPr algn="ctr"/>
                      <a:r>
                        <a:rPr lang="en-US" sz="1400" dirty="0" smtClean="0"/>
                        <a:t>$1,726,073</a:t>
                      </a:r>
                    </a:p>
                  </a:txBody>
                  <a:tcPr/>
                </a:tc>
                <a:tc>
                  <a:txBody>
                    <a:bodyPr/>
                    <a:lstStyle/>
                    <a:p>
                      <a:pPr algn="ctr"/>
                      <a:r>
                        <a:rPr lang="en-US" sz="1400" dirty="0" smtClean="0"/>
                        <a:t>$258,911</a:t>
                      </a:r>
                      <a:endParaRPr lang="en-US" sz="1400" dirty="0"/>
                    </a:p>
                  </a:txBody>
                  <a:tcPr/>
                </a:tc>
              </a:tr>
              <a:tr h="277091">
                <a:tc>
                  <a:txBody>
                    <a:bodyPr/>
                    <a:lstStyle/>
                    <a:p>
                      <a:r>
                        <a:rPr lang="en-US" sz="1400" dirty="0" smtClean="0"/>
                        <a:t>Town of Drew</a:t>
                      </a:r>
                    </a:p>
                  </a:txBody>
                  <a:tcPr/>
                </a:tc>
                <a:tc>
                  <a:txBody>
                    <a:bodyPr/>
                    <a:lstStyle/>
                    <a:p>
                      <a:pPr algn="ctr"/>
                      <a:r>
                        <a:rPr lang="en-US" sz="1400" dirty="0" smtClean="0"/>
                        <a:t>$427,500</a:t>
                      </a:r>
                    </a:p>
                  </a:txBody>
                  <a:tcPr/>
                </a:tc>
                <a:tc>
                  <a:txBody>
                    <a:bodyPr/>
                    <a:lstStyle/>
                    <a:p>
                      <a:pPr algn="ctr"/>
                      <a:r>
                        <a:rPr lang="en-US" sz="1400" dirty="0" smtClean="0"/>
                        <a:t>$149,625</a:t>
                      </a:r>
                      <a:endParaRPr lang="en-US" sz="1400" dirty="0"/>
                    </a:p>
                  </a:txBody>
                  <a:tcPr/>
                </a:tc>
              </a:tr>
              <a:tr h="277091">
                <a:tc>
                  <a:txBody>
                    <a:bodyPr/>
                    <a:lstStyle/>
                    <a:p>
                      <a:r>
                        <a:rPr lang="en-US" sz="1400" dirty="0" smtClean="0"/>
                        <a:t>Evergreen Water Association</a:t>
                      </a:r>
                    </a:p>
                  </a:txBody>
                  <a:tcPr/>
                </a:tc>
                <a:tc>
                  <a:txBody>
                    <a:bodyPr/>
                    <a:lstStyle/>
                    <a:p>
                      <a:pPr algn="ctr"/>
                      <a:r>
                        <a:rPr lang="en-US" sz="1400" dirty="0" smtClean="0"/>
                        <a:t>$234,000</a:t>
                      </a:r>
                    </a:p>
                  </a:txBody>
                  <a:tcPr/>
                </a:tc>
                <a:tc>
                  <a:txBody>
                    <a:bodyPr/>
                    <a:lstStyle/>
                    <a:p>
                      <a:pPr algn="ctr"/>
                      <a:r>
                        <a:rPr lang="en-US" sz="1400" dirty="0" smtClean="0"/>
                        <a:t>$0</a:t>
                      </a:r>
                      <a:endParaRPr lang="en-US" sz="1400" dirty="0"/>
                    </a:p>
                  </a:txBody>
                  <a:tcPr/>
                </a:tc>
              </a:tr>
              <a:tr h="277091">
                <a:tc>
                  <a:txBody>
                    <a:bodyPr/>
                    <a:lstStyle/>
                    <a:p>
                      <a:r>
                        <a:rPr lang="en-US" sz="1400" dirty="0" err="1" smtClean="0"/>
                        <a:t>Hiwanee</a:t>
                      </a:r>
                      <a:r>
                        <a:rPr lang="en-US" sz="1400" dirty="0" smtClean="0"/>
                        <a:t> Water Association</a:t>
                      </a:r>
                    </a:p>
                  </a:txBody>
                  <a:tcPr/>
                </a:tc>
                <a:tc>
                  <a:txBody>
                    <a:bodyPr/>
                    <a:lstStyle/>
                    <a:p>
                      <a:pPr algn="ctr"/>
                      <a:r>
                        <a:rPr lang="en-US" sz="1400" dirty="0" smtClean="0"/>
                        <a:t>$768,950</a:t>
                      </a:r>
                    </a:p>
                  </a:txBody>
                  <a:tcPr/>
                </a:tc>
                <a:tc>
                  <a:txBody>
                    <a:bodyPr/>
                    <a:lstStyle/>
                    <a:p>
                      <a:pPr algn="ctr"/>
                      <a:r>
                        <a:rPr lang="en-US" sz="1400" dirty="0" smtClean="0"/>
                        <a:t>$192,238</a:t>
                      </a:r>
                      <a:endParaRPr lang="en-US" sz="1400" dirty="0"/>
                    </a:p>
                  </a:txBody>
                  <a:tcPr/>
                </a:tc>
              </a:tr>
              <a:tr h="277091">
                <a:tc>
                  <a:txBody>
                    <a:bodyPr/>
                    <a:lstStyle/>
                    <a:p>
                      <a:r>
                        <a:rPr lang="en-US" sz="1400" dirty="0" smtClean="0"/>
                        <a:t>Improve Water </a:t>
                      </a:r>
                      <a:r>
                        <a:rPr lang="en-US" sz="1400" dirty="0" err="1" smtClean="0"/>
                        <a:t>Assoication</a:t>
                      </a:r>
                      <a:endParaRPr lang="en-US" sz="1400" dirty="0"/>
                    </a:p>
                  </a:txBody>
                  <a:tcPr/>
                </a:tc>
                <a:tc>
                  <a:txBody>
                    <a:bodyPr/>
                    <a:lstStyle/>
                    <a:p>
                      <a:pPr algn="ctr"/>
                      <a:r>
                        <a:rPr lang="en-US" sz="1400" dirty="0" smtClean="0"/>
                        <a:t>$352,000</a:t>
                      </a:r>
                      <a:endParaRPr lang="en-US" sz="1400" dirty="0"/>
                    </a:p>
                  </a:txBody>
                  <a:tcPr/>
                </a:tc>
                <a:tc>
                  <a:txBody>
                    <a:bodyPr/>
                    <a:lstStyle/>
                    <a:p>
                      <a:pPr algn="ctr"/>
                      <a:r>
                        <a:rPr lang="en-US" sz="1400" dirty="0" smtClean="0"/>
                        <a:t>$88,000</a:t>
                      </a:r>
                      <a:endParaRPr lang="en-US" sz="1400" dirty="0"/>
                    </a:p>
                  </a:txBody>
                  <a:tcPr/>
                </a:tc>
              </a:tr>
              <a:tr h="277091">
                <a:tc>
                  <a:txBody>
                    <a:bodyPr/>
                    <a:lstStyle/>
                    <a:p>
                      <a:r>
                        <a:rPr lang="en-US" sz="1400" dirty="0" err="1" smtClean="0"/>
                        <a:t>Lampton</a:t>
                      </a:r>
                      <a:r>
                        <a:rPr lang="en-US" sz="1400" dirty="0" smtClean="0"/>
                        <a:t> Water Association</a:t>
                      </a:r>
                      <a:endParaRPr lang="en-US" sz="1400" dirty="0"/>
                    </a:p>
                  </a:txBody>
                  <a:tcPr/>
                </a:tc>
                <a:tc>
                  <a:txBody>
                    <a:bodyPr/>
                    <a:lstStyle/>
                    <a:p>
                      <a:pPr algn="ctr"/>
                      <a:r>
                        <a:rPr lang="en-US" sz="1400" dirty="0" smtClean="0"/>
                        <a:t>$1,404,000</a:t>
                      </a:r>
                      <a:endParaRPr lang="en-US" sz="1400" dirty="0"/>
                    </a:p>
                  </a:txBody>
                  <a:tcPr/>
                </a:tc>
                <a:tc>
                  <a:txBody>
                    <a:bodyPr/>
                    <a:lstStyle/>
                    <a:p>
                      <a:pPr algn="ctr"/>
                      <a:r>
                        <a:rPr lang="en-US" sz="1400" dirty="0" smtClean="0"/>
                        <a:t>$491,400</a:t>
                      </a:r>
                      <a:endParaRPr lang="en-US" sz="1400" dirty="0"/>
                    </a:p>
                  </a:txBody>
                  <a:tcPr/>
                </a:tc>
              </a:tr>
              <a:tr h="277091">
                <a:tc>
                  <a:txBody>
                    <a:bodyPr/>
                    <a:lstStyle/>
                    <a:p>
                      <a:r>
                        <a:rPr lang="en-US" sz="1400" dirty="0" smtClean="0"/>
                        <a:t>Lebanon</a:t>
                      </a:r>
                      <a:r>
                        <a:rPr lang="en-US" sz="1400" baseline="0" dirty="0" smtClean="0"/>
                        <a:t> Water Association</a:t>
                      </a:r>
                      <a:endParaRPr lang="en-US" sz="1400" dirty="0"/>
                    </a:p>
                  </a:txBody>
                  <a:tcPr/>
                </a:tc>
                <a:tc>
                  <a:txBody>
                    <a:bodyPr/>
                    <a:lstStyle/>
                    <a:p>
                      <a:pPr algn="ctr"/>
                      <a:r>
                        <a:rPr lang="en-US" sz="1400" dirty="0" smtClean="0"/>
                        <a:t>$1,380,500</a:t>
                      </a:r>
                      <a:endParaRPr lang="en-US" sz="1400" dirty="0"/>
                    </a:p>
                  </a:txBody>
                  <a:tcPr/>
                </a:tc>
                <a:tc>
                  <a:txBody>
                    <a:bodyPr/>
                    <a:lstStyle/>
                    <a:p>
                      <a:pPr algn="ctr"/>
                      <a:r>
                        <a:rPr lang="en-US" sz="1400" dirty="0" smtClean="0"/>
                        <a:t>$500,000</a:t>
                      </a:r>
                      <a:endParaRPr lang="en-US" sz="1400" dirty="0"/>
                    </a:p>
                  </a:txBody>
                  <a:tcPr/>
                </a:tc>
              </a:tr>
              <a:tr h="277091">
                <a:tc>
                  <a:txBody>
                    <a:bodyPr/>
                    <a:lstStyle/>
                    <a:p>
                      <a:r>
                        <a:rPr lang="en-US" sz="1400" dirty="0" err="1" smtClean="0"/>
                        <a:t>Mulit</a:t>
                      </a:r>
                      <a:r>
                        <a:rPr lang="en-US" sz="1400" dirty="0" smtClean="0"/>
                        <a:t>-Mart Water Association</a:t>
                      </a:r>
                      <a:endParaRPr lang="en-US" sz="1400" dirty="0"/>
                    </a:p>
                  </a:txBody>
                  <a:tcPr/>
                </a:tc>
                <a:tc>
                  <a:txBody>
                    <a:bodyPr/>
                    <a:lstStyle/>
                    <a:p>
                      <a:pPr algn="ctr"/>
                      <a:r>
                        <a:rPr lang="en-US" sz="1400" dirty="0" smtClean="0"/>
                        <a:t>$500,000</a:t>
                      </a:r>
                      <a:endParaRPr lang="en-US" sz="1400" dirty="0"/>
                    </a:p>
                  </a:txBody>
                  <a:tcPr/>
                </a:tc>
                <a:tc>
                  <a:txBody>
                    <a:bodyPr/>
                    <a:lstStyle/>
                    <a:p>
                      <a:pPr algn="ctr"/>
                      <a:r>
                        <a:rPr lang="en-US" sz="1400" dirty="0" smtClean="0"/>
                        <a:t>$0</a:t>
                      </a:r>
                      <a:endParaRPr lang="en-US" sz="1400" dirty="0"/>
                    </a:p>
                  </a:txBody>
                  <a:tcPr/>
                </a:tc>
              </a:tr>
              <a:tr h="277091">
                <a:tc>
                  <a:txBody>
                    <a:bodyPr/>
                    <a:lstStyle/>
                    <a:p>
                      <a:r>
                        <a:rPr lang="en-US" sz="1400" dirty="0" smtClean="0"/>
                        <a:t>City of Richland</a:t>
                      </a:r>
                      <a:endParaRPr lang="en-US" sz="1400" dirty="0"/>
                    </a:p>
                  </a:txBody>
                  <a:tcPr/>
                </a:tc>
                <a:tc>
                  <a:txBody>
                    <a:bodyPr/>
                    <a:lstStyle/>
                    <a:p>
                      <a:pPr algn="ctr"/>
                      <a:r>
                        <a:rPr lang="en-US" sz="1400" dirty="0" smtClean="0"/>
                        <a:t>$947,500</a:t>
                      </a:r>
                      <a:endParaRPr lang="en-US" sz="1400" dirty="0"/>
                    </a:p>
                  </a:txBody>
                  <a:tcPr/>
                </a:tc>
                <a:tc>
                  <a:txBody>
                    <a:bodyPr/>
                    <a:lstStyle/>
                    <a:p>
                      <a:pPr algn="ctr"/>
                      <a:r>
                        <a:rPr lang="en-US" sz="1400" dirty="0" smtClean="0"/>
                        <a:t>$0</a:t>
                      </a:r>
                      <a:endParaRPr lang="en-US" sz="1400" dirty="0"/>
                    </a:p>
                  </a:txBody>
                  <a:tcPr/>
                </a:tc>
              </a:tr>
              <a:tr h="277091">
                <a:tc>
                  <a:txBody>
                    <a:bodyPr/>
                    <a:lstStyle/>
                    <a:p>
                      <a:r>
                        <a:rPr lang="en-US" sz="1400" dirty="0" smtClean="0"/>
                        <a:t>City of Ridgeland</a:t>
                      </a:r>
                      <a:endParaRPr lang="en-US" sz="1400" dirty="0"/>
                    </a:p>
                  </a:txBody>
                  <a:tcPr/>
                </a:tc>
                <a:tc>
                  <a:txBody>
                    <a:bodyPr/>
                    <a:lstStyle/>
                    <a:p>
                      <a:pPr algn="ctr"/>
                      <a:r>
                        <a:rPr lang="en-US" sz="1400" dirty="0" smtClean="0"/>
                        <a:t>$1,080,192</a:t>
                      </a:r>
                      <a:endParaRPr lang="en-US" sz="1400" dirty="0"/>
                    </a:p>
                  </a:txBody>
                  <a:tcPr/>
                </a:tc>
                <a:tc>
                  <a:txBody>
                    <a:bodyPr/>
                    <a:lstStyle/>
                    <a:p>
                      <a:pPr algn="ctr"/>
                      <a:r>
                        <a:rPr lang="en-US" sz="1400" dirty="0" smtClean="0"/>
                        <a:t>$0</a:t>
                      </a:r>
                      <a:endParaRPr lang="en-US" sz="1400" dirty="0"/>
                    </a:p>
                  </a:txBody>
                  <a:tcPr/>
                </a:tc>
              </a:tr>
              <a:tr h="277091">
                <a:tc>
                  <a:txBody>
                    <a:bodyPr/>
                    <a:lstStyle/>
                    <a:p>
                      <a:r>
                        <a:rPr lang="en-US" sz="1400" dirty="0" smtClean="0"/>
                        <a:t>Sontag-</a:t>
                      </a:r>
                      <a:r>
                        <a:rPr lang="en-US" sz="1400" dirty="0" err="1" smtClean="0"/>
                        <a:t>Wanilla</a:t>
                      </a:r>
                      <a:r>
                        <a:rPr lang="en-US" sz="1400" dirty="0" smtClean="0"/>
                        <a:t> Water Association</a:t>
                      </a:r>
                      <a:endParaRPr lang="en-US" sz="1400" dirty="0"/>
                    </a:p>
                  </a:txBody>
                  <a:tcPr/>
                </a:tc>
                <a:tc>
                  <a:txBody>
                    <a:bodyPr/>
                    <a:lstStyle/>
                    <a:p>
                      <a:pPr algn="ctr"/>
                      <a:r>
                        <a:rPr lang="en-US" sz="1400" dirty="0" smtClean="0"/>
                        <a:t>$482,000</a:t>
                      </a:r>
                      <a:endParaRPr lang="en-US" sz="1400" dirty="0"/>
                    </a:p>
                  </a:txBody>
                  <a:tcPr/>
                </a:tc>
                <a:tc>
                  <a:txBody>
                    <a:bodyPr/>
                    <a:lstStyle/>
                    <a:p>
                      <a:pPr algn="ctr"/>
                      <a:r>
                        <a:rPr lang="en-US" sz="1400" dirty="0" smtClean="0"/>
                        <a:t>$0</a:t>
                      </a:r>
                      <a:endParaRPr lang="en-US" sz="1400" dirty="0"/>
                    </a:p>
                  </a:txBody>
                  <a:tcPr/>
                </a:tc>
              </a:tr>
              <a:tr h="335280">
                <a:tc>
                  <a:txBody>
                    <a:bodyPr/>
                    <a:lstStyle/>
                    <a:p>
                      <a:r>
                        <a:rPr lang="en-US" sz="1400" dirty="0" smtClean="0"/>
                        <a:t>Star Water Company</a:t>
                      </a:r>
                      <a:endParaRPr lang="en-US" sz="1400" dirty="0"/>
                    </a:p>
                  </a:txBody>
                  <a:tcPr/>
                </a:tc>
                <a:tc>
                  <a:txBody>
                    <a:bodyPr/>
                    <a:lstStyle/>
                    <a:p>
                      <a:pPr algn="ctr"/>
                      <a:r>
                        <a:rPr lang="en-US" sz="1400" dirty="0" smtClean="0"/>
                        <a:t>$600,000</a:t>
                      </a:r>
                      <a:endParaRPr lang="en-US" sz="1400" dirty="0"/>
                    </a:p>
                  </a:txBody>
                  <a:tcPr/>
                </a:tc>
                <a:tc>
                  <a:txBody>
                    <a:bodyPr/>
                    <a:lstStyle/>
                    <a:p>
                      <a:pPr algn="ctr"/>
                      <a:r>
                        <a:rPr lang="en-US" sz="1400" dirty="0" smtClean="0"/>
                        <a:t>$0</a:t>
                      </a:r>
                      <a:endParaRPr lang="en-US" sz="1400" dirty="0"/>
                    </a:p>
                  </a:txBody>
                  <a:tcPr/>
                </a:tc>
              </a:tr>
              <a:tr h="277091">
                <a:tc>
                  <a:txBody>
                    <a:bodyPr/>
                    <a:lstStyle/>
                    <a:p>
                      <a:r>
                        <a:rPr lang="en-US" sz="1400" dirty="0" smtClean="0"/>
                        <a:t>City of Tupelo</a:t>
                      </a:r>
                      <a:endParaRPr lang="en-US" sz="1400" dirty="0"/>
                    </a:p>
                  </a:txBody>
                  <a:tcPr/>
                </a:tc>
                <a:tc>
                  <a:txBody>
                    <a:bodyPr/>
                    <a:lstStyle/>
                    <a:p>
                      <a:pPr algn="ctr"/>
                      <a:r>
                        <a:rPr lang="en-US" sz="1400" dirty="0" smtClean="0"/>
                        <a:t>$4,058,529</a:t>
                      </a:r>
                      <a:endParaRPr lang="en-US" sz="1400" dirty="0"/>
                    </a:p>
                  </a:txBody>
                  <a:tcPr/>
                </a:tc>
                <a:tc>
                  <a:txBody>
                    <a:bodyPr/>
                    <a:lstStyle/>
                    <a:p>
                      <a:pPr algn="ctr"/>
                      <a:r>
                        <a:rPr lang="en-US" sz="1400" dirty="0" smtClean="0"/>
                        <a:t>$0</a:t>
                      </a:r>
                      <a:endParaRPr lang="en-US" sz="1400" dirty="0"/>
                    </a:p>
                  </a:txBody>
                  <a:tcPr/>
                </a:tc>
              </a:tr>
              <a:tr h="277091">
                <a:tc>
                  <a:txBody>
                    <a:bodyPr/>
                    <a:lstStyle/>
                    <a:p>
                      <a:r>
                        <a:rPr lang="en-US" sz="1400" dirty="0" smtClean="0"/>
                        <a:t>West Jackson County Utility District</a:t>
                      </a:r>
                      <a:endParaRPr lang="en-US" sz="1400" dirty="0"/>
                    </a:p>
                  </a:txBody>
                  <a:tcPr/>
                </a:tc>
                <a:tc>
                  <a:txBody>
                    <a:bodyPr/>
                    <a:lstStyle/>
                    <a:p>
                      <a:pPr algn="ctr"/>
                      <a:r>
                        <a:rPr lang="en-US" sz="1400" dirty="0" smtClean="0"/>
                        <a:t>$5,000,000</a:t>
                      </a:r>
                      <a:endParaRPr lang="en-US" sz="1400" dirty="0"/>
                    </a:p>
                  </a:txBody>
                  <a:tcPr/>
                </a:tc>
                <a:tc>
                  <a:txBody>
                    <a:bodyPr/>
                    <a:lstStyle/>
                    <a:p>
                      <a:pPr algn="ctr"/>
                      <a:r>
                        <a:rPr lang="en-US" sz="1400" dirty="0" smtClean="0"/>
                        <a:t>$0</a:t>
                      </a:r>
                      <a:endParaRPr lang="en-US" sz="1400" dirty="0"/>
                    </a:p>
                  </a:txBody>
                  <a:tcPr/>
                </a:tc>
              </a:tr>
              <a:tr h="304800">
                <a:tc>
                  <a:txBody>
                    <a:bodyPr/>
                    <a:lstStyle/>
                    <a:p>
                      <a:pPr algn="r"/>
                      <a:r>
                        <a:rPr lang="en-US" sz="1400" dirty="0" smtClean="0"/>
                        <a:t>Total</a:t>
                      </a:r>
                      <a:endParaRPr lang="en-US" sz="1400" dirty="0"/>
                    </a:p>
                  </a:txBody>
                  <a:tcPr/>
                </a:tc>
                <a:tc>
                  <a:txBody>
                    <a:bodyPr/>
                    <a:lstStyle/>
                    <a:p>
                      <a:pPr algn="ctr"/>
                      <a:r>
                        <a:rPr lang="en-US" sz="1400" dirty="0" smtClean="0"/>
                        <a:t>$18,961,244</a:t>
                      </a:r>
                      <a:endParaRPr lang="en-US" sz="1400" dirty="0"/>
                    </a:p>
                  </a:txBody>
                  <a:tcPr/>
                </a:tc>
                <a:tc>
                  <a:txBody>
                    <a:bodyPr/>
                    <a:lstStyle/>
                    <a:p>
                      <a:pPr algn="ctr"/>
                      <a:r>
                        <a:rPr lang="en-US" sz="1400" dirty="0" smtClean="0"/>
                        <a:t>$1,682,174</a:t>
                      </a:r>
                      <a:endParaRPr lang="en-US" sz="1400" dirty="0"/>
                    </a:p>
                  </a:txBody>
                  <a:tcPr/>
                </a:tc>
              </a:tr>
            </a:tbl>
          </a:graphicData>
        </a:graphic>
      </p:graphicFrame>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2416</TotalTime>
  <Words>1743</Words>
  <Application>Microsoft Office PowerPoint</Application>
  <PresentationFormat>On-screen Show (4:3)</PresentationFormat>
  <Paragraphs>442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Technic</vt:lpstr>
      <vt:lpstr>Mississippi’s Disadvantaged Community program &amp; Applications of Assistance</vt:lpstr>
      <vt:lpstr>Agenda and Objectives</vt:lpstr>
      <vt:lpstr>Definition of a Mississippi Disadvantaged Community</vt:lpstr>
      <vt:lpstr>Assistance offered for Disadvantaged Communities</vt:lpstr>
      <vt:lpstr>Assistance offered for Disadvantaged Communities</vt:lpstr>
      <vt:lpstr>FY2011 – Cap Grant ($9,802,000)</vt:lpstr>
      <vt:lpstr>FY2012 – Cap Grant ($9,341,000)</vt:lpstr>
      <vt:lpstr>FY2013 – Cap Grant ($8,764,000)</vt:lpstr>
      <vt:lpstr>FY2014 – Cap Grant ($9,159,000)</vt:lpstr>
      <vt:lpstr>FY2015 – Cap Grant ($9,099,000)</vt:lpstr>
      <vt:lpstr>FY2016 – Cap Grant ($8,607,000)</vt:lpstr>
      <vt:lpstr>Assistance offered for Disadvantaged Communities</vt:lpstr>
      <vt:lpstr>Assistance offered for Disadvantaged Communities</vt:lpstr>
      <vt:lpstr>Assistance offered for Disadvantaged Communities</vt:lpstr>
      <vt:lpstr>Assistance offered for Disadvantaged Communities - Peer Review Program </vt:lpstr>
      <vt:lpstr>Assistance offered for Disadvantaged Communities</vt:lpstr>
      <vt:lpstr>Assistance offered for Disadvantaged Communities - Board Management Training </vt:lpstr>
      <vt:lpstr>Assistance offered for Disadvantaged Communities</vt:lpstr>
      <vt:lpstr>Assistance offered for Disadvantaged Communities - Hands-On Operator Training  </vt:lpstr>
      <vt:lpstr>Assistance offered for Disadvantaged Communities</vt:lpstr>
      <vt:lpstr>Perspective of the impacts of the programs and assistance</vt:lpstr>
      <vt:lpstr>Perspective of the impacts of the programs and assistance</vt:lpstr>
      <vt:lpstr>Perspective of the impacts of the programs and assistance</vt:lpstr>
      <vt:lpstr>Perspective of the impacts of the programs and assistance</vt:lpstr>
      <vt:lpstr>Additional Information</vt:lpstr>
      <vt:lpstr>Final Comments?</vt:lpstr>
    </vt:vector>
  </TitlesOfParts>
  <Company>Mississippi State Department of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Habits of Highly Effective Project Managers</dc:title>
  <dc:creator>harry.gong</dc:creator>
  <cp:lastModifiedBy>rick</cp:lastModifiedBy>
  <cp:revision>230</cp:revision>
  <dcterms:created xsi:type="dcterms:W3CDTF">2013-04-22T15:38:00Z</dcterms:created>
  <dcterms:modified xsi:type="dcterms:W3CDTF">2016-10-28T20:49:41Z</dcterms:modified>
</cp:coreProperties>
</file>