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9" r:id="rId2"/>
  </p:sldMasterIdLst>
  <p:notesMasterIdLst>
    <p:notesMasterId r:id="rId24"/>
  </p:notesMasterIdLst>
  <p:handoutMasterIdLst>
    <p:handoutMasterId r:id="rId25"/>
  </p:handoutMasterIdLst>
  <p:sldIdLst>
    <p:sldId id="461" r:id="rId3"/>
    <p:sldId id="462" r:id="rId4"/>
    <p:sldId id="460" r:id="rId5"/>
    <p:sldId id="444" r:id="rId6"/>
    <p:sldId id="445" r:id="rId7"/>
    <p:sldId id="473" r:id="rId8"/>
    <p:sldId id="474" r:id="rId9"/>
    <p:sldId id="475" r:id="rId10"/>
    <p:sldId id="476" r:id="rId11"/>
    <p:sldId id="452" r:id="rId12"/>
    <p:sldId id="453" r:id="rId13"/>
    <p:sldId id="454" r:id="rId14"/>
    <p:sldId id="447" r:id="rId15"/>
    <p:sldId id="472" r:id="rId16"/>
    <p:sldId id="463" r:id="rId17"/>
    <p:sldId id="465" r:id="rId18"/>
    <p:sldId id="466" r:id="rId19"/>
    <p:sldId id="468" r:id="rId20"/>
    <p:sldId id="469" r:id="rId21"/>
    <p:sldId id="471" r:id="rId22"/>
    <p:sldId id="44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Downey" initials="RD" lastIdx="6" clrIdx="0">
    <p:extLst>
      <p:ext uri="{19B8F6BF-5375-455C-9EA6-DF929625EA0E}">
        <p15:presenceInfo xmlns:p15="http://schemas.microsoft.com/office/powerpoint/2012/main" userId="S-1-5-21-1789288690-345265129-1361462980-11068" providerId="AD"/>
      </p:ext>
    </p:extLst>
  </p:cmAuthor>
  <p:cmAuthor id="2" name="Leah Szarek" initials="LS" lastIdx="2" clrIdx="1">
    <p:extLst>
      <p:ext uri="{19B8F6BF-5375-455C-9EA6-DF929625EA0E}">
        <p15:presenceInfo xmlns:p15="http://schemas.microsoft.com/office/powerpoint/2012/main" userId="Leah Sza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637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5" d="100"/>
          <a:sy n="155" d="100"/>
        </p:scale>
        <p:origin x="-5632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89061A-01AC-4468-93FA-2326AAE9396A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704EE8-21C6-463F-9903-8B271F95E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47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8CC9E3-771E-4363-900B-E9316217ED8E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132EB-1134-46ED-9E12-14A832BEF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3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59DAA-7897-47FE-9F33-7E50765E873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BF236F-B757-4DC6-A17E-52C92391E73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6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28600" y="2971800"/>
            <a:ext cx="8686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t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228600" y="4724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400800" y="2971800"/>
            <a:ext cx="25146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" y="3124200"/>
            <a:ext cx="8458200" cy="1524000"/>
          </a:xfrm>
        </p:spPr>
        <p:txBody>
          <a:bodyPr anchor="ctr" anchorCtr="0"/>
          <a:lstStyle>
            <a:lvl1pPr algn="ctr">
              <a:defRPr sz="32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2900" y="4838700"/>
            <a:ext cx="8458200" cy="533400"/>
          </a:xfrm>
        </p:spPr>
        <p:txBody>
          <a:bodyPr anchor="ctr" anchorCtr="0"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MSRB_sign for 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8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rgbClr val="FFFFFF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3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0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490663"/>
            <a:ext cx="15271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3" r:id="rId3"/>
    <p:sldLayoutId id="2147483695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61937"/>
            <a:ext cx="86868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81001"/>
            <a:ext cx="8231187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066800"/>
            <a:ext cx="1527175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6096000" y="6499085"/>
            <a:ext cx="28194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E94E176-1CD9-4DC9-8645-5DB4DCCA51C3}" type="slidenum">
              <a:rPr lang="en-US" sz="800" smtClean="0">
                <a:solidFill>
                  <a:schemeClr val="tx2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3" name="Picture 12" descr="MSRB_1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918965" cy="2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sr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nebleo.sec.gov/TCRExternal/index.xhtml" TargetMode="External"/><Relationship Id="rId2" Type="http://schemas.openxmlformats.org/officeDocument/2006/relationships/hyperlink" Target="mailto:complaints@msrb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ra.org/Investors/ProtectYourself/p1186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post@msrb.org" TargetMode="External"/><Relationship Id="rId2" Type="http://schemas.openxmlformats.org/officeDocument/2006/relationships/hyperlink" Target="mailto:MSRBSupport@msrb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Municipal Bond Developments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" y="4800600"/>
            <a:ext cx="8458200" cy="533400"/>
          </a:xfrm>
        </p:spPr>
        <p:txBody>
          <a:bodyPr/>
          <a:lstStyle/>
          <a:p>
            <a:r>
              <a:rPr lang="en-US" dirty="0"/>
              <a:t>Michael L. Post, General Counsel</a:t>
            </a:r>
          </a:p>
          <a:p>
            <a:r>
              <a:rPr lang="en-US" dirty="0"/>
              <a:t>Municipal Securities Rulemaking 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3BC61-52BF-4534-BE33-78DACDC96DD1}"/>
              </a:ext>
            </a:extLst>
          </p:cNvPr>
          <p:cNvSpPr txBox="1"/>
          <p:nvPr/>
        </p:nvSpPr>
        <p:spPr>
          <a:xfrm>
            <a:off x="2133600" y="5638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Council of Infrastructure Financing Authorities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27, 2018</a:t>
            </a:r>
          </a:p>
        </p:txBody>
      </p:sp>
    </p:spTree>
    <p:extLst>
      <p:ext uri="{BB962C8B-B14F-4D97-AF65-F5344CB8AC3E}">
        <p14:creationId xmlns:p14="http://schemas.microsoft.com/office/powerpoint/2010/main" val="258161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5DE588-7995-4AA0-A54C-D51A94463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MSRB Resources</a:t>
            </a:r>
          </a:p>
        </p:txBody>
      </p:sp>
    </p:spTree>
    <p:extLst>
      <p:ext uri="{BB962C8B-B14F-4D97-AF65-F5344CB8AC3E}">
        <p14:creationId xmlns:p14="http://schemas.microsoft.com/office/powerpoint/2010/main" val="140282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MyEMMA</a:t>
            </a:r>
            <a:r>
              <a:rPr lang="en-US" dirty="0"/>
              <a:t> Alerts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2057400"/>
            <a:ext cx="6934200" cy="4191000"/>
          </a:xfrm>
        </p:spPr>
        <p:txBody>
          <a:bodyPr/>
          <a:lstStyle/>
          <a:p>
            <a:r>
              <a:rPr lang="en-US" sz="2600" dirty="0"/>
              <a:t>Receive real-time email alerts when new disclosure documents are posted to </a:t>
            </a:r>
            <a:r>
              <a:rPr lang="en-US" sz="2600" b="1" dirty="0">
                <a:solidFill>
                  <a:schemeClr val="tx2"/>
                </a:solidFill>
              </a:rPr>
              <a:t>EMMA</a:t>
            </a:r>
            <a:r>
              <a:rPr lang="en-US" sz="2600" b="1" baseline="30000" dirty="0">
                <a:solidFill>
                  <a:schemeClr val="tx2"/>
                </a:solidFill>
              </a:rPr>
              <a:t>®</a:t>
            </a:r>
            <a:br>
              <a:rPr lang="en-US" sz="2600" b="1" baseline="30000" dirty="0">
                <a:solidFill>
                  <a:schemeClr val="tx2"/>
                </a:solidFill>
              </a:rPr>
            </a:br>
            <a:endParaRPr lang="en-US" sz="2600" dirty="0"/>
          </a:p>
          <a:p>
            <a:pPr>
              <a:spcAft>
                <a:spcPts val="1200"/>
              </a:spcAft>
            </a:pPr>
            <a:r>
              <a:rPr lang="en-US" sz="2600" dirty="0"/>
              <a:t>Recent enhancements:</a:t>
            </a:r>
          </a:p>
          <a:p>
            <a:pPr lvl="1"/>
            <a:r>
              <a:rPr lang="en-US" sz="2400" dirty="0"/>
              <a:t>Improved email design provides more details about the newly filed disclosure</a:t>
            </a:r>
          </a:p>
          <a:p>
            <a:pPr lvl="1"/>
            <a:r>
              <a:rPr lang="en-US" sz="2400" dirty="0"/>
              <a:t>Choose the specific types of disclosure filings to monitor, </a:t>
            </a:r>
            <a:r>
              <a:rPr lang="en-US" sz="2400" i="1" dirty="0"/>
              <a:t>e.g., </a:t>
            </a:r>
            <a:r>
              <a:rPr lang="en-US" sz="2400" dirty="0"/>
              <a:t>audited financial statements, bond calls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5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Disclosure Email Reminders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905000"/>
            <a:ext cx="5638800" cy="4419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Issuers can schedule automated emails from </a:t>
            </a:r>
            <a:r>
              <a:rPr lang="en-US" b="1" dirty="0">
                <a:solidFill>
                  <a:schemeClr val="tx2"/>
                </a:solidFill>
                <a:cs typeface="+mn-cs"/>
              </a:rPr>
              <a:t>EMMA</a:t>
            </a:r>
            <a:r>
              <a:rPr lang="en-US" b="1" baseline="30000" dirty="0">
                <a:solidFill>
                  <a:schemeClr val="tx2"/>
                </a:solidFill>
                <a:cs typeface="+mj-cs"/>
              </a:rPr>
              <a:t>®</a:t>
            </a:r>
            <a:r>
              <a:rPr lang="en-US" b="1" dirty="0">
                <a:solidFill>
                  <a:srgbClr val="0A355B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to be reminded of approaching annual or quarterly financial disclosure filing deadlines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Include additional contacts to ensure all those with a role in disclosure are alerted</a:t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40964" name="Picture 5" descr="emailReminder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r="2856"/>
          <a:stretch>
            <a:fillRect/>
          </a:stretch>
        </p:blipFill>
        <p:spPr bwMode="auto">
          <a:xfrm>
            <a:off x="6918325" y="2667000"/>
            <a:ext cx="1844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7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MuniEdPro® Course Catalog</a:t>
            </a:r>
          </a:p>
        </p:txBody>
      </p:sp>
      <p:sp>
        <p:nvSpPr>
          <p:cNvPr id="3" name="Folded Corner 3"/>
          <p:cNvSpPr/>
          <p:nvPr/>
        </p:nvSpPr>
        <p:spPr bwMode="auto">
          <a:xfrm>
            <a:off x="457790" y="1752600"/>
            <a:ext cx="2742610" cy="381000"/>
          </a:xfrm>
          <a:prstGeom prst="foldedCorner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853" y="175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Offerings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005" y="2285271"/>
            <a:ext cx="8601455" cy="487825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527D"/>
                </a:solidFill>
              </a:rPr>
              <a:t>Standards of Conduct:</a:t>
            </a:r>
            <a:br>
              <a:rPr lang="en-US" sz="1600" b="1" dirty="0">
                <a:solidFill>
                  <a:srgbClr val="0D527D"/>
                </a:solidFill>
              </a:rPr>
            </a:br>
            <a:r>
              <a:rPr lang="en-US" sz="1600" dirty="0"/>
              <a:t>Duties of Non-Solicitor Municipal Advisors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527D"/>
                </a:solidFill>
              </a:rPr>
              <a:t>Making Recommendations:</a:t>
            </a:r>
            <a:br>
              <a:rPr lang="en-US" sz="1600" b="1" dirty="0">
                <a:solidFill>
                  <a:srgbClr val="0D527D"/>
                </a:solidFill>
              </a:rPr>
            </a:br>
            <a:r>
              <a:rPr lang="en-US" sz="1600" dirty="0"/>
              <a:t>Understanding Suitability and Time-of-Trade Disclosure for Municipal Securities Transactions</a:t>
            </a:r>
            <a:endParaRPr lang="en-US" sz="1600" b="1" dirty="0">
              <a:solidFill>
                <a:srgbClr val="0D5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527D"/>
                </a:solidFill>
              </a:rPr>
              <a:t>Due Diligence:</a:t>
            </a:r>
            <a:br>
              <a:rPr lang="en-US" sz="1600" b="1" dirty="0">
                <a:solidFill>
                  <a:srgbClr val="0D527D"/>
                </a:solidFill>
              </a:rPr>
            </a:br>
            <a:r>
              <a:rPr lang="en-US" sz="1600" dirty="0"/>
              <a:t>Primary Offering Disclosure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527D"/>
                </a:solidFill>
              </a:rPr>
              <a:t>Complimentary Courses: </a:t>
            </a:r>
            <a:br>
              <a:rPr lang="en-US" sz="1600" dirty="0"/>
            </a:br>
            <a:r>
              <a:rPr lang="en-US" sz="1600" dirty="0"/>
              <a:t>Being an Informed Municipal Bond Issuer</a:t>
            </a:r>
          </a:p>
          <a:p>
            <a:pPr marL="274320"/>
            <a:r>
              <a:rPr lang="en-US" sz="1600" dirty="0"/>
              <a:t>Exploring Municipal Bonds: A Course for Investors</a:t>
            </a:r>
          </a:p>
          <a:p>
            <a:pPr marL="27432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527D"/>
                </a:solidFill>
              </a:rPr>
              <a:t>Role of the Regulator: </a:t>
            </a:r>
            <a:br>
              <a:rPr lang="en-US" sz="1600" dirty="0"/>
            </a:br>
            <a:r>
              <a:rPr lang="en-US" sz="1600" dirty="0"/>
              <a:t>Understanding the MSRB</a:t>
            </a:r>
          </a:p>
          <a:p>
            <a:pPr marL="274320"/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</a:rPr>
              <a:t>The Decision to Borrow: </a:t>
            </a:r>
            <a:br>
              <a:rPr lang="en-US" sz="1600" dirty="0"/>
            </a:br>
            <a:r>
              <a:rPr lang="en-US" sz="1600" dirty="0"/>
              <a:t>Roles and Responsibilities of Market Participants in Fixed Rate Primary Market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/>
                </a:solidFill>
              </a:rPr>
              <a:t>Rules and Risks: </a:t>
            </a:r>
            <a:br>
              <a:rPr lang="en-US" sz="1600" dirty="0"/>
            </a:br>
            <a:r>
              <a:rPr lang="en-US" sz="1600" dirty="0"/>
              <a:t>Understanding MSRB Rules in Relation to Municipal Market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Best Execution: </a:t>
            </a:r>
            <a:br>
              <a:rPr lang="en-US" sz="1600" dirty="0"/>
            </a:br>
            <a:r>
              <a:rPr lang="en-US" sz="1600" dirty="0"/>
              <a:t>MSRB Rule G-18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Gifts and Gratuities: </a:t>
            </a:r>
            <a:br>
              <a:rPr lang="en-US" sz="1600" dirty="0"/>
            </a:br>
            <a:r>
              <a:rPr lang="en-US" sz="1600" dirty="0"/>
              <a:t>MSRB Rule G-20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2"/>
                </a:solidFill>
              </a:rPr>
              <a:t>Complimentary through May 14, 2018:</a:t>
            </a:r>
          </a:p>
          <a:p>
            <a:pPr marL="274320"/>
            <a:r>
              <a:rPr lang="en-US" sz="1600" dirty="0"/>
              <a:t>Mark-Up Disclosure and Prevailing Market Price for Municipal Securities: MSRB</a:t>
            </a:r>
          </a:p>
          <a:p>
            <a:pPr marL="274320"/>
            <a:r>
              <a:rPr lang="en-US" sz="1600" dirty="0"/>
              <a:t>Rules G-15 and G-30;  </a:t>
            </a:r>
          </a:p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909253" y="6162394"/>
            <a:ext cx="29718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600" b="1" dirty="0"/>
              <a:t>CE Credit Available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691878"/>
            <a:ext cx="3352800" cy="490776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Find out more at MSRB.org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234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5DE588-7995-4AA0-A54C-D51A94463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/>
              <a:t>Municipal Advisor</a:t>
            </a:r>
            <a:br>
              <a:rPr lang="en-US" sz="3000" dirty="0"/>
            </a:br>
            <a:r>
              <a:rPr lang="en-US" sz="3000" dirty="0"/>
              <a:t>Obligations to Issuers</a:t>
            </a:r>
          </a:p>
        </p:txBody>
      </p:sp>
    </p:spTree>
    <p:extLst>
      <p:ext uri="{BB962C8B-B14F-4D97-AF65-F5344CB8AC3E}">
        <p14:creationId xmlns:p14="http://schemas.microsoft.com/office/powerpoint/2010/main" val="127914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Municipal Advisor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28800"/>
            <a:ext cx="8402782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Has a fiduciary duty to municipal entity clients</a:t>
            </a:r>
          </a:p>
          <a:p>
            <a:pPr lvl="1"/>
            <a:r>
              <a:rPr lang="en-US" dirty="0"/>
              <a:t>Duty of care and duty of loyalty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Must put municipal entity client’s interests of ahead of its own</a:t>
            </a:r>
          </a:p>
          <a:p>
            <a:pPr>
              <a:spcAft>
                <a:spcPts val="1200"/>
              </a:spcAft>
            </a:pPr>
            <a:r>
              <a:rPr lang="en-US" dirty="0"/>
              <a:t>Has a duty of care to obligated person clients</a:t>
            </a:r>
          </a:p>
          <a:p>
            <a:pPr>
              <a:spcAft>
                <a:spcPts val="600"/>
              </a:spcAft>
            </a:pPr>
            <a:r>
              <a:rPr lang="en-US" dirty="0"/>
              <a:t>May assist with:</a:t>
            </a:r>
          </a:p>
          <a:p>
            <a:pPr lvl="1"/>
            <a:r>
              <a:rPr lang="en-US" dirty="0"/>
              <a:t>Developing requests for proposals </a:t>
            </a:r>
          </a:p>
          <a:p>
            <a:pPr lvl="1"/>
            <a:r>
              <a:rPr lang="en-US" dirty="0"/>
              <a:t>Selection of underwriters</a:t>
            </a:r>
          </a:p>
          <a:p>
            <a:pPr lvl="1"/>
            <a:r>
              <a:rPr lang="en-US" dirty="0"/>
              <a:t>Developing the plan of finance </a:t>
            </a:r>
          </a:p>
          <a:p>
            <a:pPr lvl="1"/>
            <a:r>
              <a:rPr lang="en-US" dirty="0"/>
              <a:t>Analyzing financing alternatives</a:t>
            </a:r>
          </a:p>
          <a:p>
            <a:pPr lvl="1"/>
            <a:r>
              <a:rPr lang="en-US" dirty="0"/>
              <a:t>Advising on the method of sale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3566279"/>
            <a:ext cx="3297382" cy="3063121"/>
            <a:chOff x="1065213" y="2042535"/>
            <a:chExt cx="3297382" cy="3139321"/>
          </a:xfrm>
        </p:grpSpPr>
        <p:sp>
          <p:nvSpPr>
            <p:cNvPr id="5" name="TextBox 4"/>
            <p:cNvSpPr txBox="1"/>
            <p:nvPr/>
          </p:nvSpPr>
          <p:spPr>
            <a:xfrm>
              <a:off x="1139236" y="2042535"/>
              <a:ext cx="3200400" cy="31393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   </a:t>
              </a:r>
              <a:r>
                <a:rPr lang="en-US" b="1" dirty="0">
                  <a:solidFill>
                    <a:srgbClr val="003F72"/>
                  </a:solidFill>
                </a:rPr>
                <a:t>MSRB Rule G-42</a:t>
              </a:r>
            </a:p>
            <a:p>
              <a:endParaRPr lang="en-US" b="1" dirty="0"/>
            </a:p>
            <a:p>
              <a:r>
                <a:rPr lang="en-US" b="1" dirty="0"/>
                <a:t>Standards of Conduct</a:t>
              </a:r>
            </a:p>
            <a:p>
              <a:r>
                <a:rPr lang="en-US" dirty="0"/>
                <a:t>Sets forth core elements of the fiduciary duty and provides guidance on certain conduct and issues likely to occur in the course of engaging in municipal advisory activities</a:t>
              </a:r>
              <a:endParaRPr lang="en-US" u="sng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065213" y="2114668"/>
              <a:ext cx="329738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225" y1="37495" x2="37225" y2="37495"/>
                        <a14:foregroundMark x1="53503" y1="22667" x2="53503" y2="22667"/>
                        <a14:foregroundMark x1="25962" y1="43354" x2="25962" y2="43354"/>
                        <a14:foregroundMark x1="26305" y1="85172" x2="26305" y2="85172"/>
                        <a14:foregroundMark x1="38686" y1="86207" x2="38686" y2="86207"/>
                        <a14:foregroundMark x1="45255" y1="86207" x2="45255" y2="86207"/>
                        <a14:foregroundMark x1="31387" y1="85345" x2="31387" y2="85345"/>
                        <a14:foregroundMark x1="22628" y1="84483" x2="22628" y2="84483"/>
                        <a14:foregroundMark x1="19708" y1="86207" x2="19708" y2="86207"/>
                        <a14:foregroundMark x1="47445" y1="87931" x2="47445" y2="87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3797368"/>
            <a:ext cx="567602" cy="4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Municipal Advisor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76" y="1905000"/>
            <a:ext cx="72390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/>
              <a:t>All municipal advisor firms should be registered with both the SEC and the MSRB</a:t>
            </a:r>
          </a:p>
          <a:p>
            <a:r>
              <a:rPr lang="en-US" sz="2600" dirty="0"/>
              <a:t>Find a full list of MSRB-registered firms on the MSRB 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281414"/>
            <a:ext cx="2438400" cy="646331"/>
          </a:xfrm>
          <a:prstGeom prst="rect">
            <a:avLst/>
          </a:prstGeom>
          <a:solidFill>
            <a:srgbClr val="E5F6FE"/>
          </a:solidFill>
          <a:ln w="38100">
            <a:solidFill>
              <a:srgbClr val="72BF44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hlinkClick r:id="rId2"/>
              </a:rPr>
              <a:t>http://www.msrb.org</a:t>
            </a:r>
            <a:r>
              <a:rPr lang="en-US" dirty="0"/>
              <a:t> </a:t>
            </a:r>
          </a:p>
        </p:txBody>
      </p:sp>
      <p:pic>
        <p:nvPicPr>
          <p:cNvPr id="1028" name="Picture 4" descr="https://image.freepik.com/free-icon/left-click-with-a-mouse_318-356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82" y="472634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29" y="3995055"/>
            <a:ext cx="2780952" cy="1219048"/>
          </a:xfrm>
          <a:prstGeom prst="rect">
            <a:avLst/>
          </a:prstGeom>
        </p:spPr>
      </p:pic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2DA5D839-B595-4F06-88EB-E85EDF429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9720" y="38400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Series 50 Credential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05000"/>
            <a:ext cx="8002587" cy="4419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MSRB requires all municipal advisors to take and pass the baseline test of professional qualification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By fall 2017, all municipal advisor professionals should hold the MSRB’s Series 50 credential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Ask your municipal advisor whether they have taken and passed the exam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343400"/>
            <a:ext cx="3911138" cy="21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Advisors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772400" cy="4419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Put municipal entity client’s interests ahead of their own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Disclose conflicts of interest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Provide documentation of municipal advisory relationship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Make suitable recommendations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Know their clients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9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Advisors MUST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419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Charge excessive compensation and fees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Deliver inaccurate invoices for fees or expenses 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Make false or misleading representations about their capacity or knowledge  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Advise on certain transactions where the municipal advisor’s firm is acting as principal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Attempt “pay-to-play” activities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200000"/>
              <a:buFont typeface="Arial" panose="020B0604020202020204" pitchFamily="34" charset="0"/>
              <a:buChar char="ₓ"/>
            </a:pPr>
            <a:r>
              <a:rPr lang="en-US" dirty="0"/>
              <a:t>Attempt to give excessive gifts or gratuities to an employee of an issuer client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Overview of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373" y="2133600"/>
            <a:ext cx="7011987" cy="4648199"/>
          </a:xfrm>
        </p:spPr>
        <p:txBody>
          <a:bodyPr/>
          <a:lstStyle/>
          <a:p>
            <a:pPr marL="522341" lvl="1" indent="-52234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About the MSRB</a:t>
            </a:r>
          </a:p>
          <a:p>
            <a:pPr marL="522341" lvl="1" indent="-522341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MSRB Resources</a:t>
            </a:r>
          </a:p>
          <a:p>
            <a:pPr marL="522341" lvl="1" indent="-522341">
              <a:spcBef>
                <a:spcPts val="3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Municipal Advisors Obligations to Issuers</a:t>
            </a:r>
            <a:br>
              <a:rPr lang="en-US" sz="2600" b="1" dirty="0">
                <a:solidFill>
                  <a:srgbClr val="003F72"/>
                </a:solidFill>
              </a:rPr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3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 Complaint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complaints to the MSRB</a:t>
            </a:r>
          </a:p>
          <a:p>
            <a:pPr lvl="1"/>
            <a:r>
              <a:rPr lang="en-US" dirty="0"/>
              <a:t>202-838-1330 </a:t>
            </a:r>
          </a:p>
          <a:p>
            <a:pPr lvl="1"/>
            <a:r>
              <a:rPr lang="en-US" dirty="0">
                <a:hlinkClick r:id="rId2"/>
              </a:rPr>
              <a:t>complaints@msrb.org</a:t>
            </a:r>
            <a:endParaRPr lang="en-US" dirty="0"/>
          </a:p>
          <a:p>
            <a:r>
              <a:rPr lang="en-US" dirty="0"/>
              <a:t>Submit complaints to the SEC</a:t>
            </a:r>
          </a:p>
          <a:p>
            <a:pPr lvl="1"/>
            <a:r>
              <a:rPr lang="en-US" dirty="0"/>
              <a:t>U.S. Securities and Exchange Commission</a:t>
            </a:r>
            <a:br>
              <a:rPr lang="en-US" dirty="0"/>
            </a:br>
            <a:r>
              <a:rPr lang="en-US" dirty="0"/>
              <a:t>Office of Municipal Securities</a:t>
            </a:r>
            <a:br>
              <a:rPr lang="en-US" dirty="0"/>
            </a:br>
            <a:r>
              <a:rPr lang="en-US" dirty="0"/>
              <a:t>100 F Street, NE</a:t>
            </a:r>
            <a:br>
              <a:rPr lang="en-US" dirty="0"/>
            </a:br>
            <a:r>
              <a:rPr lang="en-US" dirty="0"/>
              <a:t>Washington, DC 20549</a:t>
            </a:r>
          </a:p>
          <a:p>
            <a:pPr lvl="1"/>
            <a:r>
              <a:rPr lang="en-US" dirty="0">
                <a:hlinkClick r:id="rId3"/>
              </a:rPr>
              <a:t>Tips, Complaints and Referrals Portal</a:t>
            </a:r>
            <a:endParaRPr lang="en-US" dirty="0"/>
          </a:p>
          <a:p>
            <a:r>
              <a:rPr lang="en-US" dirty="0"/>
              <a:t>Submit complaints about FINRA-registered municipal advisors to FINRA</a:t>
            </a:r>
          </a:p>
          <a:p>
            <a:pPr lvl="1"/>
            <a:r>
              <a:rPr lang="en-US" dirty="0">
                <a:hlinkClick r:id="rId4"/>
              </a:rPr>
              <a:t>FINRA's Investor Complaint Center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6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the MSRB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MSRB Support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202-838-1330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003F72"/>
                </a:solidFill>
                <a:hlinkClick r:id="rId2"/>
              </a:rPr>
              <a:t>MSRBSupport@msrb.org</a:t>
            </a:r>
            <a:r>
              <a:rPr lang="en-US" dirty="0">
                <a:solidFill>
                  <a:srgbClr val="003F72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rgbClr val="003F72"/>
                </a:solidFill>
              </a:rPr>
              <a:t>Michael L. Post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003F72"/>
                </a:solidFill>
                <a:hlinkClick r:id="rId3"/>
              </a:rPr>
              <a:t>mpost@msrb.org</a:t>
            </a: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MSRB Email Updates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Sign up at MSRB.org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Follow Us on Twitter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@</a:t>
            </a:r>
            <a:r>
              <a:rPr lang="en-US" dirty="0" err="1"/>
              <a:t>MSRB_News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003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8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8CF3-6488-43E8-8940-ED068A07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Securities Rulemaking Board (MSRB)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053BF8-3CAD-432F-A5BB-B5C810D5C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76500"/>
            <a:ext cx="762000" cy="6858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EF459-A1DD-4F95-9BF0-0B00E2752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6" y="3163279"/>
            <a:ext cx="7620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14B058-505F-4F86-91E8-8172DCC49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6" y="4777557"/>
            <a:ext cx="762000" cy="685800"/>
          </a:xfrm>
          <a:prstGeom prst="rect">
            <a:avLst/>
          </a:prstGeom>
        </p:spPr>
      </p:pic>
      <p:pic>
        <p:nvPicPr>
          <p:cNvPr id="1026" name="Picture 2" descr="https://admin.govdelivery.com/attachments/fancy_images/VAORGMSRB/2016/10/1039252/dome-icon_original.jpg">
            <a:extLst>
              <a:ext uri="{FF2B5EF4-FFF2-40B4-BE49-F238E27FC236}">
                <a16:creationId xmlns:a16="http://schemas.microsoft.com/office/drawing/2014/main" id="{A6E0C029-CFE2-4641-A796-A19DA1C1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82540"/>
            <a:ext cx="483514" cy="5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452B44-5D2D-475A-88F1-9FB2EAAE1CB9}"/>
              </a:ext>
            </a:extLst>
          </p:cNvPr>
          <p:cNvSpPr txBox="1"/>
          <p:nvPr/>
        </p:nvSpPr>
        <p:spPr>
          <a:xfrm>
            <a:off x="1066800" y="2262594"/>
            <a:ext cx="730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Created by Congress in 1975 to protect municipal securities investors, issuers and the public interest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B891A-EA81-4A72-AF7D-F2ECA80862D5}"/>
              </a:ext>
            </a:extLst>
          </p:cNvPr>
          <p:cNvSpPr txBox="1"/>
          <p:nvPr/>
        </p:nvSpPr>
        <p:spPr>
          <a:xfrm>
            <a:off x="1066800" y="3183014"/>
            <a:ext cx="745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Self-regulatory organization that writes rules, promotes transparency and provides education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ABFF3-872E-4777-AB1C-9353977CF9E1}"/>
              </a:ext>
            </a:extLst>
          </p:cNvPr>
          <p:cNvSpPr txBox="1"/>
          <p:nvPr/>
        </p:nvSpPr>
        <p:spPr>
          <a:xfrm>
            <a:off x="1066800" y="4180804"/>
            <a:ext cx="699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 to SEC oversight; no enforcement authority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91716C-3811-4CE5-8D48-E07C12FB2917}"/>
              </a:ext>
            </a:extLst>
          </p:cNvPr>
          <p:cNvSpPr txBox="1"/>
          <p:nvPr/>
        </p:nvSpPr>
        <p:spPr>
          <a:xfrm>
            <a:off x="1074916" y="4823254"/>
            <a:ext cx="737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federal funding; revenue primarily from fees assessed on regulated municipal securities dealers and municipal advisors </a:t>
            </a:r>
          </a:p>
        </p:txBody>
      </p:sp>
    </p:spTree>
    <p:extLst>
      <p:ext uri="{BB962C8B-B14F-4D97-AF65-F5344CB8AC3E}">
        <p14:creationId xmlns:p14="http://schemas.microsoft.com/office/powerpoint/2010/main" val="410057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762F5D-FC93-4077-AF12-E5D8429E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Strategic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0A9FC7-E17A-49AC-9401-F29EBDBB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981200"/>
            <a:ext cx="8153400" cy="4419600"/>
          </a:xfrm>
        </p:spPr>
        <p:txBody>
          <a:bodyPr/>
          <a:lstStyle/>
          <a:p>
            <a:r>
              <a:rPr lang="en-US" dirty="0"/>
              <a:t>Facilitate </a:t>
            </a:r>
            <a:r>
              <a:rPr lang="en-US" b="1" dirty="0">
                <a:solidFill>
                  <a:schemeClr val="tx2"/>
                </a:solidFill>
              </a:rPr>
              <a:t>compliance</a:t>
            </a:r>
            <a:r>
              <a:rPr lang="en-US" dirty="0"/>
              <a:t> with MSRB rules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Further evolve the </a:t>
            </a:r>
            <a:r>
              <a:rPr lang="en-US" b="1" dirty="0">
                <a:solidFill>
                  <a:schemeClr val="tx2"/>
                </a:solidFill>
              </a:rPr>
              <a:t>EMMA</a:t>
            </a:r>
            <a:r>
              <a:rPr lang="en-US" dirty="0"/>
              <a:t> website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Optimize the utility of municipal </a:t>
            </a:r>
            <a:r>
              <a:rPr lang="en-US" b="1" dirty="0">
                <a:solidFill>
                  <a:schemeClr val="tx2"/>
                </a:solidFill>
              </a:rPr>
              <a:t>market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data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  <a:p>
            <a:r>
              <a:rPr lang="en-US" dirty="0"/>
              <a:t>Leverage the MSRB’s </a:t>
            </a:r>
            <a:r>
              <a:rPr lang="en-US" b="1" dirty="0">
                <a:solidFill>
                  <a:schemeClr val="tx2"/>
                </a:solidFill>
              </a:rPr>
              <a:t>unique perspective </a:t>
            </a:r>
            <a:r>
              <a:rPr lang="en-US" dirty="0"/>
              <a:t>and expertise</a:t>
            </a:r>
            <a:br>
              <a:rPr lang="en-US" dirty="0"/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dirty="0"/>
              <a:t>Promote </a:t>
            </a:r>
            <a:r>
              <a:rPr lang="en-US" b="1" dirty="0">
                <a:solidFill>
                  <a:schemeClr val="tx2"/>
                </a:solidFill>
              </a:rPr>
              <a:t>financial sustainability </a:t>
            </a:r>
            <a:r>
              <a:rPr lang="en-US" dirty="0"/>
              <a:t>to carry out mission</a:t>
            </a:r>
          </a:p>
        </p:txBody>
      </p:sp>
    </p:spTree>
    <p:extLst>
      <p:ext uri="{BB962C8B-B14F-4D97-AF65-F5344CB8AC3E}">
        <p14:creationId xmlns:p14="http://schemas.microsoft.com/office/powerpoint/2010/main" val="73585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9EBD1-36B4-4222-9882-EFF974099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4"/>
          <a:stretch/>
        </p:blipFill>
        <p:spPr>
          <a:xfrm>
            <a:off x="5562600" y="1861930"/>
            <a:ext cx="2743200" cy="360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B11FE-5186-47BC-8C8D-BDD89FC6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00C5-542D-44E9-8021-11CE615F1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1930"/>
            <a:ext cx="4953000" cy="4419600"/>
          </a:xfrm>
        </p:spPr>
        <p:txBody>
          <a:bodyPr/>
          <a:lstStyle/>
          <a:p>
            <a:r>
              <a:rPr lang="en-US" dirty="0"/>
              <a:t>Responding to industry requests for additional rule guidance, clarification and compliance resources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Adding new rule-based </a:t>
            </a:r>
            <a:r>
              <a:rPr lang="en-US" dirty="0" err="1"/>
              <a:t>MuniEdPro</a:t>
            </a:r>
            <a:r>
              <a:rPr lang="en-US" dirty="0"/>
              <a:t>® courses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Updating consolidated Compliance Center on MSRB.org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8CF77-818D-45CA-8E11-401A6633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00400"/>
            <a:ext cx="2483266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25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4ED1-1803-47C8-AA99-90120F46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61E5-2207-44DC-8BF7-1E052C1D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31" y="1828800"/>
            <a:ext cx="7872549" cy="4419600"/>
          </a:xfrm>
        </p:spPr>
        <p:txBody>
          <a:bodyPr/>
          <a:lstStyle/>
          <a:p>
            <a:r>
              <a:rPr lang="en-US" dirty="0"/>
              <a:t>Addition of interactive tools to support understanding of market trends</a:t>
            </a:r>
          </a:p>
          <a:p>
            <a:pPr lvl="1"/>
            <a:r>
              <a:rPr lang="en-US" dirty="0"/>
              <a:t>Third-party yield curves and indices</a:t>
            </a:r>
          </a:p>
          <a:p>
            <a:pPr lvl="1"/>
            <a:r>
              <a:rPr lang="en-US"/>
              <a:t>New issue </a:t>
            </a:r>
            <a:r>
              <a:rPr lang="en-US" dirty="0"/>
              <a:t>calendar</a:t>
            </a:r>
          </a:p>
          <a:p>
            <a:pPr lvl="1"/>
            <a:r>
              <a:rPr lang="en-US" dirty="0"/>
              <a:t>Economic calendar</a:t>
            </a:r>
          </a:p>
          <a:p>
            <a:pPr lvl="1"/>
            <a:r>
              <a:rPr lang="en-US" dirty="0"/>
              <a:t>Market-wide statistics</a:t>
            </a:r>
          </a:p>
          <a:p>
            <a:pPr>
              <a:spcBef>
                <a:spcPts val="600"/>
              </a:spcBef>
            </a:pPr>
            <a:r>
              <a:rPr lang="en-US" dirty="0"/>
              <a:t>Improvements to site-wide navigation and presentation of information about individual securities</a:t>
            </a:r>
          </a:p>
          <a:p>
            <a:pPr lvl="1"/>
            <a:r>
              <a:rPr lang="en-US" dirty="0"/>
              <a:t>Informed by years-long series of focus groups and user feedback</a:t>
            </a:r>
          </a:p>
          <a:p>
            <a:r>
              <a:rPr lang="en-US" dirty="0"/>
              <a:t>Re-engineering and updating of data and document submission systems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7982CA-F661-4327-8F98-66BA8B7AD356}"/>
              </a:ext>
            </a:extLst>
          </p:cNvPr>
          <p:cNvGrpSpPr/>
          <p:nvPr/>
        </p:nvGrpSpPr>
        <p:grpSpPr>
          <a:xfrm>
            <a:off x="5791200" y="2667000"/>
            <a:ext cx="1253895" cy="1180990"/>
            <a:chOff x="4495800" y="2524200"/>
            <a:chExt cx="1253895" cy="11809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2BF24B-7CE6-4D18-8C47-799896C88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1600" y="2524200"/>
              <a:ext cx="638095" cy="60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1CF0DF-5697-4A3F-B477-98FF31FF1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0705" y="3152809"/>
              <a:ext cx="542857" cy="552381"/>
            </a:xfrm>
            <a:prstGeom prst="rect">
              <a:avLst/>
            </a:prstGeom>
          </p:spPr>
        </p:pic>
        <p:pic>
          <p:nvPicPr>
            <p:cNvPr id="6" name="Picture 2" descr="https://emma.msrb.org/Content/Images/yieldCurve-icon.png">
              <a:extLst>
                <a:ext uri="{FF2B5EF4-FFF2-40B4-BE49-F238E27FC236}">
                  <a16:creationId xmlns:a16="http://schemas.microsoft.com/office/drawing/2014/main" id="{C6B1611F-7F7D-47C7-83F8-523376D87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533650"/>
              <a:ext cx="542925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B89F61-B169-4DC6-8D40-D821EB1E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318" y="3124200"/>
              <a:ext cx="516377" cy="516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67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3CCE-D45B-4EF3-ABC8-F22C49F8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Market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52450-FDB8-4B11-896C-BE98803B9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Conducting a comprehensive analysis of relevant market data 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Disclosure documents</a:t>
            </a:r>
          </a:p>
          <a:p>
            <a:pPr lvl="1"/>
            <a:r>
              <a:rPr lang="en-US" dirty="0"/>
              <a:t>Trade data</a:t>
            </a:r>
          </a:p>
          <a:p>
            <a:pPr lvl="1"/>
            <a:r>
              <a:rPr lang="en-US" dirty="0"/>
              <a:t>Third-party data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, credit ratings)</a:t>
            </a:r>
          </a:p>
          <a:p>
            <a:pPr>
              <a:spcBef>
                <a:spcPts val="1200"/>
              </a:spcBef>
            </a:pPr>
            <a:r>
              <a:rPr lang="en-US" dirty="0"/>
              <a:t>Maximizing availability, utility and quality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B1662-4FF9-4495-9283-B723ECF7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93" y="2057400"/>
            <a:ext cx="4844698" cy="359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20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45B0-60E0-43E7-AAE0-8C4B8126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Unique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3EAA6-E705-4AB0-95FE-7311560F9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32766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Monitoring industry practices that can have an impact on the integrity and fairness of the market</a:t>
            </a:r>
          </a:p>
          <a:p>
            <a:pPr>
              <a:spcBef>
                <a:spcPts val="1200"/>
              </a:spcBef>
            </a:pPr>
            <a:r>
              <a:rPr lang="en-US" dirty="0"/>
              <a:t>Publishing white papers, commentary and advisories</a:t>
            </a:r>
          </a:p>
          <a:p>
            <a:pPr>
              <a:spcBef>
                <a:spcPts val="1200"/>
              </a:spcBef>
            </a:pPr>
            <a:r>
              <a:rPr lang="en-US" dirty="0"/>
              <a:t>Informing policy debates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07933-87B2-4828-82EE-20ED02AC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8800"/>
            <a:ext cx="2886310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CAE8C-C18E-42B1-970E-891B8808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663">
            <a:off x="5766842" y="2766949"/>
            <a:ext cx="2843356" cy="367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34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D751-DEF6-4554-8DD7-8D20D040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499C-6EBB-4926-8940-AB38F1909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828800"/>
            <a:ext cx="44958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Publishing public budget summary in support of public accountability and transparency</a:t>
            </a:r>
          </a:p>
          <a:p>
            <a:pPr>
              <a:spcBef>
                <a:spcPts val="1200"/>
              </a:spcBef>
            </a:pPr>
            <a:r>
              <a:rPr lang="en-US" dirty="0"/>
              <a:t>Ensuring fair and equitable distribution of fees among regulated entities</a:t>
            </a:r>
          </a:p>
          <a:p>
            <a:pPr>
              <a:spcBef>
                <a:spcPts val="1200"/>
              </a:spcBef>
            </a:pPr>
            <a:r>
              <a:rPr lang="en-US" dirty="0"/>
              <a:t>Aligning spending with strategic goals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113E5-7971-4946-8F04-D066331E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5176">
            <a:off x="626901" y="1847813"/>
            <a:ext cx="3080197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065722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MSRB_120215">
      <a:dk1>
        <a:srgbClr val="000000"/>
      </a:dk1>
      <a:lt1>
        <a:srgbClr val="FFFFFF"/>
      </a:lt1>
      <a:dk2>
        <a:srgbClr val="0D527D"/>
      </a:dk2>
      <a:lt2>
        <a:srgbClr val="CCECFC"/>
      </a:lt2>
      <a:accent1>
        <a:srgbClr val="72BF44"/>
      </a:accent1>
      <a:accent2>
        <a:srgbClr val="85AFC3"/>
      </a:accent2>
      <a:accent3>
        <a:srgbClr val="A99D95"/>
      </a:accent3>
      <a:accent4>
        <a:srgbClr val="00538D"/>
      </a:accent4>
      <a:accent5>
        <a:srgbClr val="CCECFC"/>
      </a:accent5>
      <a:accent6>
        <a:srgbClr val="669933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</TotalTime>
  <Words>627</Words>
  <Application>Microsoft Office PowerPoint</Application>
  <PresentationFormat>On-screen Show (4:3)</PresentationFormat>
  <Paragraphs>138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Geneva</vt:lpstr>
      <vt:lpstr>Wingdings</vt:lpstr>
      <vt:lpstr>1_Blank Presentation</vt:lpstr>
      <vt:lpstr>2_Blank Presentation</vt:lpstr>
      <vt:lpstr>Municipal Bond Developments</vt:lpstr>
      <vt:lpstr>Overview of Presentation</vt:lpstr>
      <vt:lpstr>Municipal Securities Rulemaking Board (MSRB)</vt:lpstr>
      <vt:lpstr>Long-Term Strategic Goals</vt:lpstr>
      <vt:lpstr>Facilitating Compliance</vt:lpstr>
      <vt:lpstr>Evolving EMMA</vt:lpstr>
      <vt:lpstr>Optimizing Market Data</vt:lpstr>
      <vt:lpstr>Leverage Unique Perspective </vt:lpstr>
      <vt:lpstr>Financial Sustainability</vt:lpstr>
      <vt:lpstr>MSRB Resources</vt:lpstr>
      <vt:lpstr>MyEMMA Alerts</vt:lpstr>
      <vt:lpstr>Financial Disclosure Email Reminders</vt:lpstr>
      <vt:lpstr>MuniEdPro® Course Catalog</vt:lpstr>
      <vt:lpstr>Municipal Advisor Obligations to Issuers</vt:lpstr>
      <vt:lpstr>Role of the Municipal Advisor</vt:lpstr>
      <vt:lpstr>Verify Municipal Advisor Registration</vt:lpstr>
      <vt:lpstr>Look for Series 50 Credential</vt:lpstr>
      <vt:lpstr>Municipal Advisors MUST:</vt:lpstr>
      <vt:lpstr>Municipal Advisors MUST NOT</vt:lpstr>
      <vt:lpstr>File a Complaint</vt:lpstr>
      <vt:lpstr>Contact the MSRB</vt:lpstr>
    </vt:vector>
  </TitlesOfParts>
  <Company>MSRB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Structure Issues</dc:title>
  <dc:creator>lszarek</dc:creator>
  <cp:lastModifiedBy>Don Wainwright</cp:lastModifiedBy>
  <cp:revision>708</cp:revision>
  <cp:lastPrinted>2018-03-14T15:09:58Z</cp:lastPrinted>
  <dcterms:created xsi:type="dcterms:W3CDTF">2013-10-25T14:28:34Z</dcterms:created>
  <dcterms:modified xsi:type="dcterms:W3CDTF">2018-03-26T14:21:58Z</dcterms:modified>
</cp:coreProperties>
</file>