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handoutMasterIdLst>
    <p:handoutMasterId r:id="rId39"/>
  </p:handoutMasterIdLst>
  <p:sldIdLst>
    <p:sldId id="597" r:id="rId5"/>
    <p:sldId id="517" r:id="rId6"/>
    <p:sldId id="531" r:id="rId7"/>
    <p:sldId id="614" r:id="rId8"/>
    <p:sldId id="616" r:id="rId9"/>
    <p:sldId id="617" r:id="rId10"/>
    <p:sldId id="619" r:id="rId11"/>
    <p:sldId id="2147377180" r:id="rId12"/>
    <p:sldId id="2147377252" r:id="rId13"/>
    <p:sldId id="2147377246" r:id="rId14"/>
    <p:sldId id="539" r:id="rId15"/>
    <p:sldId id="2147377181" r:id="rId16"/>
    <p:sldId id="2147377250" r:id="rId17"/>
    <p:sldId id="2147377179" r:id="rId18"/>
    <p:sldId id="2147377186" r:id="rId19"/>
    <p:sldId id="2147377184" r:id="rId20"/>
    <p:sldId id="2147377243" r:id="rId21"/>
    <p:sldId id="2147377248" r:id="rId22"/>
    <p:sldId id="2147377236" r:id="rId23"/>
    <p:sldId id="2147377247" r:id="rId24"/>
    <p:sldId id="2147377239" r:id="rId25"/>
    <p:sldId id="2147377230" r:id="rId26"/>
    <p:sldId id="2147377191" r:id="rId27"/>
    <p:sldId id="2147377189" r:id="rId28"/>
    <p:sldId id="808" r:id="rId29"/>
    <p:sldId id="795" r:id="rId30"/>
    <p:sldId id="631" r:id="rId31"/>
    <p:sldId id="2147377253" r:id="rId32"/>
    <p:sldId id="811" r:id="rId33"/>
    <p:sldId id="2147377254" r:id="rId34"/>
    <p:sldId id="743" r:id="rId35"/>
    <p:sldId id="612" r:id="rId36"/>
    <p:sldId id="504"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EF1D28-C67F-BCFF-CF6D-E33D1C715F87}" name="Petro, Sophia M  (DOH)" initials="SP" userId="S::Sophia.Petro@doh.wa.gov::9b8c5a13-9022-48c4-9642-76b9a7fa963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49D96"/>
    <a:srgbClr val="D2E1E9"/>
    <a:srgbClr val="99CCFF"/>
    <a:srgbClr val="2699BB"/>
    <a:srgbClr val="FFFFFF"/>
    <a:srgbClr val="A0A0A0"/>
    <a:srgbClr val="E8E8E8"/>
    <a:srgbClr val="E6E6E6"/>
    <a:srgbClr val="ECECEC"/>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A87DD6-31FC-4830-8354-00E2344CCAA4}" v="15" dt="2024-11-18T01:34:10.2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500" y="52"/>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tit, Chris (DOH)" userId="953576aa-fd4f-4e92-8368-ed7061bf3034" providerId="ADAL" clId="{F2A87DD6-31FC-4830-8354-00E2344CCAA4}"/>
    <pc:docChg chg="undo custSel delSld modSld sldOrd">
      <pc:chgData name="Pettit, Chris (DOH)" userId="953576aa-fd4f-4e92-8368-ed7061bf3034" providerId="ADAL" clId="{F2A87DD6-31FC-4830-8354-00E2344CCAA4}" dt="2024-11-18T01:34:24.539" v="966" actId="6549"/>
      <pc:docMkLst>
        <pc:docMk/>
      </pc:docMkLst>
      <pc:sldChg chg="modSp del mod">
        <pc:chgData name="Pettit, Chris (DOH)" userId="953576aa-fd4f-4e92-8368-ed7061bf3034" providerId="ADAL" clId="{F2A87DD6-31FC-4830-8354-00E2344CCAA4}" dt="2024-11-18T00:32:37.549" v="92" actId="313"/>
        <pc:sldMkLst>
          <pc:docMk/>
          <pc:sldMk cId="1938026293" sldId="517"/>
        </pc:sldMkLst>
        <pc:spChg chg="mod">
          <ac:chgData name="Pettit, Chris (DOH)" userId="953576aa-fd4f-4e92-8368-ed7061bf3034" providerId="ADAL" clId="{F2A87DD6-31FC-4830-8354-00E2344CCAA4}" dt="2024-11-18T00:32:21.451" v="70" actId="27636"/>
          <ac:spMkLst>
            <pc:docMk/>
            <pc:sldMk cId="1938026293" sldId="517"/>
            <ac:spMk id="2" creationId="{00000000-0000-0000-0000-000000000000}"/>
          </ac:spMkLst>
        </pc:spChg>
        <pc:spChg chg="mod">
          <ac:chgData name="Pettit, Chris (DOH)" userId="953576aa-fd4f-4e92-8368-ed7061bf3034" providerId="ADAL" clId="{F2A87DD6-31FC-4830-8354-00E2344CCAA4}" dt="2024-11-18T00:32:21.441" v="66" actId="27636"/>
          <ac:spMkLst>
            <pc:docMk/>
            <pc:sldMk cId="1938026293" sldId="517"/>
            <ac:spMk id="3" creationId="{00000000-0000-0000-0000-000000000000}"/>
          </ac:spMkLst>
        </pc:spChg>
        <pc:spChg chg="mod">
          <ac:chgData name="Pettit, Chris (DOH)" userId="953576aa-fd4f-4e92-8368-ed7061bf3034" providerId="ADAL" clId="{F2A87DD6-31FC-4830-8354-00E2344CCAA4}" dt="2024-11-18T00:32:21.449" v="69" actId="27636"/>
          <ac:spMkLst>
            <pc:docMk/>
            <pc:sldMk cId="1938026293" sldId="517"/>
            <ac:spMk id="5" creationId="{00000000-0000-0000-0000-000000000000}"/>
          </ac:spMkLst>
        </pc:spChg>
        <pc:spChg chg="mod">
          <ac:chgData name="Pettit, Chris (DOH)" userId="953576aa-fd4f-4e92-8368-ed7061bf3034" providerId="ADAL" clId="{F2A87DD6-31FC-4830-8354-00E2344CCAA4}" dt="2024-11-18T00:32:21.447" v="68" actId="27636"/>
          <ac:spMkLst>
            <pc:docMk/>
            <pc:sldMk cId="1938026293" sldId="517"/>
            <ac:spMk id="6" creationId="{00000000-0000-0000-0000-000000000000}"/>
          </ac:spMkLst>
        </pc:spChg>
        <pc:spChg chg="mod">
          <ac:chgData name="Pettit, Chris (DOH)" userId="953576aa-fd4f-4e92-8368-ed7061bf3034" providerId="ADAL" clId="{F2A87DD6-31FC-4830-8354-00E2344CCAA4}" dt="2024-11-18T00:32:21.445" v="67" actId="27636"/>
          <ac:spMkLst>
            <pc:docMk/>
            <pc:sldMk cId="1938026293" sldId="517"/>
            <ac:spMk id="7" creationId="{00000000-0000-0000-0000-000000000000}"/>
          </ac:spMkLst>
        </pc:spChg>
        <pc:spChg chg="mod">
          <ac:chgData name="Pettit, Chris (DOH)" userId="953576aa-fd4f-4e92-8368-ed7061bf3034" providerId="ADAL" clId="{F2A87DD6-31FC-4830-8354-00E2344CCAA4}" dt="2024-11-18T00:32:37.549" v="92" actId="313"/>
          <ac:spMkLst>
            <pc:docMk/>
            <pc:sldMk cId="1938026293" sldId="517"/>
            <ac:spMk id="10" creationId="{00000000-0000-0000-0000-000000000000}"/>
          </ac:spMkLst>
        </pc:spChg>
      </pc:sldChg>
      <pc:sldChg chg="modSp mod">
        <pc:chgData name="Pettit, Chris (DOH)" userId="953576aa-fd4f-4e92-8368-ed7061bf3034" providerId="ADAL" clId="{F2A87DD6-31FC-4830-8354-00E2344CCAA4}" dt="2024-11-18T01:31:57.753" v="900" actId="20577"/>
        <pc:sldMkLst>
          <pc:docMk/>
          <pc:sldMk cId="4276959476" sldId="597"/>
        </pc:sldMkLst>
        <pc:spChg chg="mod">
          <ac:chgData name="Pettit, Chris (DOH)" userId="953576aa-fd4f-4e92-8368-ed7061bf3034" providerId="ADAL" clId="{F2A87DD6-31FC-4830-8354-00E2344CCAA4}" dt="2024-11-18T01:31:57.753" v="900" actId="20577"/>
          <ac:spMkLst>
            <pc:docMk/>
            <pc:sldMk cId="4276959476" sldId="597"/>
            <ac:spMk id="5" creationId="{BE6FEEA6-F1F6-B759-D3B8-7E14087F05BA}"/>
          </ac:spMkLst>
        </pc:spChg>
      </pc:sldChg>
      <pc:sldChg chg="del">
        <pc:chgData name="Pettit, Chris (DOH)" userId="953576aa-fd4f-4e92-8368-ed7061bf3034" providerId="ADAL" clId="{F2A87DD6-31FC-4830-8354-00E2344CCAA4}" dt="2024-11-18T00:32:49.935" v="93" actId="2696"/>
        <pc:sldMkLst>
          <pc:docMk/>
          <pc:sldMk cId="2697912518" sldId="613"/>
        </pc:sldMkLst>
      </pc:sldChg>
      <pc:sldChg chg="del">
        <pc:chgData name="Pettit, Chris (DOH)" userId="953576aa-fd4f-4e92-8368-ed7061bf3034" providerId="ADAL" clId="{F2A87DD6-31FC-4830-8354-00E2344CCAA4}" dt="2024-11-18T00:33:59.678" v="97" actId="2696"/>
        <pc:sldMkLst>
          <pc:docMk/>
          <pc:sldMk cId="1392725475" sldId="624"/>
        </pc:sldMkLst>
      </pc:sldChg>
      <pc:sldChg chg="del">
        <pc:chgData name="Pettit, Chris (DOH)" userId="953576aa-fd4f-4e92-8368-ed7061bf3034" providerId="ADAL" clId="{F2A87DD6-31FC-4830-8354-00E2344CCAA4}" dt="2024-11-18T00:34:03.413" v="98" actId="2696"/>
        <pc:sldMkLst>
          <pc:docMk/>
          <pc:sldMk cId="1996751964" sldId="625"/>
        </pc:sldMkLst>
      </pc:sldChg>
      <pc:sldChg chg="modSp mod ord">
        <pc:chgData name="Pettit, Chris (DOH)" userId="953576aa-fd4f-4e92-8368-ed7061bf3034" providerId="ADAL" clId="{F2A87DD6-31FC-4830-8354-00E2344CCAA4}" dt="2024-11-18T01:32:54.740" v="905" actId="1076"/>
        <pc:sldMkLst>
          <pc:docMk/>
          <pc:sldMk cId="32267418" sldId="631"/>
        </pc:sldMkLst>
        <pc:spChg chg="mod">
          <ac:chgData name="Pettit, Chris (DOH)" userId="953576aa-fd4f-4e92-8368-ed7061bf3034" providerId="ADAL" clId="{F2A87DD6-31FC-4830-8354-00E2344CCAA4}" dt="2024-11-18T01:32:54.740" v="905" actId="1076"/>
          <ac:spMkLst>
            <pc:docMk/>
            <pc:sldMk cId="32267418" sldId="631"/>
            <ac:spMk id="4" creationId="{572EB073-0E9D-BA8E-EF99-57B6656B91C2}"/>
          </ac:spMkLst>
        </pc:spChg>
      </pc:sldChg>
      <pc:sldChg chg="modSp del mod">
        <pc:chgData name="Pettit, Chris (DOH)" userId="953576aa-fd4f-4e92-8368-ed7061bf3034" providerId="ADAL" clId="{F2A87DD6-31FC-4830-8354-00E2344CCAA4}" dt="2024-11-18T00:32:24.890" v="71" actId="2696"/>
        <pc:sldMkLst>
          <pc:docMk/>
          <pc:sldMk cId="3330519071" sldId="651"/>
        </pc:sldMkLst>
        <pc:spChg chg="mod">
          <ac:chgData name="Pettit, Chris (DOH)" userId="953576aa-fd4f-4e92-8368-ed7061bf3034" providerId="ADAL" clId="{F2A87DD6-31FC-4830-8354-00E2344CCAA4}" dt="2024-11-18T00:23:44.492" v="64" actId="20577"/>
          <ac:spMkLst>
            <pc:docMk/>
            <pc:sldMk cId="3330519071" sldId="651"/>
            <ac:spMk id="11" creationId="{1CF330AB-284A-17A2-7C93-54981F00432A}"/>
          </ac:spMkLst>
        </pc:spChg>
        <pc:spChg chg="mod">
          <ac:chgData name="Pettit, Chris (DOH)" userId="953576aa-fd4f-4e92-8368-ed7061bf3034" providerId="ADAL" clId="{F2A87DD6-31FC-4830-8354-00E2344CCAA4}" dt="2024-11-18T00:23:38.994" v="51" actId="20577"/>
          <ac:spMkLst>
            <pc:docMk/>
            <pc:sldMk cId="3330519071" sldId="651"/>
            <ac:spMk id="12" creationId="{976DBF84-CF24-D539-6F9B-4C17FD2C2F2B}"/>
          </ac:spMkLst>
        </pc:spChg>
      </pc:sldChg>
      <pc:sldChg chg="modSp mod">
        <pc:chgData name="Pettit, Chris (DOH)" userId="953576aa-fd4f-4e92-8368-ed7061bf3034" providerId="ADAL" clId="{F2A87DD6-31FC-4830-8354-00E2344CCAA4}" dt="2024-11-18T01:34:24.539" v="966" actId="6549"/>
        <pc:sldMkLst>
          <pc:docMk/>
          <pc:sldMk cId="1956625976" sldId="743"/>
        </pc:sldMkLst>
        <pc:spChg chg="mod">
          <ac:chgData name="Pettit, Chris (DOH)" userId="953576aa-fd4f-4e92-8368-ed7061bf3034" providerId="ADAL" clId="{F2A87DD6-31FC-4830-8354-00E2344CCAA4}" dt="2024-11-18T01:34:24.539" v="966" actId="6549"/>
          <ac:spMkLst>
            <pc:docMk/>
            <pc:sldMk cId="1956625976" sldId="743"/>
            <ac:spMk id="5" creationId="{06ACCF16-2C47-1528-23CC-A9EB68FC3C31}"/>
          </ac:spMkLst>
        </pc:spChg>
      </pc:sldChg>
      <pc:sldChg chg="modSp mod ord">
        <pc:chgData name="Pettit, Chris (DOH)" userId="953576aa-fd4f-4e92-8368-ed7061bf3034" providerId="ADAL" clId="{F2A87DD6-31FC-4830-8354-00E2344CCAA4}" dt="2024-11-18T01:29:12.355" v="752"/>
        <pc:sldMkLst>
          <pc:docMk/>
          <pc:sldMk cId="1828298631" sldId="795"/>
        </pc:sldMkLst>
        <pc:spChg chg="mod">
          <ac:chgData name="Pettit, Chris (DOH)" userId="953576aa-fd4f-4e92-8368-ed7061bf3034" providerId="ADAL" clId="{F2A87DD6-31FC-4830-8354-00E2344CCAA4}" dt="2024-11-18T00:40:03.397" v="237" actId="20577"/>
          <ac:spMkLst>
            <pc:docMk/>
            <pc:sldMk cId="1828298631" sldId="795"/>
            <ac:spMk id="2" creationId="{BAF9D120-FADB-64ED-FCD5-314B62165C45}"/>
          </ac:spMkLst>
        </pc:spChg>
        <pc:spChg chg="mod">
          <ac:chgData name="Pettit, Chris (DOH)" userId="953576aa-fd4f-4e92-8368-ed7061bf3034" providerId="ADAL" clId="{F2A87DD6-31FC-4830-8354-00E2344CCAA4}" dt="2024-11-18T00:39:25.939" v="127" actId="20577"/>
          <ac:spMkLst>
            <pc:docMk/>
            <pc:sldMk cId="1828298631" sldId="795"/>
            <ac:spMk id="3" creationId="{DB484389-0248-DF25-5FAF-9FA6CA3DDDFD}"/>
          </ac:spMkLst>
        </pc:spChg>
      </pc:sldChg>
      <pc:sldChg chg="modSp mod ord">
        <pc:chgData name="Pettit, Chris (DOH)" userId="953576aa-fd4f-4e92-8368-ed7061bf3034" providerId="ADAL" clId="{F2A87DD6-31FC-4830-8354-00E2344CCAA4}" dt="2024-11-18T01:29:10.068" v="750"/>
        <pc:sldMkLst>
          <pc:docMk/>
          <pc:sldMk cId="573716394" sldId="808"/>
        </pc:sldMkLst>
        <pc:spChg chg="mod">
          <ac:chgData name="Pettit, Chris (DOH)" userId="953576aa-fd4f-4e92-8368-ed7061bf3034" providerId="ADAL" clId="{F2A87DD6-31FC-4830-8354-00E2344CCAA4}" dt="2024-11-18T01:26:48.727" v="717" actId="20577"/>
          <ac:spMkLst>
            <pc:docMk/>
            <pc:sldMk cId="573716394" sldId="808"/>
            <ac:spMk id="4" creationId="{479D1236-1697-6A26-3C76-D94E7184D550}"/>
          </ac:spMkLst>
        </pc:spChg>
      </pc:sldChg>
      <pc:sldChg chg="modSp mod ord">
        <pc:chgData name="Pettit, Chris (DOH)" userId="953576aa-fd4f-4e92-8368-ed7061bf3034" providerId="ADAL" clId="{F2A87DD6-31FC-4830-8354-00E2344CCAA4}" dt="2024-11-18T01:33:14.507" v="935" actId="20577"/>
        <pc:sldMkLst>
          <pc:docMk/>
          <pc:sldMk cId="2095257729" sldId="811"/>
        </pc:sldMkLst>
        <pc:spChg chg="mod">
          <ac:chgData name="Pettit, Chris (DOH)" userId="953576aa-fd4f-4e92-8368-ed7061bf3034" providerId="ADAL" clId="{F2A87DD6-31FC-4830-8354-00E2344CCAA4}" dt="2024-11-18T01:33:14.507" v="935" actId="20577"/>
          <ac:spMkLst>
            <pc:docMk/>
            <pc:sldMk cId="2095257729" sldId="811"/>
            <ac:spMk id="2" creationId="{BAF9D120-FADB-64ED-FCD5-314B62165C45}"/>
          </ac:spMkLst>
        </pc:spChg>
      </pc:sldChg>
      <pc:sldChg chg="modSp del mod">
        <pc:chgData name="Pettit, Chris (DOH)" userId="953576aa-fd4f-4e92-8368-ed7061bf3034" providerId="ADAL" clId="{F2A87DD6-31FC-4830-8354-00E2344CCAA4}" dt="2024-11-18T01:30:40.933" v="842" actId="2696"/>
        <pc:sldMkLst>
          <pc:docMk/>
          <pc:sldMk cId="21164552" sldId="812"/>
        </pc:sldMkLst>
        <pc:spChg chg="mod">
          <ac:chgData name="Pettit, Chris (DOH)" userId="953576aa-fd4f-4e92-8368-ed7061bf3034" providerId="ADAL" clId="{F2A87DD6-31FC-4830-8354-00E2344CCAA4}" dt="2024-11-18T01:30:09.688" v="841" actId="20577"/>
          <ac:spMkLst>
            <pc:docMk/>
            <pc:sldMk cId="21164552" sldId="812"/>
            <ac:spMk id="5" creationId="{1EE9BB05-826D-702A-4816-9027C1F2852F}"/>
          </ac:spMkLst>
        </pc:spChg>
      </pc:sldChg>
      <pc:sldChg chg="del">
        <pc:chgData name="Pettit, Chris (DOH)" userId="953576aa-fd4f-4e92-8368-ed7061bf3034" providerId="ADAL" clId="{F2A87DD6-31FC-4830-8354-00E2344CCAA4}" dt="2024-11-18T00:33:45.016" v="96" actId="2696"/>
        <pc:sldMkLst>
          <pc:docMk/>
          <pc:sldMk cId="3727392813" sldId="2147377233"/>
        </pc:sldMkLst>
      </pc:sldChg>
      <pc:sldChg chg="del">
        <pc:chgData name="Pettit, Chris (DOH)" userId="953576aa-fd4f-4e92-8368-ed7061bf3034" providerId="ADAL" clId="{F2A87DD6-31FC-4830-8354-00E2344CCAA4}" dt="2024-11-18T00:34:35.219" v="103" actId="2696"/>
        <pc:sldMkLst>
          <pc:docMk/>
          <pc:sldMk cId="67000387" sldId="2147377234"/>
        </pc:sldMkLst>
      </pc:sldChg>
      <pc:sldChg chg="del">
        <pc:chgData name="Pettit, Chris (DOH)" userId="953576aa-fd4f-4e92-8368-ed7061bf3034" providerId="ADAL" clId="{F2A87DD6-31FC-4830-8354-00E2344CCAA4}" dt="2024-11-18T00:34:16.971" v="99" actId="2696"/>
        <pc:sldMkLst>
          <pc:docMk/>
          <pc:sldMk cId="4064438971" sldId="2147377240"/>
        </pc:sldMkLst>
      </pc:sldChg>
      <pc:sldChg chg="del">
        <pc:chgData name="Pettit, Chris (DOH)" userId="953576aa-fd4f-4e92-8368-ed7061bf3034" providerId="ADAL" clId="{F2A87DD6-31FC-4830-8354-00E2344CCAA4}" dt="2024-11-18T00:34:25.133" v="101" actId="2696"/>
        <pc:sldMkLst>
          <pc:docMk/>
          <pc:sldMk cId="1284912497" sldId="2147377241"/>
        </pc:sldMkLst>
      </pc:sldChg>
      <pc:sldChg chg="del">
        <pc:chgData name="Pettit, Chris (DOH)" userId="953576aa-fd4f-4e92-8368-ed7061bf3034" providerId="ADAL" clId="{F2A87DD6-31FC-4830-8354-00E2344CCAA4}" dt="2024-11-18T00:34:20.905" v="100" actId="2696"/>
        <pc:sldMkLst>
          <pc:docMk/>
          <pc:sldMk cId="2758382633" sldId="2147377242"/>
        </pc:sldMkLst>
      </pc:sldChg>
      <pc:sldChg chg="del">
        <pc:chgData name="Pettit, Chris (DOH)" userId="953576aa-fd4f-4e92-8368-ed7061bf3034" providerId="ADAL" clId="{F2A87DD6-31FC-4830-8354-00E2344CCAA4}" dt="2024-11-18T00:33:15.381" v="94" actId="2696"/>
        <pc:sldMkLst>
          <pc:docMk/>
          <pc:sldMk cId="845162179" sldId="2147377244"/>
        </pc:sldMkLst>
      </pc:sldChg>
      <pc:sldChg chg="del">
        <pc:chgData name="Pettit, Chris (DOH)" userId="953576aa-fd4f-4e92-8368-ed7061bf3034" providerId="ADAL" clId="{F2A87DD6-31FC-4830-8354-00E2344CCAA4}" dt="2024-11-18T00:34:28.872" v="102" actId="2696"/>
        <pc:sldMkLst>
          <pc:docMk/>
          <pc:sldMk cId="3814077677" sldId="2147377249"/>
        </pc:sldMkLst>
      </pc:sldChg>
      <pc:sldChg chg="addSp modSp mod ord">
        <pc:chgData name="Pettit, Chris (DOH)" userId="953576aa-fd4f-4e92-8368-ed7061bf3034" providerId="ADAL" clId="{F2A87DD6-31FC-4830-8354-00E2344CCAA4}" dt="2024-11-18T01:33:30.516" v="937"/>
        <pc:sldMkLst>
          <pc:docMk/>
          <pc:sldMk cId="628930381" sldId="2147377253"/>
        </pc:sldMkLst>
        <pc:spChg chg="mod">
          <ac:chgData name="Pettit, Chris (DOH)" userId="953576aa-fd4f-4e92-8368-ed7061bf3034" providerId="ADAL" clId="{F2A87DD6-31FC-4830-8354-00E2344CCAA4}" dt="2024-11-18T01:27:42.028" v="737" actId="20577"/>
          <ac:spMkLst>
            <pc:docMk/>
            <pc:sldMk cId="628930381" sldId="2147377253"/>
            <ac:spMk id="4" creationId="{07604786-D2CA-1942-CA7D-869503BCD462}"/>
          </ac:spMkLst>
        </pc:spChg>
        <pc:spChg chg="mod">
          <ac:chgData name="Pettit, Chris (DOH)" userId="953576aa-fd4f-4e92-8368-ed7061bf3034" providerId="ADAL" clId="{F2A87DD6-31FC-4830-8354-00E2344CCAA4}" dt="2024-11-18T01:31:13.095" v="896" actId="20577"/>
          <ac:spMkLst>
            <pc:docMk/>
            <pc:sldMk cId="628930381" sldId="2147377253"/>
            <ac:spMk id="5" creationId="{423E0606-A1CD-5454-9722-EE9EDDD2021A}"/>
          </ac:spMkLst>
        </pc:spChg>
        <pc:picChg chg="add mod">
          <ac:chgData name="Pettit, Chris (DOH)" userId="953576aa-fd4f-4e92-8368-ed7061bf3034" providerId="ADAL" clId="{F2A87DD6-31FC-4830-8354-00E2344CCAA4}" dt="2024-11-18T01:28:34.227" v="748" actId="14100"/>
          <ac:picMkLst>
            <pc:docMk/>
            <pc:sldMk cId="628930381" sldId="2147377253"/>
            <ac:picMk id="3" creationId="{346E1077-E97C-E453-EF47-E450A5367AA5}"/>
          </ac:picMkLst>
        </pc:picChg>
      </pc:sldChg>
      <pc:sldChg chg="del">
        <pc:chgData name="Pettit, Chris (DOH)" userId="953576aa-fd4f-4e92-8368-ed7061bf3034" providerId="ADAL" clId="{F2A87DD6-31FC-4830-8354-00E2344CCAA4}" dt="2024-11-18T00:33:19.756" v="95" actId="2696"/>
        <pc:sldMkLst>
          <pc:docMk/>
          <pc:sldMk cId="3065627349" sldId="2147377253"/>
        </pc:sldMkLst>
      </pc:sldChg>
      <pc:sldChg chg="modSp mod ord">
        <pc:chgData name="Pettit, Chris (DOH)" userId="953576aa-fd4f-4e92-8368-ed7061bf3034" providerId="ADAL" clId="{F2A87DD6-31FC-4830-8354-00E2344CCAA4}" dt="2024-11-18T01:31:32.109" v="898"/>
        <pc:sldMkLst>
          <pc:docMk/>
          <pc:sldMk cId="2787378557" sldId="2147377254"/>
        </pc:sldMkLst>
        <pc:spChg chg="mod">
          <ac:chgData name="Pettit, Chris (DOH)" userId="953576aa-fd4f-4e92-8368-ed7061bf3034" providerId="ADAL" clId="{F2A87DD6-31FC-4830-8354-00E2344CCAA4}" dt="2024-11-18T01:09:52.182" v="563" actId="20577"/>
          <ac:spMkLst>
            <pc:docMk/>
            <pc:sldMk cId="2787378557" sldId="2147377254"/>
            <ac:spMk id="4" creationId="{D7014583-467D-253D-AB9F-EA6BC3E5573A}"/>
          </ac:spMkLst>
        </pc:spChg>
        <pc:spChg chg="mod">
          <ac:chgData name="Pettit, Chris (DOH)" userId="953576aa-fd4f-4e92-8368-ed7061bf3034" providerId="ADAL" clId="{F2A87DD6-31FC-4830-8354-00E2344CCAA4}" dt="2024-11-18T01:14:21.548" v="697" actId="207"/>
          <ac:spMkLst>
            <pc:docMk/>
            <pc:sldMk cId="2787378557" sldId="2147377254"/>
            <ac:spMk id="5" creationId="{7E77B800-E355-05F3-DE6C-488A52EDF2C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Detect percentages for PWSs that have tested for PFAS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PWSs that have tested for PFAS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020-4B2F-A4C5-E48866FFC833}"/>
              </c:ext>
            </c:extLst>
          </c:dPt>
          <c:dPt>
            <c:idx val="1"/>
            <c:bubble3D val="0"/>
            <c:spPr>
              <a:solidFill>
                <a:srgbClr val="349D96"/>
              </a:solidFill>
              <a:ln w="25400">
                <a:solidFill>
                  <a:schemeClr val="lt1"/>
                </a:solidFill>
              </a:ln>
              <a:effectLst/>
              <a:sp3d contourW="25400">
                <a:contourClr>
                  <a:schemeClr val="lt1"/>
                </a:contourClr>
              </a:sp3d>
            </c:spPr>
            <c:extLst>
              <c:ext xmlns:c16="http://schemas.microsoft.com/office/drawing/2014/chart" uri="{C3380CC4-5D6E-409C-BE32-E72D297353CC}">
                <c16:uniqueId val="{00000001-8944-4D81-A0E3-71151AF519F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020-4B2F-A4C5-E48866FFC833}"/>
              </c:ext>
            </c:extLst>
          </c:dPt>
          <c:dPt>
            <c:idx val="3"/>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2-8944-4D81-A0E3-71151AF519F8}"/>
              </c:ext>
            </c:extLst>
          </c:dPt>
          <c:cat>
            <c:strRef>
              <c:f>Sheet1!$A$2:$A$5</c:f>
              <c:strCache>
                <c:ptCount val="4"/>
                <c:pt idx="0">
                  <c:v>Sampled - no PFAS detected</c:v>
                </c:pt>
                <c:pt idx="1">
                  <c:v>PWSs with PFAS detection below MCL</c:v>
                </c:pt>
                <c:pt idx="2">
                  <c:v>PWSs with PFAS above a SAL</c:v>
                </c:pt>
                <c:pt idx="3">
                  <c:v>PWSs with a PFAS above an MCL</c:v>
                </c:pt>
              </c:strCache>
            </c:strRef>
          </c:cat>
          <c:val>
            <c:numRef>
              <c:f>Sheet1!$B$2:$B$5</c:f>
              <c:numCache>
                <c:formatCode>General</c:formatCode>
                <c:ptCount val="4"/>
                <c:pt idx="0">
                  <c:v>1203</c:v>
                </c:pt>
                <c:pt idx="1">
                  <c:v>152</c:v>
                </c:pt>
                <c:pt idx="2">
                  <c:v>31</c:v>
                </c:pt>
                <c:pt idx="3">
                  <c:v>143</c:v>
                </c:pt>
              </c:numCache>
            </c:numRef>
          </c:val>
          <c:extLst>
            <c:ext xmlns:c16="http://schemas.microsoft.com/office/drawing/2014/chart" uri="{C3380CC4-5D6E-409C-BE32-E72D297353CC}">
              <c16:uniqueId val="{00000000-8944-4D81-A0E3-71151AF519F8}"/>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8.8931882818249916E-2"/>
          <c:y val="0.71786145984416061"/>
          <c:w val="0.78641853357096092"/>
          <c:h val="0.2821385401558393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1F85B1-9AE3-4A59-8EBE-A5BBF113525D}"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F5A162DB-733F-40CB-A89D-BC722465BE09}">
      <dgm:prSet custT="1"/>
      <dgm:spPr>
        <a:solidFill>
          <a:schemeClr val="accent1"/>
        </a:solidFill>
      </dgm:spPr>
      <dgm:t>
        <a:bodyPr/>
        <a:lstStyle/>
        <a:p>
          <a:pPr marL="0" lvl="0" indent="0" algn="ctr" defTabSz="1289050">
            <a:lnSpc>
              <a:spcPct val="90000"/>
            </a:lnSpc>
            <a:spcBef>
              <a:spcPct val="0"/>
            </a:spcBef>
            <a:spcAft>
              <a:spcPct val="35000"/>
            </a:spcAft>
            <a:buNone/>
          </a:pPr>
          <a:r>
            <a:rPr lang="en-US" sz="2900" b="1" i="0" kern="1200">
              <a:solidFill>
                <a:srgbClr val="FFFFFF"/>
              </a:solidFill>
              <a:latin typeface="Calibri" panose="020F0502020204030204"/>
              <a:ea typeface="+mn-ea"/>
              <a:cs typeface="+mn-cs"/>
            </a:rPr>
            <a:t>Persistent </a:t>
          </a:r>
          <a:br>
            <a:rPr lang="en-US" sz="2900" b="1" i="0" kern="1200">
              <a:solidFill>
                <a:srgbClr val="FFFFFF"/>
              </a:solidFill>
              <a:latin typeface="Calibri" panose="020F0502020204030204"/>
              <a:ea typeface="+mn-ea"/>
              <a:cs typeface="+mn-cs"/>
            </a:rPr>
          </a:br>
          <a:r>
            <a:rPr lang="en-US" sz="2400" b="0" i="0" kern="1200">
              <a:solidFill>
                <a:srgbClr val="FFFFFF"/>
              </a:solidFill>
              <a:latin typeface="Century Gothic" panose="020B0502020202020204" pitchFamily="34" charset="0"/>
              <a:ea typeface="+mn-ea"/>
              <a:cs typeface="+mn-cs"/>
            </a:rPr>
            <a:t>in the environment</a:t>
          </a:r>
        </a:p>
      </dgm:t>
    </dgm:pt>
    <dgm:pt modelId="{3881784A-15D7-49DC-8002-4E415ACC3E85}" type="parTrans" cxnId="{67FC2042-1F39-49D8-825B-658CC82342EA}">
      <dgm:prSet/>
      <dgm:spPr/>
      <dgm:t>
        <a:bodyPr/>
        <a:lstStyle/>
        <a:p>
          <a:endParaRPr lang="en-US"/>
        </a:p>
      </dgm:t>
    </dgm:pt>
    <dgm:pt modelId="{F9E01BB2-694B-4447-8E84-C19B185FD442}" type="sibTrans" cxnId="{67FC2042-1F39-49D8-825B-658CC82342EA}">
      <dgm:prSet/>
      <dgm:spPr/>
      <dgm:t>
        <a:bodyPr/>
        <a:lstStyle/>
        <a:p>
          <a:endParaRPr lang="en-US"/>
        </a:p>
      </dgm:t>
    </dgm:pt>
    <dgm:pt modelId="{E475F009-BDA5-4180-A770-B7F323C3D6C3}">
      <dgm:prSet custT="1"/>
      <dgm:spPr>
        <a:solidFill>
          <a:schemeClr val="accent1"/>
        </a:solidFill>
      </dgm:spPr>
      <dgm:t>
        <a:bodyPr/>
        <a:lstStyle/>
        <a:p>
          <a:r>
            <a:rPr lang="en-US" sz="2900" b="1" i="0">
              <a:latin typeface="+mn-lt"/>
            </a:rPr>
            <a:t>Bioaccumulate</a:t>
          </a:r>
          <a:r>
            <a:rPr lang="en-US" sz="2900"/>
            <a:t> </a:t>
          </a:r>
          <a:br>
            <a:rPr lang="en-US" sz="2900"/>
          </a:br>
          <a:r>
            <a:rPr lang="en-US" sz="2400">
              <a:latin typeface="Century Gothic" panose="020B0502020202020204" pitchFamily="34" charset="0"/>
            </a:rPr>
            <a:t>in humans</a:t>
          </a:r>
          <a:endParaRPr lang="en-US" sz="2900">
            <a:latin typeface="Century Gothic" panose="020B0502020202020204" pitchFamily="34" charset="0"/>
          </a:endParaRPr>
        </a:p>
      </dgm:t>
    </dgm:pt>
    <dgm:pt modelId="{F77D71B7-5189-4678-8504-43FB97DC01A2}" type="parTrans" cxnId="{7A200ED6-2657-434D-BEC8-2018B5A48BA0}">
      <dgm:prSet/>
      <dgm:spPr/>
      <dgm:t>
        <a:bodyPr/>
        <a:lstStyle/>
        <a:p>
          <a:endParaRPr lang="en-US"/>
        </a:p>
      </dgm:t>
    </dgm:pt>
    <dgm:pt modelId="{91889E8E-E524-45EE-8607-6D85AB551D44}" type="sibTrans" cxnId="{7A200ED6-2657-434D-BEC8-2018B5A48BA0}">
      <dgm:prSet/>
      <dgm:spPr/>
      <dgm:t>
        <a:bodyPr/>
        <a:lstStyle/>
        <a:p>
          <a:endParaRPr lang="en-US"/>
        </a:p>
      </dgm:t>
    </dgm:pt>
    <dgm:pt modelId="{596A066E-69D8-4B3D-9694-624932B073B4}">
      <dgm:prSet custT="1"/>
      <dgm:spPr>
        <a:solidFill>
          <a:schemeClr val="accent1"/>
        </a:solidFill>
      </dgm:spPr>
      <dgm:t>
        <a:bodyPr/>
        <a:lstStyle/>
        <a:p>
          <a:pPr rtl="0">
            <a:lnSpc>
              <a:spcPct val="100000"/>
            </a:lnSpc>
            <a:spcAft>
              <a:spcPts val="0"/>
            </a:spcAft>
          </a:pPr>
          <a:r>
            <a:rPr lang="en-US" sz="2900" b="1" i="0">
              <a:latin typeface="+mn-lt"/>
            </a:rPr>
            <a:t>Toxic </a:t>
          </a:r>
        </a:p>
        <a:p>
          <a:pPr rtl="0">
            <a:lnSpc>
              <a:spcPct val="100000"/>
            </a:lnSpc>
            <a:spcAft>
              <a:spcPts val="0"/>
            </a:spcAft>
          </a:pPr>
          <a:r>
            <a:rPr lang="en-US" sz="2400" b="0" i="0">
              <a:latin typeface="Century Gothic" panose="020B0502020202020204" pitchFamily="34" charset="0"/>
            </a:rPr>
            <a:t>a</a:t>
          </a:r>
          <a:r>
            <a:rPr lang="en-US" sz="2400">
              <a:latin typeface="Century Gothic" panose="020B0502020202020204" pitchFamily="34" charset="0"/>
            </a:rPr>
            <a:t>t low levels</a:t>
          </a:r>
        </a:p>
      </dgm:t>
    </dgm:pt>
    <dgm:pt modelId="{7CBE8FA6-070E-48F3-9FE1-1321509689D9}" type="parTrans" cxnId="{400E1F7F-E0FC-4CD5-8869-463BE9C26019}">
      <dgm:prSet/>
      <dgm:spPr/>
      <dgm:t>
        <a:bodyPr/>
        <a:lstStyle/>
        <a:p>
          <a:endParaRPr lang="en-US"/>
        </a:p>
      </dgm:t>
    </dgm:pt>
    <dgm:pt modelId="{44EBF17E-31E0-41AE-A880-D0B7245A70AD}" type="sibTrans" cxnId="{400E1F7F-E0FC-4CD5-8869-463BE9C26019}">
      <dgm:prSet/>
      <dgm:spPr/>
      <dgm:t>
        <a:bodyPr/>
        <a:lstStyle/>
        <a:p>
          <a:endParaRPr lang="en-US"/>
        </a:p>
      </dgm:t>
    </dgm:pt>
    <dgm:pt modelId="{E50C16E1-1C38-41F1-952C-CF89A99D9D7A}" type="pres">
      <dgm:prSet presAssocID="{611F85B1-9AE3-4A59-8EBE-A5BBF113525D}" presName="diagram" presStyleCnt="0">
        <dgm:presLayoutVars>
          <dgm:chPref val="1"/>
          <dgm:dir/>
          <dgm:animOne val="branch"/>
          <dgm:animLvl val="lvl"/>
          <dgm:resizeHandles/>
        </dgm:presLayoutVars>
      </dgm:prSet>
      <dgm:spPr/>
    </dgm:pt>
    <dgm:pt modelId="{1BC9B93D-1C3E-4F0A-92F6-797880F8C08A}" type="pres">
      <dgm:prSet presAssocID="{F5A162DB-733F-40CB-A89D-BC722465BE09}" presName="root" presStyleCnt="0"/>
      <dgm:spPr/>
    </dgm:pt>
    <dgm:pt modelId="{9D4830ED-3455-4119-96BC-BA8917BAC1B8}" type="pres">
      <dgm:prSet presAssocID="{F5A162DB-733F-40CB-A89D-BC722465BE09}" presName="rootComposite" presStyleCnt="0"/>
      <dgm:spPr/>
    </dgm:pt>
    <dgm:pt modelId="{5863F391-D7EB-4531-90EA-72A6C2453A1F}" type="pres">
      <dgm:prSet presAssocID="{F5A162DB-733F-40CB-A89D-BC722465BE09}" presName="rootText" presStyleLbl="node1" presStyleIdx="0" presStyleCnt="3" custScaleX="97361" custScaleY="120635" custLinFactNeighborX="2336" custLinFactNeighborY="2318"/>
      <dgm:spPr/>
    </dgm:pt>
    <dgm:pt modelId="{E6C4E328-7BE0-4366-9128-04541AC71F18}" type="pres">
      <dgm:prSet presAssocID="{F5A162DB-733F-40CB-A89D-BC722465BE09}" presName="rootConnector" presStyleLbl="node1" presStyleIdx="0" presStyleCnt="3"/>
      <dgm:spPr/>
    </dgm:pt>
    <dgm:pt modelId="{8EF3026C-010C-432D-BDA3-7F241C94DE80}" type="pres">
      <dgm:prSet presAssocID="{F5A162DB-733F-40CB-A89D-BC722465BE09}" presName="childShape" presStyleCnt="0"/>
      <dgm:spPr/>
    </dgm:pt>
    <dgm:pt modelId="{5DBD3194-4F8A-46B4-B436-A57DADBFD872}" type="pres">
      <dgm:prSet presAssocID="{E475F009-BDA5-4180-A770-B7F323C3D6C3}" presName="root" presStyleCnt="0"/>
      <dgm:spPr/>
    </dgm:pt>
    <dgm:pt modelId="{46691E9C-9443-4FFD-A55F-A73B45104B13}" type="pres">
      <dgm:prSet presAssocID="{E475F009-BDA5-4180-A770-B7F323C3D6C3}" presName="rootComposite" presStyleCnt="0"/>
      <dgm:spPr/>
    </dgm:pt>
    <dgm:pt modelId="{F3507A05-4799-4855-9108-682651CD7272}" type="pres">
      <dgm:prSet presAssocID="{E475F009-BDA5-4180-A770-B7F323C3D6C3}" presName="rootText" presStyleLbl="node1" presStyleIdx="1" presStyleCnt="3" custScaleX="124292" custLinFactNeighborX="-1359" custLinFactNeighborY="2318"/>
      <dgm:spPr/>
    </dgm:pt>
    <dgm:pt modelId="{68D0D6EF-D329-4098-9643-29817A816E35}" type="pres">
      <dgm:prSet presAssocID="{E475F009-BDA5-4180-A770-B7F323C3D6C3}" presName="rootConnector" presStyleLbl="node1" presStyleIdx="1" presStyleCnt="3"/>
      <dgm:spPr/>
    </dgm:pt>
    <dgm:pt modelId="{37E748FE-F283-41F7-B559-910326D62DA1}" type="pres">
      <dgm:prSet presAssocID="{E475F009-BDA5-4180-A770-B7F323C3D6C3}" presName="childShape" presStyleCnt="0"/>
      <dgm:spPr/>
    </dgm:pt>
    <dgm:pt modelId="{91CC55BB-4C92-4EC4-94F1-43A832334672}" type="pres">
      <dgm:prSet presAssocID="{596A066E-69D8-4B3D-9694-624932B073B4}" presName="root" presStyleCnt="0"/>
      <dgm:spPr/>
    </dgm:pt>
    <dgm:pt modelId="{4640DEBB-0E91-4E10-B889-558F7EF0CAFC}" type="pres">
      <dgm:prSet presAssocID="{596A066E-69D8-4B3D-9694-624932B073B4}" presName="rootComposite" presStyleCnt="0"/>
      <dgm:spPr/>
    </dgm:pt>
    <dgm:pt modelId="{20EB4ACB-D0F2-448F-8D55-BEE3B127958D}" type="pres">
      <dgm:prSet presAssocID="{596A066E-69D8-4B3D-9694-624932B073B4}" presName="rootText" presStyleLbl="node1" presStyleIdx="2" presStyleCnt="3" custScaleY="122308" custLinFactNeighborX="-5839" custLinFactNeighborY="0"/>
      <dgm:spPr/>
    </dgm:pt>
    <dgm:pt modelId="{D3FF6761-1FFA-400B-8EB0-BCB45AD6A0FE}" type="pres">
      <dgm:prSet presAssocID="{596A066E-69D8-4B3D-9694-624932B073B4}" presName="rootConnector" presStyleLbl="node1" presStyleIdx="2" presStyleCnt="3"/>
      <dgm:spPr/>
    </dgm:pt>
    <dgm:pt modelId="{E7C19B96-5F1E-4535-B726-D00D05E46693}" type="pres">
      <dgm:prSet presAssocID="{596A066E-69D8-4B3D-9694-624932B073B4}" presName="childShape" presStyleCnt="0"/>
      <dgm:spPr/>
    </dgm:pt>
  </dgm:ptLst>
  <dgm:cxnLst>
    <dgm:cxn modelId="{07C15E0A-E35B-4DFD-9143-5F755618CB52}" type="presOf" srcId="{F5A162DB-733F-40CB-A89D-BC722465BE09}" destId="{5863F391-D7EB-4531-90EA-72A6C2453A1F}" srcOrd="0" destOrd="0" presId="urn:microsoft.com/office/officeart/2005/8/layout/hierarchy3"/>
    <dgm:cxn modelId="{4FAB1F33-31DC-4E19-BD4A-EB6AD894C4C4}" type="presOf" srcId="{611F85B1-9AE3-4A59-8EBE-A5BBF113525D}" destId="{E50C16E1-1C38-41F1-952C-CF89A99D9D7A}" srcOrd="0" destOrd="0" presId="urn:microsoft.com/office/officeart/2005/8/layout/hierarchy3"/>
    <dgm:cxn modelId="{67FC2042-1F39-49D8-825B-658CC82342EA}" srcId="{611F85B1-9AE3-4A59-8EBE-A5BBF113525D}" destId="{F5A162DB-733F-40CB-A89D-BC722465BE09}" srcOrd="0" destOrd="0" parTransId="{3881784A-15D7-49DC-8002-4E415ACC3E85}" sibTransId="{F9E01BB2-694B-4447-8E84-C19B185FD442}"/>
    <dgm:cxn modelId="{AF0D0572-7C5A-4933-859E-AB4F0491F888}" type="presOf" srcId="{F5A162DB-733F-40CB-A89D-BC722465BE09}" destId="{E6C4E328-7BE0-4366-9128-04541AC71F18}" srcOrd="1" destOrd="0" presId="urn:microsoft.com/office/officeart/2005/8/layout/hierarchy3"/>
    <dgm:cxn modelId="{400E1F7F-E0FC-4CD5-8869-463BE9C26019}" srcId="{611F85B1-9AE3-4A59-8EBE-A5BBF113525D}" destId="{596A066E-69D8-4B3D-9694-624932B073B4}" srcOrd="2" destOrd="0" parTransId="{7CBE8FA6-070E-48F3-9FE1-1321509689D9}" sibTransId="{44EBF17E-31E0-41AE-A880-D0B7245A70AD}"/>
    <dgm:cxn modelId="{492B3D9B-4DEA-4BAF-88C4-B48184A68B38}" type="presOf" srcId="{E475F009-BDA5-4180-A770-B7F323C3D6C3}" destId="{F3507A05-4799-4855-9108-682651CD7272}" srcOrd="0" destOrd="0" presId="urn:microsoft.com/office/officeart/2005/8/layout/hierarchy3"/>
    <dgm:cxn modelId="{7A200ED6-2657-434D-BEC8-2018B5A48BA0}" srcId="{611F85B1-9AE3-4A59-8EBE-A5BBF113525D}" destId="{E475F009-BDA5-4180-A770-B7F323C3D6C3}" srcOrd="1" destOrd="0" parTransId="{F77D71B7-5189-4678-8504-43FB97DC01A2}" sibTransId="{91889E8E-E524-45EE-8607-6D85AB551D44}"/>
    <dgm:cxn modelId="{720475D7-F80C-4E12-9624-9C4CB3392BB5}" type="presOf" srcId="{596A066E-69D8-4B3D-9694-624932B073B4}" destId="{20EB4ACB-D0F2-448F-8D55-BEE3B127958D}" srcOrd="0" destOrd="0" presId="urn:microsoft.com/office/officeart/2005/8/layout/hierarchy3"/>
    <dgm:cxn modelId="{253A2DEB-4E31-4D7B-98DC-2E685CAC3847}" type="presOf" srcId="{E475F009-BDA5-4180-A770-B7F323C3D6C3}" destId="{68D0D6EF-D329-4098-9643-29817A816E35}" srcOrd="1" destOrd="0" presId="urn:microsoft.com/office/officeart/2005/8/layout/hierarchy3"/>
    <dgm:cxn modelId="{982DADEF-33AD-4C17-8EE2-F798019DFD48}" type="presOf" srcId="{596A066E-69D8-4B3D-9694-624932B073B4}" destId="{D3FF6761-1FFA-400B-8EB0-BCB45AD6A0FE}" srcOrd="1" destOrd="0" presId="urn:microsoft.com/office/officeart/2005/8/layout/hierarchy3"/>
    <dgm:cxn modelId="{2FA06201-D92C-410D-8E3D-AC8A86CC5FE5}" type="presParOf" srcId="{E50C16E1-1C38-41F1-952C-CF89A99D9D7A}" destId="{1BC9B93D-1C3E-4F0A-92F6-797880F8C08A}" srcOrd="0" destOrd="0" presId="urn:microsoft.com/office/officeart/2005/8/layout/hierarchy3"/>
    <dgm:cxn modelId="{0234E130-59E8-4F0D-90E5-992D23F6C4D4}" type="presParOf" srcId="{1BC9B93D-1C3E-4F0A-92F6-797880F8C08A}" destId="{9D4830ED-3455-4119-96BC-BA8917BAC1B8}" srcOrd="0" destOrd="0" presId="urn:microsoft.com/office/officeart/2005/8/layout/hierarchy3"/>
    <dgm:cxn modelId="{A35647CE-0CD6-45C4-8D5E-297E67AEC09D}" type="presParOf" srcId="{9D4830ED-3455-4119-96BC-BA8917BAC1B8}" destId="{5863F391-D7EB-4531-90EA-72A6C2453A1F}" srcOrd="0" destOrd="0" presId="urn:microsoft.com/office/officeart/2005/8/layout/hierarchy3"/>
    <dgm:cxn modelId="{86BB3E99-1DAF-4125-991E-8646D1B86F02}" type="presParOf" srcId="{9D4830ED-3455-4119-96BC-BA8917BAC1B8}" destId="{E6C4E328-7BE0-4366-9128-04541AC71F18}" srcOrd="1" destOrd="0" presId="urn:microsoft.com/office/officeart/2005/8/layout/hierarchy3"/>
    <dgm:cxn modelId="{E2AECD2D-6E03-4E39-95F7-F48BD61FAEDA}" type="presParOf" srcId="{1BC9B93D-1C3E-4F0A-92F6-797880F8C08A}" destId="{8EF3026C-010C-432D-BDA3-7F241C94DE80}" srcOrd="1" destOrd="0" presId="urn:microsoft.com/office/officeart/2005/8/layout/hierarchy3"/>
    <dgm:cxn modelId="{6DAF82A7-3311-4152-8F95-179427D3FE15}" type="presParOf" srcId="{E50C16E1-1C38-41F1-952C-CF89A99D9D7A}" destId="{5DBD3194-4F8A-46B4-B436-A57DADBFD872}" srcOrd="1" destOrd="0" presId="urn:microsoft.com/office/officeart/2005/8/layout/hierarchy3"/>
    <dgm:cxn modelId="{79A95C40-F745-4E5C-9167-F41926999529}" type="presParOf" srcId="{5DBD3194-4F8A-46B4-B436-A57DADBFD872}" destId="{46691E9C-9443-4FFD-A55F-A73B45104B13}" srcOrd="0" destOrd="0" presId="urn:microsoft.com/office/officeart/2005/8/layout/hierarchy3"/>
    <dgm:cxn modelId="{478D43EE-5253-478E-88DB-ED7B1458ABA4}" type="presParOf" srcId="{46691E9C-9443-4FFD-A55F-A73B45104B13}" destId="{F3507A05-4799-4855-9108-682651CD7272}" srcOrd="0" destOrd="0" presId="urn:microsoft.com/office/officeart/2005/8/layout/hierarchy3"/>
    <dgm:cxn modelId="{50D0F3DA-D2EA-4703-B8BF-528633DE845C}" type="presParOf" srcId="{46691E9C-9443-4FFD-A55F-A73B45104B13}" destId="{68D0D6EF-D329-4098-9643-29817A816E35}" srcOrd="1" destOrd="0" presId="urn:microsoft.com/office/officeart/2005/8/layout/hierarchy3"/>
    <dgm:cxn modelId="{3C135DE2-B4B6-4A34-AEE4-82437D58B442}" type="presParOf" srcId="{5DBD3194-4F8A-46B4-B436-A57DADBFD872}" destId="{37E748FE-F283-41F7-B559-910326D62DA1}" srcOrd="1" destOrd="0" presId="urn:microsoft.com/office/officeart/2005/8/layout/hierarchy3"/>
    <dgm:cxn modelId="{C632F81C-DB7E-432D-9D72-F99EA5793A0A}" type="presParOf" srcId="{E50C16E1-1C38-41F1-952C-CF89A99D9D7A}" destId="{91CC55BB-4C92-4EC4-94F1-43A832334672}" srcOrd="2" destOrd="0" presId="urn:microsoft.com/office/officeart/2005/8/layout/hierarchy3"/>
    <dgm:cxn modelId="{B046D654-94E2-4DF0-9ED2-DC74E047B7D0}" type="presParOf" srcId="{91CC55BB-4C92-4EC4-94F1-43A832334672}" destId="{4640DEBB-0E91-4E10-B889-558F7EF0CAFC}" srcOrd="0" destOrd="0" presId="urn:microsoft.com/office/officeart/2005/8/layout/hierarchy3"/>
    <dgm:cxn modelId="{AB5F6575-334C-47AE-AEFD-EE3FAFE5C320}" type="presParOf" srcId="{4640DEBB-0E91-4E10-B889-558F7EF0CAFC}" destId="{20EB4ACB-D0F2-448F-8D55-BEE3B127958D}" srcOrd="0" destOrd="0" presId="urn:microsoft.com/office/officeart/2005/8/layout/hierarchy3"/>
    <dgm:cxn modelId="{80ED4D5E-9CC6-4E14-BB19-C7BA0CF4B90B}" type="presParOf" srcId="{4640DEBB-0E91-4E10-B889-558F7EF0CAFC}" destId="{D3FF6761-1FFA-400B-8EB0-BCB45AD6A0FE}" srcOrd="1" destOrd="0" presId="urn:microsoft.com/office/officeart/2005/8/layout/hierarchy3"/>
    <dgm:cxn modelId="{A4B788DF-89E5-4607-991E-F31943C5E07A}" type="presParOf" srcId="{91CC55BB-4C92-4EC4-94F1-43A832334672}" destId="{E7C19B96-5F1E-4535-B726-D00D05E46693}"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3B2F0C5-1635-4071-8EAD-9F2326A2704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BAFA9231-CD63-48E1-90AB-369939A96EEE}">
      <dgm:prSet/>
      <dgm:spPr>
        <a:solidFill>
          <a:schemeClr val="accent1"/>
        </a:solidFill>
      </dgm:spPr>
      <dgm:t>
        <a:bodyPr/>
        <a:lstStyle/>
        <a:p>
          <a:pPr rtl="0"/>
          <a:r>
            <a:rPr lang="en-US">
              <a:latin typeface="Segoe UI" panose="020B0502040204020203" pitchFamily="34" charset="0"/>
              <a:cs typeface="Segoe UI" panose="020B0502040204020203" pitchFamily="34" charset="0"/>
            </a:rPr>
            <a:t>Water Systems that exceed a SAL</a:t>
          </a:r>
        </a:p>
      </dgm:t>
    </dgm:pt>
    <dgm:pt modelId="{929355E2-9B06-4590-A634-BC57E6B1ED79}" type="parTrans" cxnId="{71A4A9D6-E187-478A-BF37-44630A9F0BE7}">
      <dgm:prSet/>
      <dgm:spPr/>
      <dgm:t>
        <a:bodyPr/>
        <a:lstStyle/>
        <a:p>
          <a:endParaRPr lang="en-US"/>
        </a:p>
      </dgm:t>
    </dgm:pt>
    <dgm:pt modelId="{E1C08834-7009-46B3-98D3-17254F549B36}" type="sibTrans" cxnId="{71A4A9D6-E187-478A-BF37-44630A9F0BE7}">
      <dgm:prSet/>
      <dgm:spPr/>
      <dgm:t>
        <a:bodyPr/>
        <a:lstStyle/>
        <a:p>
          <a:endParaRPr lang="en-US"/>
        </a:p>
      </dgm:t>
    </dgm:pt>
    <dgm:pt modelId="{2771043A-DD20-4659-9793-403B15CD4CE7}">
      <dgm:prSet/>
      <dgm:spPr>
        <a:ln>
          <a:solidFill>
            <a:schemeClr val="accent1"/>
          </a:solidFill>
        </a:ln>
      </dgm:spPr>
      <dgm:t>
        <a:bodyPr/>
        <a:lstStyle/>
        <a:p>
          <a:r>
            <a:rPr lang="en-US">
              <a:latin typeface="Segoe UI" panose="020B0502040204020203" pitchFamily="34" charset="0"/>
              <a:cs typeface="Segoe UI" panose="020B0502040204020203" pitchFamily="34" charset="0"/>
            </a:rPr>
            <a:t>Inform customers about the health effects of the contaminant</a:t>
          </a:r>
        </a:p>
      </dgm:t>
    </dgm:pt>
    <dgm:pt modelId="{5EA7597C-3FAB-4348-8057-A7ED9DE2175A}" type="parTrans" cxnId="{4200017C-4F1D-4BD8-A11B-F2524376DF37}">
      <dgm:prSet/>
      <dgm:spPr>
        <a:ln>
          <a:solidFill>
            <a:schemeClr val="accent1"/>
          </a:solidFill>
        </a:ln>
      </dgm:spPr>
      <dgm:t>
        <a:bodyPr/>
        <a:lstStyle/>
        <a:p>
          <a:endParaRPr lang="en-US"/>
        </a:p>
      </dgm:t>
    </dgm:pt>
    <dgm:pt modelId="{3CF67883-A09F-41BE-AFBD-8589B813A1B6}" type="sibTrans" cxnId="{4200017C-4F1D-4BD8-A11B-F2524376DF37}">
      <dgm:prSet/>
      <dgm:spPr/>
      <dgm:t>
        <a:bodyPr/>
        <a:lstStyle/>
        <a:p>
          <a:endParaRPr lang="en-US"/>
        </a:p>
      </dgm:t>
    </dgm:pt>
    <dgm:pt modelId="{EF64CEC9-49D6-4282-BE60-022026A69849}">
      <dgm:prSet/>
      <dgm:spPr>
        <a:ln>
          <a:solidFill>
            <a:schemeClr val="accent1"/>
          </a:solidFill>
        </a:ln>
      </dgm:spPr>
      <dgm:t>
        <a:bodyPr/>
        <a:lstStyle/>
        <a:p>
          <a:r>
            <a:rPr lang="en-US">
              <a:latin typeface="Segoe UI" panose="020B0502040204020203" pitchFamily="34" charset="0"/>
              <a:cs typeface="Segoe UI" panose="020B0502040204020203" pitchFamily="34" charset="0"/>
            </a:rPr>
            <a:t>What, if anything, are they doing to address the issue</a:t>
          </a:r>
        </a:p>
      </dgm:t>
    </dgm:pt>
    <dgm:pt modelId="{70BB0F2E-EABB-4DB5-8E6B-71125CA4C4A3}" type="parTrans" cxnId="{AE96817A-A375-4FE1-9551-7FF10C444D34}">
      <dgm:prSet/>
      <dgm:spPr>
        <a:ln>
          <a:solidFill>
            <a:schemeClr val="accent1"/>
          </a:solidFill>
        </a:ln>
      </dgm:spPr>
      <dgm:t>
        <a:bodyPr/>
        <a:lstStyle/>
        <a:p>
          <a:endParaRPr lang="en-US"/>
        </a:p>
      </dgm:t>
    </dgm:pt>
    <dgm:pt modelId="{0629163A-F551-4197-BA4A-C39E0EC2F44E}" type="sibTrans" cxnId="{AE96817A-A375-4FE1-9551-7FF10C444D34}">
      <dgm:prSet/>
      <dgm:spPr/>
      <dgm:t>
        <a:bodyPr/>
        <a:lstStyle/>
        <a:p>
          <a:endParaRPr lang="en-US"/>
        </a:p>
      </dgm:t>
    </dgm:pt>
    <dgm:pt modelId="{6EC1F1D3-981C-4719-9066-E7AC05E429D1}">
      <dgm:prSet/>
      <dgm:spPr>
        <a:ln>
          <a:solidFill>
            <a:schemeClr val="accent1"/>
          </a:solidFill>
        </a:ln>
      </dgm:spPr>
      <dgm:t>
        <a:bodyPr/>
        <a:lstStyle/>
        <a:p>
          <a:r>
            <a:rPr lang="en-US">
              <a:latin typeface="Segoe UI" panose="020B0502040204020203" pitchFamily="34" charset="0"/>
              <a:cs typeface="Segoe UI" panose="020B0502040204020203" pitchFamily="34" charset="0"/>
            </a:rPr>
            <a:t>What consumers can do to reduce their exposure</a:t>
          </a:r>
        </a:p>
      </dgm:t>
    </dgm:pt>
    <dgm:pt modelId="{8FBA450A-62F1-4FA8-8BA2-FCD6D7D95411}" type="parTrans" cxnId="{42137E7D-ACEA-4BD1-B6DD-C258F4BECE63}">
      <dgm:prSet/>
      <dgm:spPr>
        <a:ln>
          <a:solidFill>
            <a:schemeClr val="accent1"/>
          </a:solidFill>
        </a:ln>
      </dgm:spPr>
      <dgm:t>
        <a:bodyPr/>
        <a:lstStyle/>
        <a:p>
          <a:endParaRPr lang="en-US"/>
        </a:p>
      </dgm:t>
    </dgm:pt>
    <dgm:pt modelId="{9AE7ABEA-C9B2-4B1D-AD57-636DEEDF1163}" type="sibTrans" cxnId="{42137E7D-ACEA-4BD1-B6DD-C258F4BECE63}">
      <dgm:prSet/>
      <dgm:spPr/>
      <dgm:t>
        <a:bodyPr/>
        <a:lstStyle/>
        <a:p>
          <a:endParaRPr lang="en-US"/>
        </a:p>
      </dgm:t>
    </dgm:pt>
    <dgm:pt modelId="{A81E99B4-B4A0-4716-ADC5-AD18EEF40D23}">
      <dgm:prSet/>
      <dgm:spPr>
        <a:ln>
          <a:solidFill>
            <a:schemeClr val="accent1"/>
          </a:solidFill>
        </a:ln>
      </dgm:spPr>
      <dgm:t>
        <a:bodyPr/>
        <a:lstStyle/>
        <a:p>
          <a:r>
            <a:rPr lang="en-US">
              <a:latin typeface="Segoe UI" panose="020B0502040204020203" pitchFamily="34" charset="0"/>
              <a:cs typeface="Segoe UI" panose="020B0502040204020203" pitchFamily="34" charset="0"/>
            </a:rPr>
            <a:t>Include any PFAS detections in their annual consumer confidence report</a:t>
          </a:r>
        </a:p>
      </dgm:t>
    </dgm:pt>
    <dgm:pt modelId="{8E946932-426E-4F1A-ABAB-315A8CDF3A83}" type="parTrans" cxnId="{8969E908-E989-405B-A7F4-37244128492C}">
      <dgm:prSet/>
      <dgm:spPr>
        <a:ln>
          <a:solidFill>
            <a:schemeClr val="accent1"/>
          </a:solidFill>
        </a:ln>
      </dgm:spPr>
      <dgm:t>
        <a:bodyPr/>
        <a:lstStyle/>
        <a:p>
          <a:endParaRPr lang="en-US"/>
        </a:p>
      </dgm:t>
    </dgm:pt>
    <dgm:pt modelId="{9702B381-E945-4ECE-870F-C207B54407C5}" type="sibTrans" cxnId="{8969E908-E989-405B-A7F4-37244128492C}">
      <dgm:prSet/>
      <dgm:spPr/>
      <dgm:t>
        <a:bodyPr/>
        <a:lstStyle/>
        <a:p>
          <a:endParaRPr lang="en-US"/>
        </a:p>
      </dgm:t>
    </dgm:pt>
    <dgm:pt modelId="{C85F34E5-DF9E-4C90-9414-48FF3F833F20}">
      <dgm:prSet/>
      <dgm:spPr>
        <a:solidFill>
          <a:schemeClr val="accent1"/>
        </a:solidFill>
      </dgm:spPr>
      <dgm:t>
        <a:bodyPr/>
        <a:lstStyle/>
        <a:p>
          <a:r>
            <a:rPr lang="en-US">
              <a:latin typeface="Segoe UI" panose="020B0502040204020203" pitchFamily="34" charset="0"/>
              <a:cs typeface="Segoe UI" panose="020B0502040204020203" pitchFamily="34" charset="0"/>
            </a:rPr>
            <a:t>Community water systems with a detection</a:t>
          </a:r>
        </a:p>
      </dgm:t>
    </dgm:pt>
    <dgm:pt modelId="{7A06A753-CF2A-4FE7-AC55-7A696AF9C34B}" type="parTrans" cxnId="{C701725F-BE34-4E27-B473-F8C735F83E34}">
      <dgm:prSet/>
      <dgm:spPr/>
      <dgm:t>
        <a:bodyPr/>
        <a:lstStyle/>
        <a:p>
          <a:endParaRPr lang="en-US"/>
        </a:p>
      </dgm:t>
    </dgm:pt>
    <dgm:pt modelId="{5D702094-F8E3-4E1D-B18F-F3CCB831BC63}" type="sibTrans" cxnId="{C701725F-BE34-4E27-B473-F8C735F83E34}">
      <dgm:prSet/>
      <dgm:spPr/>
      <dgm:t>
        <a:bodyPr/>
        <a:lstStyle/>
        <a:p>
          <a:endParaRPr lang="en-US"/>
        </a:p>
      </dgm:t>
    </dgm:pt>
    <dgm:pt modelId="{DFBFEA80-B4FD-4E35-93E6-5BB665EDE703}" type="pres">
      <dgm:prSet presAssocID="{53B2F0C5-1635-4071-8EAD-9F2326A27040}" presName="diagram" presStyleCnt="0">
        <dgm:presLayoutVars>
          <dgm:chPref val="1"/>
          <dgm:dir/>
          <dgm:animOne val="branch"/>
          <dgm:animLvl val="lvl"/>
          <dgm:resizeHandles/>
        </dgm:presLayoutVars>
      </dgm:prSet>
      <dgm:spPr/>
    </dgm:pt>
    <dgm:pt modelId="{A60D4853-625B-4F88-B95A-05519938B966}" type="pres">
      <dgm:prSet presAssocID="{BAFA9231-CD63-48E1-90AB-369939A96EEE}" presName="root" presStyleCnt="0"/>
      <dgm:spPr/>
    </dgm:pt>
    <dgm:pt modelId="{6059EB9B-8729-4A09-91B2-6ECB9D0CE2E1}" type="pres">
      <dgm:prSet presAssocID="{BAFA9231-CD63-48E1-90AB-369939A96EEE}" presName="rootComposite" presStyleCnt="0"/>
      <dgm:spPr/>
    </dgm:pt>
    <dgm:pt modelId="{A9F46F97-ECB8-45B1-A1CB-86AFC99A75E4}" type="pres">
      <dgm:prSet presAssocID="{BAFA9231-CD63-48E1-90AB-369939A96EEE}" presName="rootText" presStyleLbl="node1" presStyleIdx="0" presStyleCnt="2" custScaleX="193962" custScaleY="128445" custLinFactNeighborY="-13947"/>
      <dgm:spPr/>
    </dgm:pt>
    <dgm:pt modelId="{25BD0169-252D-4228-BEA3-BF42CF5C75F4}" type="pres">
      <dgm:prSet presAssocID="{BAFA9231-CD63-48E1-90AB-369939A96EEE}" presName="rootConnector" presStyleLbl="node1" presStyleIdx="0" presStyleCnt="2"/>
      <dgm:spPr/>
    </dgm:pt>
    <dgm:pt modelId="{76174103-A2FF-49CB-A0C3-7D0622220F8B}" type="pres">
      <dgm:prSet presAssocID="{BAFA9231-CD63-48E1-90AB-369939A96EEE}" presName="childShape" presStyleCnt="0"/>
      <dgm:spPr/>
    </dgm:pt>
    <dgm:pt modelId="{B6F7A2E9-E985-4933-8D16-0B0C750E4276}" type="pres">
      <dgm:prSet presAssocID="{5EA7597C-3FAB-4348-8057-A7ED9DE2175A}" presName="Name13" presStyleLbl="parChTrans1D2" presStyleIdx="0" presStyleCnt="4"/>
      <dgm:spPr/>
    </dgm:pt>
    <dgm:pt modelId="{9FD49112-E978-42FD-A6CF-51AC6E575CA0}" type="pres">
      <dgm:prSet presAssocID="{2771043A-DD20-4659-9793-403B15CD4CE7}" presName="childText" presStyleLbl="bgAcc1" presStyleIdx="0" presStyleCnt="4" custScaleX="217051">
        <dgm:presLayoutVars>
          <dgm:bulletEnabled val="1"/>
        </dgm:presLayoutVars>
      </dgm:prSet>
      <dgm:spPr/>
    </dgm:pt>
    <dgm:pt modelId="{F77B3FE9-99CF-4C6A-AB28-0987D202C889}" type="pres">
      <dgm:prSet presAssocID="{70BB0F2E-EABB-4DB5-8E6B-71125CA4C4A3}" presName="Name13" presStyleLbl="parChTrans1D2" presStyleIdx="1" presStyleCnt="4"/>
      <dgm:spPr/>
    </dgm:pt>
    <dgm:pt modelId="{15523A93-5F69-4B03-B100-DE6A93EDBE49}" type="pres">
      <dgm:prSet presAssocID="{EF64CEC9-49D6-4282-BE60-022026A69849}" presName="childText" presStyleLbl="bgAcc1" presStyleIdx="1" presStyleCnt="4" custScaleX="217051">
        <dgm:presLayoutVars>
          <dgm:bulletEnabled val="1"/>
        </dgm:presLayoutVars>
      </dgm:prSet>
      <dgm:spPr/>
    </dgm:pt>
    <dgm:pt modelId="{B7096E22-C39B-42B5-BAD5-CE2BB0F0E271}" type="pres">
      <dgm:prSet presAssocID="{8FBA450A-62F1-4FA8-8BA2-FCD6D7D95411}" presName="Name13" presStyleLbl="parChTrans1D2" presStyleIdx="2" presStyleCnt="4"/>
      <dgm:spPr/>
    </dgm:pt>
    <dgm:pt modelId="{09676911-E848-4400-8649-54757264965F}" type="pres">
      <dgm:prSet presAssocID="{6EC1F1D3-981C-4719-9066-E7AC05E429D1}" presName="childText" presStyleLbl="bgAcc1" presStyleIdx="2" presStyleCnt="4" custScaleX="217051">
        <dgm:presLayoutVars>
          <dgm:bulletEnabled val="1"/>
        </dgm:presLayoutVars>
      </dgm:prSet>
      <dgm:spPr/>
    </dgm:pt>
    <dgm:pt modelId="{6D4319BE-86F7-46C4-969B-4700052BF284}" type="pres">
      <dgm:prSet presAssocID="{C85F34E5-DF9E-4C90-9414-48FF3F833F20}" presName="root" presStyleCnt="0"/>
      <dgm:spPr/>
    </dgm:pt>
    <dgm:pt modelId="{675E4D93-01F0-4966-8825-8EA0B91326D6}" type="pres">
      <dgm:prSet presAssocID="{C85F34E5-DF9E-4C90-9414-48FF3F833F20}" presName="rootComposite" presStyleCnt="0"/>
      <dgm:spPr/>
    </dgm:pt>
    <dgm:pt modelId="{874238D9-0C7A-47A2-A27C-A8C7048B667A}" type="pres">
      <dgm:prSet presAssocID="{C85F34E5-DF9E-4C90-9414-48FF3F833F20}" presName="rootText" presStyleLbl="node1" presStyleIdx="1" presStyleCnt="2" custScaleX="193962" custScaleY="128445" custLinFactNeighborY="-13947"/>
      <dgm:spPr/>
    </dgm:pt>
    <dgm:pt modelId="{FBB50868-12B2-412A-A4ED-6F0E6CAA359C}" type="pres">
      <dgm:prSet presAssocID="{C85F34E5-DF9E-4C90-9414-48FF3F833F20}" presName="rootConnector" presStyleLbl="node1" presStyleIdx="1" presStyleCnt="2"/>
      <dgm:spPr/>
    </dgm:pt>
    <dgm:pt modelId="{E1FA7CF3-9460-4985-AA96-46955D5DAEEB}" type="pres">
      <dgm:prSet presAssocID="{C85F34E5-DF9E-4C90-9414-48FF3F833F20}" presName="childShape" presStyleCnt="0"/>
      <dgm:spPr/>
    </dgm:pt>
    <dgm:pt modelId="{A7EEF43B-479A-4879-A2CF-B89E68E79846}" type="pres">
      <dgm:prSet presAssocID="{8E946932-426E-4F1A-ABAB-315A8CDF3A83}" presName="Name13" presStyleLbl="parChTrans1D2" presStyleIdx="3" presStyleCnt="4"/>
      <dgm:spPr/>
    </dgm:pt>
    <dgm:pt modelId="{708CFD86-B92C-4B4F-B5EC-0076252FA51F}" type="pres">
      <dgm:prSet presAssocID="{A81E99B4-B4A0-4716-ADC5-AD18EEF40D23}" presName="childText" presStyleLbl="bgAcc1" presStyleIdx="3" presStyleCnt="4" custScaleX="217051" custLinFactNeighborX="-12802" custLinFactNeighborY="975">
        <dgm:presLayoutVars>
          <dgm:bulletEnabled val="1"/>
        </dgm:presLayoutVars>
      </dgm:prSet>
      <dgm:spPr/>
    </dgm:pt>
  </dgm:ptLst>
  <dgm:cxnLst>
    <dgm:cxn modelId="{8969E908-E989-405B-A7F4-37244128492C}" srcId="{C85F34E5-DF9E-4C90-9414-48FF3F833F20}" destId="{A81E99B4-B4A0-4716-ADC5-AD18EEF40D23}" srcOrd="0" destOrd="0" parTransId="{8E946932-426E-4F1A-ABAB-315A8CDF3A83}" sibTransId="{9702B381-E945-4ECE-870F-C207B54407C5}"/>
    <dgm:cxn modelId="{2034EA0A-6AFE-4AD8-9D20-BD4F1607B3FC}" type="presOf" srcId="{8E946932-426E-4F1A-ABAB-315A8CDF3A83}" destId="{A7EEF43B-479A-4879-A2CF-B89E68E79846}" srcOrd="0" destOrd="0" presId="urn:microsoft.com/office/officeart/2005/8/layout/hierarchy3"/>
    <dgm:cxn modelId="{184BF410-9466-4025-AD2A-4D0086656E6D}" type="presOf" srcId="{8FBA450A-62F1-4FA8-8BA2-FCD6D7D95411}" destId="{B7096E22-C39B-42B5-BAD5-CE2BB0F0E271}" srcOrd="0" destOrd="0" presId="urn:microsoft.com/office/officeart/2005/8/layout/hierarchy3"/>
    <dgm:cxn modelId="{885C6524-C1FB-474B-8A28-FD17144D1DB3}" type="presOf" srcId="{5EA7597C-3FAB-4348-8057-A7ED9DE2175A}" destId="{B6F7A2E9-E985-4933-8D16-0B0C750E4276}" srcOrd="0" destOrd="0" presId="urn:microsoft.com/office/officeart/2005/8/layout/hierarchy3"/>
    <dgm:cxn modelId="{C701725F-BE34-4E27-B473-F8C735F83E34}" srcId="{53B2F0C5-1635-4071-8EAD-9F2326A27040}" destId="{C85F34E5-DF9E-4C90-9414-48FF3F833F20}" srcOrd="1" destOrd="0" parTransId="{7A06A753-CF2A-4FE7-AC55-7A696AF9C34B}" sibTransId="{5D702094-F8E3-4E1D-B18F-F3CCB831BC63}"/>
    <dgm:cxn modelId="{E99F0B63-572A-4238-8122-837DB4BE43C7}" type="presOf" srcId="{BAFA9231-CD63-48E1-90AB-369939A96EEE}" destId="{25BD0169-252D-4228-BEA3-BF42CF5C75F4}" srcOrd="1" destOrd="0" presId="urn:microsoft.com/office/officeart/2005/8/layout/hierarchy3"/>
    <dgm:cxn modelId="{A318AF70-43EB-44A5-AB08-A57435C2288A}" type="presOf" srcId="{C85F34E5-DF9E-4C90-9414-48FF3F833F20}" destId="{FBB50868-12B2-412A-A4ED-6F0E6CAA359C}" srcOrd="1" destOrd="0" presId="urn:microsoft.com/office/officeart/2005/8/layout/hierarchy3"/>
    <dgm:cxn modelId="{AE96817A-A375-4FE1-9551-7FF10C444D34}" srcId="{BAFA9231-CD63-48E1-90AB-369939A96EEE}" destId="{EF64CEC9-49D6-4282-BE60-022026A69849}" srcOrd="1" destOrd="0" parTransId="{70BB0F2E-EABB-4DB5-8E6B-71125CA4C4A3}" sibTransId="{0629163A-F551-4197-BA4A-C39E0EC2F44E}"/>
    <dgm:cxn modelId="{4200017C-4F1D-4BD8-A11B-F2524376DF37}" srcId="{BAFA9231-CD63-48E1-90AB-369939A96EEE}" destId="{2771043A-DD20-4659-9793-403B15CD4CE7}" srcOrd="0" destOrd="0" parTransId="{5EA7597C-3FAB-4348-8057-A7ED9DE2175A}" sibTransId="{3CF67883-A09F-41BE-AFBD-8589B813A1B6}"/>
    <dgm:cxn modelId="{96B9907C-7F15-4D53-9EFF-6580AF318413}" type="presOf" srcId="{BAFA9231-CD63-48E1-90AB-369939A96EEE}" destId="{A9F46F97-ECB8-45B1-A1CB-86AFC99A75E4}" srcOrd="0" destOrd="0" presId="urn:microsoft.com/office/officeart/2005/8/layout/hierarchy3"/>
    <dgm:cxn modelId="{42137E7D-ACEA-4BD1-B6DD-C258F4BECE63}" srcId="{BAFA9231-CD63-48E1-90AB-369939A96EEE}" destId="{6EC1F1D3-981C-4719-9066-E7AC05E429D1}" srcOrd="2" destOrd="0" parTransId="{8FBA450A-62F1-4FA8-8BA2-FCD6D7D95411}" sibTransId="{9AE7ABEA-C9B2-4B1D-AD57-636DEEDF1163}"/>
    <dgm:cxn modelId="{2AC4488F-2E83-49A7-9549-277E9F2EA15B}" type="presOf" srcId="{6EC1F1D3-981C-4719-9066-E7AC05E429D1}" destId="{09676911-E848-4400-8649-54757264965F}" srcOrd="0" destOrd="0" presId="urn:microsoft.com/office/officeart/2005/8/layout/hierarchy3"/>
    <dgm:cxn modelId="{68170CB3-14A3-4613-8A9E-A2C5CF8B98C7}" type="presOf" srcId="{70BB0F2E-EABB-4DB5-8E6B-71125CA4C4A3}" destId="{F77B3FE9-99CF-4C6A-AB28-0987D202C889}" srcOrd="0" destOrd="0" presId="urn:microsoft.com/office/officeart/2005/8/layout/hierarchy3"/>
    <dgm:cxn modelId="{D0C411CB-6B7C-4EC5-8D92-41B94D29D6A4}" type="presOf" srcId="{C85F34E5-DF9E-4C90-9414-48FF3F833F20}" destId="{874238D9-0C7A-47A2-A27C-A8C7048B667A}" srcOrd="0" destOrd="0" presId="urn:microsoft.com/office/officeart/2005/8/layout/hierarchy3"/>
    <dgm:cxn modelId="{F94E1BCE-0E96-436D-9466-661C84D1E38F}" type="presOf" srcId="{A81E99B4-B4A0-4716-ADC5-AD18EEF40D23}" destId="{708CFD86-B92C-4B4F-B5EC-0076252FA51F}" srcOrd="0" destOrd="0" presId="urn:microsoft.com/office/officeart/2005/8/layout/hierarchy3"/>
    <dgm:cxn modelId="{12D78FCE-7CE7-49E5-871F-5EECA5B94C29}" type="presOf" srcId="{2771043A-DD20-4659-9793-403B15CD4CE7}" destId="{9FD49112-E978-42FD-A6CF-51AC6E575CA0}" srcOrd="0" destOrd="0" presId="urn:microsoft.com/office/officeart/2005/8/layout/hierarchy3"/>
    <dgm:cxn modelId="{DC44C7D1-8B7C-4EAF-9A66-5B3C0397394F}" type="presOf" srcId="{53B2F0C5-1635-4071-8EAD-9F2326A27040}" destId="{DFBFEA80-B4FD-4E35-93E6-5BB665EDE703}" srcOrd="0" destOrd="0" presId="urn:microsoft.com/office/officeart/2005/8/layout/hierarchy3"/>
    <dgm:cxn modelId="{71A4A9D6-E187-478A-BF37-44630A9F0BE7}" srcId="{53B2F0C5-1635-4071-8EAD-9F2326A27040}" destId="{BAFA9231-CD63-48E1-90AB-369939A96EEE}" srcOrd="0" destOrd="0" parTransId="{929355E2-9B06-4590-A634-BC57E6B1ED79}" sibTransId="{E1C08834-7009-46B3-98D3-17254F549B36}"/>
    <dgm:cxn modelId="{7418F4F8-6ED4-4053-BE7E-D37A53BB2D5C}" type="presOf" srcId="{EF64CEC9-49D6-4282-BE60-022026A69849}" destId="{15523A93-5F69-4B03-B100-DE6A93EDBE49}" srcOrd="0" destOrd="0" presId="urn:microsoft.com/office/officeart/2005/8/layout/hierarchy3"/>
    <dgm:cxn modelId="{00920ADD-E819-4F36-8313-15A6DE21A639}" type="presParOf" srcId="{DFBFEA80-B4FD-4E35-93E6-5BB665EDE703}" destId="{A60D4853-625B-4F88-B95A-05519938B966}" srcOrd="0" destOrd="0" presId="urn:microsoft.com/office/officeart/2005/8/layout/hierarchy3"/>
    <dgm:cxn modelId="{EE186B5E-ABA6-4AD5-9B5E-38091235538E}" type="presParOf" srcId="{A60D4853-625B-4F88-B95A-05519938B966}" destId="{6059EB9B-8729-4A09-91B2-6ECB9D0CE2E1}" srcOrd="0" destOrd="0" presId="urn:microsoft.com/office/officeart/2005/8/layout/hierarchy3"/>
    <dgm:cxn modelId="{5ABDB049-72B9-4821-9C88-A7E1F83DA989}" type="presParOf" srcId="{6059EB9B-8729-4A09-91B2-6ECB9D0CE2E1}" destId="{A9F46F97-ECB8-45B1-A1CB-86AFC99A75E4}" srcOrd="0" destOrd="0" presId="urn:microsoft.com/office/officeart/2005/8/layout/hierarchy3"/>
    <dgm:cxn modelId="{C930DDDD-B91E-4480-8B14-7313D2C75A4D}" type="presParOf" srcId="{6059EB9B-8729-4A09-91B2-6ECB9D0CE2E1}" destId="{25BD0169-252D-4228-BEA3-BF42CF5C75F4}" srcOrd="1" destOrd="0" presId="urn:microsoft.com/office/officeart/2005/8/layout/hierarchy3"/>
    <dgm:cxn modelId="{78A0B187-4C9F-48B2-868E-B68FBE0743C4}" type="presParOf" srcId="{A60D4853-625B-4F88-B95A-05519938B966}" destId="{76174103-A2FF-49CB-A0C3-7D0622220F8B}" srcOrd="1" destOrd="0" presId="urn:microsoft.com/office/officeart/2005/8/layout/hierarchy3"/>
    <dgm:cxn modelId="{35ADB906-5933-48C2-9AB1-0BF64BEFCC1F}" type="presParOf" srcId="{76174103-A2FF-49CB-A0C3-7D0622220F8B}" destId="{B6F7A2E9-E985-4933-8D16-0B0C750E4276}" srcOrd="0" destOrd="0" presId="urn:microsoft.com/office/officeart/2005/8/layout/hierarchy3"/>
    <dgm:cxn modelId="{A3EFB9CF-D192-4A0A-AA86-DBE984A539A6}" type="presParOf" srcId="{76174103-A2FF-49CB-A0C3-7D0622220F8B}" destId="{9FD49112-E978-42FD-A6CF-51AC6E575CA0}" srcOrd="1" destOrd="0" presId="urn:microsoft.com/office/officeart/2005/8/layout/hierarchy3"/>
    <dgm:cxn modelId="{4ABA1243-AF60-4698-B60C-6FDCC226EA46}" type="presParOf" srcId="{76174103-A2FF-49CB-A0C3-7D0622220F8B}" destId="{F77B3FE9-99CF-4C6A-AB28-0987D202C889}" srcOrd="2" destOrd="0" presId="urn:microsoft.com/office/officeart/2005/8/layout/hierarchy3"/>
    <dgm:cxn modelId="{87BB90FB-721E-421D-9448-20A8F3B9A15E}" type="presParOf" srcId="{76174103-A2FF-49CB-A0C3-7D0622220F8B}" destId="{15523A93-5F69-4B03-B100-DE6A93EDBE49}" srcOrd="3" destOrd="0" presId="urn:microsoft.com/office/officeart/2005/8/layout/hierarchy3"/>
    <dgm:cxn modelId="{82763B69-67AA-443E-B4AD-9F95A9D04041}" type="presParOf" srcId="{76174103-A2FF-49CB-A0C3-7D0622220F8B}" destId="{B7096E22-C39B-42B5-BAD5-CE2BB0F0E271}" srcOrd="4" destOrd="0" presId="urn:microsoft.com/office/officeart/2005/8/layout/hierarchy3"/>
    <dgm:cxn modelId="{535817F0-A373-45E8-ADEA-3B444BDB787D}" type="presParOf" srcId="{76174103-A2FF-49CB-A0C3-7D0622220F8B}" destId="{09676911-E848-4400-8649-54757264965F}" srcOrd="5" destOrd="0" presId="urn:microsoft.com/office/officeart/2005/8/layout/hierarchy3"/>
    <dgm:cxn modelId="{4DA646F9-6984-4D50-9DF1-ACA94E52B388}" type="presParOf" srcId="{DFBFEA80-B4FD-4E35-93E6-5BB665EDE703}" destId="{6D4319BE-86F7-46C4-969B-4700052BF284}" srcOrd="1" destOrd="0" presId="urn:microsoft.com/office/officeart/2005/8/layout/hierarchy3"/>
    <dgm:cxn modelId="{EC8F0D3C-88BE-4CD4-AACE-4BCF371436A4}" type="presParOf" srcId="{6D4319BE-86F7-46C4-969B-4700052BF284}" destId="{675E4D93-01F0-4966-8825-8EA0B91326D6}" srcOrd="0" destOrd="0" presId="urn:microsoft.com/office/officeart/2005/8/layout/hierarchy3"/>
    <dgm:cxn modelId="{7751CFEB-7004-48CB-A19A-FBE78464A83F}" type="presParOf" srcId="{675E4D93-01F0-4966-8825-8EA0B91326D6}" destId="{874238D9-0C7A-47A2-A27C-A8C7048B667A}" srcOrd="0" destOrd="0" presId="urn:microsoft.com/office/officeart/2005/8/layout/hierarchy3"/>
    <dgm:cxn modelId="{3B9934AF-3EDD-44D5-B2C1-61AA1795EFDF}" type="presParOf" srcId="{675E4D93-01F0-4966-8825-8EA0B91326D6}" destId="{FBB50868-12B2-412A-A4ED-6F0E6CAA359C}" srcOrd="1" destOrd="0" presId="urn:microsoft.com/office/officeart/2005/8/layout/hierarchy3"/>
    <dgm:cxn modelId="{F2D5432C-1A28-4079-BC84-D1709A2B9FF1}" type="presParOf" srcId="{6D4319BE-86F7-46C4-969B-4700052BF284}" destId="{E1FA7CF3-9460-4985-AA96-46955D5DAEEB}" srcOrd="1" destOrd="0" presId="urn:microsoft.com/office/officeart/2005/8/layout/hierarchy3"/>
    <dgm:cxn modelId="{B8095052-7322-49A6-8826-6185D5923109}" type="presParOf" srcId="{E1FA7CF3-9460-4985-AA96-46955D5DAEEB}" destId="{A7EEF43B-479A-4879-A2CF-B89E68E79846}" srcOrd="0" destOrd="0" presId="urn:microsoft.com/office/officeart/2005/8/layout/hierarchy3"/>
    <dgm:cxn modelId="{2C04AD70-BB4B-4C91-B56E-EFF5544C8ECA}" type="presParOf" srcId="{E1FA7CF3-9460-4985-AA96-46955D5DAEEB}" destId="{708CFD86-B92C-4B4F-B5EC-0076252FA51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3F391-D7EB-4531-90EA-72A6C2453A1F}">
      <dsp:nvSpPr>
        <dsp:cNvPr id="0" name=""/>
        <dsp:cNvSpPr/>
      </dsp:nvSpPr>
      <dsp:spPr>
        <a:xfrm>
          <a:off x="52469" y="1244335"/>
          <a:ext cx="2170655" cy="1344773"/>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b="1" i="0" kern="1200">
              <a:solidFill>
                <a:srgbClr val="FFFFFF"/>
              </a:solidFill>
              <a:latin typeface="Calibri" panose="020F0502020204030204"/>
              <a:ea typeface="+mn-ea"/>
              <a:cs typeface="+mn-cs"/>
            </a:rPr>
            <a:t>Persistent </a:t>
          </a:r>
          <a:br>
            <a:rPr lang="en-US" sz="2900" b="1" i="0" kern="1200">
              <a:solidFill>
                <a:srgbClr val="FFFFFF"/>
              </a:solidFill>
              <a:latin typeface="Calibri" panose="020F0502020204030204"/>
              <a:ea typeface="+mn-ea"/>
              <a:cs typeface="+mn-cs"/>
            </a:rPr>
          </a:br>
          <a:r>
            <a:rPr lang="en-US" sz="2400" b="0" i="0" kern="1200">
              <a:solidFill>
                <a:srgbClr val="FFFFFF"/>
              </a:solidFill>
              <a:latin typeface="Century Gothic" panose="020B0502020202020204" pitchFamily="34" charset="0"/>
              <a:ea typeface="+mn-ea"/>
              <a:cs typeface="+mn-cs"/>
            </a:rPr>
            <a:t>in the environment</a:t>
          </a:r>
        </a:p>
      </dsp:txBody>
      <dsp:txXfrm>
        <a:off x="91856" y="1283722"/>
        <a:ext cx="2091881" cy="1265999"/>
      </dsp:txXfrm>
    </dsp:sp>
    <dsp:sp modelId="{F3507A05-4799-4855-9108-682651CD7272}">
      <dsp:nvSpPr>
        <dsp:cNvPr id="0" name=""/>
        <dsp:cNvSpPr/>
      </dsp:nvSpPr>
      <dsp:spPr>
        <a:xfrm>
          <a:off x="2698118" y="1244335"/>
          <a:ext cx="2771079" cy="1114745"/>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b="1" i="0" kern="1200">
              <a:latin typeface="+mn-lt"/>
            </a:rPr>
            <a:t>Bioaccumulate</a:t>
          </a:r>
          <a:r>
            <a:rPr lang="en-US" sz="2900" kern="1200"/>
            <a:t> </a:t>
          </a:r>
          <a:br>
            <a:rPr lang="en-US" sz="2900" kern="1200"/>
          </a:br>
          <a:r>
            <a:rPr lang="en-US" sz="2400" kern="1200">
              <a:latin typeface="Century Gothic" panose="020B0502020202020204" pitchFamily="34" charset="0"/>
            </a:rPr>
            <a:t>in humans</a:t>
          </a:r>
          <a:endParaRPr lang="en-US" sz="2900" kern="1200">
            <a:latin typeface="Century Gothic" panose="020B0502020202020204" pitchFamily="34" charset="0"/>
          </a:endParaRPr>
        </a:p>
      </dsp:txBody>
      <dsp:txXfrm>
        <a:off x="2730768" y="1276985"/>
        <a:ext cx="2705779" cy="1049445"/>
      </dsp:txXfrm>
    </dsp:sp>
    <dsp:sp modelId="{20EB4ACB-D0F2-448F-8D55-BEE3B127958D}">
      <dsp:nvSpPr>
        <dsp:cNvPr id="0" name=""/>
        <dsp:cNvSpPr/>
      </dsp:nvSpPr>
      <dsp:spPr>
        <a:xfrm>
          <a:off x="5926689" y="1218495"/>
          <a:ext cx="2229491" cy="1363423"/>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rtl="0">
            <a:lnSpc>
              <a:spcPct val="100000"/>
            </a:lnSpc>
            <a:spcBef>
              <a:spcPct val="0"/>
            </a:spcBef>
            <a:spcAft>
              <a:spcPts val="0"/>
            </a:spcAft>
            <a:buNone/>
          </a:pPr>
          <a:r>
            <a:rPr lang="en-US" sz="2900" b="1" i="0" kern="1200">
              <a:latin typeface="+mn-lt"/>
            </a:rPr>
            <a:t>Toxic </a:t>
          </a:r>
        </a:p>
        <a:p>
          <a:pPr marL="0" lvl="0" indent="0" algn="ctr" defTabSz="1289050" rtl="0">
            <a:lnSpc>
              <a:spcPct val="100000"/>
            </a:lnSpc>
            <a:spcBef>
              <a:spcPct val="0"/>
            </a:spcBef>
            <a:spcAft>
              <a:spcPts val="0"/>
            </a:spcAft>
            <a:buNone/>
          </a:pPr>
          <a:r>
            <a:rPr lang="en-US" sz="2400" b="0" i="0" kern="1200">
              <a:latin typeface="Century Gothic" panose="020B0502020202020204" pitchFamily="34" charset="0"/>
            </a:rPr>
            <a:t>a</a:t>
          </a:r>
          <a:r>
            <a:rPr lang="en-US" sz="2400" kern="1200">
              <a:latin typeface="Century Gothic" panose="020B0502020202020204" pitchFamily="34" charset="0"/>
            </a:rPr>
            <a:t>t low levels</a:t>
          </a:r>
        </a:p>
      </dsp:txBody>
      <dsp:txXfrm>
        <a:off x="5966622" y="1258428"/>
        <a:ext cx="2149625" cy="12835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46F97-ECB8-45B1-A1CB-86AFC99A75E4}">
      <dsp:nvSpPr>
        <dsp:cNvPr id="0" name=""/>
        <dsp:cNvSpPr/>
      </dsp:nvSpPr>
      <dsp:spPr>
        <a:xfrm>
          <a:off x="2260" y="0"/>
          <a:ext cx="4040730" cy="1337920"/>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Segoe UI" panose="020B0502040204020203" pitchFamily="34" charset="0"/>
              <a:cs typeface="Segoe UI" panose="020B0502040204020203" pitchFamily="34" charset="0"/>
            </a:rPr>
            <a:t>Water Systems that exceed a SAL</a:t>
          </a:r>
        </a:p>
      </dsp:txBody>
      <dsp:txXfrm>
        <a:off x="41446" y="39186"/>
        <a:ext cx="3962358" cy="1259548"/>
      </dsp:txXfrm>
    </dsp:sp>
    <dsp:sp modelId="{B6F7A2E9-E985-4933-8D16-0B0C750E4276}">
      <dsp:nvSpPr>
        <dsp:cNvPr id="0" name=""/>
        <dsp:cNvSpPr/>
      </dsp:nvSpPr>
      <dsp:spPr>
        <a:xfrm>
          <a:off x="406333" y="1337920"/>
          <a:ext cx="404073" cy="902406"/>
        </a:xfrm>
        <a:custGeom>
          <a:avLst/>
          <a:gdLst/>
          <a:ahLst/>
          <a:cxnLst/>
          <a:rect l="0" t="0" r="0" b="0"/>
          <a:pathLst>
            <a:path>
              <a:moveTo>
                <a:pt x="0" y="0"/>
              </a:moveTo>
              <a:lnTo>
                <a:pt x="0" y="902406"/>
              </a:lnTo>
              <a:lnTo>
                <a:pt x="404073" y="902406"/>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9FD49112-E978-42FD-A6CF-51AC6E575CA0}">
      <dsp:nvSpPr>
        <dsp:cNvPr id="0" name=""/>
        <dsp:cNvSpPr/>
      </dsp:nvSpPr>
      <dsp:spPr>
        <a:xfrm>
          <a:off x="810406" y="1719512"/>
          <a:ext cx="3617387" cy="1041629"/>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Segoe UI" panose="020B0502040204020203" pitchFamily="34" charset="0"/>
              <a:cs typeface="Segoe UI" panose="020B0502040204020203" pitchFamily="34" charset="0"/>
            </a:rPr>
            <a:t>Inform customers about the health effects of the contaminant</a:t>
          </a:r>
        </a:p>
      </dsp:txBody>
      <dsp:txXfrm>
        <a:off x="840914" y="1750020"/>
        <a:ext cx="3556371" cy="980613"/>
      </dsp:txXfrm>
    </dsp:sp>
    <dsp:sp modelId="{F77B3FE9-99CF-4C6A-AB28-0987D202C889}">
      <dsp:nvSpPr>
        <dsp:cNvPr id="0" name=""/>
        <dsp:cNvSpPr/>
      </dsp:nvSpPr>
      <dsp:spPr>
        <a:xfrm>
          <a:off x="406333" y="1337920"/>
          <a:ext cx="404073" cy="2204443"/>
        </a:xfrm>
        <a:custGeom>
          <a:avLst/>
          <a:gdLst/>
          <a:ahLst/>
          <a:cxnLst/>
          <a:rect l="0" t="0" r="0" b="0"/>
          <a:pathLst>
            <a:path>
              <a:moveTo>
                <a:pt x="0" y="0"/>
              </a:moveTo>
              <a:lnTo>
                <a:pt x="0" y="2204443"/>
              </a:lnTo>
              <a:lnTo>
                <a:pt x="404073" y="2204443"/>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15523A93-5F69-4B03-B100-DE6A93EDBE49}">
      <dsp:nvSpPr>
        <dsp:cNvPr id="0" name=""/>
        <dsp:cNvSpPr/>
      </dsp:nvSpPr>
      <dsp:spPr>
        <a:xfrm>
          <a:off x="810406" y="3021549"/>
          <a:ext cx="3617387" cy="1041629"/>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Segoe UI" panose="020B0502040204020203" pitchFamily="34" charset="0"/>
              <a:cs typeface="Segoe UI" panose="020B0502040204020203" pitchFamily="34" charset="0"/>
            </a:rPr>
            <a:t>What, if anything, are they doing to address the issue</a:t>
          </a:r>
        </a:p>
      </dsp:txBody>
      <dsp:txXfrm>
        <a:off x="840914" y="3052057"/>
        <a:ext cx="3556371" cy="980613"/>
      </dsp:txXfrm>
    </dsp:sp>
    <dsp:sp modelId="{B7096E22-C39B-42B5-BAD5-CE2BB0F0E271}">
      <dsp:nvSpPr>
        <dsp:cNvPr id="0" name=""/>
        <dsp:cNvSpPr/>
      </dsp:nvSpPr>
      <dsp:spPr>
        <a:xfrm>
          <a:off x="406333" y="1337920"/>
          <a:ext cx="404073" cy="3506480"/>
        </a:xfrm>
        <a:custGeom>
          <a:avLst/>
          <a:gdLst/>
          <a:ahLst/>
          <a:cxnLst/>
          <a:rect l="0" t="0" r="0" b="0"/>
          <a:pathLst>
            <a:path>
              <a:moveTo>
                <a:pt x="0" y="0"/>
              </a:moveTo>
              <a:lnTo>
                <a:pt x="0" y="3506480"/>
              </a:lnTo>
              <a:lnTo>
                <a:pt x="404073" y="3506480"/>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09676911-E848-4400-8649-54757264965F}">
      <dsp:nvSpPr>
        <dsp:cNvPr id="0" name=""/>
        <dsp:cNvSpPr/>
      </dsp:nvSpPr>
      <dsp:spPr>
        <a:xfrm>
          <a:off x="810406" y="4323586"/>
          <a:ext cx="3617387" cy="1041629"/>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Segoe UI" panose="020B0502040204020203" pitchFamily="34" charset="0"/>
              <a:cs typeface="Segoe UI" panose="020B0502040204020203" pitchFamily="34" charset="0"/>
            </a:rPr>
            <a:t>What consumers can do to reduce their exposure</a:t>
          </a:r>
        </a:p>
      </dsp:txBody>
      <dsp:txXfrm>
        <a:off x="840914" y="4354094"/>
        <a:ext cx="3556371" cy="980613"/>
      </dsp:txXfrm>
    </dsp:sp>
    <dsp:sp modelId="{874238D9-0C7A-47A2-A27C-A8C7048B667A}">
      <dsp:nvSpPr>
        <dsp:cNvPr id="0" name=""/>
        <dsp:cNvSpPr/>
      </dsp:nvSpPr>
      <dsp:spPr>
        <a:xfrm>
          <a:off x="4563805" y="0"/>
          <a:ext cx="4040730" cy="1337920"/>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panose="020B0502040204020203" pitchFamily="34" charset="0"/>
              <a:cs typeface="Segoe UI" panose="020B0502040204020203" pitchFamily="34" charset="0"/>
            </a:rPr>
            <a:t>Community water systems with a detection</a:t>
          </a:r>
        </a:p>
      </dsp:txBody>
      <dsp:txXfrm>
        <a:off x="4602991" y="39186"/>
        <a:ext cx="3962358" cy="1259548"/>
      </dsp:txXfrm>
    </dsp:sp>
    <dsp:sp modelId="{A7EEF43B-479A-4879-A2CF-B89E68E79846}">
      <dsp:nvSpPr>
        <dsp:cNvPr id="0" name=""/>
        <dsp:cNvSpPr/>
      </dsp:nvSpPr>
      <dsp:spPr>
        <a:xfrm>
          <a:off x="4967878" y="1337920"/>
          <a:ext cx="190714" cy="912562"/>
        </a:xfrm>
        <a:custGeom>
          <a:avLst/>
          <a:gdLst/>
          <a:ahLst/>
          <a:cxnLst/>
          <a:rect l="0" t="0" r="0" b="0"/>
          <a:pathLst>
            <a:path>
              <a:moveTo>
                <a:pt x="0" y="0"/>
              </a:moveTo>
              <a:lnTo>
                <a:pt x="0" y="912562"/>
              </a:lnTo>
              <a:lnTo>
                <a:pt x="190714" y="912562"/>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708CFD86-B92C-4B4F-B5EC-0076252FA51F}">
      <dsp:nvSpPr>
        <dsp:cNvPr id="0" name=""/>
        <dsp:cNvSpPr/>
      </dsp:nvSpPr>
      <dsp:spPr>
        <a:xfrm>
          <a:off x="5158592" y="1729668"/>
          <a:ext cx="3617387" cy="1041629"/>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Segoe UI" panose="020B0502040204020203" pitchFamily="34" charset="0"/>
              <a:cs typeface="Segoe UI" panose="020B0502040204020203" pitchFamily="34" charset="0"/>
            </a:rPr>
            <a:t>Include any PFAS detections in their annual consumer confidence report</a:t>
          </a:r>
        </a:p>
      </dsp:txBody>
      <dsp:txXfrm>
        <a:off x="5189100" y="1760176"/>
        <a:ext cx="3556371" cy="98061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0FCB1EE-2BEC-488D-BFFA-AAD7DB36B65D}" type="datetimeFigureOut">
              <a:rPr lang="en-US" smtClean="0"/>
              <a:t>11/17/2024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6AE80EB-E534-444C-9847-504A6B1C86D8}" type="slidenum">
              <a:rPr lang="en-US" smtClean="0"/>
              <a:t>‹#›</a:t>
            </a:fld>
            <a:endParaRPr lang="en-US"/>
          </a:p>
        </p:txBody>
      </p:sp>
    </p:spTree>
    <p:extLst>
      <p:ext uri="{BB962C8B-B14F-4D97-AF65-F5344CB8AC3E}">
        <p14:creationId xmlns:p14="http://schemas.microsoft.com/office/powerpoint/2010/main" val="1297890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0D67E38-3A4A-4F40-8FC3-E34E8B562FD6}" type="datetimeFigureOut">
              <a:rPr lang="en-US" smtClean="0"/>
              <a:t>11/17/2024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204FE9C-24EC-442B-850F-65B0BA925E10}" type="slidenum">
              <a:rPr lang="en-US" smtClean="0"/>
              <a:t>‹#›</a:t>
            </a:fld>
            <a:endParaRPr lang="en-US"/>
          </a:p>
        </p:txBody>
      </p:sp>
    </p:spTree>
    <p:extLst>
      <p:ext uri="{BB962C8B-B14F-4D97-AF65-F5344CB8AC3E}">
        <p14:creationId xmlns:p14="http://schemas.microsoft.com/office/powerpoint/2010/main" val="3254305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Washington State standards for PFAS in drinking water as a title instead?  Second page already says Day with DOH</a:t>
            </a:r>
            <a:endParaRPr lang="en-US">
              <a:solidFill>
                <a:schemeClr val="tx1"/>
              </a:solidFill>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t>1</a:t>
            </a:fld>
            <a:endParaRPr lang="en-US"/>
          </a:p>
        </p:txBody>
      </p:sp>
    </p:spTree>
    <p:extLst>
      <p:ext uri="{BB962C8B-B14F-4D97-AF65-F5344CB8AC3E}">
        <p14:creationId xmlns:p14="http://schemas.microsoft.com/office/powerpoint/2010/main" val="3285431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11</a:t>
            </a:fld>
            <a:endParaRPr lang="en-US"/>
          </a:p>
        </p:txBody>
      </p:sp>
    </p:spTree>
    <p:extLst>
      <p:ext uri="{BB962C8B-B14F-4D97-AF65-F5344CB8AC3E}">
        <p14:creationId xmlns:p14="http://schemas.microsoft.com/office/powerpoint/2010/main" val="2188197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We do accredit for 537.1 version 1, but after Jun 25, 2024, results using version 1 may not meet federal requirements per 141.901(a)(2)(ii) and (b)(2)(ii).</a:t>
            </a:r>
          </a:p>
        </p:txBody>
      </p:sp>
      <p:sp>
        <p:nvSpPr>
          <p:cNvPr id="4" name="Slide Number Placeholder 3"/>
          <p:cNvSpPr>
            <a:spLocks noGrp="1"/>
          </p:cNvSpPr>
          <p:nvPr>
            <p:ph type="sldNum" sz="quarter" idx="5"/>
          </p:nvPr>
        </p:nvSpPr>
        <p:spPr/>
        <p:txBody>
          <a:bodyPr/>
          <a:lstStyle/>
          <a:p>
            <a:fld id="{7204FE9C-24EC-442B-850F-65B0BA925E10}" type="slidenum">
              <a:rPr lang="en-US" smtClean="0"/>
              <a:t>12</a:t>
            </a:fld>
            <a:endParaRPr lang="en-US"/>
          </a:p>
        </p:txBody>
      </p:sp>
    </p:spTree>
    <p:extLst>
      <p:ext uri="{BB962C8B-B14F-4D97-AF65-F5344CB8AC3E}">
        <p14:creationId xmlns:p14="http://schemas.microsoft.com/office/powerpoint/2010/main" val="1229004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61% of PWSs and 67% of sources now tested</a:t>
            </a:r>
          </a:p>
          <a:p>
            <a:endParaRPr lang="en-US"/>
          </a:p>
          <a:p>
            <a:r>
              <a:rPr lang="en-US"/>
              <a:t>19% of PWSs and 18% of sources that have tested have a detection</a:t>
            </a:r>
          </a:p>
          <a:p>
            <a:endParaRPr lang="en-US"/>
          </a:p>
          <a:p>
            <a:r>
              <a:rPr lang="en-US"/>
              <a:t>2% of PWSs and 2% of sources that have tested have detections &gt; SAL</a:t>
            </a:r>
          </a:p>
          <a:p>
            <a:endParaRPr lang="en-US"/>
          </a:p>
          <a:p>
            <a:r>
              <a:rPr lang="en-US"/>
              <a:t>127 systems have 1 or more sources with at least 1 sample &gt;MCL.  Not all of these would exceed the RAA.</a:t>
            </a:r>
          </a:p>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13</a:t>
            </a:fld>
            <a:endParaRPr lang="en-US"/>
          </a:p>
        </p:txBody>
      </p:sp>
    </p:spTree>
    <p:extLst>
      <p:ext uri="{BB962C8B-B14F-4D97-AF65-F5344CB8AC3E}">
        <p14:creationId xmlns:p14="http://schemas.microsoft.com/office/powerpoint/2010/main" val="394661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picture transparency on the right hand side only?  HOW? – use old slide to fix</a:t>
            </a:r>
          </a:p>
        </p:txBody>
      </p:sp>
      <p:sp>
        <p:nvSpPr>
          <p:cNvPr id="4" name="Slide Number Placeholder 3"/>
          <p:cNvSpPr>
            <a:spLocks noGrp="1"/>
          </p:cNvSpPr>
          <p:nvPr>
            <p:ph type="sldNum" sz="quarter" idx="10"/>
          </p:nvPr>
        </p:nvSpPr>
        <p:spPr/>
        <p:txBody>
          <a:bodyPr/>
          <a:lstStyle/>
          <a:p>
            <a:fld id="{7204FE9C-24EC-442B-850F-65B0BA925E10}" type="slidenum">
              <a:rPr lang="en-US" smtClean="0"/>
              <a:t>14</a:t>
            </a:fld>
            <a:endParaRPr lang="en-US"/>
          </a:p>
        </p:txBody>
      </p:sp>
    </p:spTree>
    <p:extLst>
      <p:ext uri="{BB962C8B-B14F-4D97-AF65-F5344CB8AC3E}">
        <p14:creationId xmlns:p14="http://schemas.microsoft.com/office/powerpoint/2010/main" val="1177942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15</a:t>
            </a:fld>
            <a:endParaRPr lang="en-US"/>
          </a:p>
        </p:txBody>
      </p:sp>
    </p:spTree>
    <p:extLst>
      <p:ext uri="{BB962C8B-B14F-4D97-AF65-F5344CB8AC3E}">
        <p14:creationId xmlns:p14="http://schemas.microsoft.com/office/powerpoint/2010/main" val="4250021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Significant figures matter in most cases (not sure why they matter with triggers since monitoring it based on “LT” trigger and not LT or EQ</a:t>
            </a:r>
          </a:p>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17</a:t>
            </a:fld>
            <a:endParaRPr lang="en-US"/>
          </a:p>
        </p:txBody>
      </p:sp>
    </p:spTree>
    <p:extLst>
      <p:ext uri="{BB962C8B-B14F-4D97-AF65-F5344CB8AC3E}">
        <p14:creationId xmlns:p14="http://schemas.microsoft.com/office/powerpoint/2010/main" val="3332629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Detected changed in 141.151 for CCR reporting per .901.</a:t>
            </a:r>
          </a:p>
          <a:p>
            <a:r>
              <a:rPr lang="en-US"/>
              <a:t>Only requires testing of 6 PFAS</a:t>
            </a:r>
          </a:p>
          <a:p>
            <a:r>
              <a:rPr lang="en-US"/>
              <a:t>141.902(b) timing must meet rule requirements</a:t>
            </a:r>
          </a:p>
          <a:p>
            <a:r>
              <a:rPr lang="en-US"/>
              <a:t>No PFAS data before 1/1/19 accepted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a:solidFill>
                  <a:schemeClr val="dk1"/>
                </a:solidFill>
                <a:effectLst/>
                <a:latin typeface="+mn-lt"/>
                <a:ea typeface="+mn-ea"/>
                <a:cs typeface="+mn-cs"/>
              </a:rPr>
              <a:t>Systems with less samples than needed for federal rule will need additional samples</a:t>
            </a:r>
          </a:p>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18</a:t>
            </a:fld>
            <a:endParaRPr lang="en-US"/>
          </a:p>
        </p:txBody>
      </p:sp>
    </p:spTree>
    <p:extLst>
      <p:ext uri="{BB962C8B-B14F-4D97-AF65-F5344CB8AC3E}">
        <p14:creationId xmlns:p14="http://schemas.microsoft.com/office/powerpoint/2010/main" val="2620917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Mike</a:t>
            </a:r>
          </a:p>
        </p:txBody>
      </p:sp>
      <p:sp>
        <p:nvSpPr>
          <p:cNvPr id="4" name="Slide Number Placeholder 3"/>
          <p:cNvSpPr>
            <a:spLocks noGrp="1"/>
          </p:cNvSpPr>
          <p:nvPr>
            <p:ph type="sldNum" sz="quarter" idx="5"/>
          </p:nvPr>
        </p:nvSpPr>
        <p:spPr/>
        <p:txBody>
          <a:bodyPr/>
          <a:lstStyle/>
          <a:p>
            <a:fld id="{7204FE9C-24EC-442B-850F-65B0BA925E10}" type="slidenum">
              <a:rPr lang="en-US" smtClean="0"/>
              <a:t>19</a:t>
            </a:fld>
            <a:endParaRPr lang="en-US"/>
          </a:p>
        </p:txBody>
      </p:sp>
    </p:spTree>
    <p:extLst>
      <p:ext uri="{BB962C8B-B14F-4D97-AF65-F5344CB8AC3E}">
        <p14:creationId xmlns:p14="http://schemas.microsoft.com/office/powerpoint/2010/main" val="3183706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Mike</a:t>
            </a:r>
          </a:p>
        </p:txBody>
      </p:sp>
      <p:sp>
        <p:nvSpPr>
          <p:cNvPr id="4" name="Slide Number Placeholder 3"/>
          <p:cNvSpPr>
            <a:spLocks noGrp="1"/>
          </p:cNvSpPr>
          <p:nvPr>
            <p:ph type="sldNum" sz="quarter" idx="5"/>
          </p:nvPr>
        </p:nvSpPr>
        <p:spPr/>
        <p:txBody>
          <a:bodyPr/>
          <a:lstStyle/>
          <a:p>
            <a:fld id="{7204FE9C-24EC-442B-850F-65B0BA925E10}" type="slidenum">
              <a:rPr lang="en-US" smtClean="0"/>
              <a:t>20</a:t>
            </a:fld>
            <a:endParaRPr lang="en-US"/>
          </a:p>
        </p:txBody>
      </p:sp>
    </p:spTree>
    <p:extLst>
      <p:ext uri="{BB962C8B-B14F-4D97-AF65-F5344CB8AC3E}">
        <p14:creationId xmlns:p14="http://schemas.microsoft.com/office/powerpoint/2010/main" val="678857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Mike</a:t>
            </a:r>
          </a:p>
        </p:txBody>
      </p:sp>
      <p:sp>
        <p:nvSpPr>
          <p:cNvPr id="4" name="Slide Number Placeholder 3"/>
          <p:cNvSpPr>
            <a:spLocks noGrp="1"/>
          </p:cNvSpPr>
          <p:nvPr>
            <p:ph type="sldNum" sz="quarter" idx="5"/>
          </p:nvPr>
        </p:nvSpPr>
        <p:spPr/>
        <p:txBody>
          <a:bodyPr/>
          <a:lstStyle/>
          <a:p>
            <a:fld id="{7204FE9C-24EC-442B-850F-65B0BA925E10}" type="slidenum">
              <a:rPr lang="en-US" smtClean="0"/>
              <a:t>21</a:t>
            </a:fld>
            <a:endParaRPr lang="en-US"/>
          </a:p>
        </p:txBody>
      </p:sp>
    </p:spTree>
    <p:extLst>
      <p:ext uri="{BB962C8B-B14F-4D97-AF65-F5344CB8AC3E}">
        <p14:creationId xmlns:p14="http://schemas.microsoft.com/office/powerpoint/2010/main" val="3352539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t>2</a:t>
            </a:fld>
            <a:endParaRPr lang="en-US" dirty="0"/>
          </a:p>
        </p:txBody>
      </p:sp>
    </p:spTree>
    <p:extLst>
      <p:ext uri="{BB962C8B-B14F-4D97-AF65-F5344CB8AC3E}">
        <p14:creationId xmlns:p14="http://schemas.microsoft.com/office/powerpoint/2010/main" val="1533415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22</a:t>
            </a:fld>
            <a:endParaRPr lang="en-US"/>
          </a:p>
        </p:txBody>
      </p:sp>
    </p:spTree>
    <p:extLst>
      <p:ext uri="{BB962C8B-B14F-4D97-AF65-F5344CB8AC3E}">
        <p14:creationId xmlns:p14="http://schemas.microsoft.com/office/powerpoint/2010/main" val="3785734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Detected changed in 141.151 for CCR reporting per .902(a)(5) compared to WAC</a:t>
            </a:r>
          </a:p>
          <a:p>
            <a:endParaRPr lang="en-US"/>
          </a:p>
          <a:p>
            <a:r>
              <a:rPr lang="en-US"/>
              <a:t>Early transition to the SRF team that presents after us.</a:t>
            </a:r>
          </a:p>
          <a:p>
            <a:endParaRPr lang="en-US"/>
          </a:p>
          <a:p>
            <a:r>
              <a:rPr lang="en-US"/>
              <a:t>Would love to recommend PWSs not use method 537.1 version 1 now since CFR says only version 2.0 allowed for federal purposes after June 25, 2024.</a:t>
            </a:r>
          </a:p>
        </p:txBody>
      </p:sp>
      <p:sp>
        <p:nvSpPr>
          <p:cNvPr id="4" name="Slide Number Placeholder 3"/>
          <p:cNvSpPr>
            <a:spLocks noGrp="1"/>
          </p:cNvSpPr>
          <p:nvPr>
            <p:ph type="sldNum" sz="quarter" idx="5"/>
          </p:nvPr>
        </p:nvSpPr>
        <p:spPr/>
        <p:txBody>
          <a:bodyPr/>
          <a:lstStyle/>
          <a:p>
            <a:fld id="{7204FE9C-24EC-442B-850F-65B0BA925E10}" type="slidenum">
              <a:rPr lang="en-US" smtClean="0"/>
              <a:t>23</a:t>
            </a:fld>
            <a:endParaRPr lang="en-US"/>
          </a:p>
        </p:txBody>
      </p:sp>
    </p:spTree>
    <p:extLst>
      <p:ext uri="{BB962C8B-B14F-4D97-AF65-F5344CB8AC3E}">
        <p14:creationId xmlns:p14="http://schemas.microsoft.com/office/powerpoint/2010/main" val="2732535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Detected changed in 141.151 for CCR reporting per .901.</a:t>
            </a:r>
          </a:p>
          <a:p>
            <a:r>
              <a:rPr lang="en-US"/>
              <a:t>Only requires testing of 6 PFAS</a:t>
            </a:r>
          </a:p>
          <a:p>
            <a:r>
              <a:rPr lang="en-US"/>
              <a:t>141.902(b) timing must meet rule requirements</a:t>
            </a:r>
          </a:p>
          <a:p>
            <a:r>
              <a:rPr lang="en-US"/>
              <a:t>No PFAS data before 1/1/19 accepted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a:solidFill>
                  <a:schemeClr val="dk1"/>
                </a:solidFill>
                <a:effectLst/>
                <a:latin typeface="+mn-lt"/>
                <a:ea typeface="+mn-ea"/>
                <a:cs typeface="+mn-cs"/>
              </a:rPr>
              <a:t>Systems with less samples than needed for federal rule will need additional samples</a:t>
            </a:r>
          </a:p>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24</a:t>
            </a:fld>
            <a:endParaRPr lang="en-US"/>
          </a:p>
        </p:txBody>
      </p:sp>
    </p:spTree>
    <p:extLst>
      <p:ext uri="{BB962C8B-B14F-4D97-AF65-F5344CB8AC3E}">
        <p14:creationId xmlns:p14="http://schemas.microsoft.com/office/powerpoint/2010/main" val="3501976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04FE9C-24EC-442B-850F-65B0BA925E10}" type="slidenum">
              <a:rPr lang="en-US" smtClean="0"/>
              <a:t>32</a:t>
            </a:fld>
            <a:endParaRPr lang="en-US"/>
          </a:p>
        </p:txBody>
      </p:sp>
    </p:spTree>
    <p:extLst>
      <p:ext uri="{BB962C8B-B14F-4D97-AF65-F5344CB8AC3E}">
        <p14:creationId xmlns:p14="http://schemas.microsoft.com/office/powerpoint/2010/main" val="3295916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0" i="0">
              <a:solidFill>
                <a:schemeClr val="tx1"/>
              </a:solidFill>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t>33</a:t>
            </a:fld>
            <a:endParaRPr lang="en-US"/>
          </a:p>
        </p:txBody>
      </p:sp>
    </p:spTree>
    <p:extLst>
      <p:ext uri="{BB962C8B-B14F-4D97-AF65-F5344CB8AC3E}">
        <p14:creationId xmlns:p14="http://schemas.microsoft.com/office/powerpoint/2010/main" val="3643695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Mike</a:t>
            </a:r>
          </a:p>
        </p:txBody>
      </p:sp>
      <p:sp>
        <p:nvSpPr>
          <p:cNvPr id="4" name="Slide Number Placeholder 3"/>
          <p:cNvSpPr>
            <a:spLocks noGrp="1"/>
          </p:cNvSpPr>
          <p:nvPr>
            <p:ph type="sldNum" sz="quarter" idx="10"/>
          </p:nvPr>
        </p:nvSpPr>
        <p:spPr/>
        <p:txBody>
          <a:bodyPr/>
          <a:lstStyle/>
          <a:p>
            <a:fld id="{7204FE9C-24EC-442B-850F-65B0BA925E10}" type="slidenum">
              <a:rPr lang="en-US" smtClean="0"/>
              <a:t>3</a:t>
            </a:fld>
            <a:endParaRPr lang="en-US"/>
          </a:p>
        </p:txBody>
      </p:sp>
    </p:spTree>
    <p:extLst>
      <p:ext uri="{BB962C8B-B14F-4D97-AF65-F5344CB8AC3E}">
        <p14:creationId xmlns:p14="http://schemas.microsoft.com/office/powerpoint/2010/main" val="2008295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1774">
              <a:buFont typeface="Arial" panose="020B0604020202020204" pitchFamily="34" charset="0"/>
              <a:buChar char="•"/>
              <a:defRPr/>
            </a:pPr>
            <a:r>
              <a:rPr lang="en-US">
                <a:latin typeface="Times New Roman" panose="02020603050405020304" pitchFamily="18" charset="0"/>
                <a:ea typeface="Times New Roman" panose="02020603050405020304" pitchFamily="18" charset="0"/>
              </a:rPr>
              <a:t>Mike</a:t>
            </a:r>
          </a:p>
          <a:p>
            <a:pPr marL="171450" indent="-171450" defTabSz="931774">
              <a:buFont typeface="Arial" panose="020B0604020202020204" pitchFamily="34" charset="0"/>
              <a:buChar char="•"/>
              <a:defRPr/>
            </a:pPr>
            <a:r>
              <a:rPr lang="en-US">
                <a:latin typeface="Times New Roman" panose="02020603050405020304" pitchFamily="18" charset="0"/>
                <a:ea typeface="Times New Roman" panose="02020603050405020304" pitchFamily="18" charset="0"/>
              </a:rPr>
              <a:t>PFAS are </a:t>
            </a:r>
            <a:r>
              <a:rPr lang="en-US"/>
              <a:t>persistent</a:t>
            </a:r>
            <a:r>
              <a:rPr lang="en-US" baseline="0"/>
              <a:t> </a:t>
            </a:r>
            <a:r>
              <a:rPr lang="en-US">
                <a:latin typeface="Times New Roman" panose="02020603050405020304" pitchFamily="18" charset="0"/>
                <a:ea typeface="Times New Roman" panose="02020603050405020304" pitchFamily="18" charset="0"/>
              </a:rPr>
              <a:t>- they don’t break down completely in the environment. </a:t>
            </a:r>
          </a:p>
          <a:p>
            <a:pPr marL="171450" indent="-171450">
              <a:buFont typeface="Arial" panose="020B0604020202020204" pitchFamily="34" charset="0"/>
              <a:buChar char="•"/>
            </a:pPr>
            <a:endParaRPr lang="en-US">
              <a:latin typeface="Times New Roman" panose="02020603050405020304" pitchFamily="18"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Some but not all are also known to bioaccumulate in humans, meaning that they build up in the human body over time.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And we know that at least some PFAS are toxic in laboratory animals at low levels. Many are yet to be studied.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Human health risks</a:t>
            </a:r>
          </a:p>
          <a:p>
            <a:pPr marL="714375" lvl="1" indent="-257175">
              <a:buClr>
                <a:srgbClr val="2699BB"/>
              </a:buClr>
              <a:buFont typeface="Arial" panose="020B0604020202020204" pitchFamily="34" charset="0"/>
              <a:buChar char="•"/>
              <a:defRPr/>
            </a:pPr>
            <a:r>
              <a:rPr lang="en-US" sz="1200">
                <a:solidFill>
                  <a:srgbClr val="000000"/>
                </a:solidFill>
                <a:cs typeface="Segoe UI"/>
              </a:rPr>
              <a:t>Increased serum cholesterol </a:t>
            </a:r>
            <a:endParaRPr lang="en-US" sz="1200">
              <a:solidFill>
                <a:srgbClr val="000000"/>
              </a:solidFill>
              <a:cs typeface="Segoe UI" panose="020B0502040204020203" pitchFamily="34" charset="0"/>
            </a:endParaRPr>
          </a:p>
          <a:p>
            <a:pPr marL="714375" lvl="1" indent="-257175">
              <a:buClr>
                <a:srgbClr val="2699BB"/>
              </a:buClr>
              <a:buFont typeface="Arial" panose="020B0604020202020204" pitchFamily="34" charset="0"/>
              <a:buChar char="•"/>
              <a:defRPr/>
            </a:pPr>
            <a:r>
              <a:rPr lang="en-US" sz="1200">
                <a:solidFill>
                  <a:srgbClr val="000000"/>
                </a:solidFill>
                <a:cs typeface="Segoe UI"/>
              </a:rPr>
              <a:t>Altered liver enzymes </a:t>
            </a:r>
          </a:p>
          <a:p>
            <a:pPr marL="714375" lvl="1" indent="-257175">
              <a:buClr>
                <a:srgbClr val="2699BB"/>
              </a:buClr>
              <a:buFont typeface="Arial" panose="020B0604020202020204" pitchFamily="34" charset="0"/>
              <a:buChar char="•"/>
              <a:defRPr/>
            </a:pPr>
            <a:r>
              <a:rPr lang="en-US" sz="1200">
                <a:solidFill>
                  <a:srgbClr val="000000"/>
                </a:solidFill>
                <a:cs typeface="Segoe UI"/>
              </a:rPr>
              <a:t>Reduced immune response to vaccines</a:t>
            </a:r>
            <a:endParaRPr lang="en-US"/>
          </a:p>
          <a:p>
            <a:pPr marL="714375" lvl="1" indent="-257175">
              <a:buClr>
                <a:srgbClr val="2699BB"/>
              </a:buClr>
              <a:buFont typeface="Arial" panose="020B0604020202020204" pitchFamily="34" charset="0"/>
              <a:buChar char="•"/>
              <a:defRPr/>
            </a:pPr>
            <a:r>
              <a:rPr lang="en-US" sz="1200">
                <a:solidFill>
                  <a:srgbClr val="000000"/>
                </a:solidFill>
                <a:cs typeface="Segoe UI"/>
              </a:rPr>
              <a:t>Lower birth weight</a:t>
            </a:r>
          </a:p>
          <a:p>
            <a:pPr marL="714375" lvl="1" indent="-257175">
              <a:buClr>
                <a:srgbClr val="2699BB"/>
              </a:buClr>
              <a:buFont typeface="Arial" panose="020B0604020202020204" pitchFamily="34" charset="0"/>
              <a:buChar char="•"/>
              <a:defRPr/>
            </a:pPr>
            <a:r>
              <a:rPr lang="en-US" sz="1200">
                <a:solidFill>
                  <a:srgbClr val="000000"/>
                </a:solidFill>
                <a:cs typeface="Segoe UI"/>
              </a:rPr>
              <a:t>Blood pressure problems during pregnancy</a:t>
            </a:r>
          </a:p>
          <a:p>
            <a:pPr marL="714375" lvl="1" indent="-257175">
              <a:buClr>
                <a:srgbClr val="2699BB"/>
              </a:buClr>
              <a:buFont typeface="Arial" panose="020B0604020202020204" pitchFamily="34" charset="0"/>
              <a:buChar char="•"/>
              <a:defRPr/>
            </a:pPr>
            <a:r>
              <a:rPr lang="en-US" sz="1200">
                <a:solidFill>
                  <a:srgbClr val="000000"/>
                </a:solidFill>
                <a:cs typeface="Segoe UI"/>
              </a:rPr>
              <a:t>Increase risk of thyroid disease</a:t>
            </a:r>
          </a:p>
          <a:p>
            <a:pPr marL="714375" lvl="1" indent="-257175">
              <a:buClr>
                <a:srgbClr val="2699BB"/>
              </a:buClr>
              <a:buFont typeface="Arial" panose="020B0604020202020204" pitchFamily="34" charset="0"/>
              <a:buChar char="•"/>
              <a:defRPr/>
            </a:pPr>
            <a:r>
              <a:rPr lang="en-US" sz="1200">
                <a:solidFill>
                  <a:srgbClr val="000000"/>
                </a:solidFill>
                <a:cs typeface="Segoe UI"/>
              </a:rPr>
              <a:t>Increased risk of cancer (kidney and testicular)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a:p>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4</a:t>
            </a:fld>
            <a:endParaRPr lang="en-US"/>
          </a:p>
        </p:txBody>
      </p:sp>
    </p:spTree>
    <p:extLst>
      <p:ext uri="{BB962C8B-B14F-4D97-AF65-F5344CB8AC3E}">
        <p14:creationId xmlns:p14="http://schemas.microsoft.com/office/powerpoint/2010/main" val="3858861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want to share our state philosophy at where we intervene to address PFAS. </a:t>
            </a:r>
          </a:p>
          <a:p>
            <a:endParaRPr lang="en-US"/>
          </a:p>
          <a:p>
            <a:r>
              <a:rPr lang="en-US"/>
              <a:t>This slide shows a simplified pathway that PFAS get into people.</a:t>
            </a:r>
          </a:p>
          <a:p>
            <a:endParaRPr lang="en-US"/>
          </a:p>
          <a:p>
            <a:r>
              <a:rPr lang="en-US"/>
              <a:t>Our preference and focus is to work as upstream as possible at sources.  This is how to stem the flow of PFAS into the state.</a:t>
            </a:r>
          </a:p>
          <a:p>
            <a:endParaRPr lang="en-US"/>
          </a:p>
          <a:p>
            <a:r>
              <a:rPr lang="en-US"/>
              <a:t>Akin to turnoff the faucet while we bail the bathtub. </a:t>
            </a:r>
          </a:p>
          <a:p>
            <a:endParaRPr lang="en-US"/>
          </a:p>
          <a:p>
            <a:r>
              <a:rPr lang="en-US"/>
              <a:t>Drinking water standards, our fish advisories are targeting intervention points that intercept contamination that has already been released into the state. </a:t>
            </a:r>
          </a:p>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5</a:t>
            </a:fld>
            <a:endParaRPr lang="en-US"/>
          </a:p>
        </p:txBody>
      </p:sp>
    </p:spTree>
    <p:extLst>
      <p:ext uri="{BB962C8B-B14F-4D97-AF65-F5344CB8AC3E}">
        <p14:creationId xmlns:p14="http://schemas.microsoft.com/office/powerpoint/2010/main" val="328545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Mike</a:t>
            </a:r>
          </a:p>
          <a:p>
            <a:r>
              <a:rPr lang="en-US" sz="1200"/>
              <a:t>A State Action Level (or SAL) is a level in drinking water expected to have no appreciable adverse impact to health over a lifetime of exposure. </a:t>
            </a:r>
            <a:endParaRPr lang="en-US" sz="1200">
              <a:cs typeface="Calibri"/>
            </a:endParaRPr>
          </a:p>
          <a:p>
            <a:endParaRPr lang="en-US" sz="1200"/>
          </a:p>
          <a:p>
            <a:r>
              <a:rPr lang="en-US" sz="1200"/>
              <a:t>This  includes sensitive populations and life stages. And is based on the best available science at the time it was set. </a:t>
            </a:r>
            <a:endParaRPr lang="en-US" sz="1200">
              <a:cs typeface="Calibri"/>
            </a:endParaRPr>
          </a:p>
          <a:p>
            <a:endParaRPr lang="en-US" sz="1200"/>
          </a:p>
          <a:p>
            <a:endParaRPr lang="en-US" sz="1200"/>
          </a:p>
          <a:p>
            <a:r>
              <a:rPr lang="en-US" sz="1200" b="1"/>
              <a:t>It is a health –protective value</a:t>
            </a:r>
            <a:endParaRPr lang="en-US" sz="1200" b="1">
              <a:cs typeface="Calibri"/>
            </a:endParaRPr>
          </a:p>
          <a:p>
            <a:r>
              <a:rPr lang="en-US" sz="1200" b="1"/>
              <a:t>Taking action at these levels is consistent with the mission of providing safe and reliable drinking water. </a:t>
            </a:r>
            <a:endParaRPr lang="en-US" sz="1200" b="1">
              <a:cs typeface="Calibri"/>
            </a:endParaRPr>
          </a:p>
          <a:p>
            <a:endParaRPr lang="en-US" sz="1200"/>
          </a:p>
          <a:p>
            <a:r>
              <a:rPr lang="en-US" sz="1200" b="1">
                <a:cs typeface="Calibri" panose="020F0502020204030204"/>
              </a:rPr>
              <a:t>Important caveat is that they were set with the best available at the science at the time – science is evolving rapidly on PFAS.</a:t>
            </a:r>
          </a:p>
          <a:p>
            <a:endParaRPr lang="en-US" sz="1200"/>
          </a:p>
          <a:p>
            <a:r>
              <a:rPr lang="en-US" sz="1200"/>
              <a:t>As mentioned earlier, some PFAS bioaccumulate in the human body. </a:t>
            </a:r>
            <a:endParaRPr lang="en-US">
              <a:cs typeface="Calibri"/>
            </a:endParaRPr>
          </a:p>
          <a:p>
            <a:endParaRPr lang="en-US" sz="1200"/>
          </a:p>
          <a:p>
            <a:r>
              <a:rPr lang="en-US" sz="1200"/>
              <a:t>We took that into account when setting these values. The exposure model helps us predict the level in people that would eventually occur after many years drinking the water. As such they define a safe level for long-term exposure.</a:t>
            </a:r>
            <a:endParaRPr lang="en-US" sz="1200">
              <a:cs typeface="Calibri"/>
            </a:endParaRPr>
          </a:p>
          <a:p>
            <a:endParaRPr lang="en-US" sz="1200"/>
          </a:p>
          <a:p>
            <a:endParaRPr lang="en-US" sz="1200"/>
          </a:p>
          <a:p>
            <a:endParaRPr lang="en-US" sz="1200"/>
          </a:p>
          <a:p>
            <a:endParaRPr lang="en-US" sz="1200"/>
          </a:p>
          <a:p>
            <a:endParaRPr lang="en-US" sz="1200"/>
          </a:p>
          <a:p>
            <a:endParaRPr lang="en-US" sz="1200"/>
          </a:p>
          <a:p>
            <a:endParaRPr lang="en-US" sz="1200"/>
          </a:p>
          <a:p>
            <a:endParaRPr lang="en-US" sz="1200"/>
          </a:p>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6</a:t>
            </a:fld>
            <a:endParaRPr lang="en-US"/>
          </a:p>
        </p:txBody>
      </p:sp>
    </p:spTree>
    <p:extLst>
      <p:ext uri="{BB962C8B-B14F-4D97-AF65-F5344CB8AC3E}">
        <p14:creationId xmlns:p14="http://schemas.microsoft.com/office/powerpoint/2010/main" val="2029577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a:solidFill>
                  <a:prstClr val="black"/>
                </a:solidFill>
              </a:rPr>
              <a:t>Mike</a:t>
            </a:r>
          </a:p>
          <a:p>
            <a:pPr defTabSz="924641">
              <a:defRPr/>
            </a:pPr>
            <a:r>
              <a:rPr lang="en-US">
                <a:solidFill>
                  <a:prstClr val="black"/>
                </a:solidFill>
              </a:rPr>
              <a:t>SAL is a bridge to an MCL.</a:t>
            </a:r>
            <a:endParaRPr lang="en-US">
              <a:solidFill>
                <a:prstClr val="black"/>
              </a:solidFill>
              <a:cs typeface="Calibri"/>
            </a:endParaRPr>
          </a:p>
          <a:p>
            <a:pPr marL="173355" indent="-173355" defTabSz="924641">
              <a:buFont typeface="Arial,Sans-Serif" panose="020B0604020202020204" pitchFamily="34" charset="0"/>
              <a:buChar char="•"/>
              <a:defRPr/>
            </a:pPr>
            <a:r>
              <a:rPr lang="en-US"/>
              <a:t>Provides required actions and public health guidance when responding to results.  </a:t>
            </a:r>
          </a:p>
          <a:p>
            <a:pPr marL="173355" indent="-173355" defTabSz="924641">
              <a:buFont typeface="Arial,Sans-Serif" panose="020B0604020202020204" pitchFamily="34" charset="0"/>
              <a:buChar char="•"/>
              <a:defRPr/>
            </a:pPr>
            <a:r>
              <a:rPr lang="en-US"/>
              <a:t>Will help us understanding the scope of the problem and what state resources are needed to address PFAS.</a:t>
            </a:r>
            <a:endParaRPr lang="en-US">
              <a:cs typeface="Calibri"/>
            </a:endParaRPr>
          </a:p>
          <a:p>
            <a:pPr marL="171450" indent="-171450" defTabSz="924641">
              <a:buFont typeface="Arial" panose="020B0604020202020204" pitchFamily="34" charset="0"/>
              <a:buChar char="•"/>
              <a:defRPr/>
            </a:pPr>
            <a:r>
              <a:rPr lang="en-US"/>
              <a:t>Collects data needed to support an MCL, if the feds don’t adopt one.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7</a:t>
            </a:fld>
            <a:endParaRPr lang="en-US"/>
          </a:p>
        </p:txBody>
      </p:sp>
    </p:spTree>
    <p:extLst>
      <p:ext uri="{BB962C8B-B14F-4D97-AF65-F5344CB8AC3E}">
        <p14:creationId xmlns:p14="http://schemas.microsoft.com/office/powerpoint/2010/main" val="2622922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Mike</a:t>
            </a:r>
          </a:p>
        </p:txBody>
      </p:sp>
      <p:sp>
        <p:nvSpPr>
          <p:cNvPr id="4" name="Slide Number Placeholder 3"/>
          <p:cNvSpPr>
            <a:spLocks noGrp="1"/>
          </p:cNvSpPr>
          <p:nvPr>
            <p:ph type="sldNum" sz="quarter" idx="5"/>
          </p:nvPr>
        </p:nvSpPr>
        <p:spPr/>
        <p:txBody>
          <a:bodyPr/>
          <a:lstStyle/>
          <a:p>
            <a:fld id="{7204FE9C-24EC-442B-850F-65B0BA925E10}" type="slidenum">
              <a:rPr lang="en-US" smtClean="0"/>
              <a:t>8</a:t>
            </a:fld>
            <a:endParaRPr lang="en-US"/>
          </a:p>
        </p:txBody>
      </p:sp>
    </p:spTree>
    <p:extLst>
      <p:ext uri="{BB962C8B-B14F-4D97-AF65-F5344CB8AC3E}">
        <p14:creationId xmlns:p14="http://schemas.microsoft.com/office/powerpoint/2010/main" val="3403387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Sophia</a:t>
            </a:r>
          </a:p>
        </p:txBody>
      </p:sp>
      <p:sp>
        <p:nvSpPr>
          <p:cNvPr id="4" name="Slide Number Placeholder 3"/>
          <p:cNvSpPr>
            <a:spLocks noGrp="1"/>
          </p:cNvSpPr>
          <p:nvPr>
            <p:ph type="sldNum" sz="quarter" idx="5"/>
          </p:nvPr>
        </p:nvSpPr>
        <p:spPr/>
        <p:txBody>
          <a:bodyPr/>
          <a:lstStyle/>
          <a:p>
            <a:fld id="{7204FE9C-24EC-442B-850F-65B0BA925E10}" type="slidenum">
              <a:rPr lang="en-US" smtClean="0"/>
              <a:t>9</a:t>
            </a:fld>
            <a:endParaRPr lang="en-US"/>
          </a:p>
        </p:txBody>
      </p:sp>
    </p:spTree>
    <p:extLst>
      <p:ext uri="{BB962C8B-B14F-4D97-AF65-F5344CB8AC3E}">
        <p14:creationId xmlns:p14="http://schemas.microsoft.com/office/powerpoint/2010/main" val="10665942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al Presentation 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16842" y="5425723"/>
            <a:ext cx="2955704" cy="869414"/>
          </a:xfrm>
          <a:prstGeom prst="rect">
            <a:avLst/>
          </a:prstGeom>
        </p:spPr>
      </p:pic>
      <p:sp>
        <p:nvSpPr>
          <p:cNvPr id="9" name="Text Placeholder 9"/>
          <p:cNvSpPr>
            <a:spLocks noGrp="1"/>
          </p:cNvSpPr>
          <p:nvPr>
            <p:ph type="body" sz="quarter" idx="11" hasCustomPrompt="1"/>
          </p:nvPr>
        </p:nvSpPr>
        <p:spPr>
          <a:xfrm>
            <a:off x="3704478" y="5790165"/>
            <a:ext cx="4862633"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pic>
        <p:nvPicPr>
          <p:cNvPr id="10" name="Picture 9" descr="photo illustration of the hands of different races and genders of people raised in the air against a white background"/>
          <p:cNvPicPr>
            <a:picLocks noChangeAspect="1"/>
          </p:cNvPicPr>
          <p:nvPr userDrawn="1"/>
        </p:nvPicPr>
        <p:blipFill rotWithShape="1">
          <a:blip r:embed="rId3" cstate="print">
            <a:extLst>
              <a:ext uri="{28A0092B-C50C-407E-A947-70E740481C1C}">
                <a14:useLocalDpi xmlns:a14="http://schemas.microsoft.com/office/drawing/2010/main" val="0"/>
              </a:ext>
            </a:extLst>
          </a:blip>
          <a:srcRect t="14612"/>
          <a:stretch/>
        </p:blipFill>
        <p:spPr>
          <a:xfrm>
            <a:off x="0" y="0"/>
            <a:ext cx="9144000" cy="4591050"/>
          </a:xfrm>
          <a:prstGeom prst="rect">
            <a:avLst/>
          </a:prstGeom>
        </p:spPr>
      </p:pic>
      <p:sp>
        <p:nvSpPr>
          <p:cNvPr id="4" name="Title 3"/>
          <p:cNvSpPr>
            <a:spLocks noGrp="1"/>
          </p:cNvSpPr>
          <p:nvPr>
            <p:ph type="title" hasCustomPrompt="1"/>
          </p:nvPr>
        </p:nvSpPr>
        <p:spPr>
          <a:xfrm>
            <a:off x="3704478" y="5372570"/>
            <a:ext cx="4862633"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33526177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908550" y="2103883"/>
            <a:ext cx="2473325" cy="248761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8" name="Picture Placeholder 17"/>
          <p:cNvSpPr>
            <a:spLocks noGrp="1"/>
          </p:cNvSpPr>
          <p:nvPr>
            <p:ph type="pic" sz="quarter" idx="13"/>
          </p:nvPr>
        </p:nvSpPr>
        <p:spPr>
          <a:xfrm>
            <a:off x="1817688" y="2103883"/>
            <a:ext cx="2484437" cy="248761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6" name="Text Placeholder 15"/>
          <p:cNvSpPr>
            <a:spLocks noGrp="1"/>
          </p:cNvSpPr>
          <p:nvPr>
            <p:ph type="body" sz="quarter" idx="12" hasCustomPrompt="1"/>
          </p:nvPr>
        </p:nvSpPr>
        <p:spPr>
          <a:xfrm>
            <a:off x="-8313" y="1248908"/>
            <a:ext cx="9143999" cy="304800"/>
          </a:xfrm>
        </p:spPr>
        <p:txBody>
          <a:bodyPr/>
          <a:lstStyle>
            <a:lvl1pPr marL="0" indent="0" algn="ctr">
              <a:buNone/>
              <a:defRPr sz="1800">
                <a:solidFill>
                  <a:schemeClr val="tx1"/>
                </a:solidFill>
              </a:defRPr>
            </a:lvl1pPr>
          </a:lstStyle>
          <a:p>
            <a:pPr lvl="0"/>
            <a:r>
              <a:rPr lang="en-US"/>
              <a:t>Date</a:t>
            </a:r>
          </a:p>
        </p:txBody>
      </p:sp>
      <p:sp>
        <p:nvSpPr>
          <p:cNvPr id="22" name="Text Placeholder 21"/>
          <p:cNvSpPr>
            <a:spLocks noGrp="1"/>
          </p:cNvSpPr>
          <p:nvPr>
            <p:ph type="body" sz="quarter" idx="15" hasCustomPrompt="1"/>
          </p:nvPr>
        </p:nvSpPr>
        <p:spPr>
          <a:xfrm>
            <a:off x="1817689" y="4832576"/>
            <a:ext cx="2484436"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4901550" y="4830223"/>
            <a:ext cx="2487133" cy="412750"/>
          </a:xfrm>
        </p:spPr>
        <p:txBody>
          <a:bodyPr>
            <a:normAutofit/>
          </a:bodyPr>
          <a:lstStyle>
            <a:lvl1pPr marL="0" indent="0" algn="ctr">
              <a:buNone/>
              <a:defRPr sz="2200" b="1" i="0">
                <a:solidFill>
                  <a:schemeClr val="tx1"/>
                </a:solidFill>
                <a:latin typeface="+mn-lt"/>
              </a:defRPr>
            </a:lvl1pPr>
          </a:lstStyle>
          <a:p>
            <a:pPr lvl="0"/>
            <a:r>
              <a:rPr lang="en-US"/>
              <a:t>Name</a:t>
            </a:r>
          </a:p>
        </p:txBody>
      </p:sp>
      <p:sp>
        <p:nvSpPr>
          <p:cNvPr id="25" name="Text Placeholder 24"/>
          <p:cNvSpPr>
            <a:spLocks noGrp="1"/>
          </p:cNvSpPr>
          <p:nvPr>
            <p:ph type="body" sz="quarter" idx="17" hasCustomPrompt="1"/>
          </p:nvPr>
        </p:nvSpPr>
        <p:spPr>
          <a:xfrm>
            <a:off x="1817688" y="5266174"/>
            <a:ext cx="2484437"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4901551" y="5265980"/>
            <a:ext cx="2487132" cy="314335"/>
          </a:xfrm>
        </p:spPr>
        <p:txBody>
          <a:bodyPr/>
          <a:lstStyle>
            <a:lvl1pPr marL="0" indent="0" algn="ctr">
              <a:buNone/>
              <a:defRPr sz="2000" i="1">
                <a:solidFill>
                  <a:schemeClr val="tx1"/>
                </a:solidFill>
                <a:latin typeface="+mn-lt"/>
              </a:defRPr>
            </a:lvl1pPr>
          </a:lstStyle>
          <a:p>
            <a:pPr lvl="0"/>
            <a:r>
              <a:rPr lang="en-US"/>
              <a:t>Title</a:t>
            </a:r>
          </a:p>
        </p:txBody>
      </p:sp>
      <p:sp>
        <p:nvSpPr>
          <p:cNvPr id="28" name="Text Placeholder 27"/>
          <p:cNvSpPr>
            <a:spLocks noGrp="1"/>
          </p:cNvSpPr>
          <p:nvPr>
            <p:ph type="body" sz="quarter" idx="19" hasCustomPrompt="1"/>
          </p:nvPr>
        </p:nvSpPr>
        <p:spPr>
          <a:xfrm>
            <a:off x="1817688" y="5610138"/>
            <a:ext cx="2484437" cy="374650"/>
          </a:xfrm>
        </p:spPr>
        <p:txBody>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4908129" y="5606642"/>
            <a:ext cx="2484437" cy="374650"/>
          </a:xfrm>
        </p:spPr>
        <p:txBody>
          <a:bodyPr/>
          <a:lstStyle>
            <a:lvl1pPr marL="0" indent="0" algn="ctr">
              <a:buNone/>
              <a:defRPr sz="2000">
                <a:solidFill>
                  <a:schemeClr val="tx1"/>
                </a:solidFill>
                <a:latin typeface="+mn-lt"/>
              </a:defRPr>
            </a:lvl1pPr>
          </a:lstStyle>
          <a:p>
            <a:pPr lvl="0"/>
            <a:r>
              <a:rPr lang="en-US"/>
              <a:t>Program</a:t>
            </a:r>
          </a:p>
        </p:txBody>
      </p:sp>
      <p:cxnSp>
        <p:nvCxnSpPr>
          <p:cNvPr id="17" name="Straight Connector 16"/>
          <p:cNvCxnSpPr/>
          <p:nvPr userDrawn="1"/>
        </p:nvCxnSpPr>
        <p:spPr>
          <a:xfrm flipV="1">
            <a:off x="4322814" y="1699836"/>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hasCustomPrompt="1"/>
          </p:nvPr>
        </p:nvSpPr>
        <p:spPr>
          <a:xfrm>
            <a:off x="-8313" y="677873"/>
            <a:ext cx="9135686" cy="454236"/>
          </a:xfrm>
        </p:spPr>
        <p:txBody>
          <a:bodyPr>
            <a:normAutofit/>
          </a:bodyPr>
          <a:lstStyle>
            <a:lvl1pPr algn="ctr">
              <a:defRPr sz="3000"/>
            </a:lvl1pPr>
          </a:lstStyle>
          <a:p>
            <a:pPr lvl="0"/>
            <a:r>
              <a:rPr lang="en-US"/>
              <a:t>Subtitle 2</a:t>
            </a:r>
          </a:p>
        </p:txBody>
      </p:sp>
    </p:spTree>
    <p:extLst>
      <p:ext uri="{BB962C8B-B14F-4D97-AF65-F5344CB8AC3E}">
        <p14:creationId xmlns:p14="http://schemas.microsoft.com/office/powerpoint/2010/main" val="16167977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s Slide 1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1246747"/>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1792974" y="4739028"/>
            <a:ext cx="2509151"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4883836" y="4736675"/>
            <a:ext cx="2473325"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5" name="Text Placeholder 24"/>
          <p:cNvSpPr>
            <a:spLocks noGrp="1"/>
          </p:cNvSpPr>
          <p:nvPr>
            <p:ph type="body" sz="quarter" idx="17" hasCustomPrompt="1"/>
          </p:nvPr>
        </p:nvSpPr>
        <p:spPr>
          <a:xfrm>
            <a:off x="1792974" y="5172622"/>
            <a:ext cx="2509151"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4883836" y="5172428"/>
            <a:ext cx="2473325" cy="314335"/>
          </a:xfrm>
        </p:spPr>
        <p:txBody>
          <a:bodyPr/>
          <a:lstStyle>
            <a:lvl1pPr marL="0" indent="0" algn="ctr">
              <a:buNone/>
              <a:defRPr sz="2000" i="1">
                <a:solidFill>
                  <a:schemeClr val="tx1"/>
                </a:solidFill>
                <a:latin typeface="+mn-lt"/>
              </a:defRPr>
            </a:lvl1pPr>
          </a:lstStyle>
          <a:p>
            <a:pPr lvl="0"/>
            <a:r>
              <a:rPr lang="en-US"/>
              <a:t>Title</a:t>
            </a:r>
          </a:p>
        </p:txBody>
      </p:sp>
      <p:sp>
        <p:nvSpPr>
          <p:cNvPr id="28" name="Text Placeholder 27"/>
          <p:cNvSpPr>
            <a:spLocks noGrp="1"/>
          </p:cNvSpPr>
          <p:nvPr>
            <p:ph type="body" sz="quarter" idx="19" hasCustomPrompt="1"/>
          </p:nvPr>
        </p:nvSpPr>
        <p:spPr>
          <a:xfrm>
            <a:off x="1792974" y="5522974"/>
            <a:ext cx="2509151" cy="374650"/>
          </a:xfrm>
        </p:spPr>
        <p:txBody>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4883836" y="5519478"/>
            <a:ext cx="2473325" cy="374650"/>
          </a:xfrm>
        </p:spPr>
        <p:txBody>
          <a:bodyPr/>
          <a:lstStyle>
            <a:lvl1pPr marL="0" indent="0" algn="ctr">
              <a:buNone/>
              <a:defRPr sz="2000">
                <a:solidFill>
                  <a:schemeClr val="tx1"/>
                </a:solidFill>
                <a:latin typeface="+mn-lt"/>
              </a:defRPr>
            </a:lvl1pPr>
          </a:lstStyle>
          <a:p>
            <a:pPr lvl="0"/>
            <a:r>
              <a:rPr lang="en-US"/>
              <a:t>Program</a:t>
            </a:r>
          </a:p>
        </p:txBody>
      </p:sp>
      <p:sp>
        <p:nvSpPr>
          <p:cNvPr id="45" name="Picture Placeholder 19"/>
          <p:cNvSpPr>
            <a:spLocks noGrp="1"/>
          </p:cNvSpPr>
          <p:nvPr>
            <p:ph type="pic" sz="quarter" idx="14"/>
          </p:nvPr>
        </p:nvSpPr>
        <p:spPr>
          <a:xfrm>
            <a:off x="4883836" y="2010333"/>
            <a:ext cx="2473325" cy="248761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6" name="Picture Placeholder 17"/>
          <p:cNvSpPr>
            <a:spLocks noGrp="1"/>
          </p:cNvSpPr>
          <p:nvPr>
            <p:ph type="pic" sz="quarter" idx="13"/>
          </p:nvPr>
        </p:nvSpPr>
        <p:spPr>
          <a:xfrm>
            <a:off x="1792974" y="2010333"/>
            <a:ext cx="2484437" cy="248761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4" name="Title 1"/>
          <p:cNvSpPr>
            <a:spLocks noGrp="1"/>
          </p:cNvSpPr>
          <p:nvPr>
            <p:ph type="title" hasCustomPrompt="1"/>
          </p:nvPr>
        </p:nvSpPr>
        <p:spPr>
          <a:xfrm>
            <a:off x="29472" y="666762"/>
            <a:ext cx="9152311" cy="489242"/>
          </a:xfrm>
        </p:spPr>
        <p:txBody>
          <a:bodyPr>
            <a:normAutofit/>
          </a:bodyPr>
          <a:lstStyle>
            <a:lvl1pPr algn="ctr">
              <a:defRPr sz="3000"/>
            </a:lvl1pPr>
          </a:lstStyle>
          <a:p>
            <a:pPr lvl="0"/>
            <a:r>
              <a:rPr lang="en-US"/>
              <a:t>Presenters 1</a:t>
            </a:r>
          </a:p>
        </p:txBody>
      </p:sp>
    </p:spTree>
    <p:extLst>
      <p:ext uri="{BB962C8B-B14F-4D97-AF65-F5344CB8AC3E}">
        <p14:creationId xmlns:p14="http://schemas.microsoft.com/office/powerpoint/2010/main" val="20348237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1246747"/>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1792974" y="2628231"/>
            <a:ext cx="2509151"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4883836" y="2625878"/>
            <a:ext cx="2473325"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5" name="Text Placeholder 24"/>
          <p:cNvSpPr>
            <a:spLocks noGrp="1"/>
          </p:cNvSpPr>
          <p:nvPr>
            <p:ph type="body" sz="quarter" idx="17" hasCustomPrompt="1"/>
          </p:nvPr>
        </p:nvSpPr>
        <p:spPr>
          <a:xfrm>
            <a:off x="1792974" y="3061825"/>
            <a:ext cx="2509151"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4883836" y="3061631"/>
            <a:ext cx="2473325" cy="314335"/>
          </a:xfrm>
        </p:spPr>
        <p:txBody>
          <a:bodyPr/>
          <a:lstStyle>
            <a:lvl1pPr marL="0" indent="0" algn="ctr">
              <a:buNone/>
              <a:defRPr sz="2000" i="1">
                <a:solidFill>
                  <a:schemeClr val="tx1"/>
                </a:solidFill>
                <a:latin typeface="+mn-lt"/>
              </a:defRPr>
            </a:lvl1pPr>
          </a:lstStyle>
          <a:p>
            <a:pPr lvl="0"/>
            <a:r>
              <a:rPr lang="en-US"/>
              <a:t>Title</a:t>
            </a:r>
          </a:p>
        </p:txBody>
      </p:sp>
      <p:sp>
        <p:nvSpPr>
          <p:cNvPr id="28" name="Text Placeholder 27"/>
          <p:cNvSpPr>
            <a:spLocks noGrp="1"/>
          </p:cNvSpPr>
          <p:nvPr>
            <p:ph type="body" sz="quarter" idx="19" hasCustomPrompt="1"/>
          </p:nvPr>
        </p:nvSpPr>
        <p:spPr>
          <a:xfrm>
            <a:off x="1792974" y="3412177"/>
            <a:ext cx="2509151" cy="374650"/>
          </a:xfrm>
        </p:spPr>
        <p:txBody>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4883836" y="3408681"/>
            <a:ext cx="2473325" cy="374650"/>
          </a:xfrm>
        </p:spPr>
        <p:txBody>
          <a:bodyPr/>
          <a:lstStyle>
            <a:lvl1pPr marL="0" indent="0" algn="ctr">
              <a:buNone/>
              <a:defRPr sz="2000">
                <a:solidFill>
                  <a:schemeClr val="tx1"/>
                </a:solidFill>
                <a:latin typeface="+mn-lt"/>
              </a:defRPr>
            </a:lvl1pPr>
          </a:lstStyle>
          <a:p>
            <a:pPr lvl="0"/>
            <a:r>
              <a:rPr lang="en-US"/>
              <a:t>Program</a:t>
            </a:r>
          </a:p>
        </p:txBody>
      </p:sp>
      <p:sp>
        <p:nvSpPr>
          <p:cNvPr id="12" name="Title 1"/>
          <p:cNvSpPr>
            <a:spLocks noGrp="1"/>
          </p:cNvSpPr>
          <p:nvPr>
            <p:ph type="title" hasCustomPrompt="1"/>
          </p:nvPr>
        </p:nvSpPr>
        <p:spPr>
          <a:xfrm>
            <a:off x="-8311" y="673575"/>
            <a:ext cx="9143998" cy="482428"/>
          </a:xfrm>
        </p:spPr>
        <p:txBody>
          <a:bodyPr>
            <a:normAutofit/>
          </a:bodyPr>
          <a:lstStyle>
            <a:lvl1pPr algn="ctr">
              <a:defRPr sz="3000"/>
            </a:lvl1pPr>
          </a:lstStyle>
          <a:p>
            <a:pPr lvl="0"/>
            <a:r>
              <a:rPr lang="en-US"/>
              <a:t>Presenters 2</a:t>
            </a:r>
          </a:p>
        </p:txBody>
      </p:sp>
    </p:spTree>
    <p:extLst>
      <p:ext uri="{BB962C8B-B14F-4D97-AF65-F5344CB8AC3E}">
        <p14:creationId xmlns:p14="http://schemas.microsoft.com/office/powerpoint/2010/main" val="7480667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Slide 3">
    <p:spTree>
      <p:nvGrpSpPr>
        <p:cNvPr id="1" name=""/>
        <p:cNvGrpSpPr/>
        <p:nvPr/>
      </p:nvGrpSpPr>
      <p:grpSpPr>
        <a:xfrm>
          <a:off x="0" y="0"/>
          <a:ext cx="0" cy="0"/>
          <a:chOff x="0" y="0"/>
          <a:chExt cx="0" cy="0"/>
        </a:xfrm>
      </p:grpSpPr>
      <p:cxnSp>
        <p:nvCxnSpPr>
          <p:cNvPr id="42" name="Straight Connector 41"/>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1246747"/>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512814" y="2628231"/>
            <a:ext cx="2509151"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3329356" y="2625878"/>
            <a:ext cx="2473325"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5" name="Text Placeholder 24"/>
          <p:cNvSpPr>
            <a:spLocks noGrp="1"/>
          </p:cNvSpPr>
          <p:nvPr>
            <p:ph type="body" sz="quarter" idx="17" hasCustomPrompt="1"/>
          </p:nvPr>
        </p:nvSpPr>
        <p:spPr>
          <a:xfrm>
            <a:off x="512814" y="3061825"/>
            <a:ext cx="2509151"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3329356" y="3061631"/>
            <a:ext cx="2473325" cy="314335"/>
          </a:xfrm>
        </p:spPr>
        <p:txBody>
          <a:bodyPr/>
          <a:lstStyle>
            <a:lvl1pPr marL="0" indent="0" algn="ctr">
              <a:buNone/>
              <a:defRPr sz="2000" i="1">
                <a:solidFill>
                  <a:schemeClr val="tx1"/>
                </a:solidFill>
                <a:latin typeface="+mn-lt"/>
              </a:defRPr>
            </a:lvl1pPr>
          </a:lstStyle>
          <a:p>
            <a:pPr lvl="0"/>
            <a:r>
              <a:rPr lang="en-US"/>
              <a:t>Title</a:t>
            </a:r>
          </a:p>
        </p:txBody>
      </p:sp>
      <p:sp>
        <p:nvSpPr>
          <p:cNvPr id="28" name="Text Placeholder 27"/>
          <p:cNvSpPr>
            <a:spLocks noGrp="1"/>
          </p:cNvSpPr>
          <p:nvPr>
            <p:ph type="body" sz="quarter" idx="19" hasCustomPrompt="1"/>
          </p:nvPr>
        </p:nvSpPr>
        <p:spPr>
          <a:xfrm>
            <a:off x="512814" y="3412177"/>
            <a:ext cx="2509151" cy="374650"/>
          </a:xfrm>
        </p:spPr>
        <p:txBody>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3329356" y="3408681"/>
            <a:ext cx="2473325" cy="374650"/>
          </a:xfrm>
        </p:spPr>
        <p:txBody>
          <a:bodyPr/>
          <a:lstStyle>
            <a:lvl1pPr marL="0" indent="0" algn="ctr">
              <a:buNone/>
              <a:defRPr sz="2000">
                <a:solidFill>
                  <a:schemeClr val="tx1"/>
                </a:solidFill>
                <a:latin typeface="+mn-lt"/>
              </a:defRPr>
            </a:lvl1pPr>
          </a:lstStyle>
          <a:p>
            <a:pPr lvl="0"/>
            <a:r>
              <a:rPr lang="en-US"/>
              <a:t>Program</a:t>
            </a:r>
          </a:p>
        </p:txBody>
      </p:sp>
      <p:sp>
        <p:nvSpPr>
          <p:cNvPr id="11" name="Text Placeholder 21"/>
          <p:cNvSpPr>
            <a:spLocks noGrp="1"/>
          </p:cNvSpPr>
          <p:nvPr>
            <p:ph type="body" sz="quarter" idx="22" hasCustomPrompt="1"/>
          </p:nvPr>
        </p:nvSpPr>
        <p:spPr>
          <a:xfrm>
            <a:off x="6110072" y="2625878"/>
            <a:ext cx="2509151"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12" name="Text Placeholder 24"/>
          <p:cNvSpPr>
            <a:spLocks noGrp="1"/>
          </p:cNvSpPr>
          <p:nvPr>
            <p:ph type="body" sz="quarter" idx="23" hasCustomPrompt="1"/>
          </p:nvPr>
        </p:nvSpPr>
        <p:spPr>
          <a:xfrm>
            <a:off x="6110072" y="3059472"/>
            <a:ext cx="2509151" cy="314335"/>
          </a:xfrm>
        </p:spPr>
        <p:txBody>
          <a:bodyPr/>
          <a:lstStyle>
            <a:lvl1pPr marL="0" indent="0" algn="ctr">
              <a:buNone/>
              <a:defRPr sz="2000" i="1">
                <a:solidFill>
                  <a:schemeClr val="tx1"/>
                </a:solidFill>
                <a:latin typeface="+mn-lt"/>
              </a:defRPr>
            </a:lvl1pPr>
          </a:lstStyle>
          <a:p>
            <a:pPr lvl="0"/>
            <a:r>
              <a:rPr lang="en-US"/>
              <a:t>Title</a:t>
            </a:r>
          </a:p>
        </p:txBody>
      </p:sp>
      <p:sp>
        <p:nvSpPr>
          <p:cNvPr id="13" name="Text Placeholder 27"/>
          <p:cNvSpPr>
            <a:spLocks noGrp="1"/>
          </p:cNvSpPr>
          <p:nvPr>
            <p:ph type="body" sz="quarter" idx="24" hasCustomPrompt="1"/>
          </p:nvPr>
        </p:nvSpPr>
        <p:spPr>
          <a:xfrm>
            <a:off x="6110072" y="3409824"/>
            <a:ext cx="2509151" cy="374650"/>
          </a:xfrm>
        </p:spPr>
        <p:txBody>
          <a:bodyPr/>
          <a:lstStyle>
            <a:lvl1pPr marL="0" indent="0" algn="ctr">
              <a:buNone/>
              <a:defRPr sz="2000">
                <a:solidFill>
                  <a:schemeClr val="tx1"/>
                </a:solidFill>
                <a:latin typeface="+mn-lt"/>
              </a:defRPr>
            </a:lvl1pPr>
          </a:lstStyle>
          <a:p>
            <a:pPr lvl="0"/>
            <a:r>
              <a:rPr lang="en-US"/>
              <a:t>Program</a:t>
            </a:r>
          </a:p>
        </p:txBody>
      </p:sp>
      <p:sp>
        <p:nvSpPr>
          <p:cNvPr id="15" name="Title 1"/>
          <p:cNvSpPr>
            <a:spLocks noGrp="1"/>
          </p:cNvSpPr>
          <p:nvPr>
            <p:ph type="title" hasCustomPrompt="1"/>
          </p:nvPr>
        </p:nvSpPr>
        <p:spPr>
          <a:xfrm>
            <a:off x="1" y="673774"/>
            <a:ext cx="9144000" cy="482428"/>
          </a:xfrm>
        </p:spPr>
        <p:txBody>
          <a:bodyPr>
            <a:normAutofit/>
          </a:bodyPr>
          <a:lstStyle>
            <a:lvl1pPr algn="ctr">
              <a:defRPr sz="3000"/>
            </a:lvl1pPr>
          </a:lstStyle>
          <a:p>
            <a:pPr lvl="0"/>
            <a:r>
              <a:rPr lang="en-US"/>
              <a:t>Presenters 3</a:t>
            </a:r>
          </a:p>
        </p:txBody>
      </p:sp>
    </p:spTree>
    <p:extLst>
      <p:ext uri="{BB962C8B-B14F-4D97-AF65-F5344CB8AC3E}">
        <p14:creationId xmlns:p14="http://schemas.microsoft.com/office/powerpoint/2010/main" val="12823646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4324139" y="2815173"/>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6" name="Text Placeholder 9"/>
          <p:cNvSpPr>
            <a:spLocks noGrp="1"/>
          </p:cNvSpPr>
          <p:nvPr>
            <p:ph type="body" sz="quarter" idx="12" hasCustomPrompt="1"/>
          </p:nvPr>
        </p:nvSpPr>
        <p:spPr>
          <a:xfrm>
            <a:off x="-1" y="3229980"/>
            <a:ext cx="9135687" cy="1111250"/>
          </a:xfrm>
        </p:spPr>
        <p:txBody>
          <a:bodyPr>
            <a:normAutofit/>
          </a:bodyPr>
          <a:lstStyle>
            <a:lvl1pPr marL="0" indent="0" algn="ctr">
              <a:lnSpc>
                <a:spcPct val="100000"/>
              </a:lnSpc>
              <a:spcBef>
                <a:spcPts val="0"/>
              </a:spcBef>
              <a:buNone/>
              <a:defRPr sz="3000" cap="all" baseline="0">
                <a:solidFill>
                  <a:schemeClr val="tx1"/>
                </a:solidFill>
              </a:defRPr>
            </a:lvl1pPr>
          </a:lstStyle>
          <a:p>
            <a:pPr lvl="0"/>
            <a:r>
              <a:rPr lang="en-US"/>
              <a:t>Chapter title</a:t>
            </a:r>
          </a:p>
        </p:txBody>
      </p:sp>
      <p:sp>
        <p:nvSpPr>
          <p:cNvPr id="8" name="Title 1"/>
          <p:cNvSpPr>
            <a:spLocks noGrp="1"/>
          </p:cNvSpPr>
          <p:nvPr>
            <p:ph type="title" hasCustomPrompt="1"/>
          </p:nvPr>
        </p:nvSpPr>
        <p:spPr>
          <a:xfrm>
            <a:off x="2138" y="2256441"/>
            <a:ext cx="9143999" cy="478522"/>
          </a:xfrm>
        </p:spPr>
        <p:txBody>
          <a:bodyPr>
            <a:normAutofit/>
          </a:bodyPr>
          <a:lstStyle>
            <a:lvl1pPr algn="ctr">
              <a:defRPr sz="3000"/>
            </a:lvl1pPr>
          </a:lstStyle>
          <a:p>
            <a:pPr lvl="0"/>
            <a:r>
              <a:rPr lang="en-US"/>
              <a:t>Section Divider</a:t>
            </a:r>
          </a:p>
        </p:txBody>
      </p:sp>
    </p:spTree>
    <p:extLst>
      <p:ext uri="{BB962C8B-B14F-4D97-AF65-F5344CB8AC3E}">
        <p14:creationId xmlns:p14="http://schemas.microsoft.com/office/powerpoint/2010/main" val="18463412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flipV="1">
            <a:off x="4322814" y="1246349"/>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8" y="1606082"/>
            <a:ext cx="7553207" cy="4662833"/>
          </a:xfrm>
        </p:spPr>
        <p:txBody>
          <a:bodyPr>
            <a:noAutofit/>
          </a:bodyPr>
          <a:lstStyle>
            <a:lvl1pPr marL="0" indent="0">
              <a:buClr>
                <a:srgbClr val="57B6AF"/>
              </a:buClr>
              <a:buNone/>
              <a:defRPr sz="2200" baseline="0">
                <a:solidFill>
                  <a:schemeClr val="tx1"/>
                </a:solidFill>
                <a:latin typeface="+mn-lt"/>
              </a:defRPr>
            </a:lvl1pPr>
            <a:lvl2pPr>
              <a:buClr>
                <a:srgbClr val="57B6AF"/>
              </a:buClr>
              <a:defRPr sz="2000"/>
            </a:lvl2pPr>
            <a:lvl3pPr>
              <a:buClr>
                <a:srgbClr val="57B6AF"/>
              </a:buClr>
              <a:defRPr sz="1800"/>
            </a:lvl3pPr>
            <a:lvl4pPr>
              <a:buClr>
                <a:srgbClr val="57B6AF"/>
              </a:buClr>
              <a:defRPr sz="1800"/>
            </a:lvl4pPr>
          </a:lstStyle>
          <a:p>
            <a:pPr lvl="0"/>
            <a:r>
              <a:rPr lang="en-US"/>
              <a:t>Text…</a:t>
            </a:r>
          </a:p>
        </p:txBody>
      </p:sp>
      <p:sp>
        <p:nvSpPr>
          <p:cNvPr id="9" name="TextBox 8"/>
          <p:cNvSpPr txBox="1"/>
          <p:nvPr userDrawn="1"/>
        </p:nvSpPr>
        <p:spPr>
          <a:xfrm>
            <a:off x="0" y="6318775"/>
            <a:ext cx="9144000" cy="369332"/>
          </a:xfrm>
          <a:prstGeom prst="rect">
            <a:avLst/>
          </a:prstGeom>
          <a:noFill/>
        </p:spPr>
        <p:txBody>
          <a:bodyPr wrap="square" rtlCol="0">
            <a:spAutoFit/>
          </a:bodyPr>
          <a:lstStyle/>
          <a:p>
            <a:pPr algn="ctr"/>
            <a:r>
              <a:rPr lang="en-US">
                <a:solidFill>
                  <a:schemeClr val="accent1"/>
                </a:solidFill>
                <a:latin typeface="Century Gothic" panose="020B0502020202020204" pitchFamily="34" charset="0"/>
              </a:rPr>
              <a:t>Washington</a:t>
            </a:r>
            <a:r>
              <a:rPr lang="en-US" baseline="0">
                <a:solidFill>
                  <a:schemeClr val="accent1"/>
                </a:solidFill>
                <a:latin typeface="Century Gothic" panose="020B0502020202020204" pitchFamily="34" charset="0"/>
              </a:rPr>
              <a:t> State 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1" name="Title 1"/>
          <p:cNvSpPr>
            <a:spLocks noGrp="1"/>
          </p:cNvSpPr>
          <p:nvPr>
            <p:ph type="title" hasCustomPrompt="1"/>
          </p:nvPr>
        </p:nvSpPr>
        <p:spPr>
          <a:xfrm>
            <a:off x="4156" y="673974"/>
            <a:ext cx="9135687" cy="482030"/>
          </a:xfrm>
        </p:spPr>
        <p:txBody>
          <a:bodyPr/>
          <a:lstStyle>
            <a:lvl1pPr algn="ctr">
              <a:defRPr sz="3000"/>
            </a:lvl1pPr>
          </a:lstStyle>
          <a:p>
            <a:r>
              <a:rPr lang="en-US"/>
              <a:t>Title</a:t>
            </a:r>
          </a:p>
        </p:txBody>
      </p:sp>
    </p:spTree>
    <p:extLst>
      <p:ext uri="{BB962C8B-B14F-4D97-AF65-F5344CB8AC3E}">
        <p14:creationId xmlns:p14="http://schemas.microsoft.com/office/powerpoint/2010/main" val="41238467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4322814" y="1246349"/>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74022" y="4107845"/>
            <a:ext cx="2332018" cy="2292935"/>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Strategy</a:t>
            </a:r>
          </a:p>
          <a:p>
            <a:pPr>
              <a:spcBef>
                <a:spcPts val="600"/>
              </a:spcBef>
            </a:pPr>
            <a:r>
              <a:rPr lang="en-US" sz="1500" kern="1200">
                <a:solidFill>
                  <a:schemeClr val="tx1"/>
                </a:solidFill>
                <a:latin typeface="+mn-lt"/>
                <a:ea typeface="+mn-ea"/>
                <a:cs typeface="+mn-cs"/>
              </a:rPr>
              <a:t>Through collaborations and partnerships, we will leverage the knowledge, relationships and resources necessary to influence the conditions that promote good health and safety for everyone.</a:t>
            </a:r>
          </a:p>
        </p:txBody>
      </p:sp>
      <p:sp>
        <p:nvSpPr>
          <p:cNvPr id="20" name="TextBox 19"/>
          <p:cNvSpPr txBox="1"/>
          <p:nvPr/>
        </p:nvSpPr>
        <p:spPr>
          <a:xfrm>
            <a:off x="6483034" y="4107845"/>
            <a:ext cx="2106788" cy="1831271"/>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Mission</a:t>
            </a:r>
          </a:p>
          <a:p>
            <a:pPr>
              <a:spcBef>
                <a:spcPts val="600"/>
              </a:spcBef>
            </a:pPr>
            <a:r>
              <a:rPr lang="en-US" sz="1500" kern="1200">
                <a:solidFill>
                  <a:schemeClr val="tx1"/>
                </a:solidFill>
                <a:latin typeface="+mn-lt"/>
                <a:ea typeface="+mn-ea"/>
                <a:cs typeface="+mn-cs"/>
              </a:rPr>
              <a:t>The Department of Health works with others to protect and improve the health</a:t>
            </a:r>
          </a:p>
          <a:p>
            <a:pPr>
              <a:spcBef>
                <a:spcPts val="0"/>
              </a:spcBef>
            </a:pPr>
            <a:r>
              <a:rPr lang="en-US" sz="1500" kern="1200">
                <a:solidFill>
                  <a:schemeClr val="tx1"/>
                </a:solidFill>
                <a:latin typeface="+mn-lt"/>
                <a:ea typeface="+mn-ea"/>
                <a:cs typeface="+mn-cs"/>
              </a:rPr>
              <a:t>of all people in Washington.</a:t>
            </a:r>
          </a:p>
        </p:txBody>
      </p:sp>
      <p:sp>
        <p:nvSpPr>
          <p:cNvPr id="21" name="TextBox 20"/>
          <p:cNvSpPr txBox="1"/>
          <p:nvPr/>
        </p:nvSpPr>
        <p:spPr>
          <a:xfrm>
            <a:off x="1049289" y="4107845"/>
            <a:ext cx="2116475" cy="1831271"/>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Vision</a:t>
            </a:r>
          </a:p>
          <a:p>
            <a:pPr>
              <a:spcBef>
                <a:spcPts val="600"/>
              </a:spcBef>
            </a:pPr>
            <a:r>
              <a:rPr lang="en-US" sz="1500" kern="1200">
                <a:solidFill>
                  <a:schemeClr val="tx1"/>
                </a:solidFill>
                <a:latin typeface="+mn-lt"/>
                <a:ea typeface="+mn-ea"/>
                <a:cs typeface="+mn-cs"/>
              </a:rPr>
              <a:t>People in Washington enjoy longer and healthier lives because they live in healthy families and communities.</a:t>
            </a:r>
          </a:p>
        </p:txBody>
      </p:sp>
      <p:sp>
        <p:nvSpPr>
          <p:cNvPr id="32" name="TextBox 31"/>
          <p:cNvSpPr txBox="1"/>
          <p:nvPr/>
        </p:nvSpPr>
        <p:spPr>
          <a:xfrm>
            <a:off x="1051647" y="1487830"/>
            <a:ext cx="1792023" cy="2215991"/>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What We Do</a:t>
            </a:r>
          </a:p>
          <a:p>
            <a:pPr>
              <a:spcBef>
                <a:spcPts val="600"/>
              </a:spcBef>
            </a:pPr>
            <a:r>
              <a:rPr lang="en-US" sz="1500">
                <a:solidFill>
                  <a:schemeClr val="tx1"/>
                </a:solidFill>
                <a:latin typeface="+mn-lt"/>
              </a:rPr>
              <a:t>Ensure public safety</a:t>
            </a:r>
          </a:p>
          <a:p>
            <a:pPr>
              <a:spcBef>
                <a:spcPts val="600"/>
              </a:spcBef>
            </a:pPr>
            <a:r>
              <a:rPr lang="en-US" sz="1500">
                <a:solidFill>
                  <a:schemeClr val="tx1"/>
                </a:solidFill>
                <a:latin typeface="+mn-lt"/>
              </a:rPr>
              <a:t>Create the healthiest next generation</a:t>
            </a:r>
          </a:p>
          <a:p>
            <a:pPr>
              <a:spcBef>
                <a:spcPts val="600"/>
              </a:spcBef>
            </a:pPr>
            <a:r>
              <a:rPr lang="en-US" sz="1500">
                <a:solidFill>
                  <a:schemeClr val="tx1"/>
                </a:solidFill>
                <a:latin typeface="+mn-lt"/>
              </a:rPr>
              <a:t>Promote healthy living and healthy aging</a:t>
            </a:r>
          </a:p>
        </p:txBody>
      </p:sp>
      <p:sp>
        <p:nvSpPr>
          <p:cNvPr id="33" name="TextBox 32"/>
          <p:cNvSpPr txBox="1"/>
          <p:nvPr/>
        </p:nvSpPr>
        <p:spPr>
          <a:xfrm>
            <a:off x="3768566" y="1487830"/>
            <a:ext cx="2175037" cy="2262158"/>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How We Do</a:t>
            </a:r>
          </a:p>
          <a:p>
            <a:r>
              <a:rPr lang="en-US" sz="1800" b="1">
                <a:solidFill>
                  <a:schemeClr val="tx1"/>
                </a:solidFill>
                <a:latin typeface="Century Gothic" panose="020B0502020202020204" pitchFamily="34" charset="0"/>
              </a:rPr>
              <a:t>Our Work</a:t>
            </a:r>
          </a:p>
          <a:p>
            <a:pPr>
              <a:spcBef>
                <a:spcPts val="600"/>
              </a:spcBef>
            </a:pPr>
            <a:r>
              <a:rPr lang="en-US" sz="1500" kern="1200">
                <a:solidFill>
                  <a:schemeClr val="tx1"/>
                </a:solidFill>
                <a:latin typeface="+mn-lt"/>
                <a:ea typeface="+mn-ea"/>
                <a:cs typeface="+mn-cs"/>
              </a:rPr>
              <a:t>Serve our customers and continue to improve</a:t>
            </a:r>
          </a:p>
          <a:p>
            <a:pPr>
              <a:spcBef>
                <a:spcPts val="600"/>
              </a:spcBef>
            </a:pPr>
            <a:r>
              <a:rPr lang="en-US" sz="1500" kern="1200">
                <a:solidFill>
                  <a:schemeClr val="tx1"/>
                </a:solidFill>
                <a:latin typeface="+mn-lt"/>
                <a:ea typeface="+mn-ea"/>
                <a:cs typeface="+mn-cs"/>
              </a:rPr>
              <a:t>Be efficient, innovative and transparent</a:t>
            </a:r>
          </a:p>
          <a:p>
            <a:pPr>
              <a:spcBef>
                <a:spcPts val="600"/>
              </a:spcBef>
            </a:pPr>
            <a:r>
              <a:rPr lang="en-US" sz="1500" kern="1200">
                <a:solidFill>
                  <a:schemeClr val="tx1"/>
                </a:solidFill>
                <a:latin typeface="+mn-lt"/>
                <a:ea typeface="+mn-ea"/>
                <a:cs typeface="+mn-cs"/>
              </a:rPr>
              <a:t>Develop and support our workforce</a:t>
            </a:r>
          </a:p>
        </p:txBody>
      </p:sp>
      <p:sp>
        <p:nvSpPr>
          <p:cNvPr id="34" name="TextBox 33"/>
          <p:cNvSpPr txBox="1"/>
          <p:nvPr/>
        </p:nvSpPr>
        <p:spPr>
          <a:xfrm>
            <a:off x="6480223" y="1487830"/>
            <a:ext cx="2109599" cy="2416046"/>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Guiding</a:t>
            </a:r>
          </a:p>
          <a:p>
            <a:r>
              <a:rPr lang="en-US" sz="1800" b="1">
                <a:solidFill>
                  <a:schemeClr val="tx1"/>
                </a:solidFill>
                <a:latin typeface="Century Gothic" panose="020B0502020202020204" pitchFamily="34" charset="0"/>
              </a:rPr>
              <a:t>Principles</a:t>
            </a:r>
          </a:p>
          <a:p>
            <a:pPr>
              <a:spcBef>
                <a:spcPts val="600"/>
              </a:spcBef>
            </a:pPr>
            <a:r>
              <a:rPr lang="en-US" sz="1500" kern="1200">
                <a:solidFill>
                  <a:schemeClr val="tx1"/>
                </a:solidFill>
                <a:latin typeface="+mn-lt"/>
                <a:ea typeface="+mn-ea"/>
                <a:cs typeface="+mn-cs"/>
              </a:rPr>
              <a:t>Evidence-based public health practice</a:t>
            </a:r>
          </a:p>
          <a:p>
            <a:pPr>
              <a:spcBef>
                <a:spcPts val="600"/>
              </a:spcBef>
            </a:pPr>
            <a:r>
              <a:rPr lang="en-US" sz="1500" kern="1200">
                <a:solidFill>
                  <a:schemeClr val="tx1"/>
                </a:solidFill>
                <a:latin typeface="+mn-lt"/>
                <a:ea typeface="+mn-ea"/>
                <a:cs typeface="+mn-cs"/>
                <a:sym typeface="Wingdings"/>
              </a:rPr>
              <a:t>Partnership</a:t>
            </a:r>
          </a:p>
          <a:p>
            <a:pPr>
              <a:spcBef>
                <a:spcPts val="600"/>
              </a:spcBef>
            </a:pPr>
            <a:r>
              <a:rPr lang="en-US" sz="1500" kern="1200">
                <a:solidFill>
                  <a:schemeClr val="tx1"/>
                </a:solidFill>
                <a:latin typeface="+mn-lt"/>
                <a:ea typeface="+mn-ea"/>
                <a:cs typeface="+mn-cs"/>
                <a:sym typeface="Wingdings"/>
              </a:rPr>
              <a:t>Transparency</a:t>
            </a:r>
          </a:p>
          <a:p>
            <a:pPr>
              <a:spcBef>
                <a:spcPts val="600"/>
              </a:spcBef>
            </a:pPr>
            <a:r>
              <a:rPr lang="en-US" sz="1500" kern="1200">
                <a:solidFill>
                  <a:schemeClr val="tx1"/>
                </a:solidFill>
                <a:latin typeface="+mn-lt"/>
                <a:ea typeface="+mn-ea"/>
                <a:cs typeface="+mn-cs"/>
                <a:sym typeface="Wingdings"/>
              </a:rPr>
              <a:t>Health equity</a:t>
            </a:r>
          </a:p>
          <a:p>
            <a:pPr>
              <a:spcBef>
                <a:spcPts val="600"/>
              </a:spcBef>
            </a:pPr>
            <a:r>
              <a:rPr lang="en-US" sz="1500" kern="1200">
                <a:solidFill>
                  <a:schemeClr val="tx1"/>
                </a:solidFill>
                <a:latin typeface="+mn-lt"/>
                <a:ea typeface="+mn-ea"/>
                <a:cs typeface="+mn-cs"/>
                <a:sym typeface="Wingdings"/>
              </a:rPr>
              <a:t>Seven generations</a:t>
            </a:r>
            <a:endParaRPr lang="en-US" sz="1500" kern="1200">
              <a:solidFill>
                <a:schemeClr val="tx1"/>
              </a:solidFill>
              <a:latin typeface="+mn-lt"/>
              <a:ea typeface="+mn-ea"/>
              <a:cs typeface="+mn-cs"/>
            </a:endParaRPr>
          </a:p>
        </p:txBody>
      </p:sp>
      <p:sp>
        <p:nvSpPr>
          <p:cNvPr id="35" name="Oval 34">
            <a:extLst>
              <a:ext uri="{C183D7F6-B498-43B3-948B-1728B52AA6E4}">
                <adec:decorative xmlns:adec="http://schemas.microsoft.com/office/drawing/2017/decorative" val="1"/>
              </a:ext>
            </a:extLst>
          </p:cNvPr>
          <p:cNvSpPr/>
          <p:nvPr/>
        </p:nvSpPr>
        <p:spPr>
          <a:xfrm>
            <a:off x="583956" y="1526799"/>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sym typeface="Wingdings" panose="05000000000000000000" pitchFamily="2" charset="2"/>
              </a:rPr>
              <a:t></a:t>
            </a:r>
            <a:endParaRPr lang="en-US" sz="4000">
              <a:solidFill>
                <a:schemeClr val="accent1"/>
              </a:solidFill>
            </a:endParaRPr>
          </a:p>
        </p:txBody>
      </p:sp>
      <p:sp>
        <p:nvSpPr>
          <p:cNvPr id="36" name="Oval 35">
            <a:extLst>
              <a:ext uri="{C183D7F6-B498-43B3-948B-1728B52AA6E4}">
                <adec:decorative xmlns:adec="http://schemas.microsoft.com/office/drawing/2017/decorative" val="1"/>
              </a:ext>
            </a:extLst>
          </p:cNvPr>
          <p:cNvSpPr/>
          <p:nvPr/>
        </p:nvSpPr>
        <p:spPr>
          <a:xfrm>
            <a:off x="3295769" y="1526799"/>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sym typeface="Wingdings" panose="05000000000000000000" pitchFamily="2" charset="2"/>
              </a:rPr>
              <a:t></a:t>
            </a:r>
            <a:endParaRPr lang="en-US" sz="4000">
              <a:solidFill>
                <a:schemeClr val="accent1"/>
              </a:solidFill>
            </a:endParaRPr>
          </a:p>
        </p:txBody>
      </p:sp>
      <p:sp>
        <p:nvSpPr>
          <p:cNvPr id="37" name="Oval 36">
            <a:extLst>
              <a:ext uri="{C183D7F6-B498-43B3-948B-1728B52AA6E4}">
                <adec:decorative xmlns:adec="http://schemas.microsoft.com/office/drawing/2017/decorative" val="1"/>
              </a:ext>
            </a:extLst>
          </p:cNvPr>
          <p:cNvSpPr/>
          <p:nvPr/>
        </p:nvSpPr>
        <p:spPr>
          <a:xfrm>
            <a:off x="6005654" y="1526799"/>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sym typeface="Wingdings" panose="05000000000000000000" pitchFamily="2" charset="2"/>
              </a:rPr>
              <a:t></a:t>
            </a:r>
            <a:endParaRPr lang="en-US" sz="4000">
              <a:solidFill>
                <a:schemeClr val="accent1"/>
              </a:solidFill>
            </a:endParaRPr>
          </a:p>
        </p:txBody>
      </p:sp>
      <p:sp>
        <p:nvSpPr>
          <p:cNvPr id="29" name="Oval 28">
            <a:extLst>
              <a:ext uri="{C183D7F6-B498-43B3-948B-1728B52AA6E4}">
                <adec:decorative xmlns:adec="http://schemas.microsoft.com/office/drawing/2017/decorative" val="1"/>
              </a:ext>
            </a:extLst>
          </p:cNvPr>
          <p:cNvSpPr/>
          <p:nvPr/>
        </p:nvSpPr>
        <p:spPr>
          <a:xfrm>
            <a:off x="583956" y="4149776"/>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sym typeface="Wingdings" panose="05000000000000000000" pitchFamily="2" charset="2"/>
              </a:rPr>
              <a:t></a:t>
            </a:r>
            <a:endParaRPr lang="en-US" sz="4000">
              <a:solidFill>
                <a:schemeClr val="accent1"/>
              </a:solidFill>
            </a:endParaRPr>
          </a:p>
        </p:txBody>
      </p:sp>
      <p:sp>
        <p:nvSpPr>
          <p:cNvPr id="30" name="Oval 29">
            <a:extLst>
              <a:ext uri="{C183D7F6-B498-43B3-948B-1728B52AA6E4}">
                <adec:decorative xmlns:adec="http://schemas.microsoft.com/office/drawing/2017/decorative" val="1"/>
              </a:ext>
            </a:extLst>
          </p:cNvPr>
          <p:cNvSpPr/>
          <p:nvPr/>
        </p:nvSpPr>
        <p:spPr>
          <a:xfrm>
            <a:off x="3295769" y="4149776"/>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sym typeface="Wingdings" panose="05000000000000000000" pitchFamily="2" charset="2"/>
              </a:rPr>
              <a:t></a:t>
            </a:r>
            <a:endParaRPr lang="en-US" sz="4000">
              <a:solidFill>
                <a:schemeClr val="accent1"/>
              </a:solidFill>
            </a:endParaRPr>
          </a:p>
        </p:txBody>
      </p:sp>
      <p:sp>
        <p:nvSpPr>
          <p:cNvPr id="31" name="Oval 30">
            <a:extLst>
              <a:ext uri="{C183D7F6-B498-43B3-948B-1728B52AA6E4}">
                <adec:decorative xmlns:adec="http://schemas.microsoft.com/office/drawing/2017/decorative" val="1"/>
              </a:ext>
            </a:extLst>
          </p:cNvPr>
          <p:cNvSpPr/>
          <p:nvPr/>
        </p:nvSpPr>
        <p:spPr>
          <a:xfrm>
            <a:off x="6005654" y="4149776"/>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sym typeface="Wingdings" panose="05000000000000000000" pitchFamily="2" charset="2"/>
              </a:rPr>
              <a:t></a:t>
            </a:r>
            <a:endParaRPr lang="en-US" sz="4000">
              <a:solidFill>
                <a:schemeClr val="accent1"/>
              </a:solidFill>
            </a:endParaRPr>
          </a:p>
        </p:txBody>
      </p:sp>
      <p:sp>
        <p:nvSpPr>
          <p:cNvPr id="23" name="Title 2"/>
          <p:cNvSpPr>
            <a:spLocks noGrp="1"/>
          </p:cNvSpPr>
          <p:nvPr>
            <p:ph type="title" hasCustomPrompt="1"/>
          </p:nvPr>
        </p:nvSpPr>
        <p:spPr>
          <a:xfrm>
            <a:off x="1784" y="682992"/>
            <a:ext cx="9144000" cy="405063"/>
          </a:xfrm>
        </p:spPr>
        <p:txBody>
          <a:bodyPr>
            <a:normAutofit/>
          </a:bodyPr>
          <a:lstStyle>
            <a:lvl1pPr algn="ctr">
              <a:defRPr sz="3000"/>
            </a:lvl1pPr>
          </a:lstStyle>
          <a:p>
            <a:r>
              <a:rPr lang="en-US"/>
              <a:t>DOH Strategic Plan</a:t>
            </a:r>
          </a:p>
        </p:txBody>
      </p:sp>
    </p:spTree>
    <p:extLst>
      <p:ext uri="{BB962C8B-B14F-4D97-AF65-F5344CB8AC3E}">
        <p14:creationId xmlns:p14="http://schemas.microsoft.com/office/powerpoint/2010/main" val="35069376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nordered List 1">
    <p:spTree>
      <p:nvGrpSpPr>
        <p:cNvPr id="1" name=""/>
        <p:cNvGrpSpPr/>
        <p:nvPr/>
      </p:nvGrpSpPr>
      <p:grpSpPr>
        <a:xfrm>
          <a:off x="0" y="0"/>
          <a:ext cx="0" cy="0"/>
          <a:chOff x="0" y="0"/>
          <a:chExt cx="0" cy="0"/>
        </a:xfrm>
      </p:grpSpPr>
      <p:sp>
        <p:nvSpPr>
          <p:cNvPr id="15" name="Oval 14">
            <a:extLst>
              <a:ext uri="{C183D7F6-B498-43B3-948B-1728B52AA6E4}">
                <adec:decorative xmlns:adec="http://schemas.microsoft.com/office/drawing/2017/decorative" val="1"/>
              </a:ext>
            </a:extLst>
          </p:cNvPr>
          <p:cNvSpPr/>
          <p:nvPr/>
        </p:nvSpPr>
        <p:spPr>
          <a:xfrm>
            <a:off x="846099" y="2076018"/>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sym typeface="Wingdings" panose="05000000000000000000" pitchFamily="2" charset="2"/>
              </a:rPr>
              <a:t></a:t>
            </a:r>
            <a:endParaRPr lang="en-US" sz="4000">
              <a:solidFill>
                <a:schemeClr val="accent1"/>
              </a:solidFill>
            </a:endParaRPr>
          </a:p>
        </p:txBody>
      </p:sp>
      <p:sp>
        <p:nvSpPr>
          <p:cNvPr id="16" name="Oval 15">
            <a:extLst>
              <a:ext uri="{C183D7F6-B498-43B3-948B-1728B52AA6E4}">
                <adec:decorative xmlns:adec="http://schemas.microsoft.com/office/drawing/2017/decorative" val="1"/>
              </a:ext>
            </a:extLst>
          </p:cNvPr>
          <p:cNvSpPr/>
          <p:nvPr/>
        </p:nvSpPr>
        <p:spPr>
          <a:xfrm>
            <a:off x="4866115" y="2076017"/>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sym typeface="Wingdings" panose="05000000000000000000" pitchFamily="2" charset="2"/>
              </a:rPr>
              <a:t></a:t>
            </a:r>
            <a:endParaRPr lang="en-US" sz="4000">
              <a:solidFill>
                <a:schemeClr val="accent1"/>
              </a:solidFill>
            </a:endParaRPr>
          </a:p>
        </p:txBody>
      </p:sp>
      <p:sp>
        <p:nvSpPr>
          <p:cNvPr id="20" name="Text Placeholder 19"/>
          <p:cNvSpPr>
            <a:spLocks noGrp="1"/>
          </p:cNvSpPr>
          <p:nvPr userDrawn="1">
            <p:ph type="body" sz="quarter" idx="22" hasCustomPrompt="1"/>
          </p:nvPr>
        </p:nvSpPr>
        <p:spPr>
          <a:xfrm>
            <a:off x="1313789" y="2106227"/>
            <a:ext cx="3008973" cy="373362"/>
          </a:xfrm>
        </p:spPr>
        <p:txBody>
          <a:bodyPr>
            <a:noAutofit/>
          </a:bodyPr>
          <a:lstStyle>
            <a:lvl1pPr marL="0" indent="0">
              <a:buNone/>
              <a:defRPr sz="2200" b="1">
                <a:solidFill>
                  <a:schemeClr val="tx1"/>
                </a:solidFill>
                <a:latin typeface="+mn-lt"/>
              </a:defRPr>
            </a:lvl1pPr>
          </a:lstStyle>
          <a:p>
            <a:pPr lvl="0"/>
            <a:r>
              <a:rPr lang="en-US"/>
              <a:t>Text…</a:t>
            </a:r>
          </a:p>
        </p:txBody>
      </p:sp>
      <p:sp>
        <p:nvSpPr>
          <p:cNvPr id="21" name="Text Placeholder 19"/>
          <p:cNvSpPr>
            <a:spLocks noGrp="1"/>
          </p:cNvSpPr>
          <p:nvPr userDrawn="1">
            <p:ph type="body" sz="quarter" idx="23" hasCustomPrompt="1"/>
          </p:nvPr>
        </p:nvSpPr>
        <p:spPr>
          <a:xfrm>
            <a:off x="5338965" y="2106227"/>
            <a:ext cx="3008973" cy="373362"/>
          </a:xfrm>
        </p:spPr>
        <p:txBody>
          <a:bodyPr>
            <a:noAutofit/>
          </a:bodyPr>
          <a:lstStyle>
            <a:lvl1pPr marL="0" indent="0">
              <a:buNone/>
              <a:defRPr sz="2200" b="1">
                <a:solidFill>
                  <a:schemeClr val="tx1"/>
                </a:solidFill>
                <a:latin typeface="+mn-lt"/>
              </a:defRPr>
            </a:lvl1pPr>
          </a:lstStyle>
          <a:p>
            <a:pPr lvl="0"/>
            <a:r>
              <a:rPr lang="en-US"/>
              <a:t>Text…</a:t>
            </a:r>
          </a:p>
        </p:txBody>
      </p:sp>
      <p:sp>
        <p:nvSpPr>
          <p:cNvPr id="23" name="Text Placeholder 22"/>
          <p:cNvSpPr>
            <a:spLocks noGrp="1"/>
          </p:cNvSpPr>
          <p:nvPr userDrawn="1">
            <p:ph type="body" sz="quarter" idx="24" hasCustomPrompt="1"/>
          </p:nvPr>
        </p:nvSpPr>
        <p:spPr>
          <a:xfrm>
            <a:off x="1314450" y="2480364"/>
            <a:ext cx="3008313" cy="3617913"/>
          </a:xfrm>
        </p:spPr>
        <p:txBody>
          <a:bodyPr>
            <a:noAutofit/>
          </a:bodyPr>
          <a:lstStyle>
            <a:lvl1pPr marL="0" indent="0">
              <a:buNone/>
              <a:defRPr sz="2200" baseline="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Text…</a:t>
            </a:r>
          </a:p>
        </p:txBody>
      </p:sp>
      <p:sp>
        <p:nvSpPr>
          <p:cNvPr id="24" name="Text Placeholder 22"/>
          <p:cNvSpPr>
            <a:spLocks noGrp="1"/>
          </p:cNvSpPr>
          <p:nvPr userDrawn="1">
            <p:ph type="body" sz="quarter" idx="25" hasCustomPrompt="1"/>
          </p:nvPr>
        </p:nvSpPr>
        <p:spPr>
          <a:xfrm>
            <a:off x="5339625" y="2486904"/>
            <a:ext cx="3008313" cy="3611426"/>
          </a:xfrm>
        </p:spPr>
        <p:txBody>
          <a:bodyPr>
            <a:noAutofit/>
          </a:bodyPr>
          <a:lstStyle>
            <a:lvl1pPr marL="0" indent="0">
              <a:buNone/>
              <a:defRPr sz="220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Text…</a:t>
            </a:r>
          </a:p>
        </p:txBody>
      </p:sp>
      <p:cxnSp>
        <p:nvCxnSpPr>
          <p:cNvPr id="25" name="Straight Connector 24"/>
          <p:cNvCxnSpPr/>
          <p:nvPr userDrawn="1"/>
        </p:nvCxnSpPr>
        <p:spPr>
          <a:xfrm flipV="1">
            <a:off x="4322814" y="1246349"/>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6318775"/>
            <a:ext cx="9144000" cy="369332"/>
          </a:xfrm>
          <a:prstGeom prst="rect">
            <a:avLst/>
          </a:prstGeom>
          <a:noFill/>
        </p:spPr>
        <p:txBody>
          <a:bodyPr wrap="square" rtlCol="0">
            <a:spAutoFit/>
          </a:bodyPr>
          <a:lstStyle/>
          <a:p>
            <a:pPr algn="ctr"/>
            <a:r>
              <a:rPr lang="en-US">
                <a:solidFill>
                  <a:schemeClr val="accent1"/>
                </a:solidFill>
                <a:latin typeface="Century Gothic" panose="020B0502020202020204" pitchFamily="34" charset="0"/>
              </a:rPr>
              <a:t>Washington State</a:t>
            </a:r>
            <a:r>
              <a:rPr lang="en-US" baseline="0">
                <a:solidFill>
                  <a:schemeClr val="accent1"/>
                </a:solidFill>
                <a:latin typeface="Century Gothic" panose="020B0502020202020204" pitchFamily="34" charset="0"/>
              </a:rPr>
              <a:t> 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3" name="Title 1"/>
          <p:cNvSpPr>
            <a:spLocks noGrp="1"/>
          </p:cNvSpPr>
          <p:nvPr>
            <p:ph type="title" hasCustomPrompt="1"/>
          </p:nvPr>
        </p:nvSpPr>
        <p:spPr>
          <a:xfrm>
            <a:off x="0" y="673198"/>
            <a:ext cx="9143998" cy="482805"/>
          </a:xfrm>
        </p:spPr>
        <p:txBody>
          <a:bodyPr>
            <a:normAutofit/>
          </a:bodyPr>
          <a:lstStyle>
            <a:lvl1pPr algn="ctr">
              <a:defRPr sz="3000"/>
            </a:lvl1pPr>
          </a:lstStyle>
          <a:p>
            <a:pPr lvl="0"/>
            <a:r>
              <a:rPr lang="en-US"/>
              <a:t>Unordered List 1</a:t>
            </a:r>
          </a:p>
        </p:txBody>
      </p:sp>
    </p:spTree>
    <p:extLst>
      <p:ext uri="{BB962C8B-B14F-4D97-AF65-F5344CB8AC3E}">
        <p14:creationId xmlns:p14="http://schemas.microsoft.com/office/powerpoint/2010/main" val="32088124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nordered List 2">
    <p:spTree>
      <p:nvGrpSpPr>
        <p:cNvPr id="1" name=""/>
        <p:cNvGrpSpPr/>
        <p:nvPr/>
      </p:nvGrpSpPr>
      <p:grpSpPr>
        <a:xfrm>
          <a:off x="0" y="0"/>
          <a:ext cx="0" cy="0"/>
          <a:chOff x="0" y="0"/>
          <a:chExt cx="0" cy="0"/>
        </a:xfrm>
      </p:grpSpPr>
      <p:cxnSp>
        <p:nvCxnSpPr>
          <p:cNvPr id="25" name="Straight Connector 24"/>
          <p:cNvCxnSpPr/>
          <p:nvPr userDrawn="1"/>
        </p:nvCxnSpPr>
        <p:spPr>
          <a:xfrm flipV="1">
            <a:off x="4322814" y="1246349"/>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740595" y="2076018"/>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a:solidFill>
                  <a:schemeClr val="accent1"/>
                </a:solidFill>
                <a:sym typeface="Wingdings" panose="05000000000000000000" pitchFamily="2" charset="2"/>
              </a:rPr>
              <a:t></a:t>
            </a:r>
            <a:endParaRPr lang="en-US" sz="4000">
              <a:solidFill>
                <a:schemeClr val="accent1"/>
              </a:solidFill>
            </a:endParaRPr>
          </a:p>
        </p:txBody>
      </p:sp>
      <p:sp>
        <p:nvSpPr>
          <p:cNvPr id="14" name="Oval 13"/>
          <p:cNvSpPr/>
          <p:nvPr userDrawn="1"/>
        </p:nvSpPr>
        <p:spPr>
          <a:xfrm>
            <a:off x="3452408" y="2076017"/>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a:solidFill>
                  <a:schemeClr val="accent1"/>
                </a:solidFill>
                <a:sym typeface="Wingdings" panose="05000000000000000000" pitchFamily="2" charset="2"/>
              </a:rPr>
              <a:t></a:t>
            </a:r>
            <a:endParaRPr lang="en-US" sz="4000">
              <a:solidFill>
                <a:schemeClr val="accent1"/>
              </a:solidFill>
            </a:endParaRPr>
          </a:p>
        </p:txBody>
      </p:sp>
      <p:sp>
        <p:nvSpPr>
          <p:cNvPr id="17" name="Oval 16"/>
          <p:cNvSpPr/>
          <p:nvPr userDrawn="1"/>
        </p:nvSpPr>
        <p:spPr>
          <a:xfrm>
            <a:off x="6162293" y="2078051"/>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a:solidFill>
                  <a:schemeClr val="accent1"/>
                </a:solidFill>
                <a:sym typeface="Wingdings" panose="05000000000000000000" pitchFamily="2" charset="2"/>
              </a:rPr>
              <a:t></a:t>
            </a:r>
            <a:endParaRPr lang="en-US" sz="4000">
              <a:solidFill>
                <a:schemeClr val="accent1"/>
              </a:solidFill>
            </a:endParaRPr>
          </a:p>
        </p:txBody>
      </p:sp>
      <p:sp>
        <p:nvSpPr>
          <p:cNvPr id="3" name="Text Placeholder 2"/>
          <p:cNvSpPr>
            <a:spLocks noGrp="1"/>
          </p:cNvSpPr>
          <p:nvPr>
            <p:ph type="body" sz="quarter" idx="22" hasCustomPrompt="1"/>
          </p:nvPr>
        </p:nvSpPr>
        <p:spPr>
          <a:xfrm>
            <a:off x="1208946" y="2097854"/>
            <a:ext cx="1790700" cy="372955"/>
          </a:xfrm>
        </p:spPr>
        <p:txBody>
          <a:bodyPr>
            <a:noAutofit/>
          </a:bodyPr>
          <a:lstStyle>
            <a:lvl1pPr marL="285750" indent="-285750">
              <a:buNone/>
              <a:defRPr lang="en-US" sz="2200" b="1"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9" name="Text Placeholder 2"/>
          <p:cNvSpPr>
            <a:spLocks noGrp="1"/>
          </p:cNvSpPr>
          <p:nvPr>
            <p:ph type="body" sz="quarter" idx="23" hasCustomPrompt="1"/>
          </p:nvPr>
        </p:nvSpPr>
        <p:spPr>
          <a:xfrm>
            <a:off x="3932027" y="2097854"/>
            <a:ext cx="1790700" cy="372955"/>
          </a:xfrm>
        </p:spPr>
        <p:txBody>
          <a:bodyPr>
            <a:noAutofit/>
          </a:bodyPr>
          <a:lstStyle>
            <a:lvl1pPr marL="285750" indent="-28575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2" name="Text Placeholder 2"/>
          <p:cNvSpPr>
            <a:spLocks noGrp="1"/>
          </p:cNvSpPr>
          <p:nvPr>
            <p:ph type="body" sz="quarter" idx="24" hasCustomPrompt="1"/>
          </p:nvPr>
        </p:nvSpPr>
        <p:spPr>
          <a:xfrm>
            <a:off x="6635473" y="2097854"/>
            <a:ext cx="1790700" cy="372955"/>
          </a:xfrm>
        </p:spPr>
        <p:txBody>
          <a:bodyPr>
            <a:noAutofit/>
          </a:bodyPr>
          <a:lstStyle>
            <a:lvl1pPr marL="285750" indent="-28575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5" name="Text Placeholder 4"/>
          <p:cNvSpPr>
            <a:spLocks noGrp="1"/>
          </p:cNvSpPr>
          <p:nvPr>
            <p:ph type="body" sz="quarter" idx="25" hasCustomPrompt="1"/>
          </p:nvPr>
        </p:nvSpPr>
        <p:spPr>
          <a:xfrm>
            <a:off x="1208946" y="2474230"/>
            <a:ext cx="1790700" cy="3702416"/>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6" name="Text Placeholder 4"/>
          <p:cNvSpPr>
            <a:spLocks noGrp="1"/>
          </p:cNvSpPr>
          <p:nvPr>
            <p:ph type="body" sz="quarter" idx="26" hasCustomPrompt="1"/>
          </p:nvPr>
        </p:nvSpPr>
        <p:spPr>
          <a:xfrm>
            <a:off x="3931894" y="2474230"/>
            <a:ext cx="1790700" cy="3691680"/>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7" name="Text Placeholder 4"/>
          <p:cNvSpPr>
            <a:spLocks noGrp="1"/>
          </p:cNvSpPr>
          <p:nvPr>
            <p:ph type="body" sz="quarter" idx="27" hasCustomPrompt="1"/>
          </p:nvPr>
        </p:nvSpPr>
        <p:spPr>
          <a:xfrm>
            <a:off x="6635033" y="2474230"/>
            <a:ext cx="1790700" cy="3691680"/>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5" name="TextBox 14"/>
          <p:cNvSpPr txBox="1"/>
          <p:nvPr userDrawn="1"/>
        </p:nvSpPr>
        <p:spPr>
          <a:xfrm>
            <a:off x="0" y="6318775"/>
            <a:ext cx="9144000" cy="369332"/>
          </a:xfrm>
          <a:prstGeom prst="rect">
            <a:avLst/>
          </a:prstGeom>
          <a:noFill/>
        </p:spPr>
        <p:txBody>
          <a:bodyPr wrap="square" rtlCol="0">
            <a:spAutoFit/>
          </a:bodyPr>
          <a:lstStyle/>
          <a:p>
            <a:pPr algn="ctr"/>
            <a:r>
              <a:rPr lang="en-US">
                <a:solidFill>
                  <a:schemeClr val="accent1"/>
                </a:solidFill>
                <a:latin typeface="Century Gothic" panose="020B0502020202020204" pitchFamily="34" charset="0"/>
              </a:rPr>
              <a:t>Washington State </a:t>
            </a:r>
            <a:r>
              <a:rPr lang="en-US" baseline="0">
                <a:solidFill>
                  <a:schemeClr val="accent1"/>
                </a:solidFill>
                <a:latin typeface="Century Gothic" panose="020B0502020202020204" pitchFamily="34" charset="0"/>
              </a:rPr>
              <a:t>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6" name="Title 1"/>
          <p:cNvSpPr>
            <a:spLocks noGrp="1"/>
          </p:cNvSpPr>
          <p:nvPr>
            <p:ph type="title" hasCustomPrompt="1"/>
          </p:nvPr>
        </p:nvSpPr>
        <p:spPr>
          <a:xfrm>
            <a:off x="0" y="673974"/>
            <a:ext cx="9135687" cy="482030"/>
          </a:xfrm>
        </p:spPr>
        <p:txBody>
          <a:bodyPr>
            <a:normAutofit/>
          </a:bodyPr>
          <a:lstStyle>
            <a:lvl1pPr algn="ctr">
              <a:defRPr sz="3000"/>
            </a:lvl1pPr>
          </a:lstStyle>
          <a:p>
            <a:pPr lvl="0"/>
            <a:r>
              <a:rPr lang="en-US"/>
              <a:t>Unordered List 2</a:t>
            </a:r>
          </a:p>
        </p:txBody>
      </p:sp>
    </p:spTree>
    <p:extLst>
      <p:ext uri="{BB962C8B-B14F-4D97-AF65-F5344CB8AC3E}">
        <p14:creationId xmlns:p14="http://schemas.microsoft.com/office/powerpoint/2010/main" val="3122056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nordered List 3: Traditional">
    <p:spTree>
      <p:nvGrpSpPr>
        <p:cNvPr id="1" name=""/>
        <p:cNvGrpSpPr/>
        <p:nvPr/>
      </p:nvGrpSpPr>
      <p:grpSpPr>
        <a:xfrm>
          <a:off x="0" y="0"/>
          <a:ext cx="0" cy="0"/>
          <a:chOff x="0" y="0"/>
          <a:chExt cx="0" cy="0"/>
        </a:xfrm>
      </p:grpSpPr>
      <p:cxnSp>
        <p:nvCxnSpPr>
          <p:cNvPr id="8" name="Straight Connector 7"/>
          <p:cNvCxnSpPr/>
          <p:nvPr userDrawn="1"/>
        </p:nvCxnSpPr>
        <p:spPr>
          <a:xfrm flipV="1">
            <a:off x="4322814" y="1246349"/>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8" y="1606082"/>
            <a:ext cx="7553207" cy="4662833"/>
          </a:xfrm>
        </p:spPr>
        <p:txBody>
          <a:bodyPr>
            <a:noAutofit/>
          </a:bodyPr>
          <a:lstStyle>
            <a:lvl1pPr>
              <a:buClr>
                <a:schemeClr val="accent1"/>
              </a:buClr>
              <a:defRPr sz="2200" baseline="0">
                <a:solidFill>
                  <a:schemeClr val="tx1"/>
                </a:solidFill>
                <a:latin typeface="+mn-lt"/>
              </a:defRPr>
            </a:lvl1pPr>
            <a:lvl2pPr>
              <a:buClr>
                <a:schemeClr val="accent1"/>
              </a:buClr>
              <a:defRPr sz="2200">
                <a:solidFill>
                  <a:schemeClr val="tx1"/>
                </a:solidFill>
                <a:latin typeface="+mn-lt"/>
              </a:defRPr>
            </a:lvl2pPr>
            <a:lvl3pPr>
              <a:buClr>
                <a:schemeClr val="accent1"/>
              </a:buClr>
              <a:defRPr sz="2000">
                <a:solidFill>
                  <a:schemeClr val="tx1"/>
                </a:solidFill>
                <a:latin typeface="+mn-lt"/>
              </a:defRPr>
            </a:lvl3pPr>
            <a:lvl4pPr>
              <a:buClr>
                <a:schemeClr val="accent1"/>
              </a:buClr>
              <a:defRPr sz="1800">
                <a:solidFill>
                  <a:schemeClr val="tx1"/>
                </a:solidFill>
                <a:latin typeface="+mn-lt"/>
              </a:defRPr>
            </a:lvl4pPr>
          </a:lstStyle>
          <a:p>
            <a:pPr lvl="0"/>
            <a:r>
              <a:rPr lang="en-US"/>
              <a:t>First level</a:t>
            </a:r>
          </a:p>
          <a:p>
            <a:pPr lvl="1"/>
            <a:r>
              <a:rPr lang="en-US"/>
              <a:t>Second level</a:t>
            </a:r>
          </a:p>
          <a:p>
            <a:pPr lvl="2"/>
            <a:r>
              <a:rPr lang="en-US"/>
              <a:t>Third level</a:t>
            </a:r>
          </a:p>
          <a:p>
            <a:pPr lvl="3"/>
            <a:r>
              <a:rPr lang="en-US"/>
              <a:t>Fourth level</a:t>
            </a:r>
          </a:p>
        </p:txBody>
      </p:sp>
      <p:sp>
        <p:nvSpPr>
          <p:cNvPr id="9" name="TextBox 8"/>
          <p:cNvSpPr txBox="1"/>
          <p:nvPr userDrawn="1"/>
        </p:nvSpPr>
        <p:spPr>
          <a:xfrm>
            <a:off x="0" y="6318775"/>
            <a:ext cx="9144000" cy="369332"/>
          </a:xfrm>
          <a:prstGeom prst="rect">
            <a:avLst/>
          </a:prstGeom>
          <a:noFill/>
        </p:spPr>
        <p:txBody>
          <a:bodyPr wrap="square" rtlCol="0">
            <a:spAutoFit/>
          </a:bodyPr>
          <a:lstStyle/>
          <a:p>
            <a:pPr algn="ctr"/>
            <a:r>
              <a:rPr lang="en-US">
                <a:solidFill>
                  <a:schemeClr val="accent1"/>
                </a:solidFill>
                <a:latin typeface="Century Gothic" panose="020B0502020202020204" pitchFamily="34" charset="0"/>
              </a:rPr>
              <a:t>Washington State Department of Health</a:t>
            </a:r>
            <a:r>
              <a:rPr lang="en-US" baseline="0">
                <a:solidFill>
                  <a:schemeClr val="accent1"/>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2" y="667939"/>
            <a:ext cx="9143998" cy="488064"/>
          </a:xfrm>
        </p:spPr>
        <p:txBody>
          <a:bodyPr>
            <a:normAutofit/>
          </a:bodyPr>
          <a:lstStyle>
            <a:lvl1pPr algn="ctr">
              <a:defRPr sz="3000"/>
            </a:lvl1pPr>
          </a:lstStyle>
          <a:p>
            <a:pPr lvl="0"/>
            <a:r>
              <a:rPr lang="en-US"/>
              <a:t>Unordered List 3: Traditional </a:t>
            </a:r>
          </a:p>
        </p:txBody>
      </p:sp>
    </p:spTree>
    <p:extLst>
      <p:ext uri="{BB962C8B-B14F-4D97-AF65-F5344CB8AC3E}">
        <p14:creationId xmlns:p14="http://schemas.microsoft.com/office/powerpoint/2010/main" val="22677161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attle Presentation Title Slide">
    <p:spTree>
      <p:nvGrpSpPr>
        <p:cNvPr id="1" name=""/>
        <p:cNvGrpSpPr/>
        <p:nvPr/>
      </p:nvGrpSpPr>
      <p:grpSpPr>
        <a:xfrm>
          <a:off x="0" y="0"/>
          <a:ext cx="0" cy="0"/>
          <a:chOff x="0" y="0"/>
          <a:chExt cx="0" cy="0"/>
        </a:xfrm>
      </p:grpSpPr>
      <p:pic>
        <p:nvPicPr>
          <p:cNvPr id="7" name="Picture 6" descr="Photo of the Seattle skyline with Space Needle in foreground and Mount Rainier in the background."/>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9144000" cy="4572000"/>
          </a:xfrm>
          <a:prstGeom prst="rect">
            <a:avLst/>
          </a:prstGeom>
          <a:effectLst/>
        </p:spPr>
      </p:pic>
      <p:pic>
        <p:nvPicPr>
          <p:cNvPr id="2" name="Picture 1">
            <a:extLst>
              <a:ext uri="{FF2B5EF4-FFF2-40B4-BE49-F238E27FC236}">
                <a16:creationId xmlns:a16="http://schemas.microsoft.com/office/drawing/2014/main" id="{A5861507-3303-587F-1DDD-D4C4EE8AE5B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6842" y="5425723"/>
            <a:ext cx="2955704" cy="869414"/>
          </a:xfrm>
          <a:prstGeom prst="rect">
            <a:avLst/>
          </a:prstGeom>
        </p:spPr>
      </p:pic>
      <p:sp>
        <p:nvSpPr>
          <p:cNvPr id="3" name="Text Placeholder 9">
            <a:extLst>
              <a:ext uri="{FF2B5EF4-FFF2-40B4-BE49-F238E27FC236}">
                <a16:creationId xmlns:a16="http://schemas.microsoft.com/office/drawing/2014/main" id="{20982130-A488-F271-1822-99224DDAF4AC}"/>
              </a:ext>
            </a:extLst>
          </p:cNvPr>
          <p:cNvSpPr>
            <a:spLocks noGrp="1"/>
          </p:cNvSpPr>
          <p:nvPr>
            <p:ph type="body" sz="quarter" idx="11" hasCustomPrompt="1"/>
          </p:nvPr>
        </p:nvSpPr>
        <p:spPr>
          <a:xfrm>
            <a:off x="3704478" y="5790165"/>
            <a:ext cx="4862633"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4" name="Title 3">
            <a:extLst>
              <a:ext uri="{FF2B5EF4-FFF2-40B4-BE49-F238E27FC236}">
                <a16:creationId xmlns:a16="http://schemas.microsoft.com/office/drawing/2014/main" id="{A43E7D63-848A-07FB-7C33-6085A4D9D737}"/>
              </a:ext>
            </a:extLst>
          </p:cNvPr>
          <p:cNvSpPr>
            <a:spLocks noGrp="1"/>
          </p:cNvSpPr>
          <p:nvPr>
            <p:ph type="title" hasCustomPrompt="1"/>
          </p:nvPr>
        </p:nvSpPr>
        <p:spPr>
          <a:xfrm>
            <a:off x="3704478" y="5372570"/>
            <a:ext cx="4862633"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1462756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cxnSp>
        <p:nvCxnSpPr>
          <p:cNvPr id="25" name="Straight Connector 24"/>
          <p:cNvCxnSpPr/>
          <p:nvPr userDrawn="1"/>
        </p:nvCxnSpPr>
        <p:spPr>
          <a:xfrm flipV="1">
            <a:off x="4322814" y="1246349"/>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138605" y="2097854"/>
            <a:ext cx="2010831"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9" name="Text Placeholder 2"/>
          <p:cNvSpPr>
            <a:spLocks noGrp="1"/>
          </p:cNvSpPr>
          <p:nvPr>
            <p:ph type="body" sz="quarter" idx="23" hasCustomPrompt="1"/>
          </p:nvPr>
        </p:nvSpPr>
        <p:spPr>
          <a:xfrm>
            <a:off x="3861687" y="2097854"/>
            <a:ext cx="2004074"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2" name="Text Placeholder 2"/>
          <p:cNvSpPr>
            <a:spLocks noGrp="1"/>
          </p:cNvSpPr>
          <p:nvPr>
            <p:ph type="body" sz="quarter" idx="24" hasCustomPrompt="1"/>
          </p:nvPr>
        </p:nvSpPr>
        <p:spPr>
          <a:xfrm>
            <a:off x="6565132" y="2097854"/>
            <a:ext cx="1980989"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5" name="Text Placeholder 4"/>
          <p:cNvSpPr>
            <a:spLocks noGrp="1"/>
          </p:cNvSpPr>
          <p:nvPr>
            <p:ph type="body" sz="quarter" idx="25" hasCustomPrompt="1"/>
          </p:nvPr>
        </p:nvSpPr>
        <p:spPr>
          <a:xfrm>
            <a:off x="1138606" y="2474230"/>
            <a:ext cx="2010830" cy="3702416"/>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6" name="Text Placeholder 4"/>
          <p:cNvSpPr>
            <a:spLocks noGrp="1"/>
          </p:cNvSpPr>
          <p:nvPr>
            <p:ph type="body" sz="quarter" idx="26" hasCustomPrompt="1"/>
          </p:nvPr>
        </p:nvSpPr>
        <p:spPr>
          <a:xfrm>
            <a:off x="3861553" y="2474230"/>
            <a:ext cx="2004207" cy="3691680"/>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7" name="Text Placeholder 4"/>
          <p:cNvSpPr>
            <a:spLocks noGrp="1"/>
          </p:cNvSpPr>
          <p:nvPr>
            <p:ph type="body" sz="quarter" idx="27" hasCustomPrompt="1"/>
          </p:nvPr>
        </p:nvSpPr>
        <p:spPr>
          <a:xfrm>
            <a:off x="6564693" y="2474230"/>
            <a:ext cx="1981428" cy="3691680"/>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5" name="Oval 14"/>
          <p:cNvSpPr/>
          <p:nvPr userDrawn="1"/>
        </p:nvSpPr>
        <p:spPr>
          <a:xfrm>
            <a:off x="612326" y="2038157"/>
            <a:ext cx="360218" cy="360219"/>
          </a:xfrm>
          <a:prstGeom prst="ellipse">
            <a:avLst/>
          </a:prstGeom>
          <a:solidFill>
            <a:schemeClr val="accent1"/>
          </a:solidFill>
          <a:ln w="508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a:solidFill>
                  <a:schemeClr val="bg1"/>
                </a:solidFill>
                <a:latin typeface="Century Gothic" panose="020B0502020202020204" pitchFamily="34" charset="0"/>
              </a:rPr>
              <a:t>1</a:t>
            </a:r>
          </a:p>
        </p:txBody>
      </p:sp>
      <p:sp>
        <p:nvSpPr>
          <p:cNvPr id="16" name="Oval 15"/>
          <p:cNvSpPr/>
          <p:nvPr userDrawn="1"/>
        </p:nvSpPr>
        <p:spPr>
          <a:xfrm>
            <a:off x="3325453" y="2038156"/>
            <a:ext cx="360218" cy="360219"/>
          </a:xfrm>
          <a:prstGeom prst="ellipse">
            <a:avLst/>
          </a:prstGeom>
          <a:solidFill>
            <a:schemeClr val="accent1"/>
          </a:solidFill>
          <a:ln w="508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a:solidFill>
                  <a:schemeClr val="bg1"/>
                </a:solidFill>
                <a:latin typeface="Century Gothic" panose="020B0502020202020204" pitchFamily="34" charset="0"/>
              </a:rPr>
              <a:t>2</a:t>
            </a:r>
          </a:p>
        </p:txBody>
      </p:sp>
      <p:sp>
        <p:nvSpPr>
          <p:cNvPr id="20" name="Oval 19"/>
          <p:cNvSpPr/>
          <p:nvPr userDrawn="1"/>
        </p:nvSpPr>
        <p:spPr>
          <a:xfrm>
            <a:off x="6035338" y="2038155"/>
            <a:ext cx="360218" cy="360219"/>
          </a:xfrm>
          <a:prstGeom prst="ellipse">
            <a:avLst/>
          </a:prstGeom>
          <a:solidFill>
            <a:schemeClr val="accent1"/>
          </a:solidFill>
          <a:ln w="508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a:solidFill>
                  <a:schemeClr val="bg1"/>
                </a:solidFill>
                <a:latin typeface="Century Gothic" panose="020B0502020202020204" pitchFamily="34" charset="0"/>
              </a:rPr>
              <a:t>3</a:t>
            </a:r>
          </a:p>
        </p:txBody>
      </p:sp>
      <p:sp>
        <p:nvSpPr>
          <p:cNvPr id="17" name="TextBox 16"/>
          <p:cNvSpPr txBox="1"/>
          <p:nvPr userDrawn="1"/>
        </p:nvSpPr>
        <p:spPr>
          <a:xfrm>
            <a:off x="0" y="6318775"/>
            <a:ext cx="9144000" cy="369332"/>
          </a:xfrm>
          <a:prstGeom prst="rect">
            <a:avLst/>
          </a:prstGeom>
          <a:noFill/>
        </p:spPr>
        <p:txBody>
          <a:bodyPr wrap="square" rtlCol="0">
            <a:spAutoFit/>
          </a:bodyPr>
          <a:lstStyle/>
          <a:p>
            <a:pPr algn="ctr"/>
            <a:r>
              <a:rPr lang="en-US">
                <a:solidFill>
                  <a:srgbClr val="2699BB"/>
                </a:solidFill>
                <a:latin typeface="Century Gothic" panose="020B0502020202020204" pitchFamily="34" charset="0"/>
              </a:rPr>
              <a:t>Washington State Department of Health</a:t>
            </a:r>
            <a:r>
              <a:rPr lang="en-US"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21" name="Title 1"/>
          <p:cNvSpPr>
            <a:spLocks noGrp="1"/>
          </p:cNvSpPr>
          <p:nvPr>
            <p:ph type="title" hasCustomPrompt="1"/>
          </p:nvPr>
        </p:nvSpPr>
        <p:spPr>
          <a:xfrm>
            <a:off x="0" y="664077"/>
            <a:ext cx="9135687" cy="491926"/>
          </a:xfrm>
        </p:spPr>
        <p:txBody>
          <a:bodyPr>
            <a:normAutofit/>
          </a:bodyPr>
          <a:lstStyle>
            <a:lvl1pPr algn="ctr">
              <a:defRPr sz="3000"/>
            </a:lvl1pPr>
          </a:lstStyle>
          <a:p>
            <a:pPr lvl="0"/>
            <a:r>
              <a:rPr lang="en-US"/>
              <a:t>Number List 1</a:t>
            </a:r>
          </a:p>
        </p:txBody>
      </p:sp>
    </p:spTree>
    <p:extLst>
      <p:ext uri="{BB962C8B-B14F-4D97-AF65-F5344CB8AC3E}">
        <p14:creationId xmlns:p14="http://schemas.microsoft.com/office/powerpoint/2010/main" val="8351351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 List 2: Traditional">
    <p:spTree>
      <p:nvGrpSpPr>
        <p:cNvPr id="1" name=""/>
        <p:cNvGrpSpPr/>
        <p:nvPr/>
      </p:nvGrpSpPr>
      <p:grpSpPr>
        <a:xfrm>
          <a:off x="0" y="0"/>
          <a:ext cx="0" cy="0"/>
          <a:chOff x="0" y="0"/>
          <a:chExt cx="0" cy="0"/>
        </a:xfrm>
      </p:grpSpPr>
      <p:cxnSp>
        <p:nvCxnSpPr>
          <p:cNvPr id="8" name="Straight Connector 7"/>
          <p:cNvCxnSpPr/>
          <p:nvPr userDrawn="1"/>
        </p:nvCxnSpPr>
        <p:spPr>
          <a:xfrm flipV="1">
            <a:off x="4322814" y="1246349"/>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9" y="1606082"/>
            <a:ext cx="7544414" cy="4662833"/>
          </a:xfrm>
        </p:spPr>
        <p:txBody>
          <a:bodyPr>
            <a:noAutofit/>
          </a:bodyPr>
          <a:lstStyle>
            <a:lvl1pPr marL="290513" indent="-290513">
              <a:buClr>
                <a:schemeClr val="tx1"/>
              </a:buClr>
              <a:buFont typeface="+mj-lt"/>
              <a:buAutoNum type="arabicPeriod"/>
              <a:tabLst/>
              <a:defRPr sz="2200">
                <a:solidFill>
                  <a:schemeClr val="tx1"/>
                </a:solidFill>
                <a:latin typeface="+mn-lt"/>
              </a:defRPr>
            </a:lvl1pPr>
            <a:lvl2pPr marL="571500" indent="-290513">
              <a:buClr>
                <a:schemeClr val="tx1"/>
              </a:buClr>
              <a:buFont typeface="+mj-lt"/>
              <a:buAutoNum type="alphaLcPeriod"/>
              <a:defRPr sz="2200">
                <a:solidFill>
                  <a:schemeClr val="tx1"/>
                </a:solidFill>
                <a:latin typeface="+mn-lt"/>
              </a:defRPr>
            </a:lvl2pPr>
            <a:lvl3pPr marL="747713" indent="-228600">
              <a:buClr>
                <a:schemeClr val="tx1"/>
              </a:buClr>
              <a:buFont typeface="+mj-lt"/>
              <a:buAutoNum type="romanLcPeriod"/>
              <a:defRPr sz="2000">
                <a:solidFill>
                  <a:schemeClr val="tx1"/>
                </a:solidFill>
                <a:latin typeface="+mn-lt"/>
              </a:defRPr>
            </a:lvl3pPr>
          </a:lstStyle>
          <a:p>
            <a:pPr lvl="0"/>
            <a:r>
              <a:rPr lang="en-US"/>
              <a:t>First Level</a:t>
            </a:r>
          </a:p>
          <a:p>
            <a:pPr lvl="1"/>
            <a:r>
              <a:rPr lang="en-US"/>
              <a:t>Second level</a:t>
            </a:r>
          </a:p>
          <a:p>
            <a:pPr lvl="2"/>
            <a:r>
              <a:rPr lang="en-US"/>
              <a:t>Third level</a:t>
            </a:r>
          </a:p>
        </p:txBody>
      </p:sp>
      <p:sp>
        <p:nvSpPr>
          <p:cNvPr id="9" name="TextBox 8"/>
          <p:cNvSpPr txBox="1"/>
          <p:nvPr userDrawn="1"/>
        </p:nvSpPr>
        <p:spPr>
          <a:xfrm>
            <a:off x="0" y="6318775"/>
            <a:ext cx="9144000" cy="369332"/>
          </a:xfrm>
          <a:prstGeom prst="rect">
            <a:avLst/>
          </a:prstGeom>
          <a:noFill/>
        </p:spPr>
        <p:txBody>
          <a:bodyPr wrap="square" rtlCol="0">
            <a:spAutoFit/>
          </a:bodyPr>
          <a:lstStyle/>
          <a:p>
            <a:pPr algn="ctr"/>
            <a:r>
              <a:rPr lang="en-US">
                <a:solidFill>
                  <a:schemeClr val="accent1"/>
                </a:solidFill>
                <a:latin typeface="Century Gothic" panose="020B0502020202020204" pitchFamily="34" charset="0"/>
              </a:rPr>
              <a:t>Washington </a:t>
            </a:r>
            <a:r>
              <a:rPr lang="en-US" baseline="0">
                <a:solidFill>
                  <a:schemeClr val="accent1"/>
                </a:solidFill>
                <a:latin typeface="Century Gothic" panose="020B0502020202020204" pitchFamily="34" charset="0"/>
              </a:rPr>
              <a:t>State 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8311" y="673973"/>
            <a:ext cx="9135687" cy="482030"/>
          </a:xfrm>
        </p:spPr>
        <p:txBody>
          <a:bodyPr>
            <a:normAutofit/>
          </a:bodyPr>
          <a:lstStyle>
            <a:lvl1pPr algn="ctr">
              <a:defRPr sz="3000"/>
            </a:lvl1pPr>
          </a:lstStyle>
          <a:p>
            <a:pPr lvl="0"/>
            <a:r>
              <a:rPr lang="en-US"/>
              <a:t>Number List 2: Traditional</a:t>
            </a:r>
          </a:p>
        </p:txBody>
      </p:sp>
    </p:spTree>
    <p:extLst>
      <p:ext uri="{BB962C8B-B14F-4D97-AF65-F5344CB8AC3E}">
        <p14:creationId xmlns:p14="http://schemas.microsoft.com/office/powerpoint/2010/main" val="27754518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cxnSp>
        <p:nvCxnSpPr>
          <p:cNvPr id="25" name="Straight Connector 24"/>
          <p:cNvCxnSpPr/>
          <p:nvPr userDrawn="1"/>
        </p:nvCxnSpPr>
        <p:spPr>
          <a:xfrm flipV="1">
            <a:off x="4322814" y="1246349"/>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270490" y="2483440"/>
            <a:ext cx="1790700" cy="372955"/>
          </a:xfrm>
        </p:spPr>
        <p:txBody>
          <a:bodyPr>
            <a:noAutofit/>
          </a:bodyPr>
          <a:lstStyle>
            <a:lvl1pPr marL="285750" indent="-285750" algn="l">
              <a:buFont typeface="Arial" panose="020B0604020202020204" pitchFamily="34" charset="0"/>
              <a:buNone/>
              <a:defRPr lang="en-US" sz="2200" b="1"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9" name="Text Placeholder 2"/>
          <p:cNvSpPr>
            <a:spLocks noGrp="1"/>
          </p:cNvSpPr>
          <p:nvPr>
            <p:ph type="body" sz="quarter" idx="23" hasCustomPrompt="1"/>
          </p:nvPr>
        </p:nvSpPr>
        <p:spPr>
          <a:xfrm>
            <a:off x="3677051" y="2483438"/>
            <a:ext cx="1790700" cy="372955"/>
          </a:xfrm>
        </p:spPr>
        <p:txBody>
          <a:bodyPr>
            <a:noAutofit/>
          </a:bodyPr>
          <a:lstStyle>
            <a:lvl1pPr marL="285750" indent="-285750" algn="l">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2" name="Text Placeholder 2"/>
          <p:cNvSpPr>
            <a:spLocks noGrp="1"/>
          </p:cNvSpPr>
          <p:nvPr>
            <p:ph type="body" sz="quarter" idx="24" hasCustomPrompt="1"/>
          </p:nvPr>
        </p:nvSpPr>
        <p:spPr>
          <a:xfrm>
            <a:off x="6099138" y="2483442"/>
            <a:ext cx="1790700" cy="372955"/>
          </a:xfrm>
        </p:spPr>
        <p:txBody>
          <a:bodyPr>
            <a:noAutofit/>
          </a:bodyPr>
          <a:lstStyle>
            <a:lvl1pPr marL="285750" indent="-285750" algn="l">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5" name="Text Placeholder 4"/>
          <p:cNvSpPr>
            <a:spLocks noGrp="1"/>
          </p:cNvSpPr>
          <p:nvPr>
            <p:ph type="body" sz="quarter" idx="25" hasCustomPrompt="1"/>
          </p:nvPr>
        </p:nvSpPr>
        <p:spPr>
          <a:xfrm>
            <a:off x="1270490" y="2859816"/>
            <a:ext cx="1790700" cy="3198287"/>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6" name="Text Placeholder 4"/>
          <p:cNvSpPr>
            <a:spLocks noGrp="1"/>
          </p:cNvSpPr>
          <p:nvPr>
            <p:ph type="body" sz="quarter" idx="26" hasCustomPrompt="1"/>
          </p:nvPr>
        </p:nvSpPr>
        <p:spPr>
          <a:xfrm>
            <a:off x="3676918" y="2859814"/>
            <a:ext cx="1790700" cy="3198289"/>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7" name="Text Placeholder 4"/>
          <p:cNvSpPr>
            <a:spLocks noGrp="1"/>
          </p:cNvSpPr>
          <p:nvPr>
            <p:ph type="body" sz="quarter" idx="27" hasCustomPrompt="1"/>
          </p:nvPr>
        </p:nvSpPr>
        <p:spPr>
          <a:xfrm>
            <a:off x="6098698" y="2859818"/>
            <a:ext cx="1790700" cy="3198285"/>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4" name="Oval 13">
            <a:extLst>
              <a:ext uri="{C183D7F6-B498-43B3-948B-1728B52AA6E4}">
                <adec:decorative xmlns:adec="http://schemas.microsoft.com/office/drawing/2017/decorative" val="1"/>
              </a:ext>
            </a:extLst>
          </p:cNvPr>
          <p:cNvSpPr/>
          <p:nvPr/>
        </p:nvSpPr>
        <p:spPr>
          <a:xfrm>
            <a:off x="1785866" y="1567694"/>
            <a:ext cx="739897" cy="740152"/>
          </a:xfrm>
          <a:prstGeom prst="ellipse">
            <a:avLst/>
          </a:prstGeom>
          <a:solidFill>
            <a:schemeClr val="accent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7" name="Oval 16">
            <a:extLst>
              <a:ext uri="{C183D7F6-B498-43B3-948B-1728B52AA6E4}">
                <adec:decorative xmlns:adec="http://schemas.microsoft.com/office/drawing/2017/decorative" val="1"/>
              </a:ext>
            </a:extLst>
          </p:cNvPr>
          <p:cNvSpPr/>
          <p:nvPr/>
        </p:nvSpPr>
        <p:spPr>
          <a:xfrm>
            <a:off x="4202051" y="1567694"/>
            <a:ext cx="739897" cy="740152"/>
          </a:xfrm>
          <a:prstGeom prst="ellipse">
            <a:avLst/>
          </a:prstGeom>
          <a:solidFill>
            <a:schemeClr val="accent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Oval 20">
            <a:extLst>
              <a:ext uri="{C183D7F6-B498-43B3-948B-1728B52AA6E4}">
                <adec:decorative xmlns:adec="http://schemas.microsoft.com/office/drawing/2017/decorative" val="1"/>
              </a:ext>
            </a:extLst>
          </p:cNvPr>
          <p:cNvSpPr/>
          <p:nvPr/>
        </p:nvSpPr>
        <p:spPr>
          <a:xfrm>
            <a:off x="6615580" y="1577212"/>
            <a:ext cx="739897" cy="740152"/>
          </a:xfrm>
          <a:prstGeom prst="ellipse">
            <a:avLst/>
          </a:prstGeom>
          <a:solidFill>
            <a:schemeClr val="accent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TextBox 15"/>
          <p:cNvSpPr txBox="1"/>
          <p:nvPr userDrawn="1"/>
        </p:nvSpPr>
        <p:spPr>
          <a:xfrm>
            <a:off x="0" y="6318775"/>
            <a:ext cx="9144000" cy="369332"/>
          </a:xfrm>
          <a:prstGeom prst="rect">
            <a:avLst/>
          </a:prstGeom>
          <a:noFill/>
        </p:spPr>
        <p:txBody>
          <a:bodyPr wrap="square" rtlCol="0">
            <a:spAutoFit/>
          </a:bodyPr>
          <a:lstStyle/>
          <a:p>
            <a:pPr algn="ctr"/>
            <a:r>
              <a:rPr lang="en-US">
                <a:solidFill>
                  <a:schemeClr val="accent1"/>
                </a:solidFill>
                <a:latin typeface="Century Gothic" panose="020B0502020202020204" pitchFamily="34" charset="0"/>
              </a:rPr>
              <a:t>Washington </a:t>
            </a:r>
            <a:r>
              <a:rPr lang="en-US" baseline="0">
                <a:solidFill>
                  <a:schemeClr val="accent1"/>
                </a:solidFill>
                <a:latin typeface="Century Gothic" panose="020B0502020202020204" pitchFamily="34" charset="0"/>
              </a:rPr>
              <a:t>State 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5" name="Title 1"/>
          <p:cNvSpPr>
            <a:spLocks noGrp="1"/>
          </p:cNvSpPr>
          <p:nvPr>
            <p:ph type="title" hasCustomPrompt="1"/>
          </p:nvPr>
        </p:nvSpPr>
        <p:spPr>
          <a:xfrm>
            <a:off x="-8311" y="670551"/>
            <a:ext cx="9135687" cy="485451"/>
          </a:xfrm>
        </p:spPr>
        <p:txBody>
          <a:bodyPr>
            <a:normAutofit/>
          </a:bodyPr>
          <a:lstStyle>
            <a:lvl1pPr algn="ctr">
              <a:defRPr sz="3000"/>
            </a:lvl1pPr>
          </a:lstStyle>
          <a:p>
            <a:pPr lvl="0"/>
            <a:r>
              <a:rPr lang="en-US"/>
              <a:t>Icon List (insert icons inside the circles)</a:t>
            </a:r>
          </a:p>
        </p:txBody>
      </p:sp>
    </p:spTree>
    <p:extLst>
      <p:ext uri="{BB962C8B-B14F-4D97-AF65-F5344CB8AC3E}">
        <p14:creationId xmlns:p14="http://schemas.microsoft.com/office/powerpoint/2010/main" val="12230330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shington State Map with Population">
    <p:spTree>
      <p:nvGrpSpPr>
        <p:cNvPr id="1" name=""/>
        <p:cNvGrpSpPr/>
        <p:nvPr/>
      </p:nvGrpSpPr>
      <p:grpSpPr>
        <a:xfrm>
          <a:off x="0" y="0"/>
          <a:ext cx="0" cy="0"/>
          <a:chOff x="0" y="0"/>
          <a:chExt cx="0" cy="0"/>
        </a:xfrm>
      </p:grpSpPr>
      <p:sp>
        <p:nvSpPr>
          <p:cNvPr id="5" name="Rectangle 4"/>
          <p:cNvSpPr/>
          <p:nvPr userDrawn="1"/>
        </p:nvSpPr>
        <p:spPr>
          <a:xfrm>
            <a:off x="0" y="0"/>
            <a:ext cx="9144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52588" y="6116432"/>
            <a:ext cx="1066504" cy="313710"/>
          </a:xfrm>
          <a:prstGeom prst="rect">
            <a:avLst/>
          </a:prstGeom>
        </p:spPr>
      </p:pic>
      <p:sp>
        <p:nvSpPr>
          <p:cNvPr id="129" name="Title 2"/>
          <p:cNvSpPr>
            <a:spLocks noGrp="1"/>
          </p:cNvSpPr>
          <p:nvPr>
            <p:ph type="title" hasCustomPrompt="1"/>
          </p:nvPr>
        </p:nvSpPr>
        <p:spPr>
          <a:xfrm>
            <a:off x="0" y="618424"/>
            <a:ext cx="9144000" cy="544750"/>
          </a:xfrm>
        </p:spPr>
        <p:txBody>
          <a:bodyPr>
            <a:normAutofit/>
          </a:bodyPr>
          <a:lstStyle>
            <a:lvl1pPr algn="ctr">
              <a:defRPr sz="2700" baseline="0"/>
            </a:lvl1pPr>
          </a:lstStyle>
          <a:p>
            <a:r>
              <a:rPr lang="en-US"/>
              <a:t>Washington State Population Served</a:t>
            </a:r>
          </a:p>
        </p:txBody>
      </p:sp>
      <p:grpSp>
        <p:nvGrpSpPr>
          <p:cNvPr id="2" name="Group 1"/>
          <p:cNvGrpSpPr/>
          <p:nvPr userDrawn="1"/>
        </p:nvGrpSpPr>
        <p:grpSpPr>
          <a:xfrm>
            <a:off x="599909" y="1246747"/>
            <a:ext cx="7634998" cy="5254671"/>
            <a:chOff x="599909" y="1246747"/>
            <a:chExt cx="7634998" cy="5254671"/>
          </a:xfrm>
        </p:grpSpPr>
        <p:sp>
          <p:nvSpPr>
            <p:cNvPr id="8" name="Rectangle 7"/>
            <p:cNvSpPr/>
            <p:nvPr userDrawn="1"/>
          </p:nvSpPr>
          <p:spPr>
            <a:xfrm>
              <a:off x="2773214" y="5894225"/>
              <a:ext cx="214952" cy="204716"/>
            </a:xfrm>
            <a:prstGeom prst="rect">
              <a:avLst/>
            </a:prstGeom>
            <a:solidFill>
              <a:srgbClr val="999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200"/>
                </a:spcBef>
              </a:pPr>
              <a:endParaRPr lang="en-US" sz="800">
                <a:solidFill>
                  <a:schemeClr val="tx1">
                    <a:lumMod val="75000"/>
                    <a:lumOff val="25000"/>
                  </a:schemeClr>
                </a:solidFill>
                <a:latin typeface="Century Gothic" panose="020B0502020202020204" pitchFamily="34" charset="0"/>
              </a:endParaRPr>
            </a:p>
          </p:txBody>
        </p:sp>
        <p:sp>
          <p:nvSpPr>
            <p:cNvPr id="9" name="Rectangle 8"/>
            <p:cNvSpPr/>
            <p:nvPr userDrawn="1"/>
          </p:nvSpPr>
          <p:spPr>
            <a:xfrm>
              <a:off x="5701518" y="5890326"/>
              <a:ext cx="214952" cy="204716"/>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200"/>
                </a:spcBef>
              </a:pPr>
              <a:endParaRPr lang="en-US"/>
            </a:p>
          </p:txBody>
        </p:sp>
        <p:sp>
          <p:nvSpPr>
            <p:cNvPr id="14" name="Rectangle 13"/>
            <p:cNvSpPr/>
            <p:nvPr userDrawn="1"/>
          </p:nvSpPr>
          <p:spPr>
            <a:xfrm>
              <a:off x="2774277" y="6272819"/>
              <a:ext cx="214952" cy="204716"/>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Rectangle 14"/>
            <p:cNvSpPr/>
            <p:nvPr userDrawn="1"/>
          </p:nvSpPr>
          <p:spPr>
            <a:xfrm>
              <a:off x="5709719" y="6272819"/>
              <a:ext cx="214952" cy="20471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7" name="TextBox 16"/>
            <p:cNvSpPr txBox="1"/>
            <p:nvPr userDrawn="1"/>
          </p:nvSpPr>
          <p:spPr>
            <a:xfrm>
              <a:off x="599909" y="5183825"/>
              <a:ext cx="1473881" cy="553998"/>
            </a:xfrm>
            <a:prstGeom prst="rect">
              <a:avLst/>
            </a:prstGeom>
            <a:noFill/>
            <a:effectLst/>
          </p:spPr>
          <p:txBody>
            <a:bodyPr wrap="square" rtlCol="0">
              <a:spAutoFit/>
            </a:bodyPr>
            <a:lstStyle/>
            <a:p>
              <a:r>
                <a:rPr lang="en-US" sz="1000" b="1">
                  <a:solidFill>
                    <a:schemeClr val="tx1"/>
                  </a:solidFill>
                  <a:latin typeface="+mn-lt"/>
                </a:rPr>
                <a:t>*</a:t>
              </a:r>
              <a:r>
                <a:rPr lang="en-US" sz="1000" b="1" kern="1200">
                  <a:solidFill>
                    <a:schemeClr val="tx1"/>
                  </a:solidFill>
                  <a:latin typeface="+mn-lt"/>
                  <a:ea typeface="+mn-ea"/>
                  <a:cs typeface="+mn-cs"/>
                </a:rPr>
                <a:t>Agency leader is both director and health officer (2)</a:t>
              </a:r>
            </a:p>
          </p:txBody>
        </p:sp>
        <p:grpSp>
          <p:nvGrpSpPr>
            <p:cNvPr id="19" name="Group 18"/>
            <p:cNvGrpSpPr/>
            <p:nvPr/>
          </p:nvGrpSpPr>
          <p:grpSpPr>
            <a:xfrm>
              <a:off x="1155570" y="1367868"/>
              <a:ext cx="6693635" cy="4194289"/>
              <a:chOff x="1777366" y="2155881"/>
              <a:chExt cx="4480731" cy="2843080"/>
            </a:xfrm>
            <a:effectLst/>
          </p:grpSpPr>
          <p:sp>
            <p:nvSpPr>
              <p:cNvPr id="63" name="Freeform 26"/>
              <p:cNvSpPr>
                <a:spLocks/>
              </p:cNvSpPr>
              <p:nvPr/>
            </p:nvSpPr>
            <p:spPr bwMode="auto">
              <a:xfrm>
                <a:off x="3095735" y="2769165"/>
                <a:ext cx="842722" cy="427767"/>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64" name="Freeform 5"/>
              <p:cNvSpPr>
                <a:spLocks/>
              </p:cNvSpPr>
              <p:nvPr/>
            </p:nvSpPr>
            <p:spPr bwMode="auto">
              <a:xfrm>
                <a:off x="4821678" y="3587777"/>
                <a:ext cx="809978" cy="446680"/>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65" name="Freeform 6"/>
              <p:cNvSpPr>
                <a:spLocks/>
              </p:cNvSpPr>
              <p:nvPr/>
            </p:nvSpPr>
            <p:spPr bwMode="auto">
              <a:xfrm>
                <a:off x="5927212" y="4217271"/>
                <a:ext cx="330885" cy="384541"/>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66" name="Freeform 7"/>
              <p:cNvSpPr>
                <a:spLocks/>
              </p:cNvSpPr>
              <p:nvPr/>
            </p:nvSpPr>
            <p:spPr bwMode="auto">
              <a:xfrm>
                <a:off x="4527845" y="4040761"/>
                <a:ext cx="553198" cy="727656"/>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chemeClr val="accent1"/>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67" name="Freeform 8"/>
              <p:cNvSpPr>
                <a:spLocks/>
              </p:cNvSpPr>
              <p:nvPr/>
            </p:nvSpPr>
            <p:spPr bwMode="auto">
              <a:xfrm>
                <a:off x="3783355" y="2572842"/>
                <a:ext cx="742767" cy="1045554"/>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chemeClr val="accent1"/>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68" name="Freeform 9"/>
              <p:cNvSpPr>
                <a:spLocks/>
              </p:cNvSpPr>
              <p:nvPr/>
            </p:nvSpPr>
            <p:spPr bwMode="auto">
              <a:xfrm>
                <a:off x="1777366" y="2643086"/>
                <a:ext cx="1031430" cy="462890"/>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69" name="Freeform 10"/>
              <p:cNvSpPr>
                <a:spLocks/>
              </p:cNvSpPr>
              <p:nvPr/>
            </p:nvSpPr>
            <p:spPr bwMode="auto">
              <a:xfrm>
                <a:off x="2826029" y="4581099"/>
                <a:ext cx="323991" cy="417862"/>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0" name="Freeform 11"/>
              <p:cNvSpPr>
                <a:spLocks/>
              </p:cNvSpPr>
              <p:nvPr/>
            </p:nvSpPr>
            <p:spPr bwMode="auto">
              <a:xfrm>
                <a:off x="5471383" y="4105601"/>
                <a:ext cx="389479" cy="506117"/>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1" name="Freeform 12"/>
              <p:cNvSpPr>
                <a:spLocks/>
              </p:cNvSpPr>
              <p:nvPr/>
            </p:nvSpPr>
            <p:spPr bwMode="auto">
              <a:xfrm>
                <a:off x="2587344" y="4304625"/>
                <a:ext cx="572155" cy="443979"/>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2" name="Freeform 13"/>
              <p:cNvSpPr>
                <a:spLocks/>
              </p:cNvSpPr>
              <p:nvPr/>
            </p:nvSpPr>
            <p:spPr bwMode="auto">
              <a:xfrm>
                <a:off x="4265894" y="2885337"/>
                <a:ext cx="761725" cy="762778"/>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chemeClr val="accent1"/>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3" name="Freeform 14"/>
              <p:cNvSpPr>
                <a:spLocks/>
              </p:cNvSpPr>
              <p:nvPr/>
            </p:nvSpPr>
            <p:spPr bwMode="auto">
              <a:xfrm>
                <a:off x="5070703" y="2183798"/>
                <a:ext cx="425670" cy="949194"/>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chemeClr val="accent1"/>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4" name="Freeform 15"/>
              <p:cNvSpPr>
                <a:spLocks/>
              </p:cNvSpPr>
              <p:nvPr/>
            </p:nvSpPr>
            <p:spPr bwMode="auto">
              <a:xfrm>
                <a:off x="4772562" y="4018247"/>
                <a:ext cx="726396" cy="456586"/>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chemeClr val="accent1"/>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5" name="Freeform 16"/>
              <p:cNvSpPr>
                <a:spLocks/>
              </p:cNvSpPr>
              <p:nvPr/>
            </p:nvSpPr>
            <p:spPr bwMode="auto">
              <a:xfrm>
                <a:off x="5691112" y="4031756"/>
                <a:ext cx="370522" cy="574560"/>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6" name="Freeform 17"/>
              <p:cNvSpPr>
                <a:spLocks/>
              </p:cNvSpPr>
              <p:nvPr/>
            </p:nvSpPr>
            <p:spPr bwMode="auto">
              <a:xfrm>
                <a:off x="4430504" y="3036632"/>
                <a:ext cx="608345" cy="1093284"/>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7" name="Freeform 18"/>
              <p:cNvSpPr>
                <a:spLocks/>
              </p:cNvSpPr>
              <p:nvPr/>
            </p:nvSpPr>
            <p:spPr bwMode="auto">
              <a:xfrm>
                <a:off x="1972967" y="3349128"/>
                <a:ext cx="669524" cy="626793"/>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8" name="Freeform 19"/>
              <p:cNvSpPr>
                <a:spLocks/>
              </p:cNvSpPr>
              <p:nvPr/>
            </p:nvSpPr>
            <p:spPr bwMode="auto">
              <a:xfrm>
                <a:off x="3622221" y="3343725"/>
                <a:ext cx="880636" cy="694334"/>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79" name="Freeform 20"/>
              <p:cNvSpPr>
                <a:spLocks/>
              </p:cNvSpPr>
              <p:nvPr/>
            </p:nvSpPr>
            <p:spPr bwMode="auto">
              <a:xfrm>
                <a:off x="3521404" y="4600010"/>
                <a:ext cx="1017643" cy="358424"/>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0" name="Freeform 21"/>
              <p:cNvSpPr>
                <a:spLocks/>
              </p:cNvSpPr>
              <p:nvPr/>
            </p:nvSpPr>
            <p:spPr bwMode="auto">
              <a:xfrm>
                <a:off x="2511516" y="3971417"/>
                <a:ext cx="1163267" cy="352121"/>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1" name="Freeform 22"/>
              <p:cNvSpPr>
                <a:spLocks/>
              </p:cNvSpPr>
              <p:nvPr/>
            </p:nvSpPr>
            <p:spPr bwMode="auto">
              <a:xfrm>
                <a:off x="5026757" y="3035732"/>
                <a:ext cx="672110" cy="570056"/>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2" name="Freeform 23"/>
              <p:cNvSpPr>
                <a:spLocks/>
              </p:cNvSpPr>
              <p:nvPr/>
            </p:nvSpPr>
            <p:spPr bwMode="auto">
              <a:xfrm>
                <a:off x="3949659" y="2191003"/>
                <a:ext cx="1144310" cy="863640"/>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3" name="Freeform 24"/>
              <p:cNvSpPr>
                <a:spLocks/>
              </p:cNvSpPr>
              <p:nvPr/>
            </p:nvSpPr>
            <p:spPr bwMode="auto">
              <a:xfrm>
                <a:off x="5758323" y="2155881"/>
                <a:ext cx="353288" cy="785292"/>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chemeClr val="accent1"/>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4" name="Freeform 25"/>
              <p:cNvSpPr>
                <a:spLocks/>
              </p:cNvSpPr>
              <p:nvPr/>
            </p:nvSpPr>
            <p:spPr bwMode="auto">
              <a:xfrm>
                <a:off x="3141404" y="4315433"/>
                <a:ext cx="435147" cy="682627"/>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5" name="Freeform 84"/>
              <p:cNvSpPr>
                <a:spLocks/>
              </p:cNvSpPr>
              <p:nvPr/>
            </p:nvSpPr>
            <p:spPr bwMode="auto">
              <a:xfrm>
                <a:off x="5681634" y="2928564"/>
                <a:ext cx="465307" cy="656511"/>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6" name="Freeform 85"/>
              <p:cNvSpPr>
                <a:spLocks/>
              </p:cNvSpPr>
              <p:nvPr/>
            </p:nvSpPr>
            <p:spPr bwMode="auto">
              <a:xfrm>
                <a:off x="5349887" y="2164887"/>
                <a:ext cx="539411" cy="993322"/>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chemeClr val="accent1"/>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7" name="Freeform 86"/>
              <p:cNvSpPr>
                <a:spLocks/>
              </p:cNvSpPr>
              <p:nvPr/>
            </p:nvSpPr>
            <p:spPr bwMode="auto">
              <a:xfrm>
                <a:off x="2616641" y="3657121"/>
                <a:ext cx="568708" cy="353021"/>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8" name="Freeform 87"/>
              <p:cNvSpPr>
                <a:spLocks/>
              </p:cNvSpPr>
              <p:nvPr/>
            </p:nvSpPr>
            <p:spPr bwMode="auto">
              <a:xfrm>
                <a:off x="5019002" y="4129016"/>
                <a:ext cx="612654" cy="498912"/>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89" name="Freeform 88"/>
              <p:cNvSpPr>
                <a:spLocks/>
              </p:cNvSpPr>
              <p:nvPr/>
            </p:nvSpPr>
            <p:spPr bwMode="auto">
              <a:xfrm>
                <a:off x="5467937" y="3567964"/>
                <a:ext cx="709162" cy="681727"/>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r>
                  <a:rPr lang="en-US" sz="800">
                    <a:solidFill>
                      <a:schemeClr val="tx1">
                        <a:lumMod val="75000"/>
                        <a:lumOff val="25000"/>
                      </a:schemeClr>
                    </a:solidFill>
                    <a:latin typeface="Century Gothic" panose="020B0502020202020204" pitchFamily="34" charset="0"/>
                  </a:rPr>
                  <a:t> </a:t>
                </a:r>
              </a:p>
            </p:txBody>
          </p:sp>
          <p:sp>
            <p:nvSpPr>
              <p:cNvPr id="90" name="Freeform 89"/>
              <p:cNvSpPr>
                <a:spLocks/>
              </p:cNvSpPr>
              <p:nvPr/>
            </p:nvSpPr>
            <p:spPr bwMode="auto">
              <a:xfrm>
                <a:off x="3573104" y="3757984"/>
                <a:ext cx="965942" cy="848331"/>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1" name="Freeform 90"/>
              <p:cNvSpPr>
                <a:spLocks/>
              </p:cNvSpPr>
              <p:nvPr/>
            </p:nvSpPr>
            <p:spPr bwMode="auto">
              <a:xfrm>
                <a:off x="2895826" y="2675506"/>
                <a:ext cx="230068" cy="419662"/>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2" name="Freeform 91"/>
              <p:cNvSpPr>
                <a:spLocks/>
              </p:cNvSpPr>
              <p:nvPr/>
            </p:nvSpPr>
            <p:spPr bwMode="auto">
              <a:xfrm>
                <a:off x="3025078" y="2793480"/>
                <a:ext cx="100817" cy="178312"/>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3" name="Freeform 92"/>
              <p:cNvSpPr>
                <a:spLocks/>
              </p:cNvSpPr>
              <p:nvPr/>
            </p:nvSpPr>
            <p:spPr bwMode="auto">
              <a:xfrm>
                <a:off x="1838545" y="2899747"/>
                <a:ext cx="1136554" cy="481802"/>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4" name="Freeform 93"/>
              <p:cNvSpPr>
                <a:spLocks/>
              </p:cNvSpPr>
              <p:nvPr/>
            </p:nvSpPr>
            <p:spPr bwMode="auto">
              <a:xfrm>
                <a:off x="2900996" y="2941172"/>
                <a:ext cx="42222" cy="71145"/>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5" name="Freeform 94"/>
              <p:cNvSpPr>
                <a:spLocks/>
              </p:cNvSpPr>
              <p:nvPr/>
            </p:nvSpPr>
            <p:spPr bwMode="auto">
              <a:xfrm>
                <a:off x="2801902" y="2901548"/>
                <a:ext cx="26712" cy="27017"/>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6" name="Freeform 95"/>
              <p:cNvSpPr>
                <a:spLocks/>
              </p:cNvSpPr>
              <p:nvPr/>
            </p:nvSpPr>
            <p:spPr bwMode="auto">
              <a:xfrm>
                <a:off x="2728660" y="3054643"/>
                <a:ext cx="324853" cy="434972"/>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7" name="Freeform 96"/>
              <p:cNvSpPr>
                <a:spLocks/>
              </p:cNvSpPr>
              <p:nvPr/>
            </p:nvSpPr>
            <p:spPr bwMode="auto">
              <a:xfrm>
                <a:off x="2986302" y="3230253"/>
                <a:ext cx="56009" cy="115272"/>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8" name="Freeform 97"/>
              <p:cNvSpPr>
                <a:spLocks/>
              </p:cNvSpPr>
              <p:nvPr/>
            </p:nvSpPr>
            <p:spPr bwMode="auto">
              <a:xfrm>
                <a:off x="3033694" y="3373443"/>
                <a:ext cx="25850" cy="28818"/>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99" name="Freeform 98"/>
              <p:cNvSpPr>
                <a:spLocks/>
              </p:cNvSpPr>
              <p:nvPr/>
            </p:nvSpPr>
            <p:spPr bwMode="auto">
              <a:xfrm>
                <a:off x="2087570" y="3957008"/>
                <a:ext cx="426531" cy="451182"/>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0" name="Freeform 99"/>
              <p:cNvSpPr>
                <a:spLocks/>
              </p:cNvSpPr>
              <p:nvPr/>
            </p:nvSpPr>
            <p:spPr bwMode="auto">
              <a:xfrm>
                <a:off x="2147027" y="4195657"/>
                <a:ext cx="35329" cy="71145"/>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1" name="Freeform 100"/>
              <p:cNvSpPr>
                <a:spLocks/>
              </p:cNvSpPr>
              <p:nvPr/>
            </p:nvSpPr>
            <p:spPr bwMode="auto">
              <a:xfrm>
                <a:off x="2894102" y="3667026"/>
                <a:ext cx="37914" cy="50431"/>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2" name="Freeform 101"/>
              <p:cNvSpPr>
                <a:spLocks/>
              </p:cNvSpPr>
              <p:nvPr/>
            </p:nvSpPr>
            <p:spPr bwMode="auto">
              <a:xfrm>
                <a:off x="2910474" y="3563462"/>
                <a:ext cx="760001" cy="483602"/>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3" name="Freeform 102"/>
              <p:cNvSpPr>
                <a:spLocks/>
              </p:cNvSpPr>
              <p:nvPr/>
            </p:nvSpPr>
            <p:spPr bwMode="auto">
              <a:xfrm>
                <a:off x="2849294" y="3483312"/>
                <a:ext cx="167165" cy="193621"/>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4" name="Freeform 103"/>
              <p:cNvSpPr>
                <a:spLocks/>
              </p:cNvSpPr>
              <p:nvPr/>
            </p:nvSpPr>
            <p:spPr bwMode="auto">
              <a:xfrm>
                <a:off x="2905304" y="3640009"/>
                <a:ext cx="45669" cy="35122"/>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5" name="Freeform 104"/>
              <p:cNvSpPr>
                <a:spLocks/>
              </p:cNvSpPr>
              <p:nvPr/>
            </p:nvSpPr>
            <p:spPr bwMode="auto">
              <a:xfrm>
                <a:off x="2757096" y="2523311"/>
                <a:ext cx="68935" cy="37823"/>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6" name="Freeform 105"/>
              <p:cNvSpPr>
                <a:spLocks/>
              </p:cNvSpPr>
              <p:nvPr/>
            </p:nvSpPr>
            <p:spPr bwMode="auto">
              <a:xfrm>
                <a:off x="2660587" y="2500797"/>
                <a:ext cx="132698" cy="143190"/>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7" name="Freeform 106"/>
              <p:cNvSpPr>
                <a:spLocks/>
              </p:cNvSpPr>
              <p:nvPr/>
            </p:nvSpPr>
            <p:spPr bwMode="auto">
              <a:xfrm>
                <a:off x="2801902" y="2541322"/>
                <a:ext cx="87029" cy="122476"/>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8" name="Freeform 107"/>
              <p:cNvSpPr>
                <a:spLocks/>
              </p:cNvSpPr>
              <p:nvPr/>
            </p:nvSpPr>
            <p:spPr bwMode="auto">
              <a:xfrm>
                <a:off x="2863943" y="2515206"/>
                <a:ext cx="37052" cy="45928"/>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09" name="Freeform 108"/>
              <p:cNvSpPr>
                <a:spLocks/>
              </p:cNvSpPr>
              <p:nvPr/>
            </p:nvSpPr>
            <p:spPr bwMode="auto">
              <a:xfrm>
                <a:off x="2750202" y="2418846"/>
                <a:ext cx="170612" cy="103565"/>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0" name="Freeform 109"/>
              <p:cNvSpPr>
                <a:spLocks/>
              </p:cNvSpPr>
              <p:nvPr/>
            </p:nvSpPr>
            <p:spPr bwMode="auto">
              <a:xfrm>
                <a:off x="2869974" y="2571942"/>
                <a:ext cx="30159" cy="29719"/>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1" name="Freeform 110"/>
              <p:cNvSpPr>
                <a:spLocks/>
              </p:cNvSpPr>
              <p:nvPr/>
            </p:nvSpPr>
            <p:spPr bwMode="auto">
              <a:xfrm>
                <a:off x="2933739" y="2483686"/>
                <a:ext cx="1126214" cy="295385"/>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rgbClr val="999999"/>
              </a:solidFill>
              <a:ln w="12700" cap="rnd" cmpd="sng">
                <a:no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2" name="Freeform 111"/>
              <p:cNvSpPr>
                <a:spLocks/>
              </p:cNvSpPr>
              <p:nvPr/>
            </p:nvSpPr>
            <p:spPr bwMode="auto">
              <a:xfrm>
                <a:off x="2963036" y="2527814"/>
                <a:ext cx="47393" cy="45928"/>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3" name="Freeform 112"/>
              <p:cNvSpPr>
                <a:spLocks/>
              </p:cNvSpPr>
              <p:nvPr/>
            </p:nvSpPr>
            <p:spPr bwMode="auto">
              <a:xfrm>
                <a:off x="2913059" y="2507100"/>
                <a:ext cx="43946" cy="46829"/>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4" name="Freeform 113"/>
              <p:cNvSpPr>
                <a:spLocks/>
              </p:cNvSpPr>
              <p:nvPr/>
            </p:nvSpPr>
            <p:spPr bwMode="auto">
              <a:xfrm>
                <a:off x="2464124" y="4451418"/>
                <a:ext cx="53424" cy="47730"/>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5" name="Freeform 114"/>
              <p:cNvSpPr>
                <a:spLocks/>
              </p:cNvSpPr>
              <p:nvPr/>
            </p:nvSpPr>
            <p:spPr bwMode="auto">
              <a:xfrm>
                <a:off x="2293512" y="4294720"/>
                <a:ext cx="300726" cy="204427"/>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6" name="Freeform 115"/>
              <p:cNvSpPr>
                <a:spLocks/>
              </p:cNvSpPr>
              <p:nvPr/>
            </p:nvSpPr>
            <p:spPr bwMode="auto">
              <a:xfrm>
                <a:off x="2882039" y="2192804"/>
                <a:ext cx="1197733" cy="296285"/>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7" name="Freeform 116"/>
              <p:cNvSpPr>
                <a:spLocks/>
              </p:cNvSpPr>
              <p:nvPr/>
            </p:nvSpPr>
            <p:spPr bwMode="auto">
              <a:xfrm>
                <a:off x="2935463" y="2400834"/>
                <a:ext cx="63765" cy="84653"/>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8" name="Freeform 117"/>
              <p:cNvSpPr>
                <a:spLocks/>
              </p:cNvSpPr>
              <p:nvPr/>
            </p:nvSpPr>
            <p:spPr bwMode="auto">
              <a:xfrm>
                <a:off x="2977685" y="2430553"/>
                <a:ext cx="25850" cy="27917"/>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19" name="Freeform 118"/>
              <p:cNvSpPr>
                <a:spLocks/>
              </p:cNvSpPr>
              <p:nvPr/>
            </p:nvSpPr>
            <p:spPr bwMode="auto">
              <a:xfrm>
                <a:off x="3016460" y="3411266"/>
                <a:ext cx="92199" cy="142289"/>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20" name="Freeform 119"/>
              <p:cNvSpPr>
                <a:spLocks/>
              </p:cNvSpPr>
              <p:nvPr/>
            </p:nvSpPr>
            <p:spPr bwMode="auto">
              <a:xfrm>
                <a:off x="3070746" y="3190629"/>
                <a:ext cx="776372" cy="568256"/>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21" name="Freeform 120"/>
              <p:cNvSpPr>
                <a:spLocks/>
              </p:cNvSpPr>
              <p:nvPr/>
            </p:nvSpPr>
            <p:spPr bwMode="auto">
              <a:xfrm>
                <a:off x="2801902" y="3557158"/>
                <a:ext cx="48254" cy="112571"/>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22" name="Freeform 121"/>
              <p:cNvSpPr>
                <a:spLocks/>
              </p:cNvSpPr>
              <p:nvPr/>
            </p:nvSpPr>
            <p:spPr bwMode="auto">
              <a:xfrm>
                <a:off x="2452061" y="3306801"/>
                <a:ext cx="410160" cy="432271"/>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grpSp>
        <p:sp>
          <p:nvSpPr>
            <p:cNvPr id="20" name="TextBox 19"/>
            <p:cNvSpPr txBox="1"/>
            <p:nvPr/>
          </p:nvSpPr>
          <p:spPr>
            <a:xfrm>
              <a:off x="5607265" y="5180773"/>
              <a:ext cx="2627642" cy="579646"/>
            </a:xfrm>
            <a:prstGeom prst="rect">
              <a:avLst/>
            </a:prstGeom>
            <a:noFill/>
            <a:ln w="12700">
              <a:solidFill>
                <a:schemeClr val="bg1"/>
              </a:solidFill>
            </a:ln>
            <a:effectLst/>
          </p:spPr>
          <p:txBody>
            <a:bodyPr wrap="none" rtlCol="0">
              <a:spAutoFit/>
            </a:bodyPr>
            <a:lstStyle/>
            <a:p>
              <a:r>
                <a:rPr lang="en-US" sz="1000" b="1">
                  <a:solidFill>
                    <a:schemeClr val="tx1"/>
                  </a:solidFill>
                  <a:latin typeface="+mn-lt"/>
                </a:rPr>
                <a:t>Washington State Total Population </a:t>
              </a:r>
              <a:r>
                <a:rPr lang="en-US" sz="1000" b="1" i="1">
                  <a:solidFill>
                    <a:schemeClr val="tx1"/>
                  </a:solidFill>
                  <a:latin typeface="+mn-lt"/>
                </a:rPr>
                <a:t>(estimate)</a:t>
              </a:r>
            </a:p>
            <a:p>
              <a:r>
                <a:rPr lang="en-US" sz="1000" b="1">
                  <a:solidFill>
                    <a:schemeClr val="tx1"/>
                  </a:solidFill>
                  <a:latin typeface="+mn-lt"/>
                </a:rPr>
                <a:t>April 2019: 7,546,410</a:t>
              </a:r>
            </a:p>
            <a:p>
              <a:pPr>
                <a:spcBef>
                  <a:spcPts val="200"/>
                </a:spcBef>
              </a:pPr>
              <a:r>
                <a:rPr lang="en-US" sz="1000" b="1" i="1">
                  <a:solidFill>
                    <a:schemeClr val="tx1"/>
                  </a:solidFill>
                  <a:latin typeface="+mn-lt"/>
                </a:rPr>
                <a:t>Source: </a:t>
              </a:r>
              <a:r>
                <a:rPr lang="en-US" sz="1000" b="1">
                  <a:solidFill>
                    <a:schemeClr val="tx1"/>
                  </a:solidFill>
                  <a:latin typeface="+mn-lt"/>
                </a:rPr>
                <a:t>Office of Financial Management</a:t>
              </a:r>
            </a:p>
          </p:txBody>
        </p:sp>
        <p:sp>
          <p:nvSpPr>
            <p:cNvPr id="21" name="TextBox 20"/>
            <p:cNvSpPr txBox="1"/>
            <p:nvPr/>
          </p:nvSpPr>
          <p:spPr>
            <a:xfrm>
              <a:off x="3375451" y="1458343"/>
              <a:ext cx="704039"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Whatcom</a:t>
              </a:r>
            </a:p>
            <a:p>
              <a:pPr algn="ctr"/>
              <a:r>
                <a:rPr lang="en-US" sz="1000" b="1" i="1">
                  <a:solidFill>
                    <a:schemeClr val="bg1"/>
                  </a:solidFill>
                  <a:latin typeface="+mn-lt"/>
                </a:rPr>
                <a:t>225,300</a:t>
              </a:r>
            </a:p>
          </p:txBody>
        </p:sp>
        <p:sp>
          <p:nvSpPr>
            <p:cNvPr id="22" name="TextBox 21"/>
            <p:cNvSpPr txBox="1"/>
            <p:nvPr/>
          </p:nvSpPr>
          <p:spPr>
            <a:xfrm>
              <a:off x="3389404" y="1893619"/>
              <a:ext cx="612668" cy="400110"/>
            </a:xfrm>
            <a:prstGeom prst="rect">
              <a:avLst/>
            </a:prstGeom>
            <a:noFill/>
            <a:ln w="12700">
              <a:noFill/>
            </a:ln>
            <a:effectLst/>
          </p:spPr>
          <p:txBody>
            <a:bodyPr wrap="none" rtlCol="0">
              <a:spAutoFit/>
            </a:bodyPr>
            <a:lstStyle/>
            <a:p>
              <a:pPr algn="ctr"/>
              <a:r>
                <a:rPr lang="en-US" sz="1000" b="1">
                  <a:solidFill>
                    <a:schemeClr val="bg1"/>
                  </a:solidFill>
                  <a:latin typeface="+mn-lt"/>
                </a:rPr>
                <a:t>Skagit</a:t>
              </a:r>
            </a:p>
            <a:p>
              <a:pPr algn="ctr"/>
              <a:r>
                <a:rPr lang="en-US" sz="1000" b="1" i="1">
                  <a:solidFill>
                    <a:schemeClr val="bg1"/>
                  </a:solidFill>
                  <a:latin typeface="+mn-lt"/>
                </a:rPr>
                <a:t>129,200</a:t>
              </a:r>
            </a:p>
          </p:txBody>
        </p:sp>
        <p:sp>
          <p:nvSpPr>
            <p:cNvPr id="23" name="TextBox 22"/>
            <p:cNvSpPr txBox="1"/>
            <p:nvPr/>
          </p:nvSpPr>
          <p:spPr>
            <a:xfrm>
              <a:off x="3333065" y="2428065"/>
              <a:ext cx="777777" cy="400110"/>
            </a:xfrm>
            <a:prstGeom prst="rect">
              <a:avLst/>
            </a:prstGeom>
            <a:noFill/>
            <a:ln w="12700">
              <a:noFill/>
            </a:ln>
            <a:effectLst/>
          </p:spPr>
          <p:txBody>
            <a:bodyPr wrap="none" rtlCol="0">
              <a:spAutoFit/>
            </a:bodyPr>
            <a:lstStyle/>
            <a:p>
              <a:pPr algn="ctr"/>
              <a:r>
                <a:rPr lang="en-US" sz="1000" b="1">
                  <a:solidFill>
                    <a:schemeClr val="tx1"/>
                  </a:solidFill>
                  <a:latin typeface="+mn-lt"/>
                </a:rPr>
                <a:t>Snohomish</a:t>
              </a:r>
            </a:p>
            <a:p>
              <a:pPr algn="ctr"/>
              <a:r>
                <a:rPr lang="en-US" sz="1000" b="1" i="1">
                  <a:solidFill>
                    <a:schemeClr val="tx1"/>
                  </a:solidFill>
                  <a:latin typeface="+mn-lt"/>
                </a:rPr>
                <a:t>818,700</a:t>
              </a:r>
            </a:p>
          </p:txBody>
        </p:sp>
        <p:sp>
          <p:nvSpPr>
            <p:cNvPr id="24" name="TextBox 23"/>
            <p:cNvSpPr txBox="1"/>
            <p:nvPr/>
          </p:nvSpPr>
          <p:spPr>
            <a:xfrm>
              <a:off x="3127154" y="3008582"/>
              <a:ext cx="938077" cy="553998"/>
            </a:xfrm>
            <a:prstGeom prst="rect">
              <a:avLst/>
            </a:prstGeom>
            <a:noFill/>
            <a:ln w="12700">
              <a:noFill/>
            </a:ln>
            <a:effectLst/>
          </p:spPr>
          <p:txBody>
            <a:bodyPr wrap="none" rtlCol="0">
              <a:spAutoFit/>
            </a:bodyPr>
            <a:lstStyle/>
            <a:p>
              <a:pPr algn="ctr"/>
              <a:r>
                <a:rPr lang="en-US" sz="1000" b="1">
                  <a:solidFill>
                    <a:schemeClr val="tx1"/>
                  </a:solidFill>
                  <a:latin typeface="+mn-lt"/>
                </a:rPr>
                <a:t>Seattle &amp; King</a:t>
              </a:r>
            </a:p>
            <a:p>
              <a:pPr algn="ctr"/>
              <a:r>
                <a:rPr lang="en-US" sz="1000" b="1">
                  <a:solidFill>
                    <a:schemeClr val="tx1"/>
                  </a:solidFill>
                  <a:latin typeface="+mn-lt"/>
                </a:rPr>
                <a:t>County</a:t>
              </a:r>
            </a:p>
            <a:p>
              <a:pPr algn="ctr"/>
              <a:r>
                <a:rPr lang="en-US" sz="1000" b="1" i="1">
                  <a:solidFill>
                    <a:schemeClr val="tx1"/>
                  </a:solidFill>
                  <a:latin typeface="+mn-lt"/>
                </a:rPr>
                <a:t>2,226,300</a:t>
              </a:r>
            </a:p>
          </p:txBody>
        </p:sp>
        <p:sp>
          <p:nvSpPr>
            <p:cNvPr id="25" name="TextBox 24"/>
            <p:cNvSpPr txBox="1"/>
            <p:nvPr/>
          </p:nvSpPr>
          <p:spPr>
            <a:xfrm>
              <a:off x="2898547" y="3676919"/>
              <a:ext cx="1029449" cy="400110"/>
            </a:xfrm>
            <a:prstGeom prst="rect">
              <a:avLst/>
            </a:prstGeom>
            <a:noFill/>
            <a:ln w="12700">
              <a:noFill/>
            </a:ln>
            <a:effectLst/>
          </p:spPr>
          <p:txBody>
            <a:bodyPr wrap="none" rtlCol="0">
              <a:spAutoFit/>
            </a:bodyPr>
            <a:lstStyle/>
            <a:p>
              <a:pPr algn="ctr"/>
              <a:r>
                <a:rPr lang="en-US" sz="1000" b="1">
                  <a:solidFill>
                    <a:schemeClr val="tx1"/>
                  </a:solidFill>
                  <a:latin typeface="+mn-lt"/>
                </a:rPr>
                <a:t>Tacoma-Pierce*</a:t>
              </a:r>
            </a:p>
            <a:p>
              <a:pPr algn="ctr"/>
              <a:r>
                <a:rPr lang="en-US" sz="1000" b="1" i="1">
                  <a:solidFill>
                    <a:schemeClr val="tx1"/>
                  </a:solidFill>
                  <a:latin typeface="+mn-lt"/>
                </a:rPr>
                <a:t>888,300</a:t>
              </a:r>
            </a:p>
          </p:txBody>
        </p:sp>
        <p:sp>
          <p:nvSpPr>
            <p:cNvPr id="26" name="TextBox 25"/>
            <p:cNvSpPr txBox="1"/>
            <p:nvPr/>
          </p:nvSpPr>
          <p:spPr>
            <a:xfrm>
              <a:off x="2694525" y="4149869"/>
              <a:ext cx="546945" cy="400110"/>
            </a:xfrm>
            <a:prstGeom prst="rect">
              <a:avLst/>
            </a:prstGeom>
            <a:noFill/>
            <a:ln w="12700">
              <a:noFill/>
            </a:ln>
            <a:effectLst/>
          </p:spPr>
          <p:txBody>
            <a:bodyPr wrap="none" rtlCol="0">
              <a:spAutoFit/>
            </a:bodyPr>
            <a:lstStyle/>
            <a:p>
              <a:pPr algn="ctr"/>
              <a:r>
                <a:rPr lang="en-US" sz="1000" b="1">
                  <a:solidFill>
                    <a:schemeClr val="bg1"/>
                  </a:solidFill>
                  <a:latin typeface="+mn-lt"/>
                </a:rPr>
                <a:t>Lewis</a:t>
              </a:r>
            </a:p>
            <a:p>
              <a:pPr algn="ctr"/>
              <a:r>
                <a:rPr lang="en-US" sz="1000" b="1">
                  <a:solidFill>
                    <a:schemeClr val="bg1"/>
                  </a:solidFill>
                  <a:latin typeface="+mn-lt"/>
                </a:rPr>
                <a:t>79,480</a:t>
              </a:r>
            </a:p>
          </p:txBody>
        </p:sp>
        <p:sp>
          <p:nvSpPr>
            <p:cNvPr id="27" name="TextBox 26"/>
            <p:cNvSpPr txBox="1"/>
            <p:nvPr/>
          </p:nvSpPr>
          <p:spPr>
            <a:xfrm>
              <a:off x="2540665" y="4597887"/>
              <a:ext cx="612668" cy="400110"/>
            </a:xfrm>
            <a:prstGeom prst="rect">
              <a:avLst/>
            </a:prstGeom>
            <a:noFill/>
            <a:ln w="12700">
              <a:noFill/>
            </a:ln>
            <a:effectLst/>
          </p:spPr>
          <p:txBody>
            <a:bodyPr wrap="none" rtlCol="0">
              <a:spAutoFit/>
            </a:bodyPr>
            <a:lstStyle/>
            <a:p>
              <a:pPr algn="ctr"/>
              <a:r>
                <a:rPr lang="en-US" sz="1000" b="1">
                  <a:solidFill>
                    <a:schemeClr val="bg1"/>
                  </a:solidFill>
                  <a:latin typeface="+mn-lt"/>
                </a:rPr>
                <a:t>Cowlitz</a:t>
              </a:r>
            </a:p>
            <a:p>
              <a:pPr algn="ctr"/>
              <a:r>
                <a:rPr lang="en-US" sz="1000" b="1" i="1">
                  <a:solidFill>
                    <a:schemeClr val="bg1"/>
                  </a:solidFill>
                  <a:latin typeface="+mn-lt"/>
                </a:rPr>
                <a:t>108,950</a:t>
              </a:r>
            </a:p>
          </p:txBody>
        </p:sp>
        <p:sp>
          <p:nvSpPr>
            <p:cNvPr id="28" name="TextBox 27"/>
            <p:cNvSpPr txBox="1"/>
            <p:nvPr/>
          </p:nvSpPr>
          <p:spPr>
            <a:xfrm>
              <a:off x="2665791" y="5105312"/>
              <a:ext cx="612668" cy="400110"/>
            </a:xfrm>
            <a:prstGeom prst="rect">
              <a:avLst/>
            </a:prstGeom>
            <a:noFill/>
            <a:ln w="12700">
              <a:noFill/>
            </a:ln>
            <a:effectLst/>
          </p:spPr>
          <p:txBody>
            <a:bodyPr wrap="none" rtlCol="0">
              <a:spAutoFit/>
            </a:bodyPr>
            <a:lstStyle/>
            <a:p>
              <a:pPr algn="ctr"/>
              <a:r>
                <a:rPr lang="en-US" sz="1000" b="1">
                  <a:solidFill>
                    <a:schemeClr val="tx1"/>
                  </a:solidFill>
                  <a:latin typeface="+mn-lt"/>
                </a:rPr>
                <a:t>Clark*</a:t>
              </a:r>
            </a:p>
            <a:p>
              <a:pPr algn="ctr"/>
              <a:r>
                <a:rPr lang="en-US" sz="1000" b="1" i="1">
                  <a:solidFill>
                    <a:schemeClr val="tx1"/>
                  </a:solidFill>
                  <a:latin typeface="+mn-lt"/>
                </a:rPr>
                <a:t>488,500</a:t>
              </a:r>
            </a:p>
          </p:txBody>
        </p:sp>
        <p:sp>
          <p:nvSpPr>
            <p:cNvPr id="29" name="TextBox 28"/>
            <p:cNvSpPr txBox="1"/>
            <p:nvPr/>
          </p:nvSpPr>
          <p:spPr>
            <a:xfrm>
              <a:off x="3183735" y="4685563"/>
              <a:ext cx="699230" cy="400110"/>
            </a:xfrm>
            <a:prstGeom prst="rect">
              <a:avLst/>
            </a:prstGeom>
            <a:noFill/>
            <a:ln w="12700">
              <a:noFill/>
            </a:ln>
            <a:effectLst/>
          </p:spPr>
          <p:txBody>
            <a:bodyPr wrap="none" rtlCol="0">
              <a:spAutoFit/>
            </a:bodyPr>
            <a:lstStyle/>
            <a:p>
              <a:pPr algn="ctr"/>
              <a:r>
                <a:rPr lang="en-US" sz="1000" b="1">
                  <a:solidFill>
                    <a:schemeClr val="bg1"/>
                  </a:solidFill>
                  <a:latin typeface="+mn-lt"/>
                </a:rPr>
                <a:t>Skamania</a:t>
              </a:r>
            </a:p>
            <a:p>
              <a:pPr algn="ctr"/>
              <a:r>
                <a:rPr lang="en-US" sz="1000" b="1" i="1">
                  <a:solidFill>
                    <a:schemeClr val="bg1"/>
                  </a:solidFill>
                  <a:latin typeface="+mn-lt"/>
                </a:rPr>
                <a:t>12,060</a:t>
              </a:r>
            </a:p>
          </p:txBody>
        </p:sp>
        <p:sp>
          <p:nvSpPr>
            <p:cNvPr id="30" name="TextBox 29"/>
            <p:cNvSpPr txBox="1"/>
            <p:nvPr/>
          </p:nvSpPr>
          <p:spPr>
            <a:xfrm>
              <a:off x="4038600" y="5026568"/>
              <a:ext cx="617477" cy="400110"/>
            </a:xfrm>
            <a:prstGeom prst="rect">
              <a:avLst/>
            </a:prstGeom>
            <a:noFill/>
            <a:ln w="12700">
              <a:noFill/>
            </a:ln>
            <a:effectLst/>
          </p:spPr>
          <p:txBody>
            <a:bodyPr wrap="none" rtlCol="0">
              <a:spAutoFit/>
            </a:bodyPr>
            <a:lstStyle/>
            <a:p>
              <a:pPr algn="ctr"/>
              <a:r>
                <a:rPr lang="en-US" sz="1000" b="1">
                  <a:solidFill>
                    <a:schemeClr val="bg1"/>
                  </a:solidFill>
                  <a:latin typeface="+mn-lt"/>
                </a:rPr>
                <a:t>Klickitat</a:t>
              </a:r>
            </a:p>
            <a:p>
              <a:pPr algn="ctr"/>
              <a:r>
                <a:rPr lang="en-US" sz="1000" b="1" i="1">
                  <a:solidFill>
                    <a:schemeClr val="bg1"/>
                  </a:solidFill>
                  <a:latin typeface="+mn-lt"/>
                </a:rPr>
                <a:t>22,430</a:t>
              </a:r>
            </a:p>
          </p:txBody>
        </p:sp>
        <p:sp>
          <p:nvSpPr>
            <p:cNvPr id="31" name="TextBox 30"/>
            <p:cNvSpPr txBox="1"/>
            <p:nvPr/>
          </p:nvSpPr>
          <p:spPr>
            <a:xfrm>
              <a:off x="2461742" y="2120897"/>
              <a:ext cx="546945" cy="400110"/>
            </a:xfrm>
            <a:prstGeom prst="rect">
              <a:avLst/>
            </a:prstGeom>
            <a:noFill/>
            <a:ln w="12700">
              <a:noFill/>
            </a:ln>
            <a:effectLst/>
          </p:spPr>
          <p:txBody>
            <a:bodyPr wrap="none" rtlCol="0">
              <a:spAutoFit/>
            </a:bodyPr>
            <a:lstStyle/>
            <a:p>
              <a:pPr algn="ctr"/>
              <a:r>
                <a:rPr lang="en-US" sz="1000" b="1">
                  <a:solidFill>
                    <a:schemeClr val="tx1"/>
                  </a:solidFill>
                  <a:latin typeface="+mn-lt"/>
                </a:rPr>
                <a:t>Island</a:t>
              </a:r>
            </a:p>
            <a:p>
              <a:pPr algn="ctr"/>
              <a:r>
                <a:rPr lang="en-US" sz="1000" b="1" i="1">
                  <a:solidFill>
                    <a:schemeClr val="tx1"/>
                  </a:solidFill>
                  <a:latin typeface="+mn-lt"/>
                </a:rPr>
                <a:t>84,820</a:t>
              </a:r>
            </a:p>
          </p:txBody>
        </p:sp>
        <p:sp>
          <p:nvSpPr>
            <p:cNvPr id="32" name="TextBox 31"/>
            <p:cNvSpPr txBox="1"/>
            <p:nvPr/>
          </p:nvSpPr>
          <p:spPr>
            <a:xfrm>
              <a:off x="1520085" y="2384490"/>
              <a:ext cx="577402" cy="400110"/>
            </a:xfrm>
            <a:prstGeom prst="rect">
              <a:avLst/>
            </a:prstGeom>
            <a:noFill/>
            <a:ln w="12700">
              <a:noFill/>
            </a:ln>
            <a:effectLst/>
          </p:spPr>
          <p:txBody>
            <a:bodyPr wrap="none" rtlCol="0">
              <a:spAutoFit/>
            </a:bodyPr>
            <a:lstStyle/>
            <a:p>
              <a:pPr algn="ctr"/>
              <a:r>
                <a:rPr lang="en-US" sz="1000" b="1">
                  <a:solidFill>
                    <a:schemeClr val="bg1"/>
                  </a:solidFill>
                  <a:latin typeface="+mn-lt"/>
                </a:rPr>
                <a:t>Clallam</a:t>
              </a:r>
            </a:p>
            <a:p>
              <a:pPr algn="ctr"/>
              <a:r>
                <a:rPr lang="en-US" sz="1000" b="1" i="1">
                  <a:solidFill>
                    <a:schemeClr val="bg1"/>
                  </a:solidFill>
                  <a:latin typeface="+mn-lt"/>
                </a:rPr>
                <a:t>76,010</a:t>
              </a:r>
            </a:p>
          </p:txBody>
        </p:sp>
        <p:sp>
          <p:nvSpPr>
            <p:cNvPr id="33" name="TextBox 32"/>
            <p:cNvSpPr txBox="1"/>
            <p:nvPr/>
          </p:nvSpPr>
          <p:spPr>
            <a:xfrm>
              <a:off x="1575921" y="2773299"/>
              <a:ext cx="678391" cy="400110"/>
            </a:xfrm>
            <a:prstGeom prst="rect">
              <a:avLst/>
            </a:prstGeom>
            <a:noFill/>
            <a:ln w="12700">
              <a:noFill/>
            </a:ln>
            <a:effectLst/>
          </p:spPr>
          <p:txBody>
            <a:bodyPr wrap="none" rtlCol="0">
              <a:spAutoFit/>
            </a:bodyPr>
            <a:lstStyle/>
            <a:p>
              <a:pPr algn="ctr"/>
              <a:r>
                <a:rPr lang="en-US" sz="1000" b="1">
                  <a:solidFill>
                    <a:schemeClr val="bg1"/>
                  </a:solidFill>
                  <a:latin typeface="+mn-lt"/>
                </a:rPr>
                <a:t>Jefferson</a:t>
              </a:r>
            </a:p>
            <a:p>
              <a:pPr algn="ctr"/>
              <a:r>
                <a:rPr lang="en-US" sz="1000" b="1" i="1">
                  <a:solidFill>
                    <a:schemeClr val="bg1"/>
                  </a:solidFill>
                  <a:latin typeface="+mn-lt"/>
                </a:rPr>
                <a:t>31,900</a:t>
              </a:r>
            </a:p>
          </p:txBody>
        </p:sp>
        <p:sp>
          <p:nvSpPr>
            <p:cNvPr id="34" name="TextBox 33"/>
            <p:cNvSpPr txBox="1"/>
            <p:nvPr/>
          </p:nvSpPr>
          <p:spPr>
            <a:xfrm>
              <a:off x="1587056" y="3185348"/>
              <a:ext cx="554959" cy="553998"/>
            </a:xfrm>
            <a:prstGeom prst="rect">
              <a:avLst/>
            </a:prstGeom>
            <a:noFill/>
            <a:ln w="12700">
              <a:noFill/>
            </a:ln>
            <a:effectLst/>
          </p:spPr>
          <p:txBody>
            <a:bodyPr wrap="none" rtlCol="0">
              <a:spAutoFit/>
            </a:bodyPr>
            <a:lstStyle/>
            <a:p>
              <a:pPr algn="ctr"/>
              <a:r>
                <a:rPr lang="en-US" sz="1000" b="1">
                  <a:solidFill>
                    <a:schemeClr val="bg1"/>
                  </a:solidFill>
                  <a:latin typeface="+mn-lt"/>
                </a:rPr>
                <a:t>Grays</a:t>
              </a:r>
            </a:p>
            <a:p>
              <a:pPr algn="ctr"/>
              <a:r>
                <a:rPr lang="en-US" sz="1000" b="1">
                  <a:solidFill>
                    <a:schemeClr val="bg1"/>
                  </a:solidFill>
                  <a:latin typeface="+mn-lt"/>
                </a:rPr>
                <a:t>Harbor</a:t>
              </a:r>
            </a:p>
            <a:p>
              <a:pPr algn="ctr"/>
              <a:r>
                <a:rPr lang="en-US" sz="1000" b="1" i="1">
                  <a:solidFill>
                    <a:schemeClr val="bg1"/>
                  </a:solidFill>
                  <a:latin typeface="+mn-lt"/>
                </a:rPr>
                <a:t>74,160</a:t>
              </a:r>
            </a:p>
          </p:txBody>
        </p:sp>
        <p:sp>
          <p:nvSpPr>
            <p:cNvPr id="35" name="TextBox 34"/>
            <p:cNvSpPr txBox="1"/>
            <p:nvPr/>
          </p:nvSpPr>
          <p:spPr>
            <a:xfrm>
              <a:off x="1746342" y="4123896"/>
              <a:ext cx="546945" cy="400110"/>
            </a:xfrm>
            <a:prstGeom prst="rect">
              <a:avLst/>
            </a:prstGeom>
            <a:noFill/>
            <a:ln w="12700">
              <a:noFill/>
            </a:ln>
            <a:effectLst/>
          </p:spPr>
          <p:txBody>
            <a:bodyPr wrap="none" rtlCol="0">
              <a:spAutoFit/>
            </a:bodyPr>
            <a:lstStyle/>
            <a:p>
              <a:pPr algn="ctr"/>
              <a:r>
                <a:rPr lang="en-US" sz="1000" b="1">
                  <a:solidFill>
                    <a:schemeClr val="bg1"/>
                  </a:solidFill>
                  <a:latin typeface="+mn-lt"/>
                </a:rPr>
                <a:t>Pacific</a:t>
              </a:r>
            </a:p>
            <a:p>
              <a:pPr algn="ctr"/>
              <a:r>
                <a:rPr lang="en-US" sz="1000" b="1" i="1">
                  <a:solidFill>
                    <a:schemeClr val="bg1"/>
                  </a:solidFill>
                  <a:latin typeface="+mn-lt"/>
                </a:rPr>
                <a:t>21,640</a:t>
              </a:r>
            </a:p>
          </p:txBody>
        </p:sp>
        <p:sp>
          <p:nvSpPr>
            <p:cNvPr id="36" name="TextBox 35"/>
            <p:cNvSpPr txBox="1"/>
            <p:nvPr/>
          </p:nvSpPr>
          <p:spPr>
            <a:xfrm>
              <a:off x="1607814" y="4605462"/>
              <a:ext cx="822661" cy="400110"/>
            </a:xfrm>
            <a:prstGeom prst="rect">
              <a:avLst/>
            </a:prstGeom>
            <a:noFill/>
            <a:ln w="12700">
              <a:noFill/>
            </a:ln>
            <a:effectLst/>
          </p:spPr>
          <p:txBody>
            <a:bodyPr wrap="none" rtlCol="0">
              <a:spAutoFit/>
            </a:bodyPr>
            <a:lstStyle/>
            <a:p>
              <a:pPr algn="ctr"/>
              <a:r>
                <a:rPr lang="en-US" sz="1000" b="1">
                  <a:solidFill>
                    <a:schemeClr val="tx1"/>
                  </a:solidFill>
                  <a:latin typeface="+mn-lt"/>
                </a:rPr>
                <a:t>Wahkiakum</a:t>
              </a:r>
            </a:p>
            <a:p>
              <a:pPr algn="ctr"/>
              <a:r>
                <a:rPr lang="en-US" sz="1000" b="1" i="1">
                  <a:solidFill>
                    <a:schemeClr val="tx1"/>
                  </a:solidFill>
                  <a:latin typeface="+mn-lt"/>
                </a:rPr>
                <a:t>4,190</a:t>
              </a:r>
            </a:p>
          </p:txBody>
        </p:sp>
        <p:sp>
          <p:nvSpPr>
            <p:cNvPr id="37" name="TextBox 36"/>
            <p:cNvSpPr txBox="1"/>
            <p:nvPr/>
          </p:nvSpPr>
          <p:spPr>
            <a:xfrm>
              <a:off x="2349317" y="3750297"/>
              <a:ext cx="678391" cy="400110"/>
            </a:xfrm>
            <a:prstGeom prst="rect">
              <a:avLst/>
            </a:prstGeom>
            <a:noFill/>
            <a:ln w="12700">
              <a:noFill/>
            </a:ln>
            <a:effectLst/>
          </p:spPr>
          <p:txBody>
            <a:bodyPr wrap="none" rtlCol="0">
              <a:spAutoFit/>
            </a:bodyPr>
            <a:lstStyle/>
            <a:p>
              <a:pPr algn="ctr"/>
              <a:r>
                <a:rPr lang="en-US" sz="1000" b="1">
                  <a:solidFill>
                    <a:schemeClr val="bg1"/>
                  </a:solidFill>
                  <a:latin typeface="+mn-lt"/>
                </a:rPr>
                <a:t>Thurston</a:t>
              </a:r>
            </a:p>
            <a:p>
              <a:pPr algn="ctr"/>
              <a:r>
                <a:rPr lang="en-US" sz="1000" b="1" i="1">
                  <a:solidFill>
                    <a:schemeClr val="bg1"/>
                  </a:solidFill>
                  <a:latin typeface="+mn-lt"/>
                </a:rPr>
                <a:t>285,800</a:t>
              </a:r>
            </a:p>
          </p:txBody>
        </p:sp>
        <p:sp>
          <p:nvSpPr>
            <p:cNvPr id="38" name="TextBox 37"/>
            <p:cNvSpPr txBox="1"/>
            <p:nvPr/>
          </p:nvSpPr>
          <p:spPr>
            <a:xfrm>
              <a:off x="2113530" y="3340557"/>
              <a:ext cx="548547" cy="400110"/>
            </a:xfrm>
            <a:prstGeom prst="rect">
              <a:avLst/>
            </a:prstGeom>
            <a:noFill/>
            <a:ln w="12700">
              <a:noFill/>
            </a:ln>
            <a:effectLst/>
          </p:spPr>
          <p:txBody>
            <a:bodyPr wrap="none" rtlCol="0">
              <a:spAutoFit/>
            </a:bodyPr>
            <a:lstStyle/>
            <a:p>
              <a:pPr algn="ctr"/>
              <a:r>
                <a:rPr lang="en-US" sz="1000" b="1">
                  <a:solidFill>
                    <a:schemeClr val="bg1"/>
                  </a:solidFill>
                  <a:latin typeface="+mn-lt"/>
                </a:rPr>
                <a:t>Mason</a:t>
              </a:r>
            </a:p>
            <a:p>
              <a:pPr algn="ctr"/>
              <a:r>
                <a:rPr lang="en-US" sz="1000" b="1" i="1">
                  <a:solidFill>
                    <a:schemeClr val="bg1"/>
                  </a:solidFill>
                  <a:latin typeface="+mn-lt"/>
                </a:rPr>
                <a:t>64,980</a:t>
              </a:r>
            </a:p>
          </p:txBody>
        </p:sp>
        <p:sp>
          <p:nvSpPr>
            <p:cNvPr id="39" name="TextBox 38"/>
            <p:cNvSpPr txBox="1"/>
            <p:nvPr/>
          </p:nvSpPr>
          <p:spPr>
            <a:xfrm>
              <a:off x="4248264" y="4318502"/>
              <a:ext cx="612668" cy="400110"/>
            </a:xfrm>
            <a:prstGeom prst="rect">
              <a:avLst/>
            </a:prstGeom>
            <a:noFill/>
            <a:ln w="12700">
              <a:noFill/>
            </a:ln>
            <a:effectLst/>
          </p:spPr>
          <p:txBody>
            <a:bodyPr wrap="none" rtlCol="0">
              <a:spAutoFit/>
            </a:bodyPr>
            <a:lstStyle/>
            <a:p>
              <a:pPr algn="ctr"/>
              <a:r>
                <a:rPr lang="en-US" sz="1000" b="1">
                  <a:solidFill>
                    <a:schemeClr val="tx1"/>
                  </a:solidFill>
                  <a:latin typeface="+mn-lt"/>
                </a:rPr>
                <a:t>Yakima</a:t>
              </a:r>
            </a:p>
            <a:p>
              <a:pPr algn="ctr"/>
              <a:r>
                <a:rPr lang="en-US" sz="1000" b="1" i="1">
                  <a:solidFill>
                    <a:schemeClr val="tx1"/>
                  </a:solidFill>
                  <a:latin typeface="+mn-lt"/>
                </a:rPr>
                <a:t>255,950</a:t>
              </a:r>
            </a:p>
          </p:txBody>
        </p:sp>
        <p:sp>
          <p:nvSpPr>
            <p:cNvPr id="40" name="TextBox 39"/>
            <p:cNvSpPr txBox="1"/>
            <p:nvPr/>
          </p:nvSpPr>
          <p:spPr>
            <a:xfrm>
              <a:off x="4270566" y="3514832"/>
              <a:ext cx="567783" cy="400110"/>
            </a:xfrm>
            <a:prstGeom prst="rect">
              <a:avLst/>
            </a:prstGeom>
            <a:noFill/>
            <a:ln w="12700">
              <a:noFill/>
            </a:ln>
            <a:effectLst/>
          </p:spPr>
          <p:txBody>
            <a:bodyPr wrap="none" rtlCol="0">
              <a:spAutoFit/>
            </a:bodyPr>
            <a:lstStyle/>
            <a:p>
              <a:pPr algn="ctr"/>
              <a:r>
                <a:rPr lang="en-US" sz="1000" b="1">
                  <a:solidFill>
                    <a:schemeClr val="tx1"/>
                  </a:solidFill>
                  <a:latin typeface="+mn-lt"/>
                </a:rPr>
                <a:t>Kittitas</a:t>
              </a:r>
            </a:p>
            <a:p>
              <a:pPr algn="ctr"/>
              <a:r>
                <a:rPr lang="en-US" sz="1000" b="1" i="1">
                  <a:solidFill>
                    <a:schemeClr val="tx1"/>
                  </a:solidFill>
                  <a:latin typeface="+mn-lt"/>
                </a:rPr>
                <a:t>46,570</a:t>
              </a:r>
            </a:p>
          </p:txBody>
        </p:sp>
        <p:sp>
          <p:nvSpPr>
            <p:cNvPr id="41" name="TextBox 40"/>
            <p:cNvSpPr txBox="1"/>
            <p:nvPr/>
          </p:nvSpPr>
          <p:spPr>
            <a:xfrm>
              <a:off x="4342256" y="2890319"/>
              <a:ext cx="548547"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Chelan</a:t>
              </a:r>
            </a:p>
            <a:p>
              <a:pPr algn="ctr"/>
              <a:r>
                <a:rPr lang="en-US" sz="1000" b="1" i="1">
                  <a:solidFill>
                    <a:schemeClr val="bg1"/>
                  </a:solidFill>
                  <a:latin typeface="+mn-lt"/>
                </a:rPr>
                <a:t>78,420</a:t>
              </a:r>
            </a:p>
          </p:txBody>
        </p:sp>
        <p:sp>
          <p:nvSpPr>
            <p:cNvPr id="42" name="TextBox 41"/>
            <p:cNvSpPr txBox="1"/>
            <p:nvPr/>
          </p:nvSpPr>
          <p:spPr>
            <a:xfrm>
              <a:off x="4982729" y="2909125"/>
              <a:ext cx="612668"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Douglas</a:t>
              </a:r>
            </a:p>
            <a:p>
              <a:pPr algn="ctr"/>
              <a:r>
                <a:rPr lang="en-US" sz="1000" b="1" i="1">
                  <a:solidFill>
                    <a:schemeClr val="bg1"/>
                  </a:solidFill>
                  <a:latin typeface="+mn-lt"/>
                </a:rPr>
                <a:t>42,820</a:t>
              </a:r>
            </a:p>
          </p:txBody>
        </p:sp>
        <p:sp>
          <p:nvSpPr>
            <p:cNvPr id="43" name="TextBox 42"/>
            <p:cNvSpPr txBox="1"/>
            <p:nvPr/>
          </p:nvSpPr>
          <p:spPr>
            <a:xfrm>
              <a:off x="4675507" y="2649210"/>
              <a:ext cx="1091966" cy="246221"/>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(Chelan-Douglas)</a:t>
              </a:r>
            </a:p>
          </p:txBody>
        </p:sp>
        <p:sp>
          <p:nvSpPr>
            <p:cNvPr id="44" name="TextBox 43"/>
            <p:cNvSpPr txBox="1"/>
            <p:nvPr/>
          </p:nvSpPr>
          <p:spPr>
            <a:xfrm>
              <a:off x="4966100" y="1773081"/>
              <a:ext cx="744114"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Okanogan</a:t>
              </a:r>
            </a:p>
            <a:p>
              <a:pPr algn="ctr"/>
              <a:r>
                <a:rPr lang="en-US" sz="1000" b="1" i="1">
                  <a:solidFill>
                    <a:schemeClr val="tx1"/>
                  </a:solidFill>
                  <a:latin typeface="+mn-lt"/>
                </a:rPr>
                <a:t>42,730</a:t>
              </a:r>
            </a:p>
          </p:txBody>
        </p:sp>
        <p:sp>
          <p:nvSpPr>
            <p:cNvPr id="45" name="TextBox 44"/>
            <p:cNvSpPr txBox="1"/>
            <p:nvPr/>
          </p:nvSpPr>
          <p:spPr>
            <a:xfrm>
              <a:off x="5255739" y="4654588"/>
              <a:ext cx="612668"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Benton</a:t>
              </a:r>
            </a:p>
            <a:p>
              <a:pPr algn="ctr"/>
              <a:r>
                <a:rPr lang="en-US" sz="1000" b="1" i="1">
                  <a:solidFill>
                    <a:schemeClr val="bg1"/>
                  </a:solidFill>
                  <a:latin typeface="+mn-lt"/>
                </a:rPr>
                <a:t>201,800</a:t>
              </a:r>
            </a:p>
          </p:txBody>
        </p:sp>
        <p:sp>
          <p:nvSpPr>
            <p:cNvPr id="46" name="TextBox 45"/>
            <p:cNvSpPr txBox="1"/>
            <p:nvPr/>
          </p:nvSpPr>
          <p:spPr>
            <a:xfrm>
              <a:off x="5712968" y="4364979"/>
              <a:ext cx="614271"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Franklin</a:t>
              </a:r>
            </a:p>
            <a:p>
              <a:pPr algn="ctr"/>
              <a:r>
                <a:rPr lang="en-US" sz="1000" b="1" i="1">
                  <a:solidFill>
                    <a:schemeClr val="bg1"/>
                  </a:solidFill>
                  <a:latin typeface="+mn-lt"/>
                </a:rPr>
                <a:t>94,680</a:t>
              </a:r>
            </a:p>
          </p:txBody>
        </p:sp>
        <p:sp>
          <p:nvSpPr>
            <p:cNvPr id="47" name="TextBox 46"/>
            <p:cNvSpPr txBox="1"/>
            <p:nvPr/>
          </p:nvSpPr>
          <p:spPr>
            <a:xfrm>
              <a:off x="5246202" y="4210801"/>
              <a:ext cx="1120820" cy="246221"/>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(Benton-Franklin)</a:t>
              </a:r>
            </a:p>
          </p:txBody>
        </p:sp>
        <p:sp>
          <p:nvSpPr>
            <p:cNvPr id="48" name="TextBox 47"/>
            <p:cNvSpPr txBox="1"/>
            <p:nvPr/>
          </p:nvSpPr>
          <p:spPr>
            <a:xfrm>
              <a:off x="5320139" y="3446935"/>
              <a:ext cx="546945"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Grant</a:t>
              </a:r>
            </a:p>
            <a:p>
              <a:pPr algn="ctr"/>
              <a:r>
                <a:rPr lang="en-US" sz="1000" b="1" i="1">
                  <a:solidFill>
                    <a:schemeClr val="tx1"/>
                  </a:solidFill>
                  <a:latin typeface="+mn-lt"/>
                </a:rPr>
                <a:t>98,740</a:t>
              </a:r>
            </a:p>
          </p:txBody>
        </p:sp>
        <p:sp>
          <p:nvSpPr>
            <p:cNvPr id="49" name="TextBox 48"/>
            <p:cNvSpPr txBox="1"/>
            <p:nvPr/>
          </p:nvSpPr>
          <p:spPr>
            <a:xfrm>
              <a:off x="6116015" y="1812851"/>
              <a:ext cx="481222" cy="400110"/>
            </a:xfrm>
            <a:prstGeom prst="rect">
              <a:avLst/>
            </a:prstGeom>
            <a:noFill/>
            <a:ln w="12700">
              <a:noFill/>
            </a:ln>
            <a:effectLst/>
          </p:spPr>
          <p:txBody>
            <a:bodyPr wrap="none" rtlCol="0">
              <a:spAutoFit/>
            </a:bodyPr>
            <a:lstStyle/>
            <a:p>
              <a:pPr algn="ctr"/>
              <a:r>
                <a:rPr lang="en-US" sz="1000" b="1">
                  <a:solidFill>
                    <a:schemeClr val="bg1"/>
                  </a:solidFill>
                  <a:latin typeface="+mn-lt"/>
                </a:rPr>
                <a:t>Ferry</a:t>
              </a:r>
            </a:p>
            <a:p>
              <a:pPr algn="ctr"/>
              <a:r>
                <a:rPr lang="en-US" sz="1000" b="1" i="1">
                  <a:solidFill>
                    <a:schemeClr val="bg1"/>
                  </a:solidFill>
                  <a:latin typeface="+mn-lt"/>
                </a:rPr>
                <a:t>7,830</a:t>
              </a:r>
            </a:p>
          </p:txBody>
        </p:sp>
        <p:sp>
          <p:nvSpPr>
            <p:cNvPr id="50" name="TextBox 49"/>
            <p:cNvSpPr txBox="1"/>
            <p:nvPr/>
          </p:nvSpPr>
          <p:spPr>
            <a:xfrm>
              <a:off x="6638956" y="2045266"/>
              <a:ext cx="612668" cy="400110"/>
            </a:xfrm>
            <a:prstGeom prst="rect">
              <a:avLst/>
            </a:prstGeom>
            <a:noFill/>
            <a:ln w="12700">
              <a:noFill/>
            </a:ln>
            <a:effectLst/>
          </p:spPr>
          <p:txBody>
            <a:bodyPr wrap="none" rtlCol="0">
              <a:spAutoFit/>
            </a:bodyPr>
            <a:lstStyle/>
            <a:p>
              <a:pPr algn="ctr"/>
              <a:r>
                <a:rPr lang="en-US" sz="1000" b="1">
                  <a:solidFill>
                    <a:schemeClr val="bg1"/>
                  </a:solidFill>
                  <a:latin typeface="+mn-lt"/>
                </a:rPr>
                <a:t>Stevens</a:t>
              </a:r>
            </a:p>
            <a:p>
              <a:pPr algn="ctr"/>
              <a:r>
                <a:rPr lang="en-US" sz="1000" b="1" i="1">
                  <a:solidFill>
                    <a:schemeClr val="bg1"/>
                  </a:solidFill>
                  <a:latin typeface="+mn-lt"/>
                </a:rPr>
                <a:t>45,570</a:t>
              </a:r>
            </a:p>
          </p:txBody>
        </p:sp>
        <p:sp>
          <p:nvSpPr>
            <p:cNvPr id="51" name="TextBox 50"/>
            <p:cNvSpPr txBox="1"/>
            <p:nvPr/>
          </p:nvSpPr>
          <p:spPr>
            <a:xfrm>
              <a:off x="7139356" y="1725827"/>
              <a:ext cx="546945" cy="553998"/>
            </a:xfrm>
            <a:prstGeom prst="rect">
              <a:avLst/>
            </a:prstGeom>
            <a:noFill/>
            <a:ln w="12700">
              <a:noFill/>
            </a:ln>
            <a:effectLst/>
          </p:spPr>
          <p:txBody>
            <a:bodyPr wrap="none" rtlCol="0">
              <a:spAutoFit/>
            </a:bodyPr>
            <a:lstStyle/>
            <a:p>
              <a:pPr algn="ctr"/>
              <a:r>
                <a:rPr lang="en-US" sz="1000" b="1">
                  <a:solidFill>
                    <a:schemeClr val="bg1"/>
                  </a:solidFill>
                  <a:latin typeface="+mn-lt"/>
                </a:rPr>
                <a:t>Pend</a:t>
              </a:r>
            </a:p>
            <a:p>
              <a:pPr algn="ctr"/>
              <a:r>
                <a:rPr lang="en-US" sz="1000" b="1">
                  <a:solidFill>
                    <a:schemeClr val="bg1"/>
                  </a:solidFill>
                  <a:latin typeface="+mn-lt"/>
                </a:rPr>
                <a:t>Oreille</a:t>
              </a:r>
            </a:p>
            <a:p>
              <a:pPr algn="ctr"/>
              <a:r>
                <a:rPr lang="en-US" sz="1000" b="1" i="1">
                  <a:solidFill>
                    <a:schemeClr val="bg1"/>
                  </a:solidFill>
                  <a:latin typeface="+mn-lt"/>
                </a:rPr>
                <a:t>13,740</a:t>
              </a:r>
            </a:p>
          </p:txBody>
        </p:sp>
        <p:sp>
          <p:nvSpPr>
            <p:cNvPr id="52" name="TextBox 51"/>
            <p:cNvSpPr txBox="1"/>
            <p:nvPr/>
          </p:nvSpPr>
          <p:spPr>
            <a:xfrm>
              <a:off x="6205692" y="2938654"/>
              <a:ext cx="562975"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Lincoln</a:t>
              </a:r>
            </a:p>
            <a:p>
              <a:pPr algn="ctr"/>
              <a:r>
                <a:rPr lang="en-US" sz="1000" b="1" i="1">
                  <a:solidFill>
                    <a:schemeClr val="tx1"/>
                  </a:solidFill>
                  <a:latin typeface="+mn-lt"/>
                </a:rPr>
                <a:t>10,960</a:t>
              </a:r>
            </a:p>
          </p:txBody>
        </p:sp>
        <p:sp>
          <p:nvSpPr>
            <p:cNvPr id="53" name="TextBox 52"/>
            <p:cNvSpPr txBox="1"/>
            <p:nvPr/>
          </p:nvSpPr>
          <p:spPr>
            <a:xfrm>
              <a:off x="6994989" y="2916285"/>
              <a:ext cx="639919"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Spokane</a:t>
              </a:r>
            </a:p>
            <a:p>
              <a:pPr algn="ctr"/>
              <a:r>
                <a:rPr lang="en-US" sz="1000" b="1" i="1">
                  <a:solidFill>
                    <a:schemeClr val="tx1"/>
                  </a:solidFill>
                  <a:latin typeface="+mn-lt"/>
                </a:rPr>
                <a:t>515,250</a:t>
              </a:r>
            </a:p>
          </p:txBody>
        </p:sp>
        <p:sp>
          <p:nvSpPr>
            <p:cNvPr id="54" name="TextBox 53"/>
            <p:cNvSpPr txBox="1"/>
            <p:nvPr/>
          </p:nvSpPr>
          <p:spPr>
            <a:xfrm>
              <a:off x="6159125" y="3634270"/>
              <a:ext cx="548547"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Adams</a:t>
              </a:r>
            </a:p>
            <a:p>
              <a:pPr algn="ctr"/>
              <a:r>
                <a:rPr lang="en-US" sz="1000" b="1" i="1">
                  <a:solidFill>
                    <a:schemeClr val="bg1"/>
                  </a:solidFill>
                  <a:latin typeface="+mn-lt"/>
                </a:rPr>
                <a:t>20,150</a:t>
              </a:r>
            </a:p>
          </p:txBody>
        </p:sp>
        <p:sp>
          <p:nvSpPr>
            <p:cNvPr id="55" name="TextBox 54"/>
            <p:cNvSpPr txBox="1"/>
            <p:nvPr/>
          </p:nvSpPr>
          <p:spPr>
            <a:xfrm>
              <a:off x="6919605" y="3643444"/>
              <a:ext cx="683199"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Whitman</a:t>
              </a:r>
            </a:p>
            <a:p>
              <a:pPr algn="ctr"/>
              <a:r>
                <a:rPr lang="en-US" sz="1000" b="1" i="1">
                  <a:solidFill>
                    <a:schemeClr val="tx1"/>
                  </a:solidFill>
                  <a:latin typeface="+mn-lt"/>
                </a:rPr>
                <a:t>50,130</a:t>
              </a:r>
            </a:p>
          </p:txBody>
        </p:sp>
        <p:sp>
          <p:nvSpPr>
            <p:cNvPr id="56" name="TextBox 55"/>
            <p:cNvSpPr txBox="1"/>
            <p:nvPr/>
          </p:nvSpPr>
          <p:spPr>
            <a:xfrm>
              <a:off x="6061675" y="4648162"/>
              <a:ext cx="825867" cy="400110"/>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Walla Walla</a:t>
              </a:r>
            </a:p>
            <a:p>
              <a:pPr algn="ctr"/>
              <a:r>
                <a:rPr lang="en-US" sz="1000" b="1" i="1">
                  <a:solidFill>
                    <a:schemeClr val="bg1"/>
                  </a:solidFill>
                  <a:latin typeface="+mn-lt"/>
                </a:rPr>
                <a:t>62,200</a:t>
              </a:r>
            </a:p>
          </p:txBody>
        </p:sp>
        <p:sp>
          <p:nvSpPr>
            <p:cNvPr id="57" name="TextBox 56"/>
            <p:cNvSpPr txBox="1"/>
            <p:nvPr/>
          </p:nvSpPr>
          <p:spPr>
            <a:xfrm>
              <a:off x="6736312" y="4530931"/>
              <a:ext cx="689612"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Columbia</a:t>
              </a:r>
            </a:p>
            <a:p>
              <a:pPr algn="ctr"/>
              <a:r>
                <a:rPr lang="en-US" sz="1000" b="1" i="1">
                  <a:solidFill>
                    <a:schemeClr val="tx1"/>
                  </a:solidFill>
                  <a:latin typeface="+mn-lt"/>
                </a:rPr>
                <a:t>4,160</a:t>
              </a:r>
            </a:p>
          </p:txBody>
        </p:sp>
        <p:sp>
          <p:nvSpPr>
            <p:cNvPr id="58" name="TextBox 57"/>
            <p:cNvSpPr txBox="1"/>
            <p:nvPr/>
          </p:nvSpPr>
          <p:spPr>
            <a:xfrm>
              <a:off x="6977314" y="4182258"/>
              <a:ext cx="611065"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Garfield</a:t>
              </a:r>
            </a:p>
            <a:p>
              <a:pPr algn="ctr"/>
              <a:r>
                <a:rPr lang="en-US" sz="1000" b="1" i="1">
                  <a:solidFill>
                    <a:schemeClr val="tx1"/>
                  </a:solidFill>
                  <a:latin typeface="+mn-lt"/>
                </a:rPr>
                <a:t>2,220</a:t>
              </a:r>
            </a:p>
          </p:txBody>
        </p:sp>
        <p:sp>
          <p:nvSpPr>
            <p:cNvPr id="59" name="TextBox 58"/>
            <p:cNvSpPr txBox="1"/>
            <p:nvPr/>
          </p:nvSpPr>
          <p:spPr>
            <a:xfrm>
              <a:off x="7318154" y="4564550"/>
              <a:ext cx="546945" cy="400110"/>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Asotin</a:t>
              </a:r>
            </a:p>
            <a:p>
              <a:pPr algn="ctr"/>
              <a:r>
                <a:rPr lang="en-US" sz="1000" b="1" i="1">
                  <a:solidFill>
                    <a:schemeClr val="tx1"/>
                  </a:solidFill>
                  <a:latin typeface="+mn-lt"/>
                </a:rPr>
                <a:t>22,520</a:t>
              </a:r>
            </a:p>
          </p:txBody>
        </p:sp>
        <p:sp>
          <p:nvSpPr>
            <p:cNvPr id="60" name="TextBox 59"/>
            <p:cNvSpPr txBox="1"/>
            <p:nvPr/>
          </p:nvSpPr>
          <p:spPr>
            <a:xfrm>
              <a:off x="6175602" y="1528900"/>
              <a:ext cx="1378904" cy="246221"/>
            </a:xfrm>
            <a:prstGeom prst="rect">
              <a:avLst/>
            </a:prstGeom>
            <a:noFill/>
            <a:ln w="12700">
              <a:noFill/>
            </a:ln>
            <a:effectLst/>
          </p:spPr>
          <p:txBody>
            <a:bodyPr wrap="none" rtlCol="0">
              <a:spAutoFit/>
            </a:bodyPr>
            <a:lstStyle/>
            <a:p>
              <a:pPr algn="ctr"/>
              <a:r>
                <a:rPr lang="en-US" sz="1000" b="1">
                  <a:solidFill>
                    <a:schemeClr val="bg1"/>
                  </a:solidFill>
                  <a:latin typeface="+mn-lt"/>
                </a:rPr>
                <a:t>(Northeast Tri County)</a:t>
              </a:r>
            </a:p>
          </p:txBody>
        </p:sp>
        <p:sp>
          <p:nvSpPr>
            <p:cNvPr id="61" name="TextBox 60"/>
            <p:cNvSpPr txBox="1"/>
            <p:nvPr/>
          </p:nvSpPr>
          <p:spPr>
            <a:xfrm>
              <a:off x="2082281" y="1500126"/>
              <a:ext cx="647933" cy="400110"/>
            </a:xfrm>
            <a:prstGeom prst="rect">
              <a:avLst/>
            </a:prstGeom>
            <a:noFill/>
            <a:ln w="12700">
              <a:noFill/>
            </a:ln>
            <a:effectLst/>
          </p:spPr>
          <p:txBody>
            <a:bodyPr wrap="none" rtlCol="0">
              <a:spAutoFit/>
            </a:bodyPr>
            <a:lstStyle/>
            <a:p>
              <a:pPr algn="ctr"/>
              <a:r>
                <a:rPr lang="en-US" sz="1000" b="1">
                  <a:solidFill>
                    <a:schemeClr val="tx1"/>
                  </a:solidFill>
                  <a:latin typeface="+mn-lt"/>
                </a:rPr>
                <a:t>San Juan</a:t>
              </a:r>
            </a:p>
            <a:p>
              <a:pPr algn="ctr"/>
              <a:r>
                <a:rPr lang="en-US" sz="1000" b="1" i="1">
                  <a:solidFill>
                    <a:schemeClr val="tx1"/>
                  </a:solidFill>
                  <a:latin typeface="+mn-lt"/>
                </a:rPr>
                <a:t>17,150</a:t>
              </a:r>
            </a:p>
          </p:txBody>
        </p:sp>
        <p:sp>
          <p:nvSpPr>
            <p:cNvPr id="124" name="TextBox 123"/>
            <p:cNvSpPr txBox="1"/>
            <p:nvPr userDrawn="1"/>
          </p:nvSpPr>
          <p:spPr>
            <a:xfrm>
              <a:off x="2987309" y="5803980"/>
              <a:ext cx="2619956" cy="400110"/>
            </a:xfrm>
            <a:prstGeom prst="rect">
              <a:avLst/>
            </a:prstGeom>
            <a:noFill/>
          </p:spPr>
          <p:txBody>
            <a:bodyPr wrap="square" rtlCol="0">
              <a:spAutoFit/>
            </a:bodyPr>
            <a:lstStyle/>
            <a:p>
              <a:r>
                <a:rPr lang="en-US" sz="1000" b="1" kern="1200">
                  <a:solidFill>
                    <a:schemeClr val="tx1"/>
                  </a:solidFill>
                  <a:latin typeface="+mn-lt"/>
                  <a:ea typeface="+mn-ea"/>
                  <a:cs typeface="+mn-cs"/>
                </a:rPr>
                <a:t>Departments that have combined public health with human services (16)</a:t>
              </a:r>
            </a:p>
          </p:txBody>
        </p:sp>
        <p:sp>
          <p:nvSpPr>
            <p:cNvPr id="126" name="TextBox 125"/>
            <p:cNvSpPr txBox="1"/>
            <p:nvPr userDrawn="1"/>
          </p:nvSpPr>
          <p:spPr>
            <a:xfrm>
              <a:off x="2980875" y="6255197"/>
              <a:ext cx="1499128" cy="246221"/>
            </a:xfrm>
            <a:prstGeom prst="rect">
              <a:avLst/>
            </a:prstGeom>
            <a:noFill/>
          </p:spPr>
          <p:txBody>
            <a:bodyPr wrap="none" rtlCol="0">
              <a:spAutoFit/>
            </a:bodyPr>
            <a:lstStyle/>
            <a:p>
              <a:r>
                <a:rPr lang="en-US" sz="1000" b="1">
                  <a:solidFill>
                    <a:schemeClr val="tx1"/>
                  </a:solidFill>
                  <a:latin typeface="+mn-lt"/>
                </a:rPr>
                <a:t>Single County District (8)</a:t>
              </a:r>
            </a:p>
          </p:txBody>
        </p:sp>
        <p:sp>
          <p:nvSpPr>
            <p:cNvPr id="128" name="TextBox 127"/>
            <p:cNvSpPr txBox="1"/>
            <p:nvPr userDrawn="1"/>
          </p:nvSpPr>
          <p:spPr>
            <a:xfrm>
              <a:off x="5916470" y="5875055"/>
              <a:ext cx="1741182" cy="246221"/>
            </a:xfrm>
            <a:prstGeom prst="rect">
              <a:avLst/>
            </a:prstGeom>
            <a:noFill/>
          </p:spPr>
          <p:txBody>
            <a:bodyPr wrap="none" rtlCol="0">
              <a:spAutoFit/>
            </a:bodyPr>
            <a:lstStyle/>
            <a:p>
              <a:r>
                <a:rPr lang="en-US" sz="1000" b="1">
                  <a:solidFill>
                    <a:schemeClr val="tx1"/>
                  </a:solidFill>
                  <a:latin typeface="+mn-lt"/>
                </a:rPr>
                <a:t>Public Health Department</a:t>
              </a:r>
              <a:r>
                <a:rPr lang="en-US" sz="1000" b="1" baseline="0">
                  <a:solidFill>
                    <a:schemeClr val="tx1"/>
                  </a:solidFill>
                  <a:latin typeface="+mn-lt"/>
                </a:rPr>
                <a:t> (8)</a:t>
              </a:r>
              <a:endParaRPr lang="en-US" sz="1000" b="1">
                <a:solidFill>
                  <a:schemeClr val="tx1"/>
                </a:solidFill>
                <a:latin typeface="+mn-lt"/>
              </a:endParaRPr>
            </a:p>
          </p:txBody>
        </p:sp>
        <p:sp>
          <p:nvSpPr>
            <p:cNvPr id="130" name="TextBox 129"/>
            <p:cNvSpPr txBox="1"/>
            <p:nvPr userDrawn="1"/>
          </p:nvSpPr>
          <p:spPr>
            <a:xfrm>
              <a:off x="5916470" y="6247260"/>
              <a:ext cx="1470274" cy="246221"/>
            </a:xfrm>
            <a:prstGeom prst="rect">
              <a:avLst/>
            </a:prstGeom>
            <a:noFill/>
          </p:spPr>
          <p:txBody>
            <a:bodyPr wrap="none" rtlCol="0">
              <a:spAutoFit/>
            </a:bodyPr>
            <a:lstStyle/>
            <a:p>
              <a:r>
                <a:rPr lang="en-US" sz="1000" b="1">
                  <a:solidFill>
                    <a:schemeClr val="tx1"/>
                  </a:solidFill>
                  <a:latin typeface="+mn-lt"/>
                </a:rPr>
                <a:t>Multi County District (3)</a:t>
              </a:r>
            </a:p>
          </p:txBody>
        </p:sp>
        <p:sp>
          <p:nvSpPr>
            <p:cNvPr id="123" name="TextBox 122"/>
            <p:cNvSpPr txBox="1"/>
            <p:nvPr userDrawn="1"/>
          </p:nvSpPr>
          <p:spPr>
            <a:xfrm>
              <a:off x="2526506" y="2852950"/>
              <a:ext cx="612668" cy="400110"/>
            </a:xfrm>
            <a:prstGeom prst="rect">
              <a:avLst/>
            </a:prstGeom>
            <a:noFill/>
            <a:ln w="12700">
              <a:noFill/>
            </a:ln>
            <a:effectLst/>
          </p:spPr>
          <p:txBody>
            <a:bodyPr wrap="none" rtlCol="0">
              <a:spAutoFit/>
            </a:bodyPr>
            <a:lstStyle/>
            <a:p>
              <a:pPr algn="ctr"/>
              <a:r>
                <a:rPr lang="en-US" sz="1000" b="1">
                  <a:solidFill>
                    <a:schemeClr val="tx1"/>
                  </a:solidFill>
                  <a:latin typeface="+mn-lt"/>
                </a:rPr>
                <a:t>Kitsap</a:t>
              </a:r>
            </a:p>
            <a:p>
              <a:pPr algn="ctr"/>
              <a:r>
                <a:rPr lang="en-US" sz="1000" b="1" i="1">
                  <a:solidFill>
                    <a:schemeClr val="tx1"/>
                  </a:solidFill>
                  <a:latin typeface="+mn-lt"/>
                </a:rPr>
                <a:t>270,100</a:t>
              </a:r>
            </a:p>
          </p:txBody>
        </p:sp>
        <p:cxnSp>
          <p:nvCxnSpPr>
            <p:cNvPr id="125" name="Straight Connector 124"/>
            <p:cNvCxnSpPr/>
            <p:nvPr userDrawn="1"/>
          </p:nvCxnSpPr>
          <p:spPr>
            <a:xfrm flipV="1">
              <a:off x="4322814" y="1246747"/>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02567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blic Healtgh System">
    <p:spTree>
      <p:nvGrpSpPr>
        <p:cNvPr id="1" name=""/>
        <p:cNvGrpSpPr/>
        <p:nvPr/>
      </p:nvGrpSpPr>
      <p:grpSpPr>
        <a:xfrm>
          <a:off x="0" y="0"/>
          <a:ext cx="0" cy="0"/>
          <a:chOff x="0" y="0"/>
          <a:chExt cx="0" cy="0"/>
        </a:xfrm>
      </p:grpSpPr>
      <p:grpSp>
        <p:nvGrpSpPr>
          <p:cNvPr id="3" name="Group 2" descr="map of all continents of the world in gray"/>
          <p:cNvGrpSpPr/>
          <p:nvPr userDrawn="1"/>
        </p:nvGrpSpPr>
        <p:grpSpPr>
          <a:xfrm>
            <a:off x="291886" y="1246349"/>
            <a:ext cx="8318714" cy="5407156"/>
            <a:chOff x="291886" y="1246349"/>
            <a:chExt cx="8318714" cy="5407156"/>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4286" y="1328060"/>
              <a:ext cx="8066314" cy="447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4322814" y="1246349"/>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5751501" y="5150529"/>
              <a:ext cx="2776041" cy="1502976"/>
            </a:xfrm>
            <a:prstGeom prst="rect">
              <a:avLst/>
            </a:prstGeom>
          </p:spPr>
          <p:txBody>
            <a:bodyPr wrap="square">
              <a:spAutoFit/>
            </a:bodyPr>
            <a:lstStyle/>
            <a:p>
              <a:pPr marL="1588">
                <a:spcBef>
                  <a:spcPts val="900"/>
                </a:spcBef>
              </a:pPr>
              <a:r>
                <a:rPr lang="en-US" sz="1600">
                  <a:solidFill>
                    <a:schemeClr val="tx1"/>
                  </a:solidFill>
                  <a:latin typeface="+mn-lt"/>
                </a:rPr>
                <a:t>Partners</a:t>
              </a:r>
            </a:p>
            <a:p>
              <a:pPr marL="1588">
                <a:spcBef>
                  <a:spcPts val="200"/>
                </a:spcBef>
              </a:pPr>
              <a:r>
                <a:rPr lang="en-US" sz="1200">
                  <a:solidFill>
                    <a:schemeClr val="tx1"/>
                  </a:solidFill>
                  <a:latin typeface="+mn-lt"/>
                </a:rPr>
                <a:t>Health Care Delivery System</a:t>
              </a:r>
            </a:p>
            <a:p>
              <a:pPr marL="1588"/>
              <a:r>
                <a:rPr lang="en-US" sz="1200">
                  <a:solidFill>
                    <a:schemeClr val="tx1"/>
                  </a:solidFill>
                  <a:latin typeface="+mn-lt"/>
                </a:rPr>
                <a:t>Professional Associations</a:t>
              </a:r>
            </a:p>
            <a:p>
              <a:pPr marL="1588"/>
              <a:r>
                <a:rPr lang="en-US" sz="1200">
                  <a:solidFill>
                    <a:schemeClr val="tx1"/>
                  </a:solidFill>
                  <a:latin typeface="+mn-lt"/>
                </a:rPr>
                <a:t>Academic Institutions</a:t>
              </a:r>
            </a:p>
            <a:p>
              <a:pPr marL="1588"/>
              <a:r>
                <a:rPr lang="en-US" sz="1200">
                  <a:solidFill>
                    <a:schemeClr val="tx1"/>
                  </a:solidFill>
                  <a:latin typeface="+mn-lt"/>
                </a:rPr>
                <a:t>Non-Profit Organizations</a:t>
              </a:r>
            </a:p>
            <a:p>
              <a:pPr marL="1588"/>
              <a:r>
                <a:rPr lang="en-US" sz="1200">
                  <a:solidFill>
                    <a:schemeClr val="tx1"/>
                  </a:solidFill>
                  <a:latin typeface="+mn-lt"/>
                </a:rPr>
                <a:t>Private Sector</a:t>
              </a:r>
            </a:p>
            <a:p>
              <a:pPr marL="1588"/>
              <a:r>
                <a:rPr lang="en-US" sz="1200">
                  <a:solidFill>
                    <a:schemeClr val="tx1"/>
                  </a:solidFill>
                  <a:latin typeface="+mn-lt"/>
                </a:rPr>
                <a:t>Other Stakeholders</a:t>
              </a:r>
            </a:p>
          </p:txBody>
        </p:sp>
        <p:sp>
          <p:nvSpPr>
            <p:cNvPr id="11" name="Oval 10"/>
            <p:cNvSpPr/>
            <p:nvPr userDrawn="1"/>
          </p:nvSpPr>
          <p:spPr>
            <a:xfrm>
              <a:off x="1605595" y="3694147"/>
              <a:ext cx="45719" cy="4571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295400" y="3199106"/>
              <a:ext cx="685800" cy="433387"/>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a:off x="1628454" y="5966966"/>
              <a:ext cx="4205201" cy="9292"/>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1628454" y="3696252"/>
              <a:ext cx="2" cy="2270714"/>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3271809" y="5688106"/>
              <a:ext cx="1902075"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3227145" y="5149475"/>
              <a:ext cx="2667000" cy="1133644"/>
            </a:xfrm>
            <a:prstGeom prst="rect">
              <a:avLst/>
            </a:prstGeom>
            <a:noFill/>
          </p:spPr>
          <p:txBody>
            <a:bodyPr wrap="square">
              <a:spAutoFit/>
            </a:bodyPr>
            <a:lstStyle/>
            <a:p>
              <a:pPr>
                <a:spcBef>
                  <a:spcPts val="900"/>
                </a:spcBef>
              </a:pPr>
              <a:r>
                <a:rPr lang="en-US" sz="1600">
                  <a:solidFill>
                    <a:schemeClr val="tx1"/>
                  </a:solidFill>
                  <a:latin typeface="+mn-lt"/>
                </a:rPr>
                <a:t>Government</a:t>
              </a:r>
            </a:p>
            <a:p>
              <a:pPr>
                <a:spcBef>
                  <a:spcPts val="200"/>
                </a:spcBef>
              </a:pPr>
              <a:r>
                <a:rPr lang="en-US" sz="1200">
                  <a:solidFill>
                    <a:schemeClr val="tx1"/>
                  </a:solidFill>
                  <a:latin typeface="+mn-lt"/>
                </a:rPr>
                <a:t>Department of Health</a:t>
              </a:r>
            </a:p>
            <a:p>
              <a:r>
                <a:rPr lang="en-US" sz="1200">
                  <a:solidFill>
                    <a:schemeClr val="tx1"/>
                  </a:solidFill>
                  <a:latin typeface="+mn-lt"/>
                </a:rPr>
                <a:t>State Board of Health</a:t>
              </a:r>
            </a:p>
            <a:p>
              <a:r>
                <a:rPr lang="en-US" sz="1200">
                  <a:solidFill>
                    <a:schemeClr val="tx1"/>
                  </a:solidFill>
                  <a:latin typeface="+mn-lt"/>
                </a:rPr>
                <a:t>Local Health Jurisdictions (35)</a:t>
              </a:r>
            </a:p>
            <a:p>
              <a:r>
                <a:rPr lang="en-US" sz="1200">
                  <a:solidFill>
                    <a:schemeClr val="tx1"/>
                  </a:solidFill>
                  <a:latin typeface="+mn-lt"/>
                </a:rPr>
                <a:t>Tribal Nations (29)</a:t>
              </a:r>
            </a:p>
          </p:txBody>
        </p:sp>
        <p:sp>
          <p:nvSpPr>
            <p:cNvPr id="17" name="Rectangle 16"/>
            <p:cNvSpPr/>
            <p:nvPr userDrawn="1"/>
          </p:nvSpPr>
          <p:spPr>
            <a:xfrm>
              <a:off x="291886" y="5068873"/>
              <a:ext cx="2402823" cy="369332"/>
            </a:xfrm>
            <a:prstGeom prst="rect">
              <a:avLst/>
            </a:prstGeom>
            <a:solidFill>
              <a:schemeClr val="bg1"/>
            </a:solidFill>
          </p:spPr>
          <p:txBody>
            <a:bodyPr wrap="square">
              <a:spAutoFit/>
            </a:bodyPr>
            <a:lstStyle/>
            <a:p>
              <a:pPr algn="l"/>
              <a:r>
                <a:rPr lang="en-US" sz="1800">
                  <a:solidFill>
                    <a:schemeClr val="accent1"/>
                  </a:solidFill>
                  <a:latin typeface="Century Gothic" panose="020B0502020202020204" pitchFamily="34" charset="0"/>
                </a:rPr>
                <a:t>WASHINGTON STATE</a:t>
              </a:r>
            </a:p>
          </p:txBody>
        </p:sp>
      </p:grpSp>
      <p:sp>
        <p:nvSpPr>
          <p:cNvPr id="13" name="Title 2"/>
          <p:cNvSpPr>
            <a:spLocks noGrp="1"/>
          </p:cNvSpPr>
          <p:nvPr>
            <p:ph type="title" hasCustomPrompt="1"/>
          </p:nvPr>
        </p:nvSpPr>
        <p:spPr>
          <a:xfrm>
            <a:off x="0" y="618424"/>
            <a:ext cx="9144000" cy="544750"/>
          </a:xfrm>
        </p:spPr>
        <p:txBody>
          <a:bodyPr>
            <a:normAutofit/>
          </a:bodyPr>
          <a:lstStyle>
            <a:lvl1pPr algn="ctr">
              <a:defRPr sz="2700" baseline="0"/>
            </a:lvl1pPr>
          </a:lstStyle>
          <a:p>
            <a:r>
              <a:rPr lang="en-US"/>
              <a:t>Public Health System</a:t>
            </a:r>
          </a:p>
        </p:txBody>
      </p:sp>
    </p:spTree>
    <p:extLst>
      <p:ext uri="{BB962C8B-B14F-4D97-AF65-F5344CB8AC3E}">
        <p14:creationId xmlns:p14="http://schemas.microsoft.com/office/powerpoint/2010/main" val="40200176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7315"/>
            <a:ext cx="9144000" cy="3431263"/>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2" name="Text Placeholder 2"/>
          <p:cNvSpPr>
            <a:spLocks noGrp="1"/>
          </p:cNvSpPr>
          <p:nvPr>
            <p:ph type="body" sz="quarter" idx="13" hasCustomPrompt="1"/>
          </p:nvPr>
        </p:nvSpPr>
        <p:spPr>
          <a:xfrm>
            <a:off x="1214653" y="4903934"/>
            <a:ext cx="6752396" cy="1363195"/>
          </a:xfrm>
        </p:spPr>
        <p:txBody>
          <a:bodyPr>
            <a:noAutofit/>
          </a:bodyPr>
          <a:lstStyle>
            <a:lvl1pPr marL="0" indent="0">
              <a:buNone/>
              <a:defRPr sz="200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7" name="TextBox 6"/>
          <p:cNvSpPr txBox="1"/>
          <p:nvPr userDrawn="1"/>
        </p:nvSpPr>
        <p:spPr>
          <a:xfrm>
            <a:off x="0" y="6318775"/>
            <a:ext cx="9144000" cy="369332"/>
          </a:xfrm>
          <a:prstGeom prst="rect">
            <a:avLst/>
          </a:prstGeom>
          <a:noFill/>
        </p:spPr>
        <p:txBody>
          <a:bodyPr wrap="square" rtlCol="0">
            <a:spAutoFit/>
          </a:bodyPr>
          <a:lstStyle/>
          <a:p>
            <a:pPr algn="ctr"/>
            <a:r>
              <a:rPr lang="en-US">
                <a:solidFill>
                  <a:schemeClr val="accent1"/>
                </a:solidFill>
                <a:latin typeface="Century Gothic" panose="020B0502020202020204" pitchFamily="34" charset="0"/>
              </a:rPr>
              <a:t>Washington State Department of Health</a:t>
            </a:r>
            <a:r>
              <a:rPr lang="en-US" baseline="0">
                <a:solidFill>
                  <a:schemeClr val="accent1"/>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8" name="Title 1"/>
          <p:cNvSpPr>
            <a:spLocks noGrp="1"/>
          </p:cNvSpPr>
          <p:nvPr>
            <p:ph type="title" hasCustomPrompt="1"/>
          </p:nvPr>
        </p:nvSpPr>
        <p:spPr>
          <a:xfrm>
            <a:off x="1214653" y="3933309"/>
            <a:ext cx="6752396" cy="965200"/>
          </a:xfrm>
        </p:spPr>
        <p:txBody>
          <a:bodyPr anchor="t">
            <a:normAutofit/>
          </a:bodyPr>
          <a:lstStyle>
            <a:lvl1pPr>
              <a:defRPr sz="2200">
                <a:latin typeface="+mn-lt"/>
              </a:defRPr>
            </a:lvl1pPr>
          </a:lstStyle>
          <a:p>
            <a:pPr lvl="0"/>
            <a:r>
              <a:rPr lang="en-US"/>
              <a:t>Text…</a:t>
            </a:r>
          </a:p>
        </p:txBody>
      </p:sp>
    </p:spTree>
    <p:extLst>
      <p:ext uri="{BB962C8B-B14F-4D97-AF65-F5344CB8AC3E}">
        <p14:creationId xmlns:p14="http://schemas.microsoft.com/office/powerpoint/2010/main" val="2720456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7315"/>
            <a:ext cx="9144000" cy="4778820"/>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6" name="TextBox 5"/>
          <p:cNvSpPr txBox="1"/>
          <p:nvPr userDrawn="1"/>
        </p:nvSpPr>
        <p:spPr>
          <a:xfrm>
            <a:off x="0" y="6318775"/>
            <a:ext cx="9144000" cy="369332"/>
          </a:xfrm>
          <a:prstGeom prst="rect">
            <a:avLst/>
          </a:prstGeom>
          <a:noFill/>
        </p:spPr>
        <p:txBody>
          <a:bodyPr wrap="square" rtlCol="0">
            <a:spAutoFit/>
          </a:bodyPr>
          <a:lstStyle/>
          <a:p>
            <a:pPr algn="ctr"/>
            <a:r>
              <a:rPr lang="en-US">
                <a:solidFill>
                  <a:schemeClr val="accent1"/>
                </a:solidFill>
                <a:latin typeface="Century Gothic" panose="020B0502020202020204" pitchFamily="34" charset="0"/>
              </a:rPr>
              <a:t>Washington State Department of Health</a:t>
            </a:r>
            <a:r>
              <a:rPr lang="en-US" baseline="0">
                <a:solidFill>
                  <a:schemeClr val="accent1"/>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7" name="Title 1"/>
          <p:cNvSpPr>
            <a:spLocks noGrp="1"/>
          </p:cNvSpPr>
          <p:nvPr>
            <p:ph type="title" hasCustomPrompt="1"/>
          </p:nvPr>
        </p:nvSpPr>
        <p:spPr>
          <a:xfrm>
            <a:off x="1215717" y="5297703"/>
            <a:ext cx="6751332" cy="965200"/>
          </a:xfrm>
        </p:spPr>
        <p:txBody>
          <a:bodyPr anchor="t">
            <a:normAutofit/>
          </a:bodyPr>
          <a:lstStyle>
            <a:lvl1pPr>
              <a:defRPr sz="2200">
                <a:latin typeface="+mn-lt"/>
              </a:defRPr>
            </a:lvl1pPr>
          </a:lstStyle>
          <a:p>
            <a:pPr lvl="0"/>
            <a:r>
              <a:rPr lang="en-US"/>
              <a:t>Text…</a:t>
            </a:r>
          </a:p>
        </p:txBody>
      </p:sp>
    </p:spTree>
    <p:extLst>
      <p:ext uri="{BB962C8B-B14F-4D97-AF65-F5344CB8AC3E}">
        <p14:creationId xmlns:p14="http://schemas.microsoft.com/office/powerpoint/2010/main" val="23476037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5" y="814647"/>
            <a:ext cx="7489768" cy="3773978"/>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6" name="TextBox 5"/>
          <p:cNvSpPr txBox="1"/>
          <p:nvPr userDrawn="1"/>
        </p:nvSpPr>
        <p:spPr>
          <a:xfrm>
            <a:off x="0" y="6318775"/>
            <a:ext cx="9144000" cy="369332"/>
          </a:xfrm>
          <a:prstGeom prst="rect">
            <a:avLst/>
          </a:prstGeom>
          <a:noFill/>
        </p:spPr>
        <p:txBody>
          <a:bodyPr wrap="square" rtlCol="0">
            <a:spAutoFit/>
          </a:bodyPr>
          <a:lstStyle/>
          <a:p>
            <a:pPr algn="ctr"/>
            <a:r>
              <a:rPr lang="en-US">
                <a:solidFill>
                  <a:srgbClr val="2699BB"/>
                </a:solidFill>
                <a:latin typeface="Century Gothic" panose="020B0502020202020204" pitchFamily="34" charset="0"/>
              </a:rPr>
              <a:t>Washington State Department of Health</a:t>
            </a:r>
            <a:r>
              <a:rPr lang="en-US"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839585" y="5297703"/>
            <a:ext cx="7489768" cy="965200"/>
          </a:xfrm>
        </p:spPr>
        <p:txBody>
          <a:bodyPr anchor="t">
            <a:normAutofit/>
          </a:bodyPr>
          <a:lstStyle>
            <a:lvl1pPr>
              <a:defRPr sz="2200">
                <a:latin typeface="+mn-lt"/>
              </a:defRPr>
            </a:lvl1pPr>
          </a:lstStyle>
          <a:p>
            <a:pPr lvl="0"/>
            <a:r>
              <a:rPr lang="en-US"/>
              <a:t>Text…</a:t>
            </a:r>
          </a:p>
        </p:txBody>
      </p:sp>
    </p:spTree>
    <p:extLst>
      <p:ext uri="{BB962C8B-B14F-4D97-AF65-F5344CB8AC3E}">
        <p14:creationId xmlns:p14="http://schemas.microsoft.com/office/powerpoint/2010/main" val="1029432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5" y="814647"/>
            <a:ext cx="3507971" cy="3773978"/>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 name="Picture Placeholder 17"/>
          <p:cNvSpPr>
            <a:spLocks noGrp="1"/>
          </p:cNvSpPr>
          <p:nvPr>
            <p:ph type="pic" sz="quarter" idx="13"/>
          </p:nvPr>
        </p:nvSpPr>
        <p:spPr>
          <a:xfrm>
            <a:off x="4774276" y="814647"/>
            <a:ext cx="3507971" cy="3773978"/>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7" name="TextBox 6"/>
          <p:cNvSpPr txBox="1"/>
          <p:nvPr userDrawn="1"/>
        </p:nvSpPr>
        <p:spPr>
          <a:xfrm>
            <a:off x="0" y="6318775"/>
            <a:ext cx="9144000" cy="369332"/>
          </a:xfrm>
          <a:prstGeom prst="rect">
            <a:avLst/>
          </a:prstGeom>
          <a:noFill/>
        </p:spPr>
        <p:txBody>
          <a:bodyPr wrap="square" rtlCol="0">
            <a:spAutoFit/>
          </a:bodyPr>
          <a:lstStyle/>
          <a:p>
            <a:pPr algn="ctr"/>
            <a:r>
              <a:rPr lang="en-US">
                <a:solidFill>
                  <a:srgbClr val="2699BB"/>
                </a:solidFill>
                <a:latin typeface="Century Gothic" panose="020B0502020202020204" pitchFamily="34" charset="0"/>
              </a:rPr>
              <a:t>Washington State Department of Health</a:t>
            </a:r>
            <a:r>
              <a:rPr lang="en-US"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8" name="Title 1"/>
          <p:cNvSpPr>
            <a:spLocks noGrp="1"/>
          </p:cNvSpPr>
          <p:nvPr>
            <p:ph type="title" hasCustomPrompt="1"/>
          </p:nvPr>
        </p:nvSpPr>
        <p:spPr>
          <a:xfrm>
            <a:off x="839585" y="5021478"/>
            <a:ext cx="7442662" cy="965200"/>
          </a:xfrm>
        </p:spPr>
        <p:txBody>
          <a:bodyPr anchor="t">
            <a:normAutofit/>
          </a:bodyPr>
          <a:lstStyle>
            <a:lvl1pPr>
              <a:defRPr sz="2200">
                <a:latin typeface="+mn-lt"/>
              </a:defRPr>
            </a:lvl1pPr>
          </a:lstStyle>
          <a:p>
            <a:pPr lvl="0"/>
            <a:r>
              <a:rPr lang="en-US"/>
              <a:t>Text…</a:t>
            </a:r>
          </a:p>
        </p:txBody>
      </p:sp>
    </p:spTree>
    <p:extLst>
      <p:ext uri="{BB962C8B-B14F-4D97-AF65-F5344CB8AC3E}">
        <p14:creationId xmlns:p14="http://schemas.microsoft.com/office/powerpoint/2010/main" val="35419024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7315"/>
            <a:ext cx="9144000" cy="6865315"/>
          </a:xfrm>
          <a:effectLst/>
        </p:spPr>
        <p:txBody>
          <a:bodyPr/>
          <a:lstStyle>
            <a:lvl1pPr marL="0" indent="0">
              <a:buNone/>
              <a:defRPr>
                <a:solidFill>
                  <a:schemeClr val="tx1">
                    <a:lumMod val="65000"/>
                    <a:lumOff val="35000"/>
                  </a:schemeClr>
                </a:solidFill>
                <a:latin typeface="+mn-lt"/>
              </a:defRPr>
            </a:lvl1pPr>
          </a:lstStyle>
          <a:p>
            <a:r>
              <a:rPr lang="en-US"/>
              <a:t>Click icon to add picture</a:t>
            </a:r>
          </a:p>
        </p:txBody>
      </p:sp>
    </p:spTree>
    <p:extLst>
      <p:ext uri="{BB962C8B-B14F-4D97-AF65-F5344CB8AC3E}">
        <p14:creationId xmlns:p14="http://schemas.microsoft.com/office/powerpoint/2010/main" val="4041691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rban Presentation Title Slide">
    <p:spTree>
      <p:nvGrpSpPr>
        <p:cNvPr id="1" name=""/>
        <p:cNvGrpSpPr/>
        <p:nvPr/>
      </p:nvGrpSpPr>
      <p:grpSpPr>
        <a:xfrm>
          <a:off x="0" y="0"/>
          <a:ext cx="0" cy="0"/>
          <a:chOff x="0" y="0"/>
          <a:chExt cx="0" cy="0"/>
        </a:xfrm>
      </p:grpSpPr>
      <p:pic>
        <p:nvPicPr>
          <p:cNvPr id="9" name="Picture 8" descr="photo of downtown Spokane with Spokane River in forefront"/>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50394" cy="4571998"/>
          </a:xfrm>
          <a:prstGeom prst="rect">
            <a:avLst/>
          </a:prstGeom>
          <a:effectLst/>
        </p:spPr>
      </p:pic>
      <p:pic>
        <p:nvPicPr>
          <p:cNvPr id="2" name="Picture 1">
            <a:extLst>
              <a:ext uri="{FF2B5EF4-FFF2-40B4-BE49-F238E27FC236}">
                <a16:creationId xmlns:a16="http://schemas.microsoft.com/office/drawing/2014/main" id="{2CA34BD0-9AC4-5723-E653-444334B2E9A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6842" y="5425723"/>
            <a:ext cx="2955704" cy="869414"/>
          </a:xfrm>
          <a:prstGeom prst="rect">
            <a:avLst/>
          </a:prstGeom>
        </p:spPr>
      </p:pic>
      <p:sp>
        <p:nvSpPr>
          <p:cNvPr id="3" name="Text Placeholder 9">
            <a:extLst>
              <a:ext uri="{FF2B5EF4-FFF2-40B4-BE49-F238E27FC236}">
                <a16:creationId xmlns:a16="http://schemas.microsoft.com/office/drawing/2014/main" id="{20F60C3A-CF10-8D17-0A45-C0AECFF1A193}"/>
              </a:ext>
            </a:extLst>
          </p:cNvPr>
          <p:cNvSpPr>
            <a:spLocks noGrp="1"/>
          </p:cNvSpPr>
          <p:nvPr>
            <p:ph type="body" sz="quarter" idx="11" hasCustomPrompt="1"/>
          </p:nvPr>
        </p:nvSpPr>
        <p:spPr>
          <a:xfrm>
            <a:off x="3704478" y="5790165"/>
            <a:ext cx="4862633"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4" name="Title 3">
            <a:extLst>
              <a:ext uri="{FF2B5EF4-FFF2-40B4-BE49-F238E27FC236}">
                <a16:creationId xmlns:a16="http://schemas.microsoft.com/office/drawing/2014/main" id="{015D0ED8-4A16-2B7D-EA6F-49848A996A52}"/>
              </a:ext>
            </a:extLst>
          </p:cNvPr>
          <p:cNvSpPr>
            <a:spLocks noGrp="1"/>
          </p:cNvSpPr>
          <p:nvPr>
            <p:ph type="title" hasCustomPrompt="1"/>
          </p:nvPr>
        </p:nvSpPr>
        <p:spPr>
          <a:xfrm>
            <a:off x="3704478" y="5372570"/>
            <a:ext cx="4862633"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41644854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1031777"/>
            <a:ext cx="9144000" cy="4778820"/>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a:solidFill>
                  <a:srgbClr val="2699BB"/>
                </a:solidFill>
                <a:latin typeface="Century Gothic" panose="020B0502020202020204" pitchFamily="34" charset="0"/>
              </a:rPr>
              <a:t>Washington State Department of Health</a:t>
            </a:r>
            <a:r>
              <a:rPr lang="en-US"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0260758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5" y="814647"/>
            <a:ext cx="7489768" cy="5228706"/>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a:solidFill>
                  <a:srgbClr val="2699BB"/>
                </a:solidFill>
                <a:latin typeface="Century Gothic" panose="020B0502020202020204" pitchFamily="34" charset="0"/>
              </a:rPr>
              <a:t>Washington State Department of Health</a:t>
            </a:r>
            <a:r>
              <a:rPr lang="en-US"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9652297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5" y="814647"/>
            <a:ext cx="3507971" cy="518714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 name="Picture Placeholder 17"/>
          <p:cNvSpPr>
            <a:spLocks noGrp="1"/>
          </p:cNvSpPr>
          <p:nvPr>
            <p:ph type="pic" sz="quarter" idx="13"/>
          </p:nvPr>
        </p:nvSpPr>
        <p:spPr>
          <a:xfrm>
            <a:off x="4774276" y="814647"/>
            <a:ext cx="3507971" cy="518714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a:solidFill>
                  <a:srgbClr val="2699BB"/>
                </a:solidFill>
                <a:latin typeface="Century Gothic" panose="020B0502020202020204" pitchFamily="34" charset="0"/>
              </a:rPr>
              <a:t>Washington State Department of Health</a:t>
            </a:r>
            <a:r>
              <a:rPr lang="en-US"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1504768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4647210" y="1233820"/>
            <a:ext cx="3960262" cy="1828810"/>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1" name="Text Placeholder 3"/>
          <p:cNvSpPr>
            <a:spLocks noGrp="1"/>
          </p:cNvSpPr>
          <p:nvPr>
            <p:ph type="body" sz="half" idx="10" hasCustomPrompt="1"/>
          </p:nvPr>
        </p:nvSpPr>
        <p:spPr>
          <a:xfrm>
            <a:off x="4647211" y="3069758"/>
            <a:ext cx="3960262" cy="3048380"/>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2" name="Picture Placeholder 2"/>
          <p:cNvSpPr>
            <a:spLocks noGrp="1" noChangeAspect="1"/>
          </p:cNvSpPr>
          <p:nvPr>
            <p:ph type="pic" idx="1"/>
          </p:nvPr>
        </p:nvSpPr>
        <p:spPr>
          <a:xfrm>
            <a:off x="-4038" y="-7315"/>
            <a:ext cx="3585172" cy="2688879"/>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a:solidFill>
                  <a:srgbClr val="2699BB"/>
                </a:solidFill>
                <a:latin typeface="Century Gothic" panose="020B0502020202020204" pitchFamily="34" charset="0"/>
              </a:rPr>
              <a:t>Washington State Department of Health</a:t>
            </a:r>
            <a:r>
              <a:rPr lang="en-US"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9" name="Title 1"/>
          <p:cNvSpPr>
            <a:spLocks noGrp="1"/>
          </p:cNvSpPr>
          <p:nvPr>
            <p:ph type="title" hasCustomPrompt="1"/>
          </p:nvPr>
        </p:nvSpPr>
        <p:spPr>
          <a:xfrm>
            <a:off x="1045029" y="3290206"/>
            <a:ext cx="2649146" cy="2174875"/>
          </a:xfrm>
        </p:spPr>
        <p:txBody>
          <a:bodyPr anchor="t">
            <a:normAutofit/>
          </a:bodyPr>
          <a:lstStyle>
            <a:lvl1pPr algn="r">
              <a:defRPr sz="2700"/>
            </a:lvl1pPr>
          </a:lstStyle>
          <a:p>
            <a:pPr lvl="0"/>
            <a:r>
              <a:rPr lang="en-US"/>
              <a:t>Left Photo Slide 1</a:t>
            </a:r>
          </a:p>
        </p:txBody>
      </p:sp>
    </p:spTree>
    <p:extLst>
      <p:ext uri="{BB962C8B-B14F-4D97-AF65-F5344CB8AC3E}">
        <p14:creationId xmlns:p14="http://schemas.microsoft.com/office/powerpoint/2010/main" val="16682519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4038" y="-1"/>
            <a:ext cx="3960402"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p:cNvSpPr>
            <a:spLocks noGrp="1"/>
          </p:cNvSpPr>
          <p:nvPr>
            <p:ph type="body" sz="half" idx="10" hasCustomPrompt="1"/>
          </p:nvPr>
        </p:nvSpPr>
        <p:spPr>
          <a:xfrm>
            <a:off x="4579756" y="2702503"/>
            <a:ext cx="3960262"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6" name="Title 1"/>
          <p:cNvSpPr>
            <a:spLocks noGrp="1"/>
          </p:cNvSpPr>
          <p:nvPr>
            <p:ph type="title" hasCustomPrompt="1"/>
          </p:nvPr>
        </p:nvSpPr>
        <p:spPr>
          <a:xfrm>
            <a:off x="4579756" y="2085142"/>
            <a:ext cx="3960262" cy="603041"/>
          </a:xfrm>
        </p:spPr>
        <p:txBody>
          <a:bodyPr anchor="t">
            <a:normAutofit/>
          </a:bodyPr>
          <a:lstStyle>
            <a:lvl1pPr>
              <a:defRPr sz="2700"/>
            </a:lvl1pPr>
          </a:lstStyle>
          <a:p>
            <a:pPr lvl="0"/>
            <a:r>
              <a:rPr lang="en-US"/>
              <a:t>Left Photo Slide 2</a:t>
            </a:r>
          </a:p>
        </p:txBody>
      </p:sp>
    </p:spTree>
    <p:extLst>
      <p:ext uri="{BB962C8B-B14F-4D97-AF65-F5344CB8AC3E}">
        <p14:creationId xmlns:p14="http://schemas.microsoft.com/office/powerpoint/2010/main" val="10543462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on Left Slide 3">
    <p:spTree>
      <p:nvGrpSpPr>
        <p:cNvPr id="1" name=""/>
        <p:cNvGrpSpPr/>
        <p:nvPr/>
      </p:nvGrpSpPr>
      <p:grpSpPr>
        <a:xfrm>
          <a:off x="0" y="0"/>
          <a:ext cx="0" cy="0"/>
          <a:chOff x="0" y="0"/>
          <a:chExt cx="0" cy="0"/>
        </a:xfrm>
      </p:grpSpPr>
      <p:sp>
        <p:nvSpPr>
          <p:cNvPr id="13" name="Text Placeholder 3"/>
          <p:cNvSpPr>
            <a:spLocks noGrp="1"/>
          </p:cNvSpPr>
          <p:nvPr>
            <p:ph type="body" sz="half" idx="10" hasCustomPrompt="1"/>
          </p:nvPr>
        </p:nvSpPr>
        <p:spPr>
          <a:xfrm>
            <a:off x="5726498" y="2702503"/>
            <a:ext cx="2817895"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5" name="Picture Placeholder 2"/>
          <p:cNvSpPr>
            <a:spLocks noGrp="1" noChangeAspect="1"/>
          </p:cNvSpPr>
          <p:nvPr>
            <p:ph type="pic" idx="1"/>
          </p:nvPr>
        </p:nvSpPr>
        <p:spPr>
          <a:xfrm>
            <a:off x="-7315" y="-2744"/>
            <a:ext cx="2618333" cy="6858000"/>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p:cNvSpPr>
            <a:spLocks noGrp="1" noChangeAspect="1"/>
          </p:cNvSpPr>
          <p:nvPr>
            <p:ph type="pic" idx="11"/>
          </p:nvPr>
        </p:nvSpPr>
        <p:spPr>
          <a:xfrm>
            <a:off x="2611018" y="-2744"/>
            <a:ext cx="2488379" cy="3429000"/>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p:cNvSpPr>
            <a:spLocks noGrp="1" noChangeAspect="1"/>
          </p:cNvSpPr>
          <p:nvPr>
            <p:ph type="pic" idx="12"/>
          </p:nvPr>
        </p:nvSpPr>
        <p:spPr>
          <a:xfrm>
            <a:off x="2611018" y="3426256"/>
            <a:ext cx="2488379" cy="343174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p:cNvSpPr>
            <a:spLocks noGrp="1"/>
          </p:cNvSpPr>
          <p:nvPr>
            <p:ph type="title" hasCustomPrompt="1"/>
          </p:nvPr>
        </p:nvSpPr>
        <p:spPr>
          <a:xfrm>
            <a:off x="5726498" y="1753738"/>
            <a:ext cx="2677274" cy="914401"/>
          </a:xfrm>
        </p:spPr>
        <p:txBody>
          <a:bodyPr anchor="t">
            <a:normAutofit/>
          </a:bodyPr>
          <a:lstStyle>
            <a:lvl1pPr>
              <a:defRPr sz="2700"/>
            </a:lvl1pPr>
          </a:lstStyle>
          <a:p>
            <a:pPr lvl="0"/>
            <a:r>
              <a:rPr lang="en-US"/>
              <a:t>Left Photo Slide 3</a:t>
            </a:r>
          </a:p>
        </p:txBody>
      </p:sp>
    </p:spTree>
    <p:extLst>
      <p:ext uri="{BB962C8B-B14F-4D97-AF65-F5344CB8AC3E}">
        <p14:creationId xmlns:p14="http://schemas.microsoft.com/office/powerpoint/2010/main" val="13172279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29841" y="1219190"/>
            <a:ext cx="3960262" cy="1828810"/>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1" name="Text Placeholder 3"/>
          <p:cNvSpPr>
            <a:spLocks noGrp="1"/>
          </p:cNvSpPr>
          <p:nvPr>
            <p:ph type="body" sz="half" idx="10" hasCustomPrompt="1"/>
          </p:nvPr>
        </p:nvSpPr>
        <p:spPr>
          <a:xfrm>
            <a:off x="629842" y="3055128"/>
            <a:ext cx="3960262" cy="3048380"/>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2" name="Picture Placeholder 2"/>
          <p:cNvSpPr>
            <a:spLocks noGrp="1" noChangeAspect="1"/>
          </p:cNvSpPr>
          <p:nvPr>
            <p:ph type="pic" idx="1"/>
          </p:nvPr>
        </p:nvSpPr>
        <p:spPr>
          <a:xfrm>
            <a:off x="5558828" y="-7315"/>
            <a:ext cx="3585172" cy="2688879"/>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a:solidFill>
                  <a:srgbClr val="2699BB"/>
                </a:solidFill>
                <a:latin typeface="Century Gothic" panose="020B0502020202020204" pitchFamily="34" charset="0"/>
              </a:rPr>
              <a:t>Washington State Department of Health</a:t>
            </a:r>
            <a:r>
              <a:rPr lang="en-US"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5442179" y="3290206"/>
            <a:ext cx="2685822" cy="2174875"/>
          </a:xfrm>
        </p:spPr>
        <p:txBody>
          <a:bodyPr anchor="t">
            <a:normAutofit/>
          </a:bodyPr>
          <a:lstStyle>
            <a:lvl1pPr>
              <a:defRPr sz="2700"/>
            </a:lvl1pPr>
          </a:lstStyle>
          <a:p>
            <a:pPr lvl="0"/>
            <a:r>
              <a:rPr lang="en-US"/>
              <a:t>Right Photo Slide 1</a:t>
            </a:r>
          </a:p>
        </p:txBody>
      </p:sp>
    </p:spTree>
    <p:extLst>
      <p:ext uri="{BB962C8B-B14F-4D97-AF65-F5344CB8AC3E}">
        <p14:creationId xmlns:p14="http://schemas.microsoft.com/office/powerpoint/2010/main" val="25080158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182565" y="-1"/>
            <a:ext cx="3960402"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p:cNvSpPr>
            <a:spLocks noGrp="1"/>
          </p:cNvSpPr>
          <p:nvPr>
            <p:ph type="body" sz="half" idx="10" hasCustomPrompt="1"/>
          </p:nvPr>
        </p:nvSpPr>
        <p:spPr>
          <a:xfrm>
            <a:off x="629847" y="2709818"/>
            <a:ext cx="3960262"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6" name="Title 1"/>
          <p:cNvSpPr>
            <a:spLocks noGrp="1"/>
          </p:cNvSpPr>
          <p:nvPr>
            <p:ph type="title" hasCustomPrompt="1"/>
          </p:nvPr>
        </p:nvSpPr>
        <p:spPr>
          <a:xfrm>
            <a:off x="629847" y="2106778"/>
            <a:ext cx="3960262" cy="595725"/>
          </a:xfrm>
        </p:spPr>
        <p:txBody>
          <a:bodyPr anchor="t">
            <a:normAutofit/>
          </a:bodyPr>
          <a:lstStyle>
            <a:lvl1pPr>
              <a:defRPr sz="2700"/>
            </a:lvl1pPr>
          </a:lstStyle>
          <a:p>
            <a:pPr lvl="0"/>
            <a:r>
              <a:rPr lang="en-US"/>
              <a:t>Right Photo Slide 2</a:t>
            </a:r>
          </a:p>
        </p:txBody>
      </p:sp>
    </p:spTree>
    <p:extLst>
      <p:ext uri="{BB962C8B-B14F-4D97-AF65-F5344CB8AC3E}">
        <p14:creationId xmlns:p14="http://schemas.microsoft.com/office/powerpoint/2010/main" val="26008959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on Right Slide 3">
    <p:spTree>
      <p:nvGrpSpPr>
        <p:cNvPr id="1" name=""/>
        <p:cNvGrpSpPr/>
        <p:nvPr/>
      </p:nvGrpSpPr>
      <p:grpSpPr>
        <a:xfrm>
          <a:off x="0" y="0"/>
          <a:ext cx="0" cy="0"/>
          <a:chOff x="0" y="0"/>
          <a:chExt cx="0" cy="0"/>
        </a:xfrm>
      </p:grpSpPr>
      <p:sp>
        <p:nvSpPr>
          <p:cNvPr id="13" name="Text Placeholder 3"/>
          <p:cNvSpPr>
            <a:spLocks noGrp="1"/>
          </p:cNvSpPr>
          <p:nvPr>
            <p:ph type="body" sz="half" idx="10" hasCustomPrompt="1"/>
          </p:nvPr>
        </p:nvSpPr>
        <p:spPr>
          <a:xfrm>
            <a:off x="629833" y="2702503"/>
            <a:ext cx="2817895"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5" name="Picture Placeholder 2"/>
          <p:cNvSpPr>
            <a:spLocks noGrp="1" noChangeAspect="1"/>
          </p:cNvSpPr>
          <p:nvPr>
            <p:ph type="pic" idx="1"/>
          </p:nvPr>
        </p:nvSpPr>
        <p:spPr>
          <a:xfrm>
            <a:off x="6524188" y="-1"/>
            <a:ext cx="2618333"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p:cNvSpPr>
            <a:spLocks noGrp="1" noChangeAspect="1"/>
          </p:cNvSpPr>
          <p:nvPr>
            <p:ph type="pic" idx="11"/>
          </p:nvPr>
        </p:nvSpPr>
        <p:spPr>
          <a:xfrm>
            <a:off x="4030306" y="-1"/>
            <a:ext cx="2485479" cy="342150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p:cNvSpPr>
            <a:spLocks noGrp="1" noChangeAspect="1"/>
          </p:cNvSpPr>
          <p:nvPr>
            <p:ph type="pic" idx="12"/>
          </p:nvPr>
        </p:nvSpPr>
        <p:spPr>
          <a:xfrm>
            <a:off x="4030307" y="3421504"/>
            <a:ext cx="2485478" cy="3436496"/>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p:cNvSpPr>
            <a:spLocks noGrp="1"/>
          </p:cNvSpPr>
          <p:nvPr>
            <p:ph type="title" hasCustomPrompt="1"/>
          </p:nvPr>
        </p:nvSpPr>
        <p:spPr>
          <a:xfrm>
            <a:off x="629832" y="1710752"/>
            <a:ext cx="2826298" cy="991752"/>
          </a:xfrm>
        </p:spPr>
        <p:txBody>
          <a:bodyPr anchor="t">
            <a:normAutofit/>
          </a:bodyPr>
          <a:lstStyle>
            <a:lvl1pPr>
              <a:defRPr sz="2700"/>
            </a:lvl1pPr>
          </a:lstStyle>
          <a:p>
            <a:pPr lvl="0"/>
            <a:r>
              <a:rPr lang="en-US"/>
              <a:t>Right Photo Slide 3</a:t>
            </a:r>
          </a:p>
        </p:txBody>
      </p:sp>
    </p:spTree>
    <p:extLst>
      <p:ext uri="{BB962C8B-B14F-4D97-AF65-F5344CB8AC3E}">
        <p14:creationId xmlns:p14="http://schemas.microsoft.com/office/powerpoint/2010/main" val="4826252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182565" y="-7316"/>
            <a:ext cx="3960402" cy="686531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2"/>
          <p:cNvSpPr>
            <a:spLocks noGrp="1"/>
          </p:cNvSpPr>
          <p:nvPr>
            <p:ph type="body" sz="quarter" idx="11" hasCustomPrompt="1"/>
          </p:nvPr>
        </p:nvSpPr>
        <p:spPr>
          <a:xfrm>
            <a:off x="684668" y="2221605"/>
            <a:ext cx="3905441" cy="325437"/>
          </a:xfrm>
        </p:spPr>
        <p:txBody>
          <a:bodyPr>
            <a:noAutofit/>
          </a:bodyPr>
          <a:lstStyle>
            <a:lvl1pPr marL="0" indent="0">
              <a:buNone/>
              <a:defRPr sz="200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Manager Title</a:t>
            </a:r>
          </a:p>
        </p:txBody>
      </p:sp>
      <p:sp>
        <p:nvSpPr>
          <p:cNvPr id="12" name="Text Placeholder 3"/>
          <p:cNvSpPr>
            <a:spLocks noGrp="1"/>
          </p:cNvSpPr>
          <p:nvPr>
            <p:ph type="body" sz="half" idx="10" hasCustomPrompt="1"/>
          </p:nvPr>
        </p:nvSpPr>
        <p:spPr>
          <a:xfrm>
            <a:off x="684277" y="2702503"/>
            <a:ext cx="3905832"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8" name="Title 1"/>
          <p:cNvSpPr>
            <a:spLocks noGrp="1"/>
          </p:cNvSpPr>
          <p:nvPr>
            <p:ph type="title" hasCustomPrompt="1"/>
          </p:nvPr>
        </p:nvSpPr>
        <p:spPr>
          <a:xfrm>
            <a:off x="684277" y="1721542"/>
            <a:ext cx="3905832" cy="500064"/>
          </a:xfrm>
        </p:spPr>
        <p:txBody>
          <a:bodyPr anchor="t">
            <a:normAutofit/>
          </a:bodyPr>
          <a:lstStyle>
            <a:lvl1pPr>
              <a:defRPr sz="3000" b="1">
                <a:latin typeface="+mn-lt"/>
              </a:defRPr>
            </a:lvl1pPr>
          </a:lstStyle>
          <a:p>
            <a:pPr lvl="0"/>
            <a:r>
              <a:rPr lang="en-US"/>
              <a:t>Name</a:t>
            </a:r>
          </a:p>
        </p:txBody>
      </p:sp>
    </p:spTree>
    <p:extLst>
      <p:ext uri="{BB962C8B-B14F-4D97-AF65-F5344CB8AC3E}">
        <p14:creationId xmlns:p14="http://schemas.microsoft.com/office/powerpoint/2010/main" val="11381065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rstern WA Presentation Title Slide">
    <p:spTree>
      <p:nvGrpSpPr>
        <p:cNvPr id="1" name=""/>
        <p:cNvGrpSpPr/>
        <p:nvPr/>
      </p:nvGrpSpPr>
      <p:grpSpPr>
        <a:xfrm>
          <a:off x="0" y="0"/>
          <a:ext cx="0" cy="0"/>
          <a:chOff x="0" y="0"/>
          <a:chExt cx="0" cy="0"/>
        </a:xfrm>
      </p:grpSpPr>
      <p:pic>
        <p:nvPicPr>
          <p:cNvPr id="9" name="Picture 8" descr="photo of a boat navigating around a couple of islands in the Puget Sound"/>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9144000" cy="4572000"/>
          </a:xfrm>
          <a:prstGeom prst="rect">
            <a:avLst/>
          </a:prstGeom>
          <a:effectLst/>
        </p:spPr>
      </p:pic>
      <p:pic>
        <p:nvPicPr>
          <p:cNvPr id="2" name="Picture 1">
            <a:extLst>
              <a:ext uri="{FF2B5EF4-FFF2-40B4-BE49-F238E27FC236}">
                <a16:creationId xmlns:a16="http://schemas.microsoft.com/office/drawing/2014/main" id="{C9A79B86-982B-0B69-CBB6-52CAE85A438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6842" y="5425723"/>
            <a:ext cx="2955704" cy="869414"/>
          </a:xfrm>
          <a:prstGeom prst="rect">
            <a:avLst/>
          </a:prstGeom>
        </p:spPr>
      </p:pic>
      <p:sp>
        <p:nvSpPr>
          <p:cNvPr id="3" name="Text Placeholder 9">
            <a:extLst>
              <a:ext uri="{FF2B5EF4-FFF2-40B4-BE49-F238E27FC236}">
                <a16:creationId xmlns:a16="http://schemas.microsoft.com/office/drawing/2014/main" id="{52B9C589-984E-1C98-4ACC-87B7DD1656DD}"/>
              </a:ext>
            </a:extLst>
          </p:cNvPr>
          <p:cNvSpPr>
            <a:spLocks noGrp="1"/>
          </p:cNvSpPr>
          <p:nvPr>
            <p:ph type="body" sz="quarter" idx="11" hasCustomPrompt="1"/>
          </p:nvPr>
        </p:nvSpPr>
        <p:spPr>
          <a:xfrm>
            <a:off x="3704478" y="5790165"/>
            <a:ext cx="4862633"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4" name="Title 3">
            <a:extLst>
              <a:ext uri="{FF2B5EF4-FFF2-40B4-BE49-F238E27FC236}">
                <a16:creationId xmlns:a16="http://schemas.microsoft.com/office/drawing/2014/main" id="{D102D2E5-2327-4FA3-C7E7-EE15B04609BD}"/>
              </a:ext>
            </a:extLst>
          </p:cNvPr>
          <p:cNvSpPr>
            <a:spLocks noGrp="1"/>
          </p:cNvSpPr>
          <p:nvPr>
            <p:ph type="title" hasCustomPrompt="1"/>
          </p:nvPr>
        </p:nvSpPr>
        <p:spPr>
          <a:xfrm>
            <a:off x="3704478" y="5372570"/>
            <a:ext cx="4862633"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23638446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7" name="Straight Connector 6"/>
          <p:cNvCxnSpPr/>
          <p:nvPr/>
        </p:nvCxnSpPr>
        <p:spPr>
          <a:xfrm flipV="1">
            <a:off x="4322814" y="1246349"/>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7" name="Picture Placeholder 15"/>
          <p:cNvSpPr>
            <a:spLocks noGrp="1"/>
          </p:cNvSpPr>
          <p:nvPr>
            <p:ph type="pic" sz="quarter" idx="23"/>
          </p:nvPr>
        </p:nvSpPr>
        <p:spPr>
          <a:xfrm>
            <a:off x="3459621" y="1787642"/>
            <a:ext cx="2165350" cy="2174875"/>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9" name="Picture Placeholder 15"/>
          <p:cNvSpPr>
            <a:spLocks noGrp="1"/>
          </p:cNvSpPr>
          <p:nvPr>
            <p:ph type="pic" sz="quarter" idx="24"/>
          </p:nvPr>
        </p:nvSpPr>
        <p:spPr>
          <a:xfrm>
            <a:off x="799271" y="1787642"/>
            <a:ext cx="2165350" cy="2174875"/>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20" name="Picture Placeholder 15"/>
          <p:cNvSpPr>
            <a:spLocks noGrp="1"/>
          </p:cNvSpPr>
          <p:nvPr>
            <p:ph type="pic" sz="quarter" idx="22"/>
          </p:nvPr>
        </p:nvSpPr>
        <p:spPr>
          <a:xfrm>
            <a:off x="6122760" y="1787642"/>
            <a:ext cx="2165350" cy="2174875"/>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23" name="Text Placeholder 21"/>
          <p:cNvSpPr>
            <a:spLocks noGrp="1"/>
          </p:cNvSpPr>
          <p:nvPr>
            <p:ph type="body" sz="quarter" idx="25" hasCustomPrompt="1"/>
          </p:nvPr>
        </p:nvSpPr>
        <p:spPr>
          <a:xfrm>
            <a:off x="799139" y="4369066"/>
            <a:ext cx="2165481" cy="336550"/>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24" name="Text Placeholder 21"/>
          <p:cNvSpPr>
            <a:spLocks noGrp="1"/>
          </p:cNvSpPr>
          <p:nvPr>
            <p:ph type="body" sz="quarter" idx="26" hasCustomPrompt="1"/>
          </p:nvPr>
        </p:nvSpPr>
        <p:spPr>
          <a:xfrm>
            <a:off x="3459622" y="4366079"/>
            <a:ext cx="2165349" cy="336550"/>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25" name="Text Placeholder 21"/>
          <p:cNvSpPr>
            <a:spLocks noGrp="1"/>
          </p:cNvSpPr>
          <p:nvPr>
            <p:ph type="body" sz="quarter" idx="27" hasCustomPrompt="1"/>
          </p:nvPr>
        </p:nvSpPr>
        <p:spPr>
          <a:xfrm>
            <a:off x="6122629" y="4358568"/>
            <a:ext cx="2165349" cy="349454"/>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27" name="Text Placeholder 21"/>
          <p:cNvSpPr>
            <a:spLocks noGrp="1"/>
          </p:cNvSpPr>
          <p:nvPr>
            <p:ph type="body" sz="quarter" idx="29" hasCustomPrompt="1"/>
          </p:nvPr>
        </p:nvSpPr>
        <p:spPr>
          <a:xfrm>
            <a:off x="3459490" y="4704753"/>
            <a:ext cx="2165481"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28" name="Text Placeholder 21"/>
          <p:cNvSpPr>
            <a:spLocks noGrp="1"/>
          </p:cNvSpPr>
          <p:nvPr>
            <p:ph type="body" sz="quarter" idx="30" hasCustomPrompt="1"/>
          </p:nvPr>
        </p:nvSpPr>
        <p:spPr>
          <a:xfrm>
            <a:off x="799139" y="4712068"/>
            <a:ext cx="2165481"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29" name="Text Placeholder 21"/>
          <p:cNvSpPr>
            <a:spLocks noGrp="1"/>
          </p:cNvSpPr>
          <p:nvPr>
            <p:ph type="body" sz="quarter" idx="31" hasCustomPrompt="1"/>
          </p:nvPr>
        </p:nvSpPr>
        <p:spPr>
          <a:xfrm>
            <a:off x="6122629" y="4715116"/>
            <a:ext cx="2165481"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31" name="Text Placeholder 21"/>
          <p:cNvSpPr>
            <a:spLocks noGrp="1"/>
          </p:cNvSpPr>
          <p:nvPr>
            <p:ph type="body" sz="quarter" idx="33" hasCustomPrompt="1"/>
          </p:nvPr>
        </p:nvSpPr>
        <p:spPr>
          <a:xfrm>
            <a:off x="3459489" y="5047754"/>
            <a:ext cx="2165481" cy="1015312"/>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32" name="Text Placeholder 21"/>
          <p:cNvSpPr>
            <a:spLocks noGrp="1"/>
          </p:cNvSpPr>
          <p:nvPr>
            <p:ph type="body" sz="quarter" idx="32" hasCustomPrompt="1"/>
          </p:nvPr>
        </p:nvSpPr>
        <p:spPr>
          <a:xfrm>
            <a:off x="799138" y="5055069"/>
            <a:ext cx="2165481" cy="1007997"/>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33" name="Text Placeholder 21"/>
          <p:cNvSpPr>
            <a:spLocks noGrp="1"/>
          </p:cNvSpPr>
          <p:nvPr>
            <p:ph type="body" sz="quarter" idx="34" hasCustomPrompt="1"/>
          </p:nvPr>
        </p:nvSpPr>
        <p:spPr>
          <a:xfrm>
            <a:off x="6122562" y="5055933"/>
            <a:ext cx="2165481" cy="1007133"/>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21" name="TextBox 20"/>
          <p:cNvSpPr txBox="1"/>
          <p:nvPr userDrawn="1"/>
        </p:nvSpPr>
        <p:spPr>
          <a:xfrm>
            <a:off x="0" y="6318775"/>
            <a:ext cx="9144000" cy="369332"/>
          </a:xfrm>
          <a:prstGeom prst="rect">
            <a:avLst/>
          </a:prstGeom>
          <a:noFill/>
        </p:spPr>
        <p:txBody>
          <a:bodyPr wrap="square" rtlCol="0">
            <a:spAutoFit/>
          </a:bodyPr>
          <a:lstStyle/>
          <a:p>
            <a:pPr algn="ctr"/>
            <a:r>
              <a:rPr lang="en-US">
                <a:solidFill>
                  <a:srgbClr val="2699BB"/>
                </a:solidFill>
                <a:latin typeface="Century Gothic" panose="020B0502020202020204" pitchFamily="34" charset="0"/>
              </a:rPr>
              <a:t>Washington State Department of Health</a:t>
            </a:r>
            <a:r>
              <a:rPr lang="en-US"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8" name="Title 1"/>
          <p:cNvSpPr>
            <a:spLocks noGrp="1"/>
          </p:cNvSpPr>
          <p:nvPr>
            <p:ph type="title" hasCustomPrompt="1"/>
          </p:nvPr>
        </p:nvSpPr>
        <p:spPr>
          <a:xfrm>
            <a:off x="0" y="673974"/>
            <a:ext cx="9144000" cy="482030"/>
          </a:xfrm>
        </p:spPr>
        <p:txBody>
          <a:bodyPr>
            <a:normAutofit/>
          </a:bodyPr>
          <a:lstStyle>
            <a:lvl1pPr algn="ctr">
              <a:defRPr sz="2700"/>
            </a:lvl1pPr>
          </a:lstStyle>
          <a:p>
            <a:pPr lvl="0"/>
            <a:r>
              <a:rPr lang="en-US"/>
              <a:t>Team Slide 1</a:t>
            </a:r>
          </a:p>
        </p:txBody>
      </p:sp>
    </p:spTree>
    <p:extLst>
      <p:ext uri="{BB962C8B-B14F-4D97-AF65-F5344CB8AC3E}">
        <p14:creationId xmlns:p14="http://schemas.microsoft.com/office/powerpoint/2010/main" val="16724041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cxnSp>
        <p:nvCxnSpPr>
          <p:cNvPr id="11" name="Straight Connector 10"/>
          <p:cNvCxnSpPr/>
          <p:nvPr/>
        </p:nvCxnSpPr>
        <p:spPr>
          <a:xfrm flipV="1">
            <a:off x="4322814" y="1246349"/>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24" name="Text Placeholder 21"/>
          <p:cNvSpPr>
            <a:spLocks noGrp="1"/>
          </p:cNvSpPr>
          <p:nvPr>
            <p:ph type="body" sz="quarter" idx="25" hasCustomPrompt="1"/>
          </p:nvPr>
        </p:nvSpPr>
        <p:spPr>
          <a:xfrm>
            <a:off x="356" y="4569091"/>
            <a:ext cx="2271376" cy="342999"/>
          </a:xfrm>
        </p:spPr>
        <p:txBody>
          <a:bodyPr>
            <a:no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28" name="Text Placeholder 21"/>
          <p:cNvSpPr>
            <a:spLocks noGrp="1"/>
          </p:cNvSpPr>
          <p:nvPr>
            <p:ph type="body" sz="quarter" idx="30" hasCustomPrompt="1"/>
          </p:nvPr>
        </p:nvSpPr>
        <p:spPr>
          <a:xfrm>
            <a:off x="356" y="4919407"/>
            <a:ext cx="2271376" cy="36494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31" name="Text Placeholder 21"/>
          <p:cNvSpPr>
            <a:spLocks noGrp="1"/>
          </p:cNvSpPr>
          <p:nvPr>
            <p:ph type="body" sz="quarter" idx="32" hasCustomPrompt="1"/>
          </p:nvPr>
        </p:nvSpPr>
        <p:spPr>
          <a:xfrm>
            <a:off x="355" y="5291672"/>
            <a:ext cx="2271377" cy="994230"/>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34" name="Picture Placeholder 15"/>
          <p:cNvSpPr>
            <a:spLocks noGrp="1"/>
          </p:cNvSpPr>
          <p:nvPr>
            <p:ph type="pic" sz="quarter" idx="23"/>
          </p:nvPr>
        </p:nvSpPr>
        <p:spPr>
          <a:xfrm>
            <a:off x="2275777" y="1838841"/>
            <a:ext cx="2251528" cy="2325903"/>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35" name="Picture Placeholder 15"/>
          <p:cNvSpPr>
            <a:spLocks noGrp="1"/>
          </p:cNvSpPr>
          <p:nvPr>
            <p:ph type="pic" sz="quarter" idx="24"/>
          </p:nvPr>
        </p:nvSpPr>
        <p:spPr>
          <a:xfrm>
            <a:off x="2057" y="1838841"/>
            <a:ext cx="2269675" cy="2325903"/>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36" name="Picture Placeholder 15"/>
          <p:cNvSpPr>
            <a:spLocks noGrp="1"/>
          </p:cNvSpPr>
          <p:nvPr>
            <p:ph type="pic" sz="quarter" idx="22"/>
          </p:nvPr>
        </p:nvSpPr>
        <p:spPr>
          <a:xfrm>
            <a:off x="4529004" y="1838841"/>
            <a:ext cx="2286481" cy="2325903"/>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37" name="Picture Placeholder 15"/>
          <p:cNvSpPr>
            <a:spLocks noGrp="1"/>
          </p:cNvSpPr>
          <p:nvPr>
            <p:ph type="pic" sz="quarter" idx="35"/>
          </p:nvPr>
        </p:nvSpPr>
        <p:spPr>
          <a:xfrm>
            <a:off x="6822800" y="1838841"/>
            <a:ext cx="2321199" cy="2325903"/>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38" name="Text Placeholder 21"/>
          <p:cNvSpPr>
            <a:spLocks noGrp="1"/>
          </p:cNvSpPr>
          <p:nvPr>
            <p:ph type="body" sz="quarter" idx="36" hasCustomPrompt="1"/>
          </p:nvPr>
        </p:nvSpPr>
        <p:spPr>
          <a:xfrm>
            <a:off x="2279047" y="4569092"/>
            <a:ext cx="2255573" cy="343002"/>
          </a:xfrm>
        </p:spPr>
        <p:txBody>
          <a:bodyPr>
            <a:no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39" name="Text Placeholder 21"/>
          <p:cNvSpPr>
            <a:spLocks noGrp="1"/>
          </p:cNvSpPr>
          <p:nvPr>
            <p:ph type="body" sz="quarter" idx="37" hasCustomPrompt="1"/>
          </p:nvPr>
        </p:nvSpPr>
        <p:spPr>
          <a:xfrm>
            <a:off x="2279047" y="4919406"/>
            <a:ext cx="2255573" cy="372266"/>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40" name="Text Placeholder 21"/>
          <p:cNvSpPr>
            <a:spLocks noGrp="1"/>
          </p:cNvSpPr>
          <p:nvPr>
            <p:ph type="body" sz="quarter" idx="38" hasCustomPrompt="1"/>
          </p:nvPr>
        </p:nvSpPr>
        <p:spPr>
          <a:xfrm>
            <a:off x="2279048" y="5298984"/>
            <a:ext cx="2255572" cy="986918"/>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41" name="Text Placeholder 21"/>
          <p:cNvSpPr>
            <a:spLocks noGrp="1"/>
          </p:cNvSpPr>
          <p:nvPr>
            <p:ph type="body" sz="quarter" idx="39" hasCustomPrompt="1"/>
          </p:nvPr>
        </p:nvSpPr>
        <p:spPr>
          <a:xfrm>
            <a:off x="4541935" y="4569091"/>
            <a:ext cx="2307500" cy="343003"/>
          </a:xfrm>
        </p:spPr>
        <p:txBody>
          <a:bodyPr>
            <a:norm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42" name="Text Placeholder 21"/>
          <p:cNvSpPr>
            <a:spLocks noGrp="1"/>
          </p:cNvSpPr>
          <p:nvPr>
            <p:ph type="body" sz="quarter" idx="40" hasCustomPrompt="1"/>
          </p:nvPr>
        </p:nvSpPr>
        <p:spPr>
          <a:xfrm>
            <a:off x="4541936" y="4919408"/>
            <a:ext cx="2307500" cy="37225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43" name="Text Placeholder 21"/>
          <p:cNvSpPr>
            <a:spLocks noGrp="1"/>
          </p:cNvSpPr>
          <p:nvPr>
            <p:ph type="body" sz="quarter" idx="41" hasCustomPrompt="1"/>
          </p:nvPr>
        </p:nvSpPr>
        <p:spPr>
          <a:xfrm>
            <a:off x="4541934" y="5296216"/>
            <a:ext cx="2307501" cy="994235"/>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44" name="Text Placeholder 21"/>
          <p:cNvSpPr>
            <a:spLocks noGrp="1"/>
          </p:cNvSpPr>
          <p:nvPr>
            <p:ph type="body" sz="quarter" idx="42" hasCustomPrompt="1"/>
          </p:nvPr>
        </p:nvSpPr>
        <p:spPr>
          <a:xfrm>
            <a:off x="6852047" y="4569090"/>
            <a:ext cx="2291952" cy="343003"/>
          </a:xfrm>
        </p:spPr>
        <p:txBody>
          <a:bodyPr>
            <a:norm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45" name="Text Placeholder 21"/>
          <p:cNvSpPr>
            <a:spLocks noGrp="1"/>
          </p:cNvSpPr>
          <p:nvPr>
            <p:ph type="body" sz="quarter" idx="43" hasCustomPrompt="1"/>
          </p:nvPr>
        </p:nvSpPr>
        <p:spPr>
          <a:xfrm>
            <a:off x="6852047" y="4919408"/>
            <a:ext cx="2291953" cy="37225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46" name="Text Placeholder 21"/>
          <p:cNvSpPr>
            <a:spLocks noGrp="1"/>
          </p:cNvSpPr>
          <p:nvPr>
            <p:ph type="body" sz="quarter" idx="44" hasCustomPrompt="1"/>
          </p:nvPr>
        </p:nvSpPr>
        <p:spPr>
          <a:xfrm>
            <a:off x="6852047" y="5298979"/>
            <a:ext cx="2291953" cy="986923"/>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21" name="TextBox 20"/>
          <p:cNvSpPr txBox="1"/>
          <p:nvPr userDrawn="1"/>
        </p:nvSpPr>
        <p:spPr>
          <a:xfrm>
            <a:off x="0" y="6318775"/>
            <a:ext cx="9144000" cy="369332"/>
          </a:xfrm>
          <a:prstGeom prst="rect">
            <a:avLst/>
          </a:prstGeom>
          <a:noFill/>
        </p:spPr>
        <p:txBody>
          <a:bodyPr wrap="square" rtlCol="0">
            <a:spAutoFit/>
          </a:bodyPr>
          <a:lstStyle/>
          <a:p>
            <a:pPr algn="ctr"/>
            <a:r>
              <a:rPr lang="en-US">
                <a:solidFill>
                  <a:schemeClr val="accent1"/>
                </a:solidFill>
                <a:latin typeface="Century Gothic" panose="020B0502020202020204" pitchFamily="34" charset="0"/>
              </a:rPr>
              <a:t>Washington State Department</a:t>
            </a:r>
            <a:r>
              <a:rPr lang="en-US" baseline="0">
                <a:solidFill>
                  <a:schemeClr val="accent1"/>
                </a:solidFill>
                <a:latin typeface="Century Gothic" panose="020B0502020202020204" pitchFamily="34" charset="0"/>
              </a:rPr>
              <a: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22" name="Title 1"/>
          <p:cNvSpPr>
            <a:spLocks noGrp="1"/>
          </p:cNvSpPr>
          <p:nvPr>
            <p:ph type="title" hasCustomPrompt="1"/>
          </p:nvPr>
        </p:nvSpPr>
        <p:spPr>
          <a:xfrm>
            <a:off x="-1" y="658850"/>
            <a:ext cx="9136685" cy="497153"/>
          </a:xfrm>
        </p:spPr>
        <p:txBody>
          <a:bodyPr anchor="t">
            <a:normAutofit/>
          </a:bodyPr>
          <a:lstStyle>
            <a:lvl1pPr algn="ctr">
              <a:defRPr sz="2700"/>
            </a:lvl1pPr>
          </a:lstStyle>
          <a:p>
            <a:pPr lvl="0"/>
            <a:r>
              <a:rPr lang="en-US"/>
              <a:t>Team Slide 2</a:t>
            </a:r>
          </a:p>
        </p:txBody>
      </p:sp>
    </p:spTree>
    <p:extLst>
      <p:ext uri="{BB962C8B-B14F-4D97-AF65-F5344CB8AC3E}">
        <p14:creationId xmlns:p14="http://schemas.microsoft.com/office/powerpoint/2010/main" val="882989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partment of Health">
    <p:spTree>
      <p:nvGrpSpPr>
        <p:cNvPr id="1" name=""/>
        <p:cNvGrpSpPr/>
        <p:nvPr/>
      </p:nvGrpSpPr>
      <p:grpSpPr>
        <a:xfrm>
          <a:off x="0" y="0"/>
          <a:ext cx="0" cy="0"/>
          <a:chOff x="0" y="0"/>
          <a:chExt cx="0" cy="0"/>
        </a:xfrm>
      </p:grpSpPr>
      <p:pic>
        <p:nvPicPr>
          <p:cNvPr id="2" name="Picture 1" descr="photo of someone pouring water from a pitcher into a glass"/>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35431"/>
          <a:stretch/>
        </p:blipFill>
        <p:spPr>
          <a:xfrm>
            <a:off x="2292752" y="1847551"/>
            <a:ext cx="2248580" cy="2324120"/>
          </a:xfrm>
          <a:prstGeom prst="rect">
            <a:avLst/>
          </a:prstGeom>
        </p:spPr>
      </p:pic>
      <p:cxnSp>
        <p:nvCxnSpPr>
          <p:cNvPr id="11" name="Straight Connector 10"/>
          <p:cNvCxnSpPr/>
          <p:nvPr/>
        </p:nvCxnSpPr>
        <p:spPr>
          <a:xfrm flipV="1">
            <a:off x="4322814" y="1246349"/>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pic>
        <p:nvPicPr>
          <p:cNvPr id="30" name="Picture 16" descr="photo of a young blonde nurse vaccinating or injecting medicine into a toddle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41332" y="1845774"/>
            <a:ext cx="2303013" cy="232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descr="photo of woman holding a set of vials while working in a lab, wearing white lab coat, latex gloves, and safety glasses"/>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0" y="1845772"/>
            <a:ext cx="2292752" cy="2325899"/>
          </a:xfrm>
          <a:prstGeom prst="rect">
            <a:avLst/>
          </a:prstGeom>
          <a:effectLst/>
        </p:spPr>
      </p:pic>
      <p:sp>
        <p:nvSpPr>
          <p:cNvPr id="50" name="TextBox 49"/>
          <p:cNvSpPr txBox="1"/>
          <p:nvPr userDrawn="1"/>
        </p:nvSpPr>
        <p:spPr>
          <a:xfrm>
            <a:off x="-6926" y="4393627"/>
            <a:ext cx="2299678" cy="2065181"/>
          </a:xfrm>
          <a:prstGeom prst="rect">
            <a:avLst/>
          </a:prstGeom>
          <a:noFill/>
          <a:ln>
            <a:noFill/>
          </a:ln>
        </p:spPr>
        <p:txBody>
          <a:bodyPr wrap="square" rtlCol="0">
            <a:spAutoFit/>
          </a:bodyPr>
          <a:lstStyle/>
          <a:p>
            <a:pPr marL="173038" lvl="0" indent="0" algn="ctr" defTabSz="914400" rtl="0" eaLnBrk="1" latinLnBrk="0" hangingPunct="1">
              <a:lnSpc>
                <a:spcPct val="90000"/>
              </a:lnSpc>
              <a:spcBef>
                <a:spcPts val="1000"/>
              </a:spcBef>
              <a:buClr>
                <a:srgbClr val="57B6AF"/>
              </a:buClr>
              <a:buFont typeface="Arial" panose="020B0604020202020204" pitchFamily="34" charset="0"/>
              <a:buNone/>
            </a:pPr>
            <a:r>
              <a:rPr lang="en-US" sz="1500" b="1" kern="1200">
                <a:solidFill>
                  <a:schemeClr val="tx1"/>
                </a:solidFill>
                <a:latin typeface="+mn-lt"/>
                <a:ea typeface="+mn-ea"/>
                <a:cs typeface="+mn-cs"/>
              </a:rPr>
              <a:t>Disease Control</a:t>
            </a:r>
          </a:p>
          <a:p>
            <a:pPr marL="173038" lvl="0" indent="0" algn="ctr" defTabSz="914400" rtl="0" eaLnBrk="1" latinLnBrk="0" hangingPunct="1">
              <a:lnSpc>
                <a:spcPct val="90000"/>
              </a:lnSpc>
              <a:spcBef>
                <a:spcPts val="0"/>
              </a:spcBef>
              <a:buClr>
                <a:srgbClr val="57B6AF"/>
              </a:buClr>
              <a:buFont typeface="Arial" panose="020B0604020202020204" pitchFamily="34" charset="0"/>
              <a:buNone/>
            </a:pPr>
            <a:r>
              <a:rPr lang="en-US" sz="1500" b="1" kern="1200">
                <a:solidFill>
                  <a:schemeClr val="tx1"/>
                </a:solidFill>
                <a:latin typeface="+mn-lt"/>
                <a:ea typeface="+mn-ea"/>
                <a:cs typeface="+mn-cs"/>
              </a:rPr>
              <a:t>&amp; Health Statistics</a:t>
            </a:r>
          </a:p>
          <a:p>
            <a:pPr marL="0" lvl="0" indent="0" algn="ctr" defTabSz="914400" rtl="0" eaLnBrk="1" latinLnBrk="0" hangingPunct="1">
              <a:lnSpc>
                <a:spcPct val="90000"/>
              </a:lnSpc>
              <a:spcBef>
                <a:spcPts val="1200"/>
              </a:spcBef>
              <a:buClr>
                <a:srgbClr val="57B6AF"/>
              </a:buClr>
              <a:buFont typeface="Arial" panose="020B0604020202020204" pitchFamily="34" charset="0"/>
              <a:buNone/>
            </a:pPr>
            <a:r>
              <a:rPr lang="en-US" sz="1800" b="0" i="1" kern="1200">
                <a:solidFill>
                  <a:srgbClr val="2699BB"/>
                </a:solidFill>
                <a:latin typeface="+mn-lt"/>
                <a:ea typeface="+mn-ea"/>
                <a:cs typeface="+mn-cs"/>
              </a:rPr>
              <a:t>Initiatives</a:t>
            </a:r>
          </a:p>
          <a:p>
            <a:pPr marL="0" marR="0" lvl="0" indent="0" algn="ctr" defTabSz="914400" rtl="0" eaLnBrk="1" fontAlgn="auto" latinLnBrk="0" hangingPunct="1">
              <a:lnSpc>
                <a:spcPct val="90000"/>
              </a:lnSpc>
              <a:spcBef>
                <a:spcPts val="1200"/>
              </a:spcBef>
              <a:spcAft>
                <a:spcPts val="0"/>
              </a:spcAft>
              <a:buClr>
                <a:srgbClr val="57B6AF"/>
              </a:buClr>
              <a:buSzTx/>
              <a:buFont typeface="Arial" panose="020B0604020202020204" pitchFamily="34" charset="0"/>
              <a:buNone/>
              <a:tabLst/>
              <a:defRPr/>
            </a:pPr>
            <a:r>
              <a:rPr lang="en-US" sz="1250" b="0" i="0" kern="1200">
                <a:solidFill>
                  <a:schemeClr val="tx1"/>
                </a:solidFill>
                <a:latin typeface="+mn-lt"/>
                <a:ea typeface="+mn-ea"/>
                <a:cs typeface="+mn-cs"/>
              </a:rPr>
              <a:t>Measles</a:t>
            </a:r>
            <a:r>
              <a:rPr lang="en-US" sz="1250" b="0" i="0" kern="1200" baseline="0">
                <a:solidFill>
                  <a:schemeClr val="tx1"/>
                </a:solidFill>
                <a:latin typeface="+mn-lt"/>
                <a:ea typeface="+mn-ea"/>
                <a:cs typeface="+mn-cs"/>
              </a:rPr>
              <a:t> </a:t>
            </a:r>
            <a:r>
              <a:rPr lang="en-US" sz="1250" b="0" i="0" kern="1200">
                <a:solidFill>
                  <a:schemeClr val="tx1"/>
                </a:solidFill>
                <a:latin typeface="+mn-lt"/>
                <a:ea typeface="+mn-ea"/>
                <a:cs typeface="+mn-cs"/>
              </a:rPr>
              <a:t>Control</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250" b="0" i="0" kern="1200" err="1">
                <a:solidFill>
                  <a:schemeClr val="tx1"/>
                </a:solidFill>
                <a:latin typeface="+mn-lt"/>
                <a:ea typeface="+mn-ea"/>
                <a:cs typeface="+mn-cs"/>
              </a:rPr>
              <a:t>EndAIDS</a:t>
            </a:r>
            <a:endParaRPr lang="en-US" sz="1250" b="0" i="0" kern="1200">
              <a:solidFill>
                <a:schemeClr val="tx1"/>
              </a:solidFill>
              <a:latin typeface="+mn-lt"/>
              <a:ea typeface="+mn-ea"/>
              <a:cs typeface="+mn-cs"/>
            </a:endParaRP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250" b="0" i="0" kern="1200">
                <a:solidFill>
                  <a:schemeClr val="tx1"/>
                </a:solidFill>
                <a:latin typeface="+mn-lt"/>
                <a:ea typeface="+mn-ea"/>
                <a:cs typeface="+mn-cs"/>
              </a:rPr>
              <a:t>Vital Statistics</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250" b="0" i="0" kern="1200">
                <a:solidFill>
                  <a:schemeClr val="tx1"/>
                </a:solidFill>
                <a:latin typeface="+mn-lt"/>
                <a:ea typeface="+mn-ea"/>
                <a:cs typeface="+mn-cs"/>
              </a:rPr>
              <a:t>(E. coli, mumps, etc.)</a:t>
            </a:r>
          </a:p>
        </p:txBody>
      </p:sp>
      <p:sp>
        <p:nvSpPr>
          <p:cNvPr id="51" name="TextBox 50"/>
          <p:cNvSpPr txBox="1"/>
          <p:nvPr userDrawn="1"/>
        </p:nvSpPr>
        <p:spPr>
          <a:xfrm>
            <a:off x="4541332" y="4393628"/>
            <a:ext cx="2303013" cy="2092881"/>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a:solidFill>
                  <a:schemeClr val="tx1"/>
                </a:solidFill>
                <a:latin typeface="+mn-lt"/>
                <a:ea typeface="+mn-ea"/>
                <a:cs typeface="+mn-cs"/>
              </a:rPr>
              <a:t>Prevention and</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a:solidFill>
                  <a:schemeClr val="tx1"/>
                </a:solidFill>
                <a:latin typeface="+mn-lt"/>
                <a:ea typeface="+mn-ea"/>
                <a:cs typeface="+mn-cs"/>
              </a:rPr>
              <a:t>Community Health</a:t>
            </a:r>
          </a:p>
          <a:p>
            <a:pPr algn="ctr">
              <a:spcBef>
                <a:spcPts val="1200"/>
              </a:spcBef>
            </a:pPr>
            <a:r>
              <a:rPr lang="en-US" sz="1800" b="0" i="1" kern="1200">
                <a:solidFill>
                  <a:srgbClr val="2699BB"/>
                </a:solidFill>
                <a:latin typeface="+mn-lt"/>
                <a:ea typeface="+mn-ea"/>
                <a:cs typeface="+mn-cs"/>
              </a:rPr>
              <a:t>Initiatives</a:t>
            </a:r>
            <a:endParaRPr lang="en-US" sz="1800">
              <a:solidFill>
                <a:srgbClr val="2699BB"/>
              </a:solidFill>
              <a:latin typeface="+mn-lt"/>
            </a:endParaRPr>
          </a:p>
          <a:p>
            <a:pPr marL="0" algn="ctr" defTabSz="914400" rtl="0" eaLnBrk="1" latinLnBrk="0" hangingPunct="1">
              <a:spcBef>
                <a:spcPts val="1200"/>
              </a:spcBef>
            </a:pPr>
            <a:r>
              <a:rPr lang="en-US" sz="1250" b="0" i="0" kern="1200">
                <a:solidFill>
                  <a:schemeClr val="tx1"/>
                </a:solidFill>
                <a:latin typeface="+mn-lt"/>
                <a:ea typeface="+mn-ea"/>
                <a:cs typeface="+mn-cs"/>
              </a:rPr>
              <a:t>Tobacco 21</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250" b="0" i="0" kern="1200">
                <a:solidFill>
                  <a:schemeClr val="tx1"/>
                </a:solidFill>
                <a:latin typeface="+mn-lt"/>
                <a:ea typeface="+mn-ea"/>
                <a:cs typeface="+mn-cs"/>
              </a:rPr>
              <a:t>Immunization Rates</a:t>
            </a:r>
          </a:p>
          <a:p>
            <a:pPr marL="0" algn="ctr" defTabSz="914400" rtl="0" eaLnBrk="1" latinLnBrk="0" hangingPunct="1">
              <a:spcBef>
                <a:spcPts val="600"/>
              </a:spcBef>
            </a:pPr>
            <a:r>
              <a:rPr lang="en-US" sz="1250" b="0" i="0" kern="1200">
                <a:solidFill>
                  <a:schemeClr val="tx1"/>
                </a:solidFill>
                <a:latin typeface="+mn-lt"/>
                <a:ea typeface="+mn-ea"/>
                <a:cs typeface="+mn-cs"/>
              </a:rPr>
              <a:t>Family Planning (Title X)</a:t>
            </a:r>
          </a:p>
          <a:p>
            <a:pPr marL="0" algn="ctr" defTabSz="914400" rtl="0" eaLnBrk="1" latinLnBrk="0" hangingPunct="1">
              <a:spcBef>
                <a:spcPts val="600"/>
              </a:spcBef>
            </a:pPr>
            <a:r>
              <a:rPr lang="en-US" sz="1250" b="0" i="0" kern="1200">
                <a:solidFill>
                  <a:schemeClr val="tx1"/>
                </a:solidFill>
                <a:latin typeface="+mn-lt"/>
                <a:ea typeface="+mn-ea"/>
                <a:cs typeface="+mn-cs"/>
              </a:rPr>
              <a:t>Marijuana Prevention</a:t>
            </a:r>
          </a:p>
        </p:txBody>
      </p:sp>
      <p:sp>
        <p:nvSpPr>
          <p:cNvPr id="52" name="TextBox 51"/>
          <p:cNvSpPr txBox="1"/>
          <p:nvPr userDrawn="1"/>
        </p:nvSpPr>
        <p:spPr>
          <a:xfrm>
            <a:off x="2292752" y="4393629"/>
            <a:ext cx="2248580" cy="1892826"/>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a:solidFill>
                  <a:schemeClr val="tx1"/>
                </a:solidFill>
                <a:latin typeface="+mn-lt"/>
                <a:ea typeface="+mn-ea"/>
                <a:cs typeface="+mn-cs"/>
              </a:rPr>
              <a:t>Environmental</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a:solidFill>
                  <a:schemeClr val="tx1"/>
                </a:solidFill>
                <a:latin typeface="+mn-lt"/>
                <a:ea typeface="+mn-ea"/>
                <a:cs typeface="+mn-cs"/>
              </a:rPr>
              <a:t>Public Health</a:t>
            </a:r>
          </a:p>
          <a:p>
            <a:pPr algn="ctr">
              <a:spcBef>
                <a:spcPts val="1200"/>
              </a:spcBef>
            </a:pPr>
            <a:r>
              <a:rPr lang="en-US" sz="1800" b="0" i="1" kern="1200">
                <a:solidFill>
                  <a:srgbClr val="2699BB"/>
                </a:solidFill>
                <a:latin typeface="+mn-lt"/>
                <a:ea typeface="+mn-ea"/>
                <a:cs typeface="+mn-cs"/>
              </a:rPr>
              <a:t>Initiatives</a:t>
            </a:r>
            <a:endParaRPr lang="en-US" sz="1800">
              <a:solidFill>
                <a:srgbClr val="2699BB"/>
              </a:solidFill>
              <a:latin typeface="+mn-lt"/>
            </a:endParaRPr>
          </a:p>
          <a:p>
            <a:pPr algn="ctr">
              <a:spcBef>
                <a:spcPts val="1200"/>
              </a:spcBef>
            </a:pPr>
            <a:r>
              <a:rPr lang="en-US" sz="1250" b="0" i="0" kern="1200">
                <a:solidFill>
                  <a:schemeClr val="tx1"/>
                </a:solidFill>
                <a:latin typeface="+mn-lt"/>
                <a:ea typeface="+mn-ea"/>
                <a:cs typeface="+mn-cs"/>
              </a:rPr>
              <a:t>Puget</a:t>
            </a:r>
            <a:r>
              <a:rPr lang="en-US" sz="1250" b="0" i="0" kern="1200" baseline="0">
                <a:solidFill>
                  <a:schemeClr val="tx1"/>
                </a:solidFill>
                <a:latin typeface="+mn-lt"/>
                <a:ea typeface="+mn-ea"/>
                <a:cs typeface="+mn-cs"/>
              </a:rPr>
              <a:t> Sound Cleanup</a:t>
            </a:r>
            <a:endParaRPr lang="en-US" sz="1250" b="0" i="0" kern="1200">
              <a:solidFill>
                <a:schemeClr val="tx1"/>
              </a:solidFill>
              <a:latin typeface="+mn-lt"/>
              <a:ea typeface="+mn-ea"/>
              <a:cs typeface="+mn-cs"/>
            </a:endParaRPr>
          </a:p>
          <a:p>
            <a:pPr algn="ctr">
              <a:spcBef>
                <a:spcPts val="600"/>
              </a:spcBef>
            </a:pPr>
            <a:r>
              <a:rPr lang="en-US" sz="1250" b="0" i="0" kern="1200">
                <a:solidFill>
                  <a:schemeClr val="tx1"/>
                </a:solidFill>
                <a:latin typeface="+mn-lt"/>
                <a:ea typeface="+mn-ea"/>
                <a:cs typeface="+mn-cs"/>
              </a:rPr>
              <a:t> PFAS</a:t>
            </a:r>
          </a:p>
          <a:p>
            <a:pPr algn="ctr">
              <a:spcBef>
                <a:spcPts val="600"/>
              </a:spcBef>
            </a:pPr>
            <a:r>
              <a:rPr lang="en-US" sz="1250" b="0" i="0" kern="1200">
                <a:solidFill>
                  <a:schemeClr val="tx1"/>
                </a:solidFill>
                <a:latin typeface="+mn-lt"/>
                <a:ea typeface="+mn-ea"/>
                <a:cs typeface="+mn-cs"/>
              </a:rPr>
              <a:t> Pesticide Exposures</a:t>
            </a:r>
          </a:p>
        </p:txBody>
      </p:sp>
      <p:sp>
        <p:nvSpPr>
          <p:cNvPr id="53" name="TextBox 52"/>
          <p:cNvSpPr txBox="1"/>
          <p:nvPr userDrawn="1"/>
        </p:nvSpPr>
        <p:spPr>
          <a:xfrm>
            <a:off x="6844345" y="4394913"/>
            <a:ext cx="2299655" cy="2169825"/>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a:solidFill>
                  <a:schemeClr val="tx1"/>
                </a:solidFill>
                <a:latin typeface="+mn-lt"/>
                <a:ea typeface="+mn-ea"/>
                <a:cs typeface="+mn-cs"/>
              </a:rPr>
              <a:t>Health Systems</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a:solidFill>
                  <a:schemeClr val="tx1"/>
                </a:solidFill>
                <a:latin typeface="+mn-lt"/>
                <a:ea typeface="+mn-ea"/>
                <a:cs typeface="+mn-cs"/>
              </a:rPr>
              <a:t>Quality Assurance</a:t>
            </a:r>
          </a:p>
          <a:p>
            <a:pPr algn="ctr">
              <a:spcBef>
                <a:spcPts val="1200"/>
              </a:spcBef>
            </a:pPr>
            <a:r>
              <a:rPr lang="en-US" sz="1800" b="0" i="1" kern="1200">
                <a:solidFill>
                  <a:srgbClr val="2699BB"/>
                </a:solidFill>
                <a:latin typeface="+mn-lt"/>
                <a:ea typeface="+mn-ea"/>
                <a:cs typeface="+mn-cs"/>
              </a:rPr>
              <a:t>Initiatives</a:t>
            </a:r>
            <a:endParaRPr lang="en-US" sz="1800">
              <a:solidFill>
                <a:srgbClr val="2699BB"/>
              </a:solidFill>
              <a:latin typeface="+mn-lt"/>
            </a:endParaRPr>
          </a:p>
          <a:p>
            <a:pPr marL="0" algn="ctr" defTabSz="914400" rtl="0" eaLnBrk="1" latinLnBrk="0" hangingPunct="1">
              <a:spcBef>
                <a:spcPts val="1200"/>
              </a:spcBef>
            </a:pPr>
            <a:r>
              <a:rPr lang="en-US" sz="1250" b="0" i="0" kern="1200">
                <a:solidFill>
                  <a:schemeClr val="tx1"/>
                </a:solidFill>
                <a:latin typeface="+mn-lt"/>
                <a:ea typeface="+mn-ea"/>
                <a:cs typeface="+mn-cs"/>
              </a:rPr>
              <a:t>Opioids</a:t>
            </a:r>
          </a:p>
          <a:p>
            <a:pPr marL="0" algn="ctr" defTabSz="914400" rtl="0" eaLnBrk="1" latinLnBrk="0" hangingPunct="1">
              <a:spcBef>
                <a:spcPts val="600"/>
              </a:spcBef>
            </a:pPr>
            <a:r>
              <a:rPr lang="en-US" sz="1250" b="0" i="0" kern="1200">
                <a:solidFill>
                  <a:schemeClr val="tx1"/>
                </a:solidFill>
                <a:latin typeface="+mn-lt"/>
                <a:ea typeface="+mn-ea"/>
                <a:cs typeface="+mn-cs"/>
              </a:rPr>
              <a:t>Behavioral Health Integration </a:t>
            </a:r>
          </a:p>
          <a:p>
            <a:pPr marL="0" algn="ctr" defTabSz="914400" rtl="0" eaLnBrk="1" latinLnBrk="0" hangingPunct="1">
              <a:spcBef>
                <a:spcPts val="600"/>
              </a:spcBef>
            </a:pPr>
            <a:r>
              <a:rPr lang="en-US" sz="1250" b="0" i="0" kern="1200">
                <a:solidFill>
                  <a:schemeClr val="tx1"/>
                </a:solidFill>
                <a:latin typeface="+mn-lt"/>
                <a:ea typeface="+mn-ea"/>
                <a:cs typeface="+mn-cs"/>
              </a:rPr>
              <a:t>Certificate of Need</a:t>
            </a:r>
          </a:p>
          <a:p>
            <a:pPr marL="0" algn="ctr" defTabSz="914400" rtl="0" eaLnBrk="1" latinLnBrk="0" hangingPunct="1">
              <a:spcBef>
                <a:spcPts val="600"/>
              </a:spcBef>
            </a:pPr>
            <a:r>
              <a:rPr lang="en-US" sz="1250" b="0" i="0" kern="1200">
                <a:solidFill>
                  <a:schemeClr val="tx1"/>
                </a:solidFill>
                <a:latin typeface="+mn-lt"/>
                <a:ea typeface="+mn-ea"/>
                <a:cs typeface="+mn-cs"/>
              </a:rPr>
              <a:t> Health Professions</a:t>
            </a:r>
          </a:p>
        </p:txBody>
      </p:sp>
      <p:pic>
        <p:nvPicPr>
          <p:cNvPr id="12" name="Picture 11" descr="photo of two medical professionals wearing red jackets, a young man, and a woman, with the word &quot;Doctor&quot; on the woman's jacket"/>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6844345" y="1845773"/>
            <a:ext cx="2299655" cy="2325898"/>
          </a:xfrm>
          <a:prstGeom prst="rect">
            <a:avLst/>
          </a:prstGeom>
          <a:effectLst/>
        </p:spPr>
      </p:pic>
      <p:sp>
        <p:nvSpPr>
          <p:cNvPr id="13" name="Title 1"/>
          <p:cNvSpPr>
            <a:spLocks noGrp="1"/>
          </p:cNvSpPr>
          <p:nvPr>
            <p:ph type="title" hasCustomPrompt="1"/>
          </p:nvPr>
        </p:nvSpPr>
        <p:spPr>
          <a:xfrm>
            <a:off x="-6927" y="671965"/>
            <a:ext cx="9144000" cy="494092"/>
          </a:xfrm>
        </p:spPr>
        <p:txBody>
          <a:bodyPr anchor="t">
            <a:noAutofit/>
          </a:bodyPr>
          <a:lstStyle>
            <a:lvl1pPr>
              <a:defRPr lang="en-US" sz="2700" kern="1200" baseline="0" dirty="0">
                <a:solidFill>
                  <a:schemeClr val="tx1"/>
                </a:solidFill>
                <a:latin typeface="Century Gothic" panose="020B0502020202020204" pitchFamily="34" charset="0"/>
              </a:defRPr>
            </a:lvl1pPr>
          </a:lstStyle>
          <a:p>
            <a:pPr lvl="0" algn="ctr"/>
            <a:r>
              <a:rPr lang="en-US" sz="3000" kern="1200" baseline="0">
                <a:solidFill>
                  <a:schemeClr val="tx1"/>
                </a:solidFill>
                <a:latin typeface="Century Gothic" panose="020B0502020202020204" pitchFamily="34" charset="0"/>
                <a:ea typeface="+mn-ea"/>
                <a:cs typeface="+mn-cs"/>
              </a:rPr>
              <a:t>Department of Health</a:t>
            </a:r>
          </a:p>
        </p:txBody>
      </p:sp>
    </p:spTree>
    <p:extLst>
      <p:ext uri="{BB962C8B-B14F-4D97-AF65-F5344CB8AC3E}">
        <p14:creationId xmlns:p14="http://schemas.microsoft.com/office/powerpoint/2010/main" val="12848188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pic>
        <p:nvPicPr>
          <p:cNvPr id="8" name="Picture 7" descr="image of a modern computer monito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862197" y="1687649"/>
            <a:ext cx="4633450" cy="3590095"/>
          </a:xfrm>
          <a:prstGeom prst="rect">
            <a:avLst/>
          </a:prstGeom>
          <a:effectLst>
            <a:outerShdw blurRad="50800" dist="38100" dir="2700000" algn="tl" rotWithShape="0">
              <a:prstClr val="black">
                <a:alpha val="40000"/>
              </a:prstClr>
            </a:outerShdw>
          </a:effectLst>
        </p:spPr>
      </p:pic>
      <p:sp>
        <p:nvSpPr>
          <p:cNvPr id="10" name="Text Placeholder 2"/>
          <p:cNvSpPr>
            <a:spLocks noGrp="1"/>
          </p:cNvSpPr>
          <p:nvPr>
            <p:ph type="body" sz="quarter" idx="11" hasCustomPrompt="1"/>
          </p:nvPr>
        </p:nvSpPr>
        <p:spPr>
          <a:xfrm>
            <a:off x="684278" y="2638650"/>
            <a:ext cx="3126177"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11" name="Text Placeholder 3"/>
          <p:cNvSpPr>
            <a:spLocks noGrp="1"/>
          </p:cNvSpPr>
          <p:nvPr>
            <p:ph type="body" sz="half" idx="10" hasCustomPrompt="1"/>
          </p:nvPr>
        </p:nvSpPr>
        <p:spPr>
          <a:xfrm>
            <a:off x="684277" y="3691263"/>
            <a:ext cx="3126178"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3" name="Picture Placeholder 14"/>
          <p:cNvSpPr>
            <a:spLocks noGrp="1"/>
          </p:cNvSpPr>
          <p:nvPr>
            <p:ph type="pic" sz="quarter" idx="12"/>
          </p:nvPr>
        </p:nvSpPr>
        <p:spPr>
          <a:xfrm>
            <a:off x="4219575" y="1876425"/>
            <a:ext cx="3914775" cy="2324100"/>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4" name="TextBox 13"/>
          <p:cNvSpPr txBox="1"/>
          <p:nvPr userDrawn="1"/>
        </p:nvSpPr>
        <p:spPr>
          <a:xfrm>
            <a:off x="0" y="6318775"/>
            <a:ext cx="9144000" cy="369332"/>
          </a:xfrm>
          <a:prstGeom prst="rect">
            <a:avLst/>
          </a:prstGeom>
          <a:noFill/>
        </p:spPr>
        <p:txBody>
          <a:bodyPr wrap="square" rtlCol="0">
            <a:spAutoFit/>
          </a:bodyPr>
          <a:lstStyle/>
          <a:p>
            <a:pPr algn="ctr"/>
            <a:r>
              <a:rPr lang="en-US">
                <a:solidFill>
                  <a:srgbClr val="2699BB"/>
                </a:solidFill>
                <a:latin typeface="Century Gothic" panose="020B0502020202020204" pitchFamily="34" charset="0"/>
              </a:rPr>
              <a:t>Washington State Department of Health</a:t>
            </a:r>
            <a:r>
              <a:rPr lang="en-US"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684278" y="1643610"/>
            <a:ext cx="3126178" cy="852471"/>
          </a:xfrm>
        </p:spPr>
        <p:txBody>
          <a:bodyPr anchor="t">
            <a:normAutofit/>
          </a:bodyPr>
          <a:lstStyle>
            <a:lvl1pPr>
              <a:defRPr sz="2700"/>
            </a:lvl1pPr>
          </a:lstStyle>
          <a:p>
            <a:pPr lvl="0"/>
            <a:r>
              <a:rPr lang="en-US"/>
              <a:t>Web Presence Screenshot</a:t>
            </a:r>
          </a:p>
        </p:txBody>
      </p:sp>
    </p:spTree>
    <p:extLst>
      <p:ext uri="{BB962C8B-B14F-4D97-AF65-F5344CB8AC3E}">
        <p14:creationId xmlns:p14="http://schemas.microsoft.com/office/powerpoint/2010/main" val="30693946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eb Address">
    <p:spTree>
      <p:nvGrpSpPr>
        <p:cNvPr id="1" name=""/>
        <p:cNvGrpSpPr/>
        <p:nvPr/>
      </p:nvGrpSpPr>
      <p:grpSpPr>
        <a:xfrm>
          <a:off x="0" y="0"/>
          <a:ext cx="0" cy="0"/>
          <a:chOff x="0" y="0"/>
          <a:chExt cx="0" cy="0"/>
        </a:xfrm>
      </p:grpSpPr>
      <p:pic>
        <p:nvPicPr>
          <p:cNvPr id="7" name="Picture 6" descr="image of a computer monito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862197" y="1687649"/>
            <a:ext cx="4633450" cy="3590095"/>
          </a:xfrm>
          <a:prstGeom prst="rect">
            <a:avLst/>
          </a:prstGeom>
          <a:effectLst/>
        </p:spPr>
      </p:pic>
      <p:sp>
        <p:nvSpPr>
          <p:cNvPr id="14" name="Text Placeholder 2"/>
          <p:cNvSpPr>
            <a:spLocks noGrp="1"/>
          </p:cNvSpPr>
          <p:nvPr>
            <p:ph type="body" sz="quarter" idx="12" hasCustomPrompt="1"/>
          </p:nvPr>
        </p:nvSpPr>
        <p:spPr>
          <a:xfrm>
            <a:off x="4238625" y="2833688"/>
            <a:ext cx="3876675" cy="557212"/>
          </a:xfrm>
        </p:spPr>
        <p:txBody>
          <a:bodyPr>
            <a:noAutofit/>
          </a:bodyPr>
          <a:lstStyle>
            <a:lvl1pPr marL="0" indent="0" algn="ctr">
              <a:buNone/>
              <a:defRPr sz="27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a:t>www.doh.wa.gov</a:t>
            </a:r>
          </a:p>
        </p:txBody>
      </p:sp>
      <p:sp>
        <p:nvSpPr>
          <p:cNvPr id="10" name="Text Placeholder 2"/>
          <p:cNvSpPr>
            <a:spLocks noGrp="1"/>
          </p:cNvSpPr>
          <p:nvPr>
            <p:ph type="body" sz="quarter" idx="11" hasCustomPrompt="1"/>
          </p:nvPr>
        </p:nvSpPr>
        <p:spPr>
          <a:xfrm>
            <a:off x="684278" y="2638650"/>
            <a:ext cx="3126177"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11" name="Text Placeholder 3"/>
          <p:cNvSpPr>
            <a:spLocks noGrp="1"/>
          </p:cNvSpPr>
          <p:nvPr>
            <p:ph type="body" sz="half" idx="10" hasCustomPrompt="1"/>
          </p:nvPr>
        </p:nvSpPr>
        <p:spPr>
          <a:xfrm>
            <a:off x="684277" y="3691263"/>
            <a:ext cx="3126178"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a:solidFill>
                  <a:srgbClr val="2699BB"/>
                </a:solidFill>
                <a:latin typeface="Century Gothic" panose="020B0502020202020204" pitchFamily="34" charset="0"/>
              </a:rPr>
              <a:t>Washington State Department of Health</a:t>
            </a:r>
            <a:r>
              <a:rPr lang="en-US"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676474" y="1643610"/>
            <a:ext cx="3133982" cy="852471"/>
          </a:xfrm>
        </p:spPr>
        <p:txBody>
          <a:bodyPr anchor="t">
            <a:normAutofit/>
          </a:bodyPr>
          <a:lstStyle>
            <a:lvl1pPr>
              <a:defRPr sz="2700"/>
            </a:lvl1pPr>
          </a:lstStyle>
          <a:p>
            <a:pPr lvl="0"/>
            <a:r>
              <a:rPr lang="en-US"/>
              <a:t>Web Presence Address</a:t>
            </a:r>
          </a:p>
        </p:txBody>
      </p:sp>
    </p:spTree>
    <p:extLst>
      <p:ext uri="{BB962C8B-B14F-4D97-AF65-F5344CB8AC3E}">
        <p14:creationId xmlns:p14="http://schemas.microsoft.com/office/powerpoint/2010/main" val="22369749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Pad for Large Screen Shots">
    <p:spTree>
      <p:nvGrpSpPr>
        <p:cNvPr id="1" name=""/>
        <p:cNvGrpSpPr/>
        <p:nvPr/>
      </p:nvGrpSpPr>
      <p:grpSpPr>
        <a:xfrm>
          <a:off x="0" y="0"/>
          <a:ext cx="0" cy="0"/>
          <a:chOff x="0" y="0"/>
          <a:chExt cx="0" cy="0"/>
        </a:xfrm>
      </p:grpSpPr>
      <p:pic>
        <p:nvPicPr>
          <p:cNvPr id="2" name="Picture 1" descr="image of a computer table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860" y="683166"/>
            <a:ext cx="8115083" cy="5457268"/>
          </a:xfrm>
          <a:prstGeom prst="rect">
            <a:avLst/>
          </a:prstGeom>
        </p:spPr>
      </p:pic>
      <p:sp>
        <p:nvSpPr>
          <p:cNvPr id="8" name="Picture Placeholder 14"/>
          <p:cNvSpPr>
            <a:spLocks noGrp="1"/>
          </p:cNvSpPr>
          <p:nvPr>
            <p:ph type="pic" sz="quarter" idx="12"/>
          </p:nvPr>
        </p:nvSpPr>
        <p:spPr>
          <a:xfrm>
            <a:off x="1459148" y="966282"/>
            <a:ext cx="6361889" cy="4876800"/>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6" name="TextBox 5"/>
          <p:cNvSpPr txBox="1"/>
          <p:nvPr userDrawn="1"/>
        </p:nvSpPr>
        <p:spPr>
          <a:xfrm>
            <a:off x="0" y="6318775"/>
            <a:ext cx="9144000" cy="369332"/>
          </a:xfrm>
          <a:prstGeom prst="rect">
            <a:avLst/>
          </a:prstGeom>
          <a:noFill/>
        </p:spPr>
        <p:txBody>
          <a:bodyPr wrap="square" rtlCol="0">
            <a:spAutoFit/>
          </a:bodyPr>
          <a:lstStyle/>
          <a:p>
            <a:pPr algn="ctr"/>
            <a:r>
              <a:rPr lang="en-US">
                <a:solidFill>
                  <a:srgbClr val="2699BB"/>
                </a:solidFill>
                <a:latin typeface="Century Gothic" panose="020B0502020202020204" pitchFamily="34" charset="0"/>
              </a:rPr>
              <a:t>Washington State Department of Health</a:t>
            </a:r>
            <a:r>
              <a:rPr lang="en-US"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7710815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684278" y="2295750"/>
            <a:ext cx="3400619"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18" name="Text Placeholder 3"/>
          <p:cNvSpPr>
            <a:spLocks noGrp="1"/>
          </p:cNvSpPr>
          <p:nvPr>
            <p:ph type="body" sz="half" idx="15" hasCustomPrompt="1"/>
          </p:nvPr>
        </p:nvSpPr>
        <p:spPr>
          <a:xfrm>
            <a:off x="684277" y="3348363"/>
            <a:ext cx="3400620"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pic>
        <p:nvPicPr>
          <p:cNvPr id="8" name="Picture 7" descr="image of a cell pho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63470" y="848632"/>
            <a:ext cx="2501674" cy="5102225"/>
          </a:xfrm>
          <a:prstGeom prst="rect">
            <a:avLst/>
          </a:prstGeom>
          <a:effectLst/>
        </p:spPr>
      </p:pic>
      <p:sp>
        <p:nvSpPr>
          <p:cNvPr id="9" name="Picture Placeholder 9"/>
          <p:cNvSpPr>
            <a:spLocks noGrp="1"/>
          </p:cNvSpPr>
          <p:nvPr>
            <p:ph type="pic" sz="quarter" idx="13"/>
          </p:nvPr>
        </p:nvSpPr>
        <p:spPr>
          <a:xfrm>
            <a:off x="5464630" y="1763486"/>
            <a:ext cx="2126342" cy="3302000"/>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1" name="TextBox 10"/>
          <p:cNvSpPr txBox="1"/>
          <p:nvPr userDrawn="1"/>
        </p:nvSpPr>
        <p:spPr>
          <a:xfrm>
            <a:off x="0" y="6318775"/>
            <a:ext cx="9144000" cy="369332"/>
          </a:xfrm>
          <a:prstGeom prst="rect">
            <a:avLst/>
          </a:prstGeom>
          <a:noFill/>
        </p:spPr>
        <p:txBody>
          <a:bodyPr wrap="square" rtlCol="0">
            <a:spAutoFit/>
          </a:bodyPr>
          <a:lstStyle/>
          <a:p>
            <a:pPr algn="ctr"/>
            <a:r>
              <a:rPr lang="en-US">
                <a:solidFill>
                  <a:srgbClr val="2699BB"/>
                </a:solidFill>
                <a:latin typeface="Century Gothic" panose="020B0502020202020204" pitchFamily="34" charset="0"/>
              </a:rPr>
              <a:t>Washington State Department of Health</a:t>
            </a:r>
            <a:r>
              <a:rPr lang="en-US"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684276" y="1300708"/>
            <a:ext cx="3400621" cy="869681"/>
          </a:xfrm>
        </p:spPr>
        <p:txBody>
          <a:bodyPr anchor="t">
            <a:normAutofit/>
          </a:bodyPr>
          <a:lstStyle>
            <a:lvl1pPr>
              <a:defRPr sz="2700"/>
            </a:lvl1pPr>
          </a:lstStyle>
          <a:p>
            <a:pPr lvl="0"/>
            <a:r>
              <a:rPr lang="en-US"/>
              <a:t>Mobile Presence Screenshot</a:t>
            </a:r>
          </a:p>
        </p:txBody>
      </p:sp>
    </p:spTree>
    <p:extLst>
      <p:ext uri="{BB962C8B-B14F-4D97-AF65-F5344CB8AC3E}">
        <p14:creationId xmlns:p14="http://schemas.microsoft.com/office/powerpoint/2010/main" val="7985221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obile Address">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684278" y="2295750"/>
            <a:ext cx="3400619"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18" name="Text Placeholder 3"/>
          <p:cNvSpPr>
            <a:spLocks noGrp="1"/>
          </p:cNvSpPr>
          <p:nvPr>
            <p:ph type="body" sz="half" idx="15" hasCustomPrompt="1"/>
          </p:nvPr>
        </p:nvSpPr>
        <p:spPr>
          <a:xfrm>
            <a:off x="684277" y="3348363"/>
            <a:ext cx="3400620"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pic>
        <p:nvPicPr>
          <p:cNvPr id="8" name="Picture 7" descr="image of a cell pho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63470" y="848632"/>
            <a:ext cx="2501674" cy="5102225"/>
          </a:xfrm>
          <a:prstGeom prst="rect">
            <a:avLst/>
          </a:prstGeom>
          <a:effectLst/>
        </p:spPr>
      </p:pic>
      <p:sp>
        <p:nvSpPr>
          <p:cNvPr id="9" name="Text Placeholder 2"/>
          <p:cNvSpPr>
            <a:spLocks noGrp="1"/>
          </p:cNvSpPr>
          <p:nvPr>
            <p:ph type="body" sz="quarter" idx="16" hasCustomPrompt="1"/>
          </p:nvPr>
        </p:nvSpPr>
        <p:spPr>
          <a:xfrm>
            <a:off x="5435295" y="3264478"/>
            <a:ext cx="2181225" cy="409575"/>
          </a:xfrm>
        </p:spPr>
        <p:txBody>
          <a:bodyPr>
            <a:normAutofit/>
          </a:bodyPr>
          <a:lstStyle>
            <a:lvl1pPr marL="0" indent="0" algn="ctr">
              <a:lnSpc>
                <a:spcPct val="100000"/>
              </a:lnSpc>
              <a:spcBef>
                <a:spcPts val="0"/>
              </a:spcBef>
              <a:buNone/>
              <a:defRPr sz="18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a:t>www.doh.wa.gov</a:t>
            </a:r>
          </a:p>
        </p:txBody>
      </p:sp>
      <p:sp>
        <p:nvSpPr>
          <p:cNvPr id="11" name="TextBox 10"/>
          <p:cNvSpPr txBox="1"/>
          <p:nvPr userDrawn="1"/>
        </p:nvSpPr>
        <p:spPr>
          <a:xfrm>
            <a:off x="0" y="6318775"/>
            <a:ext cx="9144000" cy="369332"/>
          </a:xfrm>
          <a:prstGeom prst="rect">
            <a:avLst/>
          </a:prstGeom>
          <a:noFill/>
        </p:spPr>
        <p:txBody>
          <a:bodyPr wrap="square" rtlCol="0">
            <a:spAutoFit/>
          </a:bodyPr>
          <a:lstStyle/>
          <a:p>
            <a:pPr algn="ctr"/>
            <a:r>
              <a:rPr lang="en-US">
                <a:solidFill>
                  <a:srgbClr val="2699BB"/>
                </a:solidFill>
                <a:latin typeface="Century Gothic" panose="020B0502020202020204" pitchFamily="34" charset="0"/>
              </a:rPr>
              <a:t>Washington State Department</a:t>
            </a:r>
            <a:r>
              <a:rPr lang="en-US" baseline="0">
                <a:solidFill>
                  <a:srgbClr val="2699BB"/>
                </a:solidFill>
                <a:latin typeface="Century Gothic" panose="020B0502020202020204" pitchFamily="34" charset="0"/>
              </a:rPr>
              <a: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684276" y="1300709"/>
            <a:ext cx="3400621" cy="852471"/>
          </a:xfrm>
        </p:spPr>
        <p:txBody>
          <a:bodyPr anchor="t">
            <a:normAutofit/>
          </a:bodyPr>
          <a:lstStyle>
            <a:lvl1pPr>
              <a:defRPr sz="2700"/>
            </a:lvl1pPr>
          </a:lstStyle>
          <a:p>
            <a:pPr lvl="0"/>
            <a:r>
              <a:rPr lang="en-US"/>
              <a:t>Mobile Presence Address</a:t>
            </a:r>
          </a:p>
        </p:txBody>
      </p:sp>
    </p:spTree>
    <p:extLst>
      <p:ext uri="{BB962C8B-B14F-4D97-AF65-F5344CB8AC3E}">
        <p14:creationId xmlns:p14="http://schemas.microsoft.com/office/powerpoint/2010/main" val="24938228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cxnSp>
        <p:nvCxnSpPr>
          <p:cNvPr id="6" name="Straight Connector 5"/>
          <p:cNvCxnSpPr/>
          <p:nvPr userDrawn="1"/>
        </p:nvCxnSpPr>
        <p:spPr>
          <a:xfrm flipV="1">
            <a:off x="4322814" y="3549371"/>
            <a:ext cx="499998"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8926" y="2971334"/>
            <a:ext cx="9166143" cy="467387"/>
          </a:xfrm>
        </p:spPr>
        <p:txBody>
          <a:bodyPr anchor="t">
            <a:noAutofit/>
          </a:bodyPr>
          <a:lstStyle>
            <a:lvl1pPr algn="ctr">
              <a:defRPr sz="3000"/>
            </a:lvl1pPr>
          </a:lstStyle>
          <a:p>
            <a:pPr lvl="0"/>
            <a:r>
              <a:rPr lang="en-US"/>
              <a:t>Questions?</a:t>
            </a:r>
          </a:p>
        </p:txBody>
      </p:sp>
    </p:spTree>
    <p:extLst>
      <p:ext uri="{BB962C8B-B14F-4D97-AF65-F5344CB8AC3E}">
        <p14:creationId xmlns:p14="http://schemas.microsoft.com/office/powerpoint/2010/main" val="12265643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1246747"/>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3341910" y="4739419"/>
            <a:ext cx="2473324" cy="314335"/>
          </a:xfrm>
        </p:spPr>
        <p:txBody>
          <a:bodyPr/>
          <a:lstStyle>
            <a:lvl1pPr marL="0" indent="0" algn="ctr">
              <a:buNone/>
              <a:defRPr sz="2000" i="1">
                <a:solidFill>
                  <a:schemeClr val="tx1"/>
                </a:solidFill>
                <a:latin typeface="+mn-lt"/>
              </a:defRPr>
            </a:lvl1pPr>
          </a:lstStyle>
          <a:p>
            <a:pPr lvl="0"/>
            <a:r>
              <a:rPr lang="en-US"/>
              <a:t>Title</a:t>
            </a:r>
          </a:p>
        </p:txBody>
      </p:sp>
      <p:sp>
        <p:nvSpPr>
          <p:cNvPr id="29" name="Text Placeholder 27"/>
          <p:cNvSpPr>
            <a:spLocks noGrp="1"/>
          </p:cNvSpPr>
          <p:nvPr>
            <p:ph type="body" sz="quarter" idx="20" hasCustomPrompt="1"/>
          </p:nvPr>
        </p:nvSpPr>
        <p:spPr>
          <a:xfrm>
            <a:off x="3341910" y="5067436"/>
            <a:ext cx="2473324" cy="374650"/>
          </a:xfrm>
        </p:spPr>
        <p:txBody>
          <a:bodyPr/>
          <a:lstStyle>
            <a:lvl1pPr marL="0" indent="0" algn="ctr">
              <a:buNone/>
              <a:defRPr sz="2000">
                <a:solidFill>
                  <a:schemeClr val="tx1"/>
                </a:solidFill>
                <a:latin typeface="+mn-lt"/>
              </a:defRPr>
            </a:lvl1pPr>
          </a:lstStyle>
          <a:p>
            <a:pPr lvl="0"/>
            <a:r>
              <a:rPr lang="en-US"/>
              <a:t>Program</a:t>
            </a:r>
          </a:p>
        </p:txBody>
      </p:sp>
      <p:sp>
        <p:nvSpPr>
          <p:cNvPr id="35" name="Text Placeholder 21"/>
          <p:cNvSpPr>
            <a:spLocks noGrp="1"/>
          </p:cNvSpPr>
          <p:nvPr>
            <p:ph type="body" sz="quarter" idx="16" hasCustomPrompt="1"/>
          </p:nvPr>
        </p:nvSpPr>
        <p:spPr>
          <a:xfrm>
            <a:off x="3341910" y="4313395"/>
            <a:ext cx="2473324"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36" name="Picture Placeholder 19"/>
          <p:cNvSpPr>
            <a:spLocks noGrp="1"/>
          </p:cNvSpPr>
          <p:nvPr>
            <p:ph type="pic" sz="quarter" idx="14"/>
          </p:nvPr>
        </p:nvSpPr>
        <p:spPr>
          <a:xfrm>
            <a:off x="3341910" y="1554491"/>
            <a:ext cx="2473325" cy="2487612"/>
          </a:xfrm>
        </p:spPr>
        <p:txBody>
          <a:bodyPr/>
          <a:lstStyle>
            <a:lvl1pPr marL="0" indent="0">
              <a:buNone/>
              <a:defRPr lang="en-US" dirty="0">
                <a:solidFill>
                  <a:schemeClr val="tx1">
                    <a:lumMod val="65000"/>
                    <a:lumOff val="35000"/>
                  </a:schemeClr>
                </a:solidFill>
                <a:latin typeface="+mn-lt"/>
              </a:defRPr>
            </a:lvl1pPr>
          </a:lstStyle>
          <a:p>
            <a:r>
              <a:rPr lang="en-US"/>
              <a:t>Click icon to add picture</a:t>
            </a:r>
          </a:p>
        </p:txBody>
      </p:sp>
      <p:sp>
        <p:nvSpPr>
          <p:cNvPr id="55" name="Text Placeholder 2"/>
          <p:cNvSpPr>
            <a:spLocks noGrp="1"/>
          </p:cNvSpPr>
          <p:nvPr>
            <p:ph type="body" sz="quarter" idx="22" hasCustomPrompt="1"/>
          </p:nvPr>
        </p:nvSpPr>
        <p:spPr>
          <a:xfrm>
            <a:off x="0" y="5569077"/>
            <a:ext cx="9144000" cy="269274"/>
          </a:xfrm>
        </p:spPr>
        <p:txBody>
          <a:bodyPr>
            <a:noAutofit/>
          </a:bodyPr>
          <a:lstStyle>
            <a:lvl1pPr marL="0" indent="0" algn="ctr">
              <a:buNone/>
              <a:defRPr sz="2000">
                <a:solidFill>
                  <a:schemeClr val="tx1"/>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a:t>www.doh.wa.gov</a:t>
            </a:r>
          </a:p>
        </p:txBody>
      </p:sp>
      <p:sp>
        <p:nvSpPr>
          <p:cNvPr id="2" name="TextBox 1"/>
          <p:cNvSpPr txBox="1"/>
          <p:nvPr userDrawn="1"/>
        </p:nvSpPr>
        <p:spPr>
          <a:xfrm>
            <a:off x="-8311" y="6430954"/>
            <a:ext cx="9152311" cy="307777"/>
          </a:xfrm>
          <a:prstGeom prst="rect">
            <a:avLst/>
          </a:prstGeom>
          <a:noFill/>
        </p:spPr>
        <p:txBody>
          <a:bodyPr wrap="square" rtlCol="0">
            <a:spAutoFit/>
          </a:bodyPr>
          <a:lstStyle/>
          <a:p>
            <a:pPr algn="ctr"/>
            <a:r>
              <a:rPr lang="en-US" sz="1400">
                <a:solidFill>
                  <a:schemeClr val="tx1"/>
                </a:solidFill>
                <a:latin typeface="Century Gothic" panose="020B0502020202020204" pitchFamily="34" charset="0"/>
              </a:rPr>
              <a:t>@</a:t>
            </a:r>
            <a:r>
              <a:rPr lang="en-US" sz="1400" err="1">
                <a:solidFill>
                  <a:schemeClr val="tx1"/>
                </a:solidFill>
                <a:latin typeface="Century Gothic" panose="020B0502020202020204" pitchFamily="34" charset="0"/>
              </a:rPr>
              <a:t>WADeptHealth</a:t>
            </a:r>
            <a:endParaRPr lang="en-US" sz="1400">
              <a:solidFill>
                <a:schemeClr val="tx1"/>
              </a:solidFill>
              <a:latin typeface="Century Gothic" panose="020B0502020202020204" pitchFamily="34" charset="0"/>
            </a:endParaRPr>
          </a:p>
        </p:txBody>
      </p:sp>
      <p:grpSp>
        <p:nvGrpSpPr>
          <p:cNvPr id="27" name="Group 26"/>
          <p:cNvGrpSpPr/>
          <p:nvPr userDrawn="1"/>
        </p:nvGrpSpPr>
        <p:grpSpPr>
          <a:xfrm>
            <a:off x="3516805" y="6042063"/>
            <a:ext cx="2098762" cy="278331"/>
            <a:chOff x="3537763" y="6061235"/>
            <a:chExt cx="2098762" cy="278331"/>
          </a:xfrm>
        </p:grpSpPr>
        <p:grpSp>
          <p:nvGrpSpPr>
            <p:cNvPr id="28" name="Group 27"/>
            <p:cNvGrpSpPr/>
            <p:nvPr userDrawn="1"/>
          </p:nvGrpSpPr>
          <p:grpSpPr>
            <a:xfrm>
              <a:off x="3867624" y="6061235"/>
              <a:ext cx="1768901" cy="278331"/>
              <a:chOff x="3867624" y="6061235"/>
              <a:chExt cx="1768901" cy="278331"/>
            </a:xfrm>
          </p:grpSpPr>
          <p:pic>
            <p:nvPicPr>
              <p:cNvPr id="38" name="Picture 3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8577" y="6086598"/>
                <a:ext cx="230281" cy="230281"/>
              </a:xfrm>
              <a:prstGeom prst="rect">
                <a:avLst/>
              </a:prstGeom>
            </p:spPr>
          </p:pic>
          <p:pic>
            <p:nvPicPr>
              <p:cNvPr id="39" name="Picture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7624" y="6061235"/>
                <a:ext cx="278331" cy="278331"/>
              </a:xfrm>
              <a:prstGeom prst="rect">
                <a:avLst/>
              </a:prstGeom>
            </p:spPr>
          </p:pic>
          <p:pic>
            <p:nvPicPr>
              <p:cNvPr id="40" name="Picture 3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23176" y="6091680"/>
                <a:ext cx="307200" cy="207343"/>
              </a:xfrm>
              <a:prstGeom prst="rect">
                <a:avLst/>
              </a:prstGeom>
            </p:spPr>
          </p:pic>
          <p:pic>
            <p:nvPicPr>
              <p:cNvPr id="41" name="Picture 4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027" y="6099881"/>
                <a:ext cx="250032" cy="20401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51424" y="6103485"/>
                <a:ext cx="185101" cy="191227"/>
              </a:xfrm>
              <a:prstGeom prst="rect">
                <a:avLst/>
              </a:prstGeom>
            </p:spPr>
          </p:pic>
        </p:grpSp>
        <p:pic>
          <p:nvPicPr>
            <p:cNvPr id="30" name="Picture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537763" y="6126275"/>
              <a:ext cx="196145" cy="159493"/>
            </a:xfrm>
            <a:prstGeom prst="rect">
              <a:avLst/>
            </a:prstGeom>
          </p:spPr>
        </p:pic>
      </p:grpSp>
      <p:sp>
        <p:nvSpPr>
          <p:cNvPr id="45" name="Title 2"/>
          <p:cNvSpPr>
            <a:spLocks noGrp="1"/>
          </p:cNvSpPr>
          <p:nvPr>
            <p:ph type="title" hasCustomPrompt="1"/>
          </p:nvPr>
        </p:nvSpPr>
        <p:spPr>
          <a:xfrm>
            <a:off x="-8311" y="663993"/>
            <a:ext cx="9135687" cy="520628"/>
          </a:xfrm>
        </p:spPr>
        <p:txBody>
          <a:bodyPr>
            <a:normAutofit/>
          </a:bodyPr>
          <a:lstStyle>
            <a:lvl1pPr algn="ctr">
              <a:defRPr sz="2700"/>
            </a:lvl1pPr>
          </a:lstStyle>
          <a:p>
            <a:pPr lvl="0"/>
            <a:r>
              <a:rPr lang="en-US"/>
              <a:t>Contact 1</a:t>
            </a:r>
          </a:p>
        </p:txBody>
      </p:sp>
      <p:pic>
        <p:nvPicPr>
          <p:cNvPr id="12" name="Picture 11">
            <a:extLst>
              <a:ext uri="{FF2B5EF4-FFF2-40B4-BE49-F238E27FC236}">
                <a16:creationId xmlns:a16="http://schemas.microsoft.com/office/drawing/2014/main" id="{49C5C83F-A34D-519C-8CAC-239E95E6C30D}"/>
              </a:ext>
            </a:extLst>
          </p:cNvPr>
          <p:cNvPicPr>
            <a:picLocks noChangeAspect="1"/>
          </p:cNvPicPr>
          <p:nvPr userDrawn="1"/>
        </p:nvPicPr>
        <p:blipFill>
          <a:blip r:embed="rId8"/>
          <a:stretch>
            <a:fillRect/>
          </a:stretch>
        </p:blipFill>
        <p:spPr>
          <a:xfrm>
            <a:off x="3495054" y="5932391"/>
            <a:ext cx="8690912" cy="421283"/>
          </a:xfrm>
          <a:prstGeom prst="rect">
            <a:avLst/>
          </a:prstGeom>
        </p:spPr>
      </p:pic>
    </p:spTree>
    <p:extLst>
      <p:ext uri="{BB962C8B-B14F-4D97-AF65-F5344CB8AC3E}">
        <p14:creationId xmlns:p14="http://schemas.microsoft.com/office/powerpoint/2010/main" val="85201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WA Presentation Title Slide">
    <p:spTree>
      <p:nvGrpSpPr>
        <p:cNvPr id="1" name=""/>
        <p:cNvGrpSpPr/>
        <p:nvPr/>
      </p:nvGrpSpPr>
      <p:grpSpPr>
        <a:xfrm>
          <a:off x="0" y="0"/>
          <a:ext cx="0" cy="0"/>
          <a:chOff x="0" y="0"/>
          <a:chExt cx="0" cy="0"/>
        </a:xfrm>
      </p:grpSpPr>
      <p:pic>
        <p:nvPicPr>
          <p:cNvPr id="9" name="Picture 8" descr="view from high above Diablo Lake in the Northern Cascades mountain range"/>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394" y="1"/>
            <a:ext cx="9150394" cy="4572000"/>
          </a:xfrm>
          <a:prstGeom prst="rect">
            <a:avLst/>
          </a:prstGeom>
          <a:effectLst/>
        </p:spPr>
      </p:pic>
      <p:pic>
        <p:nvPicPr>
          <p:cNvPr id="2" name="Picture 1">
            <a:extLst>
              <a:ext uri="{FF2B5EF4-FFF2-40B4-BE49-F238E27FC236}">
                <a16:creationId xmlns:a16="http://schemas.microsoft.com/office/drawing/2014/main" id="{74D7ECF5-B427-451C-FCBC-0F30D2A26B2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6842" y="5425723"/>
            <a:ext cx="2955704" cy="869414"/>
          </a:xfrm>
          <a:prstGeom prst="rect">
            <a:avLst/>
          </a:prstGeom>
        </p:spPr>
      </p:pic>
      <p:sp>
        <p:nvSpPr>
          <p:cNvPr id="3" name="Text Placeholder 9">
            <a:extLst>
              <a:ext uri="{FF2B5EF4-FFF2-40B4-BE49-F238E27FC236}">
                <a16:creationId xmlns:a16="http://schemas.microsoft.com/office/drawing/2014/main" id="{7CA5E4BC-10F7-5CF9-0813-5B6D2EF802C4}"/>
              </a:ext>
            </a:extLst>
          </p:cNvPr>
          <p:cNvSpPr>
            <a:spLocks noGrp="1"/>
          </p:cNvSpPr>
          <p:nvPr>
            <p:ph type="body" sz="quarter" idx="11" hasCustomPrompt="1"/>
          </p:nvPr>
        </p:nvSpPr>
        <p:spPr>
          <a:xfrm>
            <a:off x="3704478" y="5790165"/>
            <a:ext cx="4862633"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4" name="Title 3">
            <a:extLst>
              <a:ext uri="{FF2B5EF4-FFF2-40B4-BE49-F238E27FC236}">
                <a16:creationId xmlns:a16="http://schemas.microsoft.com/office/drawing/2014/main" id="{EEA2F564-D22E-2880-D8C0-9FF41660BACC}"/>
              </a:ext>
            </a:extLst>
          </p:cNvPr>
          <p:cNvSpPr>
            <a:spLocks noGrp="1"/>
          </p:cNvSpPr>
          <p:nvPr>
            <p:ph type="title" hasCustomPrompt="1"/>
          </p:nvPr>
        </p:nvSpPr>
        <p:spPr>
          <a:xfrm>
            <a:off x="3704478" y="5372570"/>
            <a:ext cx="4862633"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15264590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1789114" y="4283999"/>
            <a:ext cx="2484436"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4882595" y="4278472"/>
            <a:ext cx="2487133" cy="412750"/>
          </a:xfrm>
        </p:spPr>
        <p:txBody>
          <a:bodyPr>
            <a:normAutofit/>
          </a:bodyPr>
          <a:lstStyle>
            <a:lvl1pPr marL="0" indent="0" algn="ctr">
              <a:buNone/>
              <a:defRPr lang="en-US" sz="2200" b="1" kern="1200" dirty="0">
                <a:solidFill>
                  <a:schemeClr val="tx1"/>
                </a:solidFill>
                <a:latin typeface="+mn-lt"/>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a:t>Name</a:t>
            </a:r>
          </a:p>
        </p:txBody>
      </p:sp>
      <p:sp>
        <p:nvSpPr>
          <p:cNvPr id="25" name="Text Placeholder 24"/>
          <p:cNvSpPr>
            <a:spLocks noGrp="1"/>
          </p:cNvSpPr>
          <p:nvPr>
            <p:ph type="body" sz="quarter" idx="17" hasCustomPrompt="1"/>
          </p:nvPr>
        </p:nvSpPr>
        <p:spPr>
          <a:xfrm>
            <a:off x="1789113" y="4705635"/>
            <a:ext cx="2484437"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4879975" y="4700174"/>
            <a:ext cx="2487132" cy="314335"/>
          </a:xfrm>
        </p:spPr>
        <p:txBody>
          <a:bodyPr>
            <a:normAutofit/>
          </a:bodyPr>
          <a:lstStyle>
            <a:lvl1pPr marL="0" indent="0" algn="ctr">
              <a:buNone/>
              <a:defRPr lang="en-US" sz="2000" i="1" kern="1200" dirty="0">
                <a:solidFill>
                  <a:schemeClr val="tx1"/>
                </a:solidFill>
                <a:latin typeface="+mn-lt"/>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a:t>Title</a:t>
            </a:r>
          </a:p>
        </p:txBody>
      </p:sp>
      <p:sp>
        <p:nvSpPr>
          <p:cNvPr id="28" name="Text Placeholder 27"/>
          <p:cNvSpPr>
            <a:spLocks noGrp="1"/>
          </p:cNvSpPr>
          <p:nvPr>
            <p:ph type="body" sz="quarter" idx="19" hasCustomPrompt="1"/>
          </p:nvPr>
        </p:nvSpPr>
        <p:spPr>
          <a:xfrm>
            <a:off x="1789113" y="5028139"/>
            <a:ext cx="2484437" cy="374650"/>
          </a:xfrm>
        </p:spPr>
        <p:txBody>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4882670" y="5023461"/>
            <a:ext cx="2484437" cy="374650"/>
          </a:xfrm>
        </p:spPr>
        <p:txBody>
          <a:bodyPr/>
          <a:lstStyle>
            <a:lvl1pPr marL="0" indent="0" algn="ctr">
              <a:buNone/>
              <a:defRPr sz="2000">
                <a:solidFill>
                  <a:schemeClr val="tx1"/>
                </a:solidFill>
                <a:latin typeface="+mn-lt"/>
              </a:defRPr>
            </a:lvl1pPr>
          </a:lstStyle>
          <a:p>
            <a:pPr lvl="0"/>
            <a:r>
              <a:rPr lang="en-US"/>
              <a:t>Program</a:t>
            </a:r>
          </a:p>
        </p:txBody>
      </p:sp>
      <p:cxnSp>
        <p:nvCxnSpPr>
          <p:cNvPr id="15" name="Straight Connector 14"/>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4322814" y="1246747"/>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45" name="Picture Placeholder 17"/>
          <p:cNvSpPr>
            <a:spLocks noGrp="1"/>
          </p:cNvSpPr>
          <p:nvPr>
            <p:ph type="pic" sz="quarter" idx="13"/>
          </p:nvPr>
        </p:nvSpPr>
        <p:spPr>
          <a:xfrm>
            <a:off x="1789113" y="1564831"/>
            <a:ext cx="2484437" cy="248761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6" name="Picture Placeholder 19"/>
          <p:cNvSpPr>
            <a:spLocks noGrp="1"/>
          </p:cNvSpPr>
          <p:nvPr>
            <p:ph type="pic" sz="quarter" idx="14"/>
          </p:nvPr>
        </p:nvSpPr>
        <p:spPr>
          <a:xfrm>
            <a:off x="4879975" y="1559082"/>
            <a:ext cx="2473325" cy="2487617"/>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7" name="Text Placeholder 2"/>
          <p:cNvSpPr>
            <a:spLocks noGrp="1"/>
          </p:cNvSpPr>
          <p:nvPr>
            <p:ph type="body" sz="quarter" idx="22" hasCustomPrompt="1"/>
          </p:nvPr>
        </p:nvSpPr>
        <p:spPr>
          <a:xfrm>
            <a:off x="0" y="5569077"/>
            <a:ext cx="9144000" cy="269274"/>
          </a:xfrm>
        </p:spPr>
        <p:txBody>
          <a:bodyPr>
            <a:noAutofit/>
          </a:bodyPr>
          <a:lstStyle>
            <a:lvl1pPr marL="0" indent="0" algn="ctr">
              <a:buNone/>
              <a:defRPr sz="2000">
                <a:solidFill>
                  <a:schemeClr val="tx1"/>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a:t>www.doh.wa.gov</a:t>
            </a:r>
          </a:p>
        </p:txBody>
      </p:sp>
      <p:sp>
        <p:nvSpPr>
          <p:cNvPr id="24" name="TextBox 23"/>
          <p:cNvSpPr txBox="1"/>
          <p:nvPr userDrawn="1"/>
        </p:nvSpPr>
        <p:spPr>
          <a:xfrm>
            <a:off x="-8311" y="6430954"/>
            <a:ext cx="9152311" cy="307777"/>
          </a:xfrm>
          <a:prstGeom prst="rect">
            <a:avLst/>
          </a:prstGeom>
          <a:noFill/>
        </p:spPr>
        <p:txBody>
          <a:bodyPr wrap="square" rtlCol="0">
            <a:spAutoFit/>
          </a:bodyPr>
          <a:lstStyle/>
          <a:p>
            <a:pPr algn="ctr"/>
            <a:r>
              <a:rPr lang="en-US" sz="1400">
                <a:solidFill>
                  <a:schemeClr val="tx1"/>
                </a:solidFill>
                <a:latin typeface="Century Gothic" panose="020B0502020202020204" pitchFamily="34" charset="0"/>
              </a:rPr>
              <a:t>@</a:t>
            </a:r>
            <a:r>
              <a:rPr lang="en-US" sz="1400" err="1">
                <a:solidFill>
                  <a:schemeClr val="tx1"/>
                </a:solidFill>
                <a:latin typeface="Century Gothic" panose="020B0502020202020204" pitchFamily="34" charset="0"/>
              </a:rPr>
              <a:t>WADeptHealth</a:t>
            </a:r>
            <a:endParaRPr lang="en-US" sz="140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8351" y="664527"/>
            <a:ext cx="9144000" cy="520093"/>
          </a:xfrm>
        </p:spPr>
        <p:txBody>
          <a:bodyPr>
            <a:normAutofit/>
          </a:bodyPr>
          <a:lstStyle>
            <a:lvl1pPr algn="ctr">
              <a:defRPr sz="2700"/>
            </a:lvl1pPr>
          </a:lstStyle>
          <a:p>
            <a:pPr lvl="0"/>
            <a:r>
              <a:rPr lang="en-US"/>
              <a:t>Contact 2</a:t>
            </a:r>
          </a:p>
        </p:txBody>
      </p:sp>
      <p:pic>
        <p:nvPicPr>
          <p:cNvPr id="3" name="Picture 2">
            <a:extLst>
              <a:ext uri="{FF2B5EF4-FFF2-40B4-BE49-F238E27FC236}">
                <a16:creationId xmlns:a16="http://schemas.microsoft.com/office/drawing/2014/main" id="{5304D536-EEBD-60BC-C8BF-E28619B151D2}"/>
              </a:ext>
            </a:extLst>
          </p:cNvPr>
          <p:cNvPicPr>
            <a:picLocks noChangeAspect="1"/>
          </p:cNvPicPr>
          <p:nvPr userDrawn="1"/>
        </p:nvPicPr>
        <p:blipFill>
          <a:blip r:embed="rId2"/>
          <a:stretch>
            <a:fillRect/>
          </a:stretch>
        </p:blipFill>
        <p:spPr>
          <a:xfrm>
            <a:off x="3498214" y="5957357"/>
            <a:ext cx="8693649" cy="420660"/>
          </a:xfrm>
          <a:prstGeom prst="rect">
            <a:avLst/>
          </a:prstGeom>
        </p:spPr>
      </p:pic>
    </p:spTree>
    <p:extLst>
      <p:ext uri="{BB962C8B-B14F-4D97-AF65-F5344CB8AC3E}">
        <p14:creationId xmlns:p14="http://schemas.microsoft.com/office/powerpoint/2010/main" val="25410077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cxnSp>
        <p:nvCxnSpPr>
          <p:cNvPr id="25" name="Straight Connector 24"/>
          <p:cNvCxnSpPr/>
          <p:nvPr userDrawn="1"/>
        </p:nvCxnSpPr>
        <p:spPr>
          <a:xfrm flipV="1">
            <a:off x="4322814" y="1246349"/>
            <a:ext cx="499998"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a:solidFill>
                  <a:srgbClr val="2699BB"/>
                </a:solidFill>
                <a:latin typeface="Century Gothic" panose="020B0502020202020204" pitchFamily="34" charset="0"/>
              </a:rPr>
              <a:t>Washington State Department of Health</a:t>
            </a:r>
            <a:r>
              <a:rPr lang="en-US"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7" name="Title 2"/>
          <p:cNvSpPr>
            <a:spLocks noGrp="1"/>
          </p:cNvSpPr>
          <p:nvPr>
            <p:ph type="title" hasCustomPrompt="1"/>
          </p:nvPr>
        </p:nvSpPr>
        <p:spPr>
          <a:xfrm>
            <a:off x="-6824" y="680798"/>
            <a:ext cx="9144000" cy="482030"/>
          </a:xfrm>
        </p:spPr>
        <p:txBody>
          <a:bodyPr>
            <a:normAutofit/>
          </a:bodyPr>
          <a:lstStyle>
            <a:lvl1pPr algn="ctr">
              <a:defRPr sz="2700"/>
            </a:lvl1pPr>
          </a:lstStyle>
          <a:p>
            <a:pPr lvl="0"/>
            <a:r>
              <a:rPr lang="en-US"/>
              <a:t>Blank Slide</a:t>
            </a:r>
          </a:p>
        </p:txBody>
      </p:sp>
    </p:spTree>
    <p:extLst>
      <p:ext uri="{BB962C8B-B14F-4D97-AF65-F5344CB8AC3E}">
        <p14:creationId xmlns:p14="http://schemas.microsoft.com/office/powerpoint/2010/main" val="32165665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Slide with Page Number">
    <p:spTree>
      <p:nvGrpSpPr>
        <p:cNvPr id="1" name=""/>
        <p:cNvGrpSpPr/>
        <p:nvPr/>
      </p:nvGrpSpPr>
      <p:grpSpPr>
        <a:xfrm>
          <a:off x="0" y="0"/>
          <a:ext cx="0" cy="0"/>
          <a:chOff x="0" y="0"/>
          <a:chExt cx="0" cy="0"/>
        </a:xfrm>
      </p:grpSpPr>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a:solidFill>
                  <a:schemeClr val="accent1"/>
                </a:solidFill>
                <a:latin typeface="Century Gothic" panose="020B0502020202020204" pitchFamily="34" charset="0"/>
              </a:rPr>
              <a:t>Washington State Department of Health</a:t>
            </a:r>
            <a:r>
              <a:rPr lang="en-US" baseline="0">
                <a:solidFill>
                  <a:schemeClr val="accent1"/>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9515944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4279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D3F13F-6E73-FB0E-1A98-19D89D984250}"/>
              </a:ext>
            </a:extLst>
          </p:cNvPr>
          <p:cNvSpPr/>
          <p:nvPr userDrawn="1"/>
        </p:nvSpPr>
        <p:spPr>
          <a:xfrm>
            <a:off x="-1" y="5505855"/>
            <a:ext cx="9144000" cy="1352145"/>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65000"/>
                  <a:lumOff val="35000"/>
                </a:schemeClr>
              </a:solidFill>
            </a:endParaRPr>
          </a:p>
        </p:txBody>
      </p:sp>
    </p:spTree>
    <p:extLst>
      <p:ext uri="{BB962C8B-B14F-4D97-AF65-F5344CB8AC3E}">
        <p14:creationId xmlns:p14="http://schemas.microsoft.com/office/powerpoint/2010/main" val="25554241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astern WA Presentation Title Slide">
    <p:spTree>
      <p:nvGrpSpPr>
        <p:cNvPr id="1" name=""/>
        <p:cNvGrpSpPr/>
        <p:nvPr/>
      </p:nvGrpSpPr>
      <p:grpSpPr>
        <a:xfrm>
          <a:off x="0" y="0"/>
          <a:ext cx="0" cy="0"/>
          <a:chOff x="0" y="0"/>
          <a:chExt cx="0" cy="0"/>
        </a:xfrm>
      </p:grpSpPr>
      <p:pic>
        <p:nvPicPr>
          <p:cNvPr id="9" name="Picture 8" descr="Aerial view of the Palouse in Northeast Washington"/>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9144001" cy="4572000"/>
          </a:xfrm>
          <a:prstGeom prst="rect">
            <a:avLst/>
          </a:prstGeom>
          <a:effectLst/>
        </p:spPr>
      </p:pic>
      <p:pic>
        <p:nvPicPr>
          <p:cNvPr id="2" name="Picture 1">
            <a:extLst>
              <a:ext uri="{FF2B5EF4-FFF2-40B4-BE49-F238E27FC236}">
                <a16:creationId xmlns:a16="http://schemas.microsoft.com/office/drawing/2014/main" id="{F78DFCF3-953F-8C84-D8B1-E528515AE63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6842" y="5425723"/>
            <a:ext cx="2955704" cy="869414"/>
          </a:xfrm>
          <a:prstGeom prst="rect">
            <a:avLst/>
          </a:prstGeom>
        </p:spPr>
      </p:pic>
      <p:sp>
        <p:nvSpPr>
          <p:cNvPr id="3" name="Text Placeholder 9">
            <a:extLst>
              <a:ext uri="{FF2B5EF4-FFF2-40B4-BE49-F238E27FC236}">
                <a16:creationId xmlns:a16="http://schemas.microsoft.com/office/drawing/2014/main" id="{A8CE1BBF-38E4-71FB-CB44-276098A6569F}"/>
              </a:ext>
            </a:extLst>
          </p:cNvPr>
          <p:cNvSpPr>
            <a:spLocks noGrp="1"/>
          </p:cNvSpPr>
          <p:nvPr>
            <p:ph type="body" sz="quarter" idx="11" hasCustomPrompt="1"/>
          </p:nvPr>
        </p:nvSpPr>
        <p:spPr>
          <a:xfrm>
            <a:off x="3704478" y="5790165"/>
            <a:ext cx="4862633"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4" name="Title 3">
            <a:extLst>
              <a:ext uri="{FF2B5EF4-FFF2-40B4-BE49-F238E27FC236}">
                <a16:creationId xmlns:a16="http://schemas.microsoft.com/office/drawing/2014/main" id="{68BB4201-4E86-6B11-F879-E3425D3123E5}"/>
              </a:ext>
            </a:extLst>
          </p:cNvPr>
          <p:cNvSpPr>
            <a:spLocks noGrp="1"/>
          </p:cNvSpPr>
          <p:nvPr>
            <p:ph type="title" hasCustomPrompt="1"/>
          </p:nvPr>
        </p:nvSpPr>
        <p:spPr>
          <a:xfrm>
            <a:off x="3704478" y="5372570"/>
            <a:ext cx="4862633"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20287035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ttern Presentation Title Slide">
    <p:spTree>
      <p:nvGrpSpPr>
        <p:cNvPr id="1" name=""/>
        <p:cNvGrpSpPr/>
        <p:nvPr/>
      </p:nvGrpSpPr>
      <p:grpSpPr>
        <a:xfrm>
          <a:off x="0" y="0"/>
          <a:ext cx="0" cy="0"/>
          <a:chOff x="0" y="0"/>
          <a:chExt cx="0" cy="0"/>
        </a:xfrm>
      </p:grpSpPr>
      <p:pic>
        <p:nvPicPr>
          <p:cNvPr id="11" name="Picture 10" descr="decorative green box with abstract white lines running across it"/>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p:blipFill>
        <p:spPr>
          <a:xfrm>
            <a:off x="-1" y="-1"/>
            <a:ext cx="9144001" cy="4572001"/>
          </a:xfrm>
          <a:prstGeom prst="rect">
            <a:avLst/>
          </a:prstGeom>
          <a:effectLst/>
        </p:spPr>
      </p:pic>
      <p:pic>
        <p:nvPicPr>
          <p:cNvPr id="2" name="Picture 1">
            <a:extLst>
              <a:ext uri="{FF2B5EF4-FFF2-40B4-BE49-F238E27FC236}">
                <a16:creationId xmlns:a16="http://schemas.microsoft.com/office/drawing/2014/main" id="{27E83895-4D45-AA89-FF37-2BA1A6FE771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16842" y="5425723"/>
            <a:ext cx="2955704" cy="869414"/>
          </a:xfrm>
          <a:prstGeom prst="rect">
            <a:avLst/>
          </a:prstGeom>
        </p:spPr>
      </p:pic>
      <p:sp>
        <p:nvSpPr>
          <p:cNvPr id="3" name="Text Placeholder 9">
            <a:extLst>
              <a:ext uri="{FF2B5EF4-FFF2-40B4-BE49-F238E27FC236}">
                <a16:creationId xmlns:a16="http://schemas.microsoft.com/office/drawing/2014/main" id="{5192D6A6-D76C-CA83-FB62-A0B50D94FA2F}"/>
              </a:ext>
            </a:extLst>
          </p:cNvPr>
          <p:cNvSpPr>
            <a:spLocks noGrp="1"/>
          </p:cNvSpPr>
          <p:nvPr>
            <p:ph type="body" sz="quarter" idx="11" hasCustomPrompt="1"/>
          </p:nvPr>
        </p:nvSpPr>
        <p:spPr>
          <a:xfrm>
            <a:off x="3704478" y="5790165"/>
            <a:ext cx="4862633"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4" name="Title 3">
            <a:extLst>
              <a:ext uri="{FF2B5EF4-FFF2-40B4-BE49-F238E27FC236}">
                <a16:creationId xmlns:a16="http://schemas.microsoft.com/office/drawing/2014/main" id="{6F7F17B1-69BC-256D-B2D8-25AEC9EBE451}"/>
              </a:ext>
            </a:extLst>
          </p:cNvPr>
          <p:cNvSpPr>
            <a:spLocks noGrp="1"/>
          </p:cNvSpPr>
          <p:nvPr>
            <p:ph type="title" hasCustomPrompt="1"/>
          </p:nvPr>
        </p:nvSpPr>
        <p:spPr>
          <a:xfrm>
            <a:off x="3704478" y="5372570"/>
            <a:ext cx="4862633"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17944092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0"/>
            <a:ext cx="9144000" cy="4572000"/>
          </a:xfrm>
          <a:effectLst/>
        </p:spPr>
        <p:txBody>
          <a:bodyPr/>
          <a:lstStyle>
            <a:lvl1pPr marL="0" indent="0">
              <a:buNone/>
              <a:defRPr>
                <a:solidFill>
                  <a:schemeClr val="tx1">
                    <a:lumMod val="65000"/>
                    <a:lumOff val="35000"/>
                  </a:schemeClr>
                </a:solidFill>
                <a:latin typeface="+mn-lt"/>
              </a:defRPr>
            </a:lvl1pPr>
          </a:lstStyle>
          <a:p>
            <a:r>
              <a:rPr lang="en-US"/>
              <a:t>Click icon to add picture</a:t>
            </a:r>
          </a:p>
        </p:txBody>
      </p:sp>
      <p:pic>
        <p:nvPicPr>
          <p:cNvPr id="2" name="Picture 1">
            <a:extLst>
              <a:ext uri="{FF2B5EF4-FFF2-40B4-BE49-F238E27FC236}">
                <a16:creationId xmlns:a16="http://schemas.microsoft.com/office/drawing/2014/main" id="{F3FFC95C-8368-1EFE-B50D-CD85D5F969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16842" y="5425723"/>
            <a:ext cx="2955704" cy="869414"/>
          </a:xfrm>
          <a:prstGeom prst="rect">
            <a:avLst/>
          </a:prstGeom>
        </p:spPr>
      </p:pic>
      <p:sp>
        <p:nvSpPr>
          <p:cNvPr id="3" name="Text Placeholder 9">
            <a:extLst>
              <a:ext uri="{FF2B5EF4-FFF2-40B4-BE49-F238E27FC236}">
                <a16:creationId xmlns:a16="http://schemas.microsoft.com/office/drawing/2014/main" id="{D36C1B3A-E6DD-92EB-82DF-87BD149CFC70}"/>
              </a:ext>
            </a:extLst>
          </p:cNvPr>
          <p:cNvSpPr>
            <a:spLocks noGrp="1"/>
          </p:cNvSpPr>
          <p:nvPr>
            <p:ph type="body" sz="quarter" idx="12" hasCustomPrompt="1"/>
          </p:nvPr>
        </p:nvSpPr>
        <p:spPr>
          <a:xfrm>
            <a:off x="3704478" y="5790165"/>
            <a:ext cx="4862633"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4" name="Title 3">
            <a:extLst>
              <a:ext uri="{FF2B5EF4-FFF2-40B4-BE49-F238E27FC236}">
                <a16:creationId xmlns:a16="http://schemas.microsoft.com/office/drawing/2014/main" id="{87FAE636-D9A5-B80D-AE5B-D6022D37A929}"/>
              </a:ext>
            </a:extLst>
          </p:cNvPr>
          <p:cNvSpPr>
            <a:spLocks noGrp="1"/>
          </p:cNvSpPr>
          <p:nvPr>
            <p:ph type="title" hasCustomPrompt="1"/>
          </p:nvPr>
        </p:nvSpPr>
        <p:spPr>
          <a:xfrm>
            <a:off x="3704478" y="5372570"/>
            <a:ext cx="4862633"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3603050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908550" y="2239963"/>
            <a:ext cx="2473325" cy="2487612"/>
          </a:xfrm>
          <a:effectLst/>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8" name="Picture Placeholder 17"/>
          <p:cNvSpPr>
            <a:spLocks noGrp="1"/>
          </p:cNvSpPr>
          <p:nvPr>
            <p:ph type="pic" sz="quarter" idx="13"/>
          </p:nvPr>
        </p:nvSpPr>
        <p:spPr>
          <a:xfrm>
            <a:off x="1817688" y="2239963"/>
            <a:ext cx="2484437" cy="2487612"/>
          </a:xfrm>
          <a:effectLst/>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4" name="Text Placeholder 13"/>
          <p:cNvSpPr>
            <a:spLocks noGrp="1"/>
          </p:cNvSpPr>
          <p:nvPr>
            <p:ph type="body" sz="quarter" idx="11" hasCustomPrompt="1"/>
          </p:nvPr>
        </p:nvSpPr>
        <p:spPr>
          <a:xfrm>
            <a:off x="-8313" y="1115870"/>
            <a:ext cx="9143999" cy="350440"/>
          </a:xfrm>
        </p:spPr>
        <p:txBody>
          <a:bodyPr>
            <a:noAutofit/>
          </a:bodyPr>
          <a:lstStyle>
            <a:lvl1pPr marL="0" indent="0" algn="ctr">
              <a:buNone/>
              <a:defRPr sz="2200">
                <a:solidFill>
                  <a:schemeClr val="tx1"/>
                </a:solidFill>
              </a:defRPr>
            </a:lvl1pPr>
            <a:lvl2pPr>
              <a:defRPr sz="2000">
                <a:solidFill>
                  <a:schemeClr val="tx1">
                    <a:lumMod val="75000"/>
                    <a:lumOff val="25000"/>
                  </a:schemeClr>
                </a:solidFill>
              </a:defRPr>
            </a:lvl2pPr>
            <a:lvl3pPr>
              <a:defRPr sz="2000"/>
            </a:lvl3pPr>
            <a:lvl4pPr>
              <a:defRPr sz="2000"/>
            </a:lvl4pPr>
            <a:lvl5pPr>
              <a:defRPr sz="2000"/>
            </a:lvl5pPr>
          </a:lstStyle>
          <a:p>
            <a:pPr lvl="0"/>
            <a:r>
              <a:rPr lang="en-US"/>
              <a:t>@ location</a:t>
            </a:r>
          </a:p>
        </p:txBody>
      </p:sp>
      <p:sp>
        <p:nvSpPr>
          <p:cNvPr id="16" name="Text Placeholder 15"/>
          <p:cNvSpPr>
            <a:spLocks noGrp="1"/>
          </p:cNvSpPr>
          <p:nvPr>
            <p:ph type="body" sz="quarter" idx="12" hasCustomPrompt="1"/>
          </p:nvPr>
        </p:nvSpPr>
        <p:spPr>
          <a:xfrm>
            <a:off x="-8313" y="1539191"/>
            <a:ext cx="9143999" cy="304800"/>
          </a:xfrm>
        </p:spPr>
        <p:txBody>
          <a:bodyPr/>
          <a:lstStyle>
            <a:lvl1pPr marL="0" indent="0" algn="ctr">
              <a:buNone/>
              <a:defRPr sz="1800">
                <a:solidFill>
                  <a:schemeClr val="tx1"/>
                </a:solidFill>
              </a:defRPr>
            </a:lvl1pPr>
          </a:lstStyle>
          <a:p>
            <a:pPr lvl="0"/>
            <a:r>
              <a:rPr lang="en-US"/>
              <a:t>Date</a:t>
            </a:r>
          </a:p>
        </p:txBody>
      </p:sp>
      <p:sp>
        <p:nvSpPr>
          <p:cNvPr id="22" name="Text Placeholder 21"/>
          <p:cNvSpPr>
            <a:spLocks noGrp="1"/>
          </p:cNvSpPr>
          <p:nvPr>
            <p:ph type="body" sz="quarter" idx="15" hasCustomPrompt="1"/>
          </p:nvPr>
        </p:nvSpPr>
        <p:spPr>
          <a:xfrm>
            <a:off x="1817689" y="4968656"/>
            <a:ext cx="2484436"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4901550" y="4966303"/>
            <a:ext cx="2487133" cy="412750"/>
          </a:xfrm>
        </p:spPr>
        <p:txBody>
          <a:bodyPr>
            <a:normAutofit/>
          </a:bodyPr>
          <a:lstStyle>
            <a:lvl1pPr marL="0" indent="0" algn="ctr">
              <a:buNone/>
              <a:defRPr sz="2200" b="1" i="0">
                <a:solidFill>
                  <a:schemeClr val="tx1"/>
                </a:solidFill>
                <a:latin typeface="+mn-lt"/>
              </a:defRPr>
            </a:lvl1pPr>
          </a:lstStyle>
          <a:p>
            <a:pPr lvl="0"/>
            <a:r>
              <a:rPr lang="en-US"/>
              <a:t>Name</a:t>
            </a:r>
          </a:p>
        </p:txBody>
      </p:sp>
      <p:sp>
        <p:nvSpPr>
          <p:cNvPr id="25" name="Text Placeholder 24"/>
          <p:cNvSpPr>
            <a:spLocks noGrp="1"/>
          </p:cNvSpPr>
          <p:nvPr>
            <p:ph type="body" sz="quarter" idx="17" hasCustomPrompt="1"/>
          </p:nvPr>
        </p:nvSpPr>
        <p:spPr>
          <a:xfrm>
            <a:off x="1817688" y="5402254"/>
            <a:ext cx="2484437"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4901551" y="5402060"/>
            <a:ext cx="2487132" cy="314335"/>
          </a:xfrm>
        </p:spPr>
        <p:txBody>
          <a:bodyPr/>
          <a:lstStyle>
            <a:lvl1pPr marL="0" indent="0" algn="ctr">
              <a:buNone/>
              <a:defRPr sz="2000" i="1">
                <a:solidFill>
                  <a:schemeClr val="tx1"/>
                </a:solidFill>
                <a:latin typeface="+mn-lt"/>
              </a:defRPr>
            </a:lvl1pPr>
          </a:lstStyle>
          <a:p>
            <a:pPr lvl="0"/>
            <a:r>
              <a:rPr lang="en-US"/>
              <a:t>Title</a:t>
            </a:r>
          </a:p>
        </p:txBody>
      </p:sp>
      <p:sp>
        <p:nvSpPr>
          <p:cNvPr id="28" name="Text Placeholder 27"/>
          <p:cNvSpPr>
            <a:spLocks noGrp="1"/>
          </p:cNvSpPr>
          <p:nvPr>
            <p:ph type="body" sz="quarter" idx="19" hasCustomPrompt="1"/>
          </p:nvPr>
        </p:nvSpPr>
        <p:spPr>
          <a:xfrm>
            <a:off x="1817688" y="5746218"/>
            <a:ext cx="2484437" cy="374650"/>
          </a:xfrm>
        </p:spPr>
        <p:txBody>
          <a:bodyPr>
            <a:normAutofit/>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4908129" y="5742722"/>
            <a:ext cx="2484437" cy="374650"/>
          </a:xfrm>
        </p:spPr>
        <p:txBody>
          <a:bodyPr>
            <a:normAutofit/>
          </a:bodyPr>
          <a:lstStyle>
            <a:lvl1pPr marL="0" indent="0" algn="ctr">
              <a:buNone/>
              <a:defRPr sz="2000">
                <a:solidFill>
                  <a:schemeClr val="tx1"/>
                </a:solidFill>
                <a:latin typeface="+mn-lt"/>
              </a:defRPr>
            </a:lvl1pPr>
          </a:lstStyle>
          <a:p>
            <a:pPr lvl="0"/>
            <a:r>
              <a:rPr lang="en-US"/>
              <a:t>Program</a:t>
            </a:r>
          </a:p>
        </p:txBody>
      </p:sp>
      <p:sp>
        <p:nvSpPr>
          <p:cNvPr id="15" name="Title 2"/>
          <p:cNvSpPr>
            <a:spLocks noGrp="1"/>
          </p:cNvSpPr>
          <p:nvPr>
            <p:ph type="title" hasCustomPrompt="1"/>
          </p:nvPr>
        </p:nvSpPr>
        <p:spPr>
          <a:xfrm>
            <a:off x="0" y="673319"/>
            <a:ext cx="9144000" cy="437941"/>
          </a:xfrm>
        </p:spPr>
        <p:txBody>
          <a:bodyPr>
            <a:normAutofit/>
          </a:bodyPr>
          <a:lstStyle>
            <a:lvl1pPr algn="ctr">
              <a:defRPr sz="3000"/>
            </a:lvl1pPr>
          </a:lstStyle>
          <a:p>
            <a:pPr lvl="0"/>
            <a:r>
              <a:rPr lang="en-US"/>
              <a:t>Subtitle 1</a:t>
            </a:r>
          </a:p>
        </p:txBody>
      </p:sp>
    </p:spTree>
    <p:extLst>
      <p:ext uri="{BB962C8B-B14F-4D97-AF65-F5344CB8AC3E}">
        <p14:creationId xmlns:p14="http://schemas.microsoft.com/office/powerpoint/2010/main" val="39033531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21005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5"/>
          <p:cNvSpPr>
            <a:spLocks noGrp="1"/>
          </p:cNvSpPr>
          <p:nvPr>
            <p:ph type="sldNum" sz="quarter" idx="4"/>
          </p:nvPr>
        </p:nvSpPr>
        <p:spPr>
          <a:xfrm>
            <a:off x="3028950" y="6356350"/>
            <a:ext cx="3086100" cy="365125"/>
          </a:xfrm>
          <a:prstGeom prst="rect">
            <a:avLst/>
          </a:prstGeom>
        </p:spPr>
        <p:txBody>
          <a:bodyPr vert="horz" lIns="91440" tIns="45720" rIns="91440" bIns="45720" rtlCol="0" anchor="ctr"/>
          <a:lstStyle>
            <a:lvl1pPr algn="ctr">
              <a:defRPr sz="1400">
                <a:solidFill>
                  <a:srgbClr val="404040"/>
                </a:solidFill>
                <a:latin typeface="Century Gothic" panose="020B0502020202020204" pitchFamily="34" charset="0"/>
              </a:defRPr>
            </a:lvl1pPr>
          </a:lstStyle>
          <a:p>
            <a:fld id="{3535056D-F555-406B-BF1D-286FE836F60C}" type="slidenum">
              <a:rPr lang="en-US" smtClean="0"/>
              <a:pPr/>
              <a:t>‹#›</a:t>
            </a:fld>
            <a:endParaRPr lang="en-US"/>
          </a:p>
        </p:txBody>
      </p:sp>
    </p:spTree>
    <p:extLst>
      <p:ext uri="{BB962C8B-B14F-4D97-AF65-F5344CB8AC3E}">
        <p14:creationId xmlns:p14="http://schemas.microsoft.com/office/powerpoint/2010/main" val="3222232568"/>
      </p:ext>
    </p:extLst>
  </p:cSld>
  <p:clrMap bg1="lt1" tx1="dk1" bg2="lt2" tx2="dk2" accent1="accent1" accent2="accent2" accent3="accent3" accent4="accent4" accent5="accent5" accent6="accent6" hlink="hlink" folHlink="folHlink"/>
  <p:sldLayoutIdLst>
    <p:sldLayoutId id="2147483672" r:id="rId1"/>
    <p:sldLayoutId id="2147483733" r:id="rId2"/>
    <p:sldLayoutId id="2147483737" r:id="rId3"/>
    <p:sldLayoutId id="2147483734" r:id="rId4"/>
    <p:sldLayoutId id="2147483735" r:id="rId5"/>
    <p:sldLayoutId id="2147483736" r:id="rId6"/>
    <p:sldLayoutId id="2147483740" r:id="rId7"/>
    <p:sldLayoutId id="2147483666" r:id="rId8"/>
    <p:sldLayoutId id="2147483673" r:id="rId9"/>
    <p:sldLayoutId id="2147483719" r:id="rId10"/>
    <p:sldLayoutId id="2147483674" r:id="rId11"/>
    <p:sldLayoutId id="2147483720" r:id="rId12"/>
    <p:sldLayoutId id="2147483721" r:id="rId13"/>
    <p:sldLayoutId id="2147483675" r:id="rId14"/>
    <p:sldLayoutId id="2147483744" r:id="rId15"/>
    <p:sldLayoutId id="2147483741" r:id="rId16"/>
    <p:sldLayoutId id="2147483665" r:id="rId17"/>
    <p:sldLayoutId id="2147483677" r:id="rId18"/>
    <p:sldLayoutId id="2147483692" r:id="rId19"/>
    <p:sldLayoutId id="2147483696" r:id="rId20"/>
    <p:sldLayoutId id="2147483694" r:id="rId21"/>
    <p:sldLayoutId id="2147483695" r:id="rId22"/>
    <p:sldLayoutId id="2147483739" r:id="rId23"/>
    <p:sldLayoutId id="2147483743" r:id="rId24"/>
    <p:sldLayoutId id="2147483702" r:id="rId25"/>
    <p:sldLayoutId id="2147483725" r:id="rId26"/>
    <p:sldLayoutId id="2147483726" r:id="rId27"/>
    <p:sldLayoutId id="2147483727" r:id="rId28"/>
    <p:sldLayoutId id="2147483728" r:id="rId29"/>
    <p:sldLayoutId id="2147483730" r:id="rId30"/>
    <p:sldLayoutId id="2147483731" r:id="rId31"/>
    <p:sldLayoutId id="2147483732" r:id="rId32"/>
    <p:sldLayoutId id="2147483703" r:id="rId33"/>
    <p:sldLayoutId id="2147483704" r:id="rId34"/>
    <p:sldLayoutId id="2147483705" r:id="rId35"/>
    <p:sldLayoutId id="2147483669" r:id="rId36"/>
    <p:sldLayoutId id="2147483706" r:id="rId37"/>
    <p:sldLayoutId id="2147483707" r:id="rId38"/>
    <p:sldLayoutId id="2147483712" r:id="rId39"/>
    <p:sldLayoutId id="2147483711" r:id="rId40"/>
    <p:sldLayoutId id="2147483713" r:id="rId41"/>
    <p:sldLayoutId id="2147483742" r:id="rId42"/>
    <p:sldLayoutId id="2147483714" r:id="rId43"/>
    <p:sldLayoutId id="2147483715" r:id="rId44"/>
    <p:sldLayoutId id="2147483738" r:id="rId45"/>
    <p:sldLayoutId id="2147483667" r:id="rId46"/>
    <p:sldLayoutId id="2147483716" r:id="rId47"/>
    <p:sldLayoutId id="2147483724" r:id="rId48"/>
    <p:sldLayoutId id="2147483718" r:id="rId49"/>
    <p:sldLayoutId id="2147483717" r:id="rId50"/>
    <p:sldLayoutId id="2147483693" r:id="rId51"/>
    <p:sldLayoutId id="2147483747" r:id="rId52"/>
    <p:sldLayoutId id="2147483748" r:id="rId53"/>
    <p:sldLayoutId id="2147483668" r:id="rId54"/>
  </p:sldLayoutIdLst>
  <p:hf hd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85750" indent="-285750" algn="l" defTabSz="914400" rtl="0" eaLnBrk="1" latinLnBrk="0" hangingPunct="1">
        <a:lnSpc>
          <a:spcPct val="90000"/>
        </a:lnSpc>
        <a:spcBef>
          <a:spcPts val="1000"/>
        </a:spcBef>
        <a:buClr>
          <a:srgbClr val="349D96"/>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forms.office.com/pages/responsepage.aspx?id=F-LQEU4mCkCLoFfcwSfXLV1gK-TXSMZCofs7OBvgYYJUMlFMVldFN0s5RTIyTTJFRkRVV0JYNUNaMi4u" TargetMode="External"/><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hyperlink" Target="https://doh.wa.gov/sites/default/files/2022-09/331-700.pdf" TargetMode="Externa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hyperlink" Target="https://doh.wa.gov/data-and-statistical-reports/washington-tracking-network-wtn/pfa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30.jpg"/><Relationship Id="rId5" Type="http://schemas.openxmlformats.org/officeDocument/2006/relationships/hyperlink" Target="mailto:Barbara.Morrissey@doh.wa.gov" TargetMode="External"/><Relationship Id="rId4" Type="http://schemas.openxmlformats.org/officeDocument/2006/relationships/hyperlink" Target="mailto:Mike.Means@doh.wa.gov"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hyperlink" Target="https://doh.wa.gov/community-and-environment/drinking-water/water-system-assistance/drinking-water-state-revolving-fund-dwsrf" TargetMode="Externa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survey123.arcgis.com/share/dac1d0afa31f48d68447242497db4216" TargetMode="Externa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emf"/></Relationships>
</file>

<file path=ppt/slides/_rels/slide30.xml.rels><?xml version="1.0" encoding="UTF-8" standalone="yes"?>
<Relationships xmlns="http://schemas.openxmlformats.org/package/2006/relationships"><Relationship Id="rId3" Type="http://schemas.openxmlformats.org/officeDocument/2006/relationships/hyperlink" Target="https://www.commerce.wa.gov/pwb/" TargetMode="External"/><Relationship Id="rId2" Type="http://schemas.openxmlformats.org/officeDocument/2006/relationships/hyperlink" Target="https://ecology.wa.gov/waste-toxics/reducing-toxic-chemicals/addressing-priority-toxic-chemicals/pfas" TargetMode="External"/><Relationship Id="rId1" Type="http://schemas.openxmlformats.org/officeDocument/2006/relationships/slideLayout" Target="../slideLayouts/slideLayout19.xml"/><Relationship Id="rId5" Type="http://schemas.openxmlformats.org/officeDocument/2006/relationships/hyperlink" Target="https://doh.wa.gov/community-and-environment/drinking-water/water-system-assistance/drinking-water-state-revolving-fund-dwsrf" TargetMode="External"/><Relationship Id="rId4" Type="http://schemas.openxmlformats.org/officeDocument/2006/relationships/hyperlink" Target="https://doh.wa.gov/community-and-environment/contaminants/pfas"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mailto:Samantha.Delmer@doh.wa.gov" TargetMode="External"/><Relationship Id="rId3" Type="http://schemas.openxmlformats.org/officeDocument/2006/relationships/hyperlink" Target="mailto:Jocelyne.Gray@doh.wa.gov" TargetMode="External"/><Relationship Id="rId7" Type="http://schemas.openxmlformats.org/officeDocument/2006/relationships/hyperlink" Target="mailto:watersystemhelp@doh.wa.gov" TargetMode="External"/><Relationship Id="rId2" Type="http://schemas.openxmlformats.org/officeDocument/2006/relationships/hyperlink" Target="mailto:Chris.Pettit@doh.wa.gov" TargetMode="External"/><Relationship Id="rId1" Type="http://schemas.openxmlformats.org/officeDocument/2006/relationships/slideLayout" Target="../slideLayouts/slideLayout19.xml"/><Relationship Id="rId6" Type="http://schemas.openxmlformats.org/officeDocument/2006/relationships/hyperlink" Target="mailto:Scott.Kugel@doh.wa.gov" TargetMode="External"/><Relationship Id="rId5" Type="http://schemas.openxmlformats.org/officeDocument/2006/relationships/hyperlink" Target="mailto:Jason.Cammarano@doh.wa.gov" TargetMode="External"/><Relationship Id="rId4" Type="http://schemas.openxmlformats.org/officeDocument/2006/relationships/hyperlink" Target="mailto:DWSRF@doh.wa.gov"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openxmlformats.org/officeDocument/2006/relationships/hyperlink" Target="https://www.ncbi.nlm.nih.gov/pmc/articles/PMC638091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667133" y="6060203"/>
            <a:ext cx="4862633" cy="472352"/>
          </a:xfrm>
        </p:spPr>
        <p:txBody>
          <a:bodyPr>
            <a:noAutofit/>
          </a:bodyPr>
          <a:lstStyle/>
          <a:p>
            <a:pPr marL="0" indent="0">
              <a:buNone/>
            </a:pPr>
            <a:r>
              <a:rPr lang="en-US"/>
              <a:t>Office of Drinking Water</a:t>
            </a:r>
          </a:p>
        </p:txBody>
      </p:sp>
      <p:sp>
        <p:nvSpPr>
          <p:cNvPr id="6" name="Picture Placeholder 5"/>
          <p:cNvSpPr>
            <a:spLocks noGrp="1"/>
          </p:cNvSpPr>
          <p:nvPr>
            <p:ph type="pic" sz="quarter" idx="11"/>
          </p:nvPr>
        </p:nvSpPr>
        <p:spPr/>
        <p:txBody>
          <a:bodyPr/>
          <a:lstStyle/>
          <a:p>
            <a:endParaRPr lang="en-US"/>
          </a:p>
        </p:txBody>
      </p:sp>
      <p:sp>
        <p:nvSpPr>
          <p:cNvPr id="5" name="Title 2">
            <a:extLst>
              <a:ext uri="{FF2B5EF4-FFF2-40B4-BE49-F238E27FC236}">
                <a16:creationId xmlns:a16="http://schemas.microsoft.com/office/drawing/2014/main" id="{BE6FEEA6-F1F6-B759-D3B8-7E14087F05BA}"/>
              </a:ext>
            </a:extLst>
          </p:cNvPr>
          <p:cNvSpPr>
            <a:spLocks noGrp="1"/>
          </p:cNvSpPr>
          <p:nvPr>
            <p:ph type="title"/>
          </p:nvPr>
        </p:nvSpPr>
        <p:spPr>
          <a:xfrm>
            <a:off x="3621928" y="5200310"/>
            <a:ext cx="4862633" cy="417595"/>
          </a:xfrm>
        </p:spPr>
        <p:txBody>
          <a:bodyPr/>
          <a:lstStyle/>
          <a:p>
            <a:r>
              <a:rPr lang="en-US" dirty="0"/>
              <a:t>Washington State</a:t>
            </a:r>
            <a:br>
              <a:rPr lang="en-US" dirty="0"/>
            </a:br>
            <a:r>
              <a:rPr lang="en-US" dirty="0"/>
              <a:t>PFAS - Policy meets funding</a:t>
            </a:r>
          </a:p>
        </p:txBody>
      </p:sp>
      <p:pic>
        <p:nvPicPr>
          <p:cNvPr id="2" name="Picture 1">
            <a:extLst>
              <a:ext uri="{FF2B5EF4-FFF2-40B4-BE49-F238E27FC236}">
                <a16:creationId xmlns:a16="http://schemas.microsoft.com/office/drawing/2014/main" id="{CA3AC2E7-7E56-1617-6E5E-49795BFE99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20" b="-1"/>
          <a:stretch/>
        </p:blipFill>
        <p:spPr>
          <a:xfrm>
            <a:off x="-863791" y="0"/>
            <a:ext cx="10380474" cy="4572000"/>
          </a:xfrm>
          <a:prstGeom prst="rect">
            <a:avLst/>
          </a:prstGeom>
        </p:spPr>
      </p:pic>
      <p:pic>
        <p:nvPicPr>
          <p:cNvPr id="4" name="Picture 3">
            <a:extLst>
              <a:ext uri="{FF2B5EF4-FFF2-40B4-BE49-F238E27FC236}">
                <a16:creationId xmlns:a16="http://schemas.microsoft.com/office/drawing/2014/main" id="{B0F1004D-13A2-A5B9-E39E-71D8B87ED14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101960">
            <a:off x="6217901" y="2431748"/>
            <a:ext cx="2438993" cy="1110117"/>
          </a:xfrm>
          <a:prstGeom prst="rect">
            <a:avLst/>
          </a:prstGeom>
        </p:spPr>
      </p:pic>
      <p:pic>
        <p:nvPicPr>
          <p:cNvPr id="7" name="Picture 6">
            <a:extLst>
              <a:ext uri="{FF2B5EF4-FFF2-40B4-BE49-F238E27FC236}">
                <a16:creationId xmlns:a16="http://schemas.microsoft.com/office/drawing/2014/main" id="{7AD6CC60-0238-67E9-7525-96B6EA9A5D5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609984">
            <a:off x="573311" y="2539071"/>
            <a:ext cx="2555876" cy="1163317"/>
          </a:xfrm>
          <a:prstGeom prst="rect">
            <a:avLst/>
          </a:prstGeom>
        </p:spPr>
      </p:pic>
    </p:spTree>
    <p:extLst>
      <p:ext uri="{BB962C8B-B14F-4D97-AF65-F5344CB8AC3E}">
        <p14:creationId xmlns:p14="http://schemas.microsoft.com/office/powerpoint/2010/main" val="4276959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7D0820-04C6-4382-06BC-76FE710D3D12}"/>
              </a:ext>
            </a:extLst>
          </p:cNvPr>
          <p:cNvPicPr>
            <a:picLocks noChangeAspect="1"/>
          </p:cNvPicPr>
          <p:nvPr/>
        </p:nvPicPr>
        <p:blipFill>
          <a:blip r:embed="rId2"/>
          <a:stretch>
            <a:fillRect/>
          </a:stretch>
        </p:blipFill>
        <p:spPr>
          <a:xfrm>
            <a:off x="-55321" y="285750"/>
            <a:ext cx="9300907" cy="5857875"/>
          </a:xfrm>
          <a:prstGeom prst="rect">
            <a:avLst/>
          </a:prstGeom>
        </p:spPr>
      </p:pic>
    </p:spTree>
    <p:extLst>
      <p:ext uri="{BB962C8B-B14F-4D97-AF65-F5344CB8AC3E}">
        <p14:creationId xmlns:p14="http://schemas.microsoft.com/office/powerpoint/2010/main" val="834091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0F37FC-559B-4A31-B970-3B0D45E1FBBE}"/>
              </a:ext>
            </a:extLst>
          </p:cNvPr>
          <p:cNvSpPr txBox="1">
            <a:spLocks/>
          </p:cNvSpPr>
          <p:nvPr/>
        </p:nvSpPr>
        <p:spPr>
          <a:xfrm>
            <a:off x="2" y="87798"/>
            <a:ext cx="9143998" cy="534798"/>
          </a:xfrm>
          <a:prstGeom prst="rect">
            <a:avLst/>
          </a:prstGeom>
          <a:solidFill>
            <a:schemeClr val="bg1"/>
          </a:solidFill>
        </p:spPr>
        <p:txBody>
          <a:bodyPr/>
          <a:lstStyle>
            <a:lvl1pPr marL="285750" indent="-285750" algn="l" defTabSz="914400" rtl="0" eaLnBrk="1" latinLnBrk="0" hangingPunct="1">
              <a:lnSpc>
                <a:spcPct val="90000"/>
              </a:lnSpc>
              <a:spcBef>
                <a:spcPts val="1000"/>
              </a:spcBef>
              <a:buClr>
                <a:srgbClr val="349D96"/>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r>
              <a:rPr lang="en-US" sz="3200">
                <a:solidFill>
                  <a:schemeClr val="tx1"/>
                </a:solidFill>
                <a:ea typeface="+mj-ea"/>
                <a:cs typeface="+mj-cs"/>
              </a:rPr>
              <a:t>Public Notice Requirements</a:t>
            </a:r>
          </a:p>
        </p:txBody>
      </p:sp>
      <p:graphicFrame>
        <p:nvGraphicFramePr>
          <p:cNvPr id="3" name="Content Placeholder 3">
            <a:extLst>
              <a:ext uri="{FF2B5EF4-FFF2-40B4-BE49-F238E27FC236}">
                <a16:creationId xmlns:a16="http://schemas.microsoft.com/office/drawing/2014/main" id="{A72C9320-BBC0-45E3-A8F8-07D3BDF7D694}"/>
              </a:ext>
            </a:extLst>
          </p:cNvPr>
          <p:cNvGraphicFramePr>
            <a:graphicFrameLocks/>
          </p:cNvGraphicFramePr>
          <p:nvPr/>
        </p:nvGraphicFramePr>
        <p:xfrm>
          <a:off x="254001" y="914401"/>
          <a:ext cx="89916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nnual Report 2009-10 - Department of the Environment, Water, Heritage and the Arts">
            <a:extLst>
              <a:ext uri="{FF2B5EF4-FFF2-40B4-BE49-F238E27FC236}">
                <a16:creationId xmlns:a16="http://schemas.microsoft.com/office/drawing/2014/main" id="{7E87A1E4-DB04-49BE-BB3B-ABEAB48896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72037">
            <a:off x="6599103" y="3978024"/>
            <a:ext cx="1700914" cy="2413171"/>
          </a:xfrm>
          <a:prstGeom prst="rect">
            <a:avLst/>
          </a:prstGeom>
        </p:spPr>
      </p:pic>
    </p:spTree>
    <p:extLst>
      <p:ext uri="{BB962C8B-B14F-4D97-AF65-F5344CB8AC3E}">
        <p14:creationId xmlns:p14="http://schemas.microsoft.com/office/powerpoint/2010/main" val="1749636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35636AF8-4EE9-C6E2-7599-EB75299BE66A}"/>
              </a:ext>
            </a:extLst>
          </p:cNvPr>
          <p:cNvSpPr>
            <a:spLocks noGrp="1"/>
          </p:cNvSpPr>
          <p:nvPr>
            <p:ph type="body" sz="quarter" idx="22"/>
          </p:nvPr>
        </p:nvSpPr>
        <p:spPr>
          <a:xfrm>
            <a:off x="1173347" y="2384380"/>
            <a:ext cx="1996439" cy="1219880"/>
          </a:xfrm>
        </p:spPr>
        <p:txBody>
          <a:bodyPr/>
          <a:lstStyle/>
          <a:p>
            <a:pPr marL="0" indent="0" algn="ctr"/>
            <a:r>
              <a:rPr lang="en-US"/>
              <a:t>Voluntary free testing programs</a:t>
            </a:r>
          </a:p>
        </p:txBody>
      </p:sp>
      <p:sp>
        <p:nvSpPr>
          <p:cNvPr id="24" name="Text Placeholder 23">
            <a:extLst>
              <a:ext uri="{FF2B5EF4-FFF2-40B4-BE49-F238E27FC236}">
                <a16:creationId xmlns:a16="http://schemas.microsoft.com/office/drawing/2014/main" id="{3C3B4934-11A5-A5D0-6B30-885BC17A3E02}"/>
              </a:ext>
            </a:extLst>
          </p:cNvPr>
          <p:cNvSpPr>
            <a:spLocks noGrp="1"/>
          </p:cNvSpPr>
          <p:nvPr>
            <p:ph type="body" sz="quarter" idx="23"/>
          </p:nvPr>
        </p:nvSpPr>
        <p:spPr>
          <a:xfrm>
            <a:off x="3579908" y="2384378"/>
            <a:ext cx="2096552" cy="1219880"/>
          </a:xfrm>
        </p:spPr>
        <p:txBody>
          <a:bodyPr/>
          <a:lstStyle/>
          <a:p>
            <a:pPr marL="114300" indent="-114300" algn="ctr"/>
            <a:r>
              <a:rPr lang="en-US"/>
              <a:t>Initial PFAS testing - Jan. ‘23 – Dec. ‘25</a:t>
            </a:r>
          </a:p>
        </p:txBody>
      </p:sp>
      <p:sp>
        <p:nvSpPr>
          <p:cNvPr id="25" name="Text Placeholder 24">
            <a:extLst>
              <a:ext uri="{FF2B5EF4-FFF2-40B4-BE49-F238E27FC236}">
                <a16:creationId xmlns:a16="http://schemas.microsoft.com/office/drawing/2014/main" id="{858EEC9C-477F-337A-B0ED-AAFA8C9AEF90}"/>
              </a:ext>
            </a:extLst>
          </p:cNvPr>
          <p:cNvSpPr>
            <a:spLocks noGrp="1"/>
          </p:cNvSpPr>
          <p:nvPr>
            <p:ph type="body" sz="quarter" idx="24"/>
          </p:nvPr>
        </p:nvSpPr>
        <p:spPr>
          <a:xfrm>
            <a:off x="6001995" y="2384382"/>
            <a:ext cx="2039928" cy="1219880"/>
          </a:xfrm>
        </p:spPr>
        <p:txBody>
          <a:bodyPr/>
          <a:lstStyle/>
          <a:p>
            <a:pPr marL="114300" indent="-114300" algn="ctr"/>
            <a:r>
              <a:rPr lang="en-US"/>
              <a:t>SALs apply to Group A Public Water Systems (PWS)</a:t>
            </a:r>
          </a:p>
        </p:txBody>
      </p:sp>
      <p:sp>
        <p:nvSpPr>
          <p:cNvPr id="26" name="Text Placeholder 25">
            <a:extLst>
              <a:ext uri="{FF2B5EF4-FFF2-40B4-BE49-F238E27FC236}">
                <a16:creationId xmlns:a16="http://schemas.microsoft.com/office/drawing/2014/main" id="{F7A1992B-2C80-6B0C-FB8D-946F0B3B8F44}"/>
              </a:ext>
            </a:extLst>
          </p:cNvPr>
          <p:cNvSpPr>
            <a:spLocks noGrp="1"/>
          </p:cNvSpPr>
          <p:nvPr>
            <p:ph type="body" sz="quarter" idx="25"/>
          </p:nvPr>
        </p:nvSpPr>
        <p:spPr>
          <a:xfrm>
            <a:off x="1117296" y="3659164"/>
            <a:ext cx="2096552" cy="2528286"/>
          </a:xfrm>
        </p:spPr>
        <p:txBody>
          <a:bodyPr/>
          <a:lstStyle/>
          <a:p>
            <a:pPr marL="228600" indent="-228600">
              <a:buFont typeface="Arial" panose="020B0604020202020204" pitchFamily="34" charset="0"/>
              <a:buChar char="•"/>
            </a:pPr>
            <a:r>
              <a:rPr lang="en-US"/>
              <a:t>Started 2021</a:t>
            </a:r>
          </a:p>
          <a:p>
            <a:pPr marL="228600" indent="-228600">
              <a:buFont typeface="Arial" panose="020B0604020202020204" pitchFamily="34" charset="0"/>
              <a:buChar char="•"/>
            </a:pPr>
            <a:r>
              <a:rPr lang="en-US">
                <a:hlinkClick r:id="rId3"/>
              </a:rPr>
              <a:t>New program </a:t>
            </a:r>
            <a:r>
              <a:rPr lang="en-US"/>
              <a:t>offered 2024</a:t>
            </a:r>
          </a:p>
          <a:p>
            <a:pPr marL="228600" indent="-228600">
              <a:buFont typeface="Arial" panose="020B0604020202020204" pitchFamily="34" charset="0"/>
              <a:buChar char="•"/>
            </a:pPr>
            <a:r>
              <a:rPr lang="en-US"/>
              <a:t>Derrick Dennis is the primary contact</a:t>
            </a:r>
          </a:p>
          <a:p>
            <a:endParaRPr lang="en-US"/>
          </a:p>
        </p:txBody>
      </p:sp>
      <p:sp>
        <p:nvSpPr>
          <p:cNvPr id="27" name="Text Placeholder 26">
            <a:extLst>
              <a:ext uri="{FF2B5EF4-FFF2-40B4-BE49-F238E27FC236}">
                <a16:creationId xmlns:a16="http://schemas.microsoft.com/office/drawing/2014/main" id="{57B424BA-7187-DAE4-BE6D-FD4ABA02226F}"/>
              </a:ext>
            </a:extLst>
          </p:cNvPr>
          <p:cNvSpPr>
            <a:spLocks noGrp="1"/>
          </p:cNvSpPr>
          <p:nvPr>
            <p:ph type="body" sz="quarter" idx="26"/>
          </p:nvPr>
        </p:nvSpPr>
        <p:spPr>
          <a:xfrm>
            <a:off x="3523724" y="3659162"/>
            <a:ext cx="2096552" cy="2528287"/>
          </a:xfrm>
        </p:spPr>
        <p:txBody>
          <a:bodyPr/>
          <a:lstStyle/>
          <a:p>
            <a:pPr marL="228600" indent="-228600">
              <a:buFont typeface="Arial" panose="020B0604020202020204" pitchFamily="34" charset="0"/>
              <a:buChar char="•"/>
            </a:pPr>
            <a:r>
              <a:rPr lang="en-US"/>
              <a:t>EPA methods 533 or 537.1 </a:t>
            </a:r>
            <a:r>
              <a:rPr lang="en-US" i="1"/>
              <a:t>version 2.0</a:t>
            </a:r>
          </a:p>
          <a:p>
            <a:pPr marL="228600" indent="-228600">
              <a:buFont typeface="Arial" panose="020B0604020202020204" pitchFamily="34" charset="0"/>
              <a:buChar char="•"/>
            </a:pPr>
            <a:r>
              <a:rPr lang="en-US"/>
              <a:t>UCMR 5 samples may count</a:t>
            </a:r>
          </a:p>
          <a:p>
            <a:pPr marL="228600" indent="-228600">
              <a:buFont typeface="Arial" panose="020B0604020202020204" pitchFamily="34" charset="0"/>
              <a:buChar char="•"/>
            </a:pPr>
            <a:r>
              <a:rPr lang="en-US">
                <a:hlinkClick r:id="rId4"/>
              </a:rPr>
              <a:t>Pub. 331-700</a:t>
            </a:r>
            <a:endParaRPr lang="en-US"/>
          </a:p>
        </p:txBody>
      </p:sp>
      <p:sp>
        <p:nvSpPr>
          <p:cNvPr id="28" name="Text Placeholder 27">
            <a:extLst>
              <a:ext uri="{FF2B5EF4-FFF2-40B4-BE49-F238E27FC236}">
                <a16:creationId xmlns:a16="http://schemas.microsoft.com/office/drawing/2014/main" id="{05082500-092F-FEE8-489B-C7EC356810A2}"/>
              </a:ext>
            </a:extLst>
          </p:cNvPr>
          <p:cNvSpPr>
            <a:spLocks noGrp="1"/>
          </p:cNvSpPr>
          <p:nvPr>
            <p:ph type="body" sz="quarter" idx="27"/>
          </p:nvPr>
        </p:nvSpPr>
        <p:spPr>
          <a:xfrm>
            <a:off x="5945371" y="3659164"/>
            <a:ext cx="2096552" cy="2528285"/>
          </a:xfrm>
        </p:spPr>
        <p:txBody>
          <a:bodyPr/>
          <a:lstStyle/>
          <a:p>
            <a:pPr marL="228600" indent="-228600">
              <a:buFont typeface="Arial" panose="020B0604020202020204" pitchFamily="34" charset="0"/>
              <a:buChar char="•"/>
            </a:pPr>
            <a:r>
              <a:rPr lang="en-US"/>
              <a:t>Community</a:t>
            </a:r>
          </a:p>
          <a:p>
            <a:pPr marL="228600" indent="-228600">
              <a:buFont typeface="Arial" panose="020B0604020202020204" pitchFamily="34" charset="0"/>
              <a:buChar char="•"/>
            </a:pPr>
            <a:r>
              <a:rPr lang="en-US"/>
              <a:t>NTNC</a:t>
            </a:r>
          </a:p>
          <a:p>
            <a:pPr marL="228600" indent="-228600">
              <a:buFont typeface="Arial" panose="020B0604020202020204" pitchFamily="34" charset="0"/>
              <a:buChar char="•"/>
            </a:pPr>
            <a:r>
              <a:rPr lang="en-US"/>
              <a:t>TNC, if near a detection</a:t>
            </a:r>
          </a:p>
        </p:txBody>
      </p:sp>
      <p:sp>
        <p:nvSpPr>
          <p:cNvPr id="4" name="Title 3">
            <a:extLst>
              <a:ext uri="{FF2B5EF4-FFF2-40B4-BE49-F238E27FC236}">
                <a16:creationId xmlns:a16="http://schemas.microsoft.com/office/drawing/2014/main" id="{D707C2E3-8838-A66D-1707-C2EBB70EBB50}"/>
              </a:ext>
            </a:extLst>
          </p:cNvPr>
          <p:cNvSpPr>
            <a:spLocks noGrp="1"/>
          </p:cNvSpPr>
          <p:nvPr>
            <p:ph type="title"/>
          </p:nvPr>
        </p:nvSpPr>
        <p:spPr/>
        <p:txBody>
          <a:bodyPr>
            <a:normAutofit fontScale="90000"/>
          </a:bodyPr>
          <a:lstStyle/>
          <a:p>
            <a:r>
              <a:rPr lang="en-US"/>
              <a:t>Implementation of the PFAS SALs</a:t>
            </a:r>
          </a:p>
        </p:txBody>
      </p:sp>
    </p:spTree>
    <p:extLst>
      <p:ext uri="{BB962C8B-B14F-4D97-AF65-F5344CB8AC3E}">
        <p14:creationId xmlns:p14="http://schemas.microsoft.com/office/powerpoint/2010/main" val="1367672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1516F4C-3D91-6839-1E9F-DFE61E9CC058}"/>
              </a:ext>
            </a:extLst>
          </p:cNvPr>
          <p:cNvSpPr>
            <a:spLocks noGrp="1"/>
          </p:cNvSpPr>
          <p:nvPr>
            <p:ph type="title" idx="4294967295"/>
          </p:nvPr>
        </p:nvSpPr>
        <p:spPr>
          <a:xfrm>
            <a:off x="0" y="554038"/>
            <a:ext cx="7534275" cy="906462"/>
          </a:xfrm>
        </p:spPr>
        <p:txBody>
          <a:bodyPr>
            <a:normAutofit fontScale="90000"/>
          </a:bodyPr>
          <a:lstStyle/>
          <a:p>
            <a:pPr algn="ctr"/>
            <a:r>
              <a:rPr lang="en-US" b="1"/>
              <a:t>Summary of PFAS Water Testing to Date</a:t>
            </a:r>
          </a:p>
        </p:txBody>
      </p:sp>
      <p:sp>
        <p:nvSpPr>
          <p:cNvPr id="17" name="Text Placeholder 16">
            <a:extLst>
              <a:ext uri="{FF2B5EF4-FFF2-40B4-BE49-F238E27FC236}">
                <a16:creationId xmlns:a16="http://schemas.microsoft.com/office/drawing/2014/main" id="{38B7117D-C92C-8C06-39B4-BCD478D80F20}"/>
              </a:ext>
            </a:extLst>
          </p:cNvPr>
          <p:cNvSpPr>
            <a:spLocks noGrp="1"/>
          </p:cNvSpPr>
          <p:nvPr>
            <p:ph type="body" sz="half" idx="4294967295"/>
          </p:nvPr>
        </p:nvSpPr>
        <p:spPr>
          <a:xfrm>
            <a:off x="5184775" y="1460500"/>
            <a:ext cx="3959225" cy="4735513"/>
          </a:xfrm>
        </p:spPr>
        <p:txBody>
          <a:bodyPr/>
          <a:lstStyle/>
          <a:p>
            <a:pPr marL="257175" indent="-257175">
              <a:spcBef>
                <a:spcPts val="750"/>
              </a:spcBef>
              <a:buFont typeface="Arial" panose="020B0604020202020204" pitchFamily="34" charset="0"/>
              <a:buChar char="•"/>
            </a:pPr>
            <a:r>
              <a:rPr lang="en-US" sz="2400">
                <a:latin typeface="Century Gothic" panose="020B0502020202020204" pitchFamily="34" charset="0"/>
              </a:rPr>
              <a:t>~ 61% of public water systems have tested for PFAS (1,482/2,422 systems)</a:t>
            </a:r>
          </a:p>
          <a:p>
            <a:pPr marL="257175" indent="-257175">
              <a:spcBef>
                <a:spcPts val="750"/>
              </a:spcBef>
              <a:buFont typeface="Arial" panose="020B0604020202020204" pitchFamily="34" charset="0"/>
              <a:buChar char="•"/>
            </a:pPr>
            <a:r>
              <a:rPr lang="en-US" sz="2400">
                <a:latin typeface="Century Gothic" panose="020B0502020202020204" pitchFamily="34" charset="0"/>
              </a:rPr>
              <a:t>~ 80% of systems tested report no PFAS</a:t>
            </a:r>
          </a:p>
          <a:p>
            <a:pPr marL="257175" indent="-257175">
              <a:spcBef>
                <a:spcPts val="750"/>
              </a:spcBef>
              <a:buFont typeface="Arial" panose="020B0604020202020204" pitchFamily="34" charset="0"/>
              <a:buChar char="•"/>
            </a:pPr>
            <a:r>
              <a:rPr lang="en-US" sz="2400">
                <a:latin typeface="Century Gothic" panose="020B0502020202020204" pitchFamily="34" charset="0"/>
              </a:rPr>
              <a:t>~ 2% of water system that tested have PFAS &gt; SAL</a:t>
            </a:r>
          </a:p>
          <a:p>
            <a:pPr marL="257175" indent="-257175">
              <a:spcBef>
                <a:spcPts val="750"/>
              </a:spcBef>
              <a:buFont typeface="Arial" panose="020B0604020202020204" pitchFamily="34" charset="0"/>
              <a:buChar char="•"/>
            </a:pPr>
            <a:r>
              <a:rPr lang="en-US" sz="2400">
                <a:latin typeface="Century Gothic" panose="020B0502020202020204" pitchFamily="34" charset="0"/>
              </a:rPr>
              <a:t>~ 9% of water systems have at least 1 sample for a source above an MCL</a:t>
            </a:r>
          </a:p>
          <a:p>
            <a:pPr marL="0" indent="0">
              <a:spcBef>
                <a:spcPts val="750"/>
              </a:spcBef>
              <a:buNone/>
            </a:pPr>
            <a:endParaRPr lang="en-US" sz="2400">
              <a:latin typeface="Century Gothic" panose="020B0502020202020204" pitchFamily="34" charset="0"/>
            </a:endParaRPr>
          </a:p>
          <a:p>
            <a:endParaRPr lang="en-US"/>
          </a:p>
        </p:txBody>
      </p:sp>
      <p:graphicFrame>
        <p:nvGraphicFramePr>
          <p:cNvPr id="20" name="Chart 19">
            <a:extLst>
              <a:ext uri="{FF2B5EF4-FFF2-40B4-BE49-F238E27FC236}">
                <a16:creationId xmlns:a16="http://schemas.microsoft.com/office/drawing/2014/main" id="{DD0339E5-8B1C-6501-C90F-2D1569C217C5}"/>
              </a:ext>
            </a:extLst>
          </p:cNvPr>
          <p:cNvGraphicFramePr/>
          <p:nvPr>
            <p:extLst>
              <p:ext uri="{D42A27DB-BD31-4B8C-83A1-F6EECF244321}">
                <p14:modId xmlns:p14="http://schemas.microsoft.com/office/powerpoint/2010/main" val="4144040319"/>
              </p:ext>
            </p:extLst>
          </p:nvPr>
        </p:nvGraphicFramePr>
        <p:xfrm>
          <a:off x="0" y="1611670"/>
          <a:ext cx="4622358" cy="35259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2484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491098" y="331943"/>
            <a:ext cx="2236468" cy="1899912"/>
          </a:xfrm>
        </p:spPr>
        <p:txBody>
          <a:bodyPr vert="horz" lIns="91440" tIns="45720" rIns="91440" bIns="45720" rtlCol="0" anchor="ctr">
            <a:normAutofit/>
          </a:bodyPr>
          <a:lstStyle/>
          <a:p>
            <a:r>
              <a:rPr lang="en-US" sz="3200">
                <a:solidFill>
                  <a:srgbClr val="0070C0"/>
                </a:solidFill>
                <a:latin typeface="+mj-lt"/>
              </a:rPr>
              <a:t>PFAS </a:t>
            </a:r>
            <a:br>
              <a:rPr lang="en-US" sz="3200">
                <a:solidFill>
                  <a:srgbClr val="0070C0"/>
                </a:solidFill>
                <a:latin typeface="+mj-lt"/>
              </a:rPr>
            </a:br>
            <a:r>
              <a:rPr lang="en-US" sz="3200">
                <a:solidFill>
                  <a:srgbClr val="0070C0"/>
                </a:solidFill>
                <a:latin typeface="+mj-lt"/>
              </a:rPr>
              <a:t>Dashboard -</a:t>
            </a:r>
            <a:br>
              <a:rPr lang="en-US" sz="3200">
                <a:solidFill>
                  <a:srgbClr val="0070C0"/>
                </a:solidFill>
                <a:latin typeface="+mj-lt"/>
              </a:rPr>
            </a:br>
            <a:r>
              <a:rPr lang="en-US" sz="3200">
                <a:solidFill>
                  <a:srgbClr val="0070C0"/>
                </a:solidFill>
                <a:latin typeface="+mj-lt"/>
              </a:rPr>
              <a:t>Drinking Water Data</a:t>
            </a:r>
          </a:p>
        </p:txBody>
      </p:sp>
      <p:sp>
        <p:nvSpPr>
          <p:cNvPr id="3" name="Text Placeholder 2"/>
          <p:cNvSpPr>
            <a:spLocks noGrp="1"/>
          </p:cNvSpPr>
          <p:nvPr>
            <p:ph type="body" sz="half" idx="10"/>
          </p:nvPr>
        </p:nvSpPr>
        <p:spPr>
          <a:xfrm>
            <a:off x="6696837" y="2304661"/>
            <a:ext cx="2030729" cy="3742762"/>
          </a:xfrm>
        </p:spPr>
        <p:txBody>
          <a:bodyPr vert="horz" lIns="91440" tIns="45720" rIns="91440" bIns="45720" rtlCol="0">
            <a:normAutofit fontScale="92500"/>
          </a:bodyPr>
          <a:lstStyle/>
          <a:p>
            <a:r>
              <a:rPr lang="en-US" sz="2000">
                <a:latin typeface="+mj-lt"/>
              </a:rPr>
              <a:t>Only includes samples for Group A PWSs complying with new rule.</a:t>
            </a:r>
            <a:endParaRPr lang="en-US" sz="2000"/>
          </a:p>
          <a:p>
            <a:pPr marL="288925" indent="-288925">
              <a:buFont typeface="Wingdings" panose="05000000000000000000" pitchFamily="2" charset="2"/>
              <a:buChar char="S"/>
            </a:pPr>
            <a:r>
              <a:rPr lang="en-US" sz="2000"/>
              <a:t>Doesn’t include historical water testing.</a:t>
            </a:r>
          </a:p>
          <a:p>
            <a:pPr marL="288925" indent="-288925">
              <a:buFont typeface="Wingdings" panose="05000000000000000000" pitchFamily="2" charset="2"/>
              <a:buChar char="S"/>
            </a:pPr>
            <a:r>
              <a:rPr lang="en-US" sz="2000"/>
              <a:t>Doesn’t include military testing.</a:t>
            </a:r>
          </a:p>
          <a:p>
            <a:pPr marL="288925" indent="-288925">
              <a:buFont typeface="Wingdings" panose="05000000000000000000" pitchFamily="2" charset="2"/>
              <a:buChar char="S"/>
            </a:pPr>
            <a:r>
              <a:rPr lang="en-US" sz="2000"/>
              <a:t>Doesn’t include private well testing.</a:t>
            </a:r>
          </a:p>
          <a:p>
            <a:pPr marL="114300" indent="-228600">
              <a:buFont typeface="Arial" panose="020B0604020202020204" pitchFamily="34" charset="0"/>
              <a:buChar char="•"/>
            </a:pPr>
            <a:endParaRPr lang="en-US" sz="1700"/>
          </a:p>
        </p:txBody>
      </p:sp>
      <p:pic>
        <p:nvPicPr>
          <p:cNvPr id="7" name="Picture 6">
            <a:extLst>
              <a:ext uri="{FF2B5EF4-FFF2-40B4-BE49-F238E27FC236}">
                <a16:creationId xmlns:a16="http://schemas.microsoft.com/office/drawing/2014/main" id="{65397CF2-93C4-37E9-D06C-5EE616ED07F0}"/>
              </a:ext>
            </a:extLst>
          </p:cNvPr>
          <p:cNvPicPr>
            <a:picLocks noChangeAspect="1"/>
          </p:cNvPicPr>
          <p:nvPr/>
        </p:nvPicPr>
        <p:blipFill>
          <a:blip r:embed="rId3">
            <a:alphaModFix/>
          </a:blip>
          <a:stretch>
            <a:fillRect/>
          </a:stretch>
        </p:blipFill>
        <p:spPr>
          <a:xfrm>
            <a:off x="-38482" y="-61464"/>
            <a:ext cx="6361176" cy="6877138"/>
          </a:xfrm>
          <a:prstGeom prst="rect">
            <a:avLst/>
          </a:prstGeom>
          <a:noFill/>
        </p:spPr>
      </p:pic>
      <p:sp>
        <p:nvSpPr>
          <p:cNvPr id="11" name="TextBox 10">
            <a:extLst>
              <a:ext uri="{FF2B5EF4-FFF2-40B4-BE49-F238E27FC236}">
                <a16:creationId xmlns:a16="http://schemas.microsoft.com/office/drawing/2014/main" id="{778CE21A-B012-5038-C595-298C8EFFE9DF}"/>
              </a:ext>
            </a:extLst>
          </p:cNvPr>
          <p:cNvSpPr txBox="1"/>
          <p:nvPr/>
        </p:nvSpPr>
        <p:spPr>
          <a:xfrm>
            <a:off x="4335780" y="6169343"/>
            <a:ext cx="4673727" cy="646331"/>
          </a:xfrm>
          <a:prstGeom prst="rect">
            <a:avLst/>
          </a:prstGeom>
          <a:noFill/>
        </p:spPr>
        <p:txBody>
          <a:bodyPr wrap="square">
            <a:spAutoFit/>
          </a:bodyPr>
          <a:lstStyle/>
          <a:p>
            <a:r>
              <a:rPr lang="en-US">
                <a:hlinkClick r:id="rId4"/>
              </a:rPr>
              <a:t>https://doh.wa.gov/data-and-statistical-reports/washington-tracking-network-wtn/pfas</a:t>
            </a:r>
            <a:endParaRPr lang="en-US"/>
          </a:p>
        </p:txBody>
      </p:sp>
    </p:spTree>
    <p:extLst>
      <p:ext uri="{BB962C8B-B14F-4D97-AF65-F5344CB8AC3E}">
        <p14:creationId xmlns:p14="http://schemas.microsoft.com/office/powerpoint/2010/main" val="2745699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748757-70B4-E2E6-64BD-31DECCEDDB4A}"/>
              </a:ext>
            </a:extLst>
          </p:cNvPr>
          <p:cNvPicPr>
            <a:picLocks noChangeAspect="1"/>
          </p:cNvPicPr>
          <p:nvPr/>
        </p:nvPicPr>
        <p:blipFill>
          <a:blip r:embed="rId3"/>
          <a:stretch>
            <a:fillRect/>
          </a:stretch>
        </p:blipFill>
        <p:spPr>
          <a:xfrm>
            <a:off x="800097" y="2705101"/>
            <a:ext cx="7341565" cy="2868484"/>
          </a:xfrm>
          <a:prstGeom prst="rect">
            <a:avLst/>
          </a:prstGeom>
        </p:spPr>
      </p:pic>
      <p:sp>
        <p:nvSpPr>
          <p:cNvPr id="12" name="Picture Placeholder 11">
            <a:extLst>
              <a:ext uri="{FF2B5EF4-FFF2-40B4-BE49-F238E27FC236}">
                <a16:creationId xmlns:a16="http://schemas.microsoft.com/office/drawing/2014/main" id="{EC0F85AD-74C5-5019-5E47-A9E662EE62B3}"/>
              </a:ext>
            </a:extLst>
          </p:cNvPr>
          <p:cNvSpPr>
            <a:spLocks noGrp="1"/>
          </p:cNvSpPr>
          <p:nvPr>
            <p:ph type="pic" sz="quarter" idx="11"/>
          </p:nvPr>
        </p:nvSpPr>
        <p:spPr/>
        <p:txBody>
          <a:bodyPr/>
          <a:lstStyle/>
          <a:p>
            <a:endParaRPr lang="en-US"/>
          </a:p>
        </p:txBody>
      </p:sp>
      <p:sp>
        <p:nvSpPr>
          <p:cNvPr id="11" name="Title 10">
            <a:extLst>
              <a:ext uri="{FF2B5EF4-FFF2-40B4-BE49-F238E27FC236}">
                <a16:creationId xmlns:a16="http://schemas.microsoft.com/office/drawing/2014/main" id="{B19FD4F8-1E8B-AA03-EAE9-3797154922F8}"/>
              </a:ext>
            </a:extLst>
          </p:cNvPr>
          <p:cNvSpPr>
            <a:spLocks noGrp="1"/>
          </p:cNvSpPr>
          <p:nvPr>
            <p:ph type="title"/>
          </p:nvPr>
        </p:nvSpPr>
        <p:spPr>
          <a:xfrm>
            <a:off x="1189019" y="5591622"/>
            <a:ext cx="6751332" cy="965200"/>
          </a:xfrm>
        </p:spPr>
        <p:txBody>
          <a:bodyPr/>
          <a:lstStyle/>
          <a:p>
            <a:r>
              <a:rPr lang="en-US"/>
              <a:t>PFAS WQ results data is easily accessible and transparent in the data table section of the PFAS Dashboard</a:t>
            </a:r>
          </a:p>
        </p:txBody>
      </p:sp>
      <p:pic>
        <p:nvPicPr>
          <p:cNvPr id="6" name="Picture 5">
            <a:extLst>
              <a:ext uri="{FF2B5EF4-FFF2-40B4-BE49-F238E27FC236}">
                <a16:creationId xmlns:a16="http://schemas.microsoft.com/office/drawing/2014/main" id="{EFBA28A1-1476-0DED-12B4-9BE8F264C4B6}"/>
              </a:ext>
            </a:extLst>
          </p:cNvPr>
          <p:cNvPicPr>
            <a:picLocks noChangeAspect="1"/>
          </p:cNvPicPr>
          <p:nvPr/>
        </p:nvPicPr>
        <p:blipFill>
          <a:blip r:embed="rId4"/>
          <a:stretch>
            <a:fillRect/>
          </a:stretch>
        </p:blipFill>
        <p:spPr>
          <a:xfrm>
            <a:off x="800098" y="-152400"/>
            <a:ext cx="7341565" cy="3031606"/>
          </a:xfrm>
          <a:prstGeom prst="rect">
            <a:avLst/>
          </a:prstGeom>
        </p:spPr>
      </p:pic>
    </p:spTree>
    <p:extLst>
      <p:ext uri="{BB962C8B-B14F-4D97-AF65-F5344CB8AC3E}">
        <p14:creationId xmlns:p14="http://schemas.microsoft.com/office/powerpoint/2010/main" val="1026925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BDA26A1-8979-B301-9E98-D4EF0DAEFA95}"/>
              </a:ext>
            </a:extLst>
          </p:cNvPr>
          <p:cNvSpPr>
            <a:spLocks noGrp="1"/>
          </p:cNvSpPr>
          <p:nvPr>
            <p:ph type="body" sz="quarter" idx="12"/>
          </p:nvPr>
        </p:nvSpPr>
        <p:spPr/>
        <p:txBody>
          <a:bodyPr/>
          <a:lstStyle/>
          <a:p>
            <a:r>
              <a:rPr lang="en-US"/>
              <a:t>EPA publishes PFAS rule</a:t>
            </a:r>
          </a:p>
        </p:txBody>
      </p:sp>
      <p:sp>
        <p:nvSpPr>
          <p:cNvPr id="5" name="Title 4">
            <a:extLst>
              <a:ext uri="{FF2B5EF4-FFF2-40B4-BE49-F238E27FC236}">
                <a16:creationId xmlns:a16="http://schemas.microsoft.com/office/drawing/2014/main" id="{DB96B502-94A6-AA41-9A56-6934EE800684}"/>
              </a:ext>
            </a:extLst>
          </p:cNvPr>
          <p:cNvSpPr>
            <a:spLocks noGrp="1"/>
          </p:cNvSpPr>
          <p:nvPr>
            <p:ph type="title"/>
          </p:nvPr>
        </p:nvSpPr>
        <p:spPr/>
        <p:txBody>
          <a:bodyPr>
            <a:normAutofit fontScale="90000"/>
          </a:bodyPr>
          <a:lstStyle/>
          <a:p>
            <a:r>
              <a:rPr lang="en-US"/>
              <a:t>April 26, 2024</a:t>
            </a:r>
          </a:p>
        </p:txBody>
      </p:sp>
    </p:spTree>
    <p:extLst>
      <p:ext uri="{BB962C8B-B14F-4D97-AF65-F5344CB8AC3E}">
        <p14:creationId xmlns:p14="http://schemas.microsoft.com/office/powerpoint/2010/main" val="4227829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72D073-3AD7-CD0F-A4DA-79AC284757F6}"/>
              </a:ext>
            </a:extLst>
          </p:cNvPr>
          <p:cNvSpPr txBox="1"/>
          <p:nvPr/>
        </p:nvSpPr>
        <p:spPr>
          <a:xfrm>
            <a:off x="859014" y="5898479"/>
            <a:ext cx="5905500" cy="338554"/>
          </a:xfrm>
          <a:prstGeom prst="rect">
            <a:avLst/>
          </a:prstGeom>
          <a:noFill/>
        </p:spPr>
        <p:txBody>
          <a:bodyPr wrap="square" rtlCol="0">
            <a:spAutoFit/>
          </a:bodyPr>
          <a:lstStyle/>
          <a:p>
            <a:r>
              <a:rPr lang="en-US" sz="1600"/>
              <a:t>All units are in nanograms per liter or parts per trillion</a:t>
            </a:r>
          </a:p>
        </p:txBody>
      </p:sp>
      <p:sp>
        <p:nvSpPr>
          <p:cNvPr id="2" name="Title 1">
            <a:extLst>
              <a:ext uri="{FF2B5EF4-FFF2-40B4-BE49-F238E27FC236}">
                <a16:creationId xmlns:a16="http://schemas.microsoft.com/office/drawing/2014/main" id="{CA2CEFD4-9466-C846-CABF-E09C6F682D26}"/>
              </a:ext>
            </a:extLst>
          </p:cNvPr>
          <p:cNvSpPr>
            <a:spLocks noGrp="1"/>
          </p:cNvSpPr>
          <p:nvPr>
            <p:ph type="title"/>
          </p:nvPr>
        </p:nvSpPr>
        <p:spPr/>
        <p:txBody>
          <a:bodyPr>
            <a:normAutofit fontScale="90000"/>
          </a:bodyPr>
          <a:lstStyle/>
          <a:p>
            <a:r>
              <a:rPr lang="en-US"/>
              <a:t>New MCLs and Other Relevant Numbers</a:t>
            </a:r>
          </a:p>
        </p:txBody>
      </p:sp>
      <p:graphicFrame>
        <p:nvGraphicFramePr>
          <p:cNvPr id="4" name="Table 3">
            <a:extLst>
              <a:ext uri="{FF2B5EF4-FFF2-40B4-BE49-F238E27FC236}">
                <a16:creationId xmlns:a16="http://schemas.microsoft.com/office/drawing/2014/main" id="{1294B60C-7159-50C4-597B-AC08726956AA}"/>
              </a:ext>
            </a:extLst>
          </p:cNvPr>
          <p:cNvGraphicFramePr>
            <a:graphicFrameLocks noGrp="1"/>
          </p:cNvGraphicFramePr>
          <p:nvPr>
            <p:extLst>
              <p:ext uri="{D42A27DB-BD31-4B8C-83A1-F6EECF244321}">
                <p14:modId xmlns:p14="http://schemas.microsoft.com/office/powerpoint/2010/main" val="1497123178"/>
              </p:ext>
            </p:extLst>
          </p:nvPr>
        </p:nvGraphicFramePr>
        <p:xfrm>
          <a:off x="542925" y="1402080"/>
          <a:ext cx="8010525" cy="4419600"/>
        </p:xfrm>
        <a:graphic>
          <a:graphicData uri="http://schemas.openxmlformats.org/drawingml/2006/table">
            <a:tbl>
              <a:tblPr firstRow="1" bandRow="1">
                <a:tableStyleId>{5C22544A-7EE6-4342-B048-85BDC9FD1C3A}</a:tableStyleId>
              </a:tblPr>
              <a:tblGrid>
                <a:gridCol w="3024364">
                  <a:extLst>
                    <a:ext uri="{9D8B030D-6E8A-4147-A177-3AD203B41FA5}">
                      <a16:colId xmlns:a16="http://schemas.microsoft.com/office/drawing/2014/main" val="1119320768"/>
                    </a:ext>
                  </a:extLst>
                </a:gridCol>
                <a:gridCol w="1738489">
                  <a:extLst>
                    <a:ext uri="{9D8B030D-6E8A-4147-A177-3AD203B41FA5}">
                      <a16:colId xmlns:a16="http://schemas.microsoft.com/office/drawing/2014/main" val="695232560"/>
                    </a:ext>
                  </a:extLst>
                </a:gridCol>
                <a:gridCol w="1715911">
                  <a:extLst>
                    <a:ext uri="{9D8B030D-6E8A-4147-A177-3AD203B41FA5}">
                      <a16:colId xmlns:a16="http://schemas.microsoft.com/office/drawing/2014/main" val="2826627238"/>
                    </a:ext>
                  </a:extLst>
                </a:gridCol>
                <a:gridCol w="1531761">
                  <a:extLst>
                    <a:ext uri="{9D8B030D-6E8A-4147-A177-3AD203B41FA5}">
                      <a16:colId xmlns:a16="http://schemas.microsoft.com/office/drawing/2014/main" val="3618205355"/>
                    </a:ext>
                  </a:extLst>
                </a:gridCol>
              </a:tblGrid>
              <a:tr h="370840">
                <a:tc>
                  <a:txBody>
                    <a:bodyPr/>
                    <a:lstStyle/>
                    <a:p>
                      <a:r>
                        <a:rPr lang="en-US"/>
                        <a:t>PFAS  </a:t>
                      </a:r>
                    </a:p>
                  </a:txBody>
                  <a:tcPr/>
                </a:tc>
                <a:tc>
                  <a:txBody>
                    <a:bodyPr/>
                    <a:lstStyle/>
                    <a:p>
                      <a:pPr algn="ctr"/>
                      <a:r>
                        <a:rPr lang="en-US"/>
                        <a:t>MCL </a:t>
                      </a:r>
                    </a:p>
                    <a:p>
                      <a:pPr algn="ctr"/>
                      <a:r>
                        <a:rPr lang="en-US"/>
                        <a:t>(as RAA)</a:t>
                      </a:r>
                    </a:p>
                  </a:txBody>
                  <a:tcPr/>
                </a:tc>
                <a:tc>
                  <a:txBody>
                    <a:bodyPr/>
                    <a:lstStyle/>
                    <a:p>
                      <a:pPr algn="ctr"/>
                      <a:r>
                        <a:rPr lang="en-US"/>
                        <a:t>Practical Quantitation Limit (PQL)</a:t>
                      </a:r>
                    </a:p>
                  </a:txBody>
                  <a:tcPr/>
                </a:tc>
                <a:tc>
                  <a:txBody>
                    <a:bodyPr/>
                    <a:lstStyle/>
                    <a:p>
                      <a:pPr algn="ctr"/>
                      <a:r>
                        <a:rPr lang="en-US"/>
                        <a:t>Trigger</a:t>
                      </a:r>
                    </a:p>
                  </a:txBody>
                  <a:tcPr/>
                </a:tc>
                <a:extLst>
                  <a:ext uri="{0D108BD9-81ED-4DB2-BD59-A6C34878D82A}">
                    <a16:rowId xmlns:a16="http://schemas.microsoft.com/office/drawing/2014/main" val="4111617080"/>
                  </a:ext>
                </a:extLst>
              </a:tr>
              <a:tr h="370840">
                <a:tc>
                  <a:txBody>
                    <a:bodyPr/>
                    <a:lstStyle/>
                    <a:p>
                      <a:endParaRPr lang="en-US"/>
                    </a:p>
                  </a:txBody>
                  <a:tcPr/>
                </a:tc>
                <a:tc>
                  <a:txBody>
                    <a:bodyPr/>
                    <a:lstStyle/>
                    <a:p>
                      <a:pPr algn="ctr"/>
                      <a:r>
                        <a:rPr lang="en-US"/>
                        <a:t>Health-based standard</a:t>
                      </a:r>
                    </a:p>
                  </a:txBody>
                  <a:tcPr/>
                </a:tc>
                <a:tc>
                  <a:txBody>
                    <a:bodyPr/>
                    <a:lstStyle/>
                    <a:p>
                      <a:pPr algn="ctr"/>
                      <a:r>
                        <a:rPr lang="en-US"/>
                        <a:t>Defines detect for RAA calc.</a:t>
                      </a:r>
                    </a:p>
                  </a:txBody>
                  <a:tcPr/>
                </a:tc>
                <a:tc>
                  <a:txBody>
                    <a:bodyPr/>
                    <a:lstStyle/>
                    <a:p>
                      <a:pPr algn="ctr"/>
                      <a:r>
                        <a:rPr lang="en-US"/>
                        <a:t>Defines detect for </a:t>
                      </a:r>
                      <a:r>
                        <a:rPr lang="en-US" err="1"/>
                        <a:t>mon</a:t>
                      </a:r>
                      <a:endParaRPr lang="en-US"/>
                    </a:p>
                  </a:txBody>
                  <a:tcPr/>
                </a:tc>
                <a:extLst>
                  <a:ext uri="{0D108BD9-81ED-4DB2-BD59-A6C34878D82A}">
                    <a16:rowId xmlns:a16="http://schemas.microsoft.com/office/drawing/2014/main" val="1631548416"/>
                  </a:ext>
                </a:extLst>
              </a:tr>
              <a:tr h="370840">
                <a:tc>
                  <a:txBody>
                    <a:bodyPr/>
                    <a:lstStyle/>
                    <a:p>
                      <a:r>
                        <a:rPr lang="en-US"/>
                        <a:t>PFOA</a:t>
                      </a:r>
                    </a:p>
                  </a:txBody>
                  <a:tcPr/>
                </a:tc>
                <a:tc>
                  <a:txBody>
                    <a:bodyPr/>
                    <a:lstStyle/>
                    <a:p>
                      <a:pPr algn="ctr"/>
                      <a:r>
                        <a:rPr lang="en-US"/>
                        <a:t>4.0</a:t>
                      </a:r>
                    </a:p>
                  </a:txBody>
                  <a:tcPr/>
                </a:tc>
                <a:tc>
                  <a:txBody>
                    <a:bodyPr/>
                    <a:lstStyle/>
                    <a:p>
                      <a:pPr algn="ctr"/>
                      <a:r>
                        <a:rPr lang="en-US"/>
                        <a:t>4.0</a:t>
                      </a:r>
                    </a:p>
                  </a:txBody>
                  <a:tcPr/>
                </a:tc>
                <a:tc>
                  <a:txBody>
                    <a:bodyPr/>
                    <a:lstStyle/>
                    <a:p>
                      <a:pPr algn="ctr"/>
                      <a:r>
                        <a:rPr lang="en-US"/>
                        <a:t>2.0</a:t>
                      </a:r>
                    </a:p>
                  </a:txBody>
                  <a:tcPr/>
                </a:tc>
                <a:extLst>
                  <a:ext uri="{0D108BD9-81ED-4DB2-BD59-A6C34878D82A}">
                    <a16:rowId xmlns:a16="http://schemas.microsoft.com/office/drawing/2014/main" val="317810055"/>
                  </a:ext>
                </a:extLst>
              </a:tr>
              <a:tr h="370840">
                <a:tc>
                  <a:txBody>
                    <a:bodyPr/>
                    <a:lstStyle/>
                    <a:p>
                      <a:r>
                        <a:rPr lang="en-US"/>
                        <a:t>PFOS</a:t>
                      </a:r>
                    </a:p>
                  </a:txBody>
                  <a:tcPr/>
                </a:tc>
                <a:tc>
                  <a:txBody>
                    <a:bodyPr/>
                    <a:lstStyle/>
                    <a:p>
                      <a:pPr algn="ctr"/>
                      <a:r>
                        <a:rPr lang="en-US"/>
                        <a:t>4.0</a:t>
                      </a:r>
                    </a:p>
                  </a:txBody>
                  <a:tcPr/>
                </a:tc>
                <a:tc>
                  <a:txBody>
                    <a:bodyPr/>
                    <a:lstStyle/>
                    <a:p>
                      <a:pPr algn="ctr"/>
                      <a:r>
                        <a:rPr lang="en-US"/>
                        <a:t>4.0</a:t>
                      </a:r>
                    </a:p>
                  </a:txBody>
                  <a:tcPr/>
                </a:tc>
                <a:tc>
                  <a:txBody>
                    <a:bodyPr/>
                    <a:lstStyle/>
                    <a:p>
                      <a:pPr algn="ctr"/>
                      <a:r>
                        <a:rPr lang="en-US"/>
                        <a:t>2.0</a:t>
                      </a:r>
                    </a:p>
                  </a:txBody>
                  <a:tcPr/>
                </a:tc>
                <a:extLst>
                  <a:ext uri="{0D108BD9-81ED-4DB2-BD59-A6C34878D82A}">
                    <a16:rowId xmlns:a16="http://schemas.microsoft.com/office/drawing/2014/main" val="3924342691"/>
                  </a:ext>
                </a:extLst>
              </a:tr>
              <a:tr h="370840">
                <a:tc>
                  <a:txBody>
                    <a:bodyPr/>
                    <a:lstStyle/>
                    <a:p>
                      <a:r>
                        <a:rPr lang="en-US" err="1"/>
                        <a:t>PFHxS</a:t>
                      </a:r>
                      <a:endParaRPr lang="en-US"/>
                    </a:p>
                  </a:txBody>
                  <a:tcPr/>
                </a:tc>
                <a:tc>
                  <a:txBody>
                    <a:bodyPr/>
                    <a:lstStyle/>
                    <a:p>
                      <a:pPr algn="ctr"/>
                      <a:r>
                        <a:rPr lang="en-US"/>
                        <a:t>10</a:t>
                      </a:r>
                    </a:p>
                  </a:txBody>
                  <a:tcPr/>
                </a:tc>
                <a:tc>
                  <a:txBody>
                    <a:bodyPr/>
                    <a:lstStyle/>
                    <a:p>
                      <a:pPr algn="ctr"/>
                      <a:r>
                        <a:rPr lang="en-US"/>
                        <a:t>3.0</a:t>
                      </a:r>
                    </a:p>
                  </a:txBody>
                  <a:tcPr/>
                </a:tc>
                <a:tc>
                  <a:txBody>
                    <a:bodyPr/>
                    <a:lstStyle/>
                    <a:p>
                      <a:pPr algn="ctr"/>
                      <a:r>
                        <a:rPr lang="en-US"/>
                        <a:t>5</a:t>
                      </a:r>
                    </a:p>
                  </a:txBody>
                  <a:tcPr/>
                </a:tc>
                <a:extLst>
                  <a:ext uri="{0D108BD9-81ED-4DB2-BD59-A6C34878D82A}">
                    <a16:rowId xmlns:a16="http://schemas.microsoft.com/office/drawing/2014/main" val="1487252182"/>
                  </a:ext>
                </a:extLst>
              </a:tr>
              <a:tr h="370840">
                <a:tc>
                  <a:txBody>
                    <a:bodyPr/>
                    <a:lstStyle/>
                    <a:p>
                      <a:r>
                        <a:rPr lang="en-US"/>
                        <a:t>PFNA</a:t>
                      </a:r>
                    </a:p>
                  </a:txBody>
                  <a:tcPr/>
                </a:tc>
                <a:tc>
                  <a:txBody>
                    <a:bodyPr/>
                    <a:lstStyle/>
                    <a:p>
                      <a:pPr algn="ctr"/>
                      <a:r>
                        <a:rPr lang="en-US"/>
                        <a:t>10</a:t>
                      </a:r>
                    </a:p>
                  </a:txBody>
                  <a:tcPr/>
                </a:tc>
                <a:tc>
                  <a:txBody>
                    <a:bodyPr/>
                    <a:lstStyle/>
                    <a:p>
                      <a:pPr algn="ctr"/>
                      <a:r>
                        <a:rPr lang="en-US"/>
                        <a:t>4.0</a:t>
                      </a:r>
                    </a:p>
                  </a:txBody>
                  <a:tcPr/>
                </a:tc>
                <a:tc>
                  <a:txBody>
                    <a:bodyPr/>
                    <a:lstStyle/>
                    <a:p>
                      <a:pPr algn="ctr"/>
                      <a:r>
                        <a:rPr lang="en-US"/>
                        <a:t>5</a:t>
                      </a:r>
                    </a:p>
                  </a:txBody>
                  <a:tcPr/>
                </a:tc>
                <a:extLst>
                  <a:ext uri="{0D108BD9-81ED-4DB2-BD59-A6C34878D82A}">
                    <a16:rowId xmlns:a16="http://schemas.microsoft.com/office/drawing/2014/main" val="3853169346"/>
                  </a:ext>
                </a:extLst>
              </a:tr>
              <a:tr h="370840">
                <a:tc>
                  <a:txBody>
                    <a:bodyPr/>
                    <a:lstStyle/>
                    <a:p>
                      <a:r>
                        <a:rPr lang="en-US"/>
                        <a:t>HFPO-DA (</a:t>
                      </a:r>
                      <a:r>
                        <a:rPr lang="en-US" err="1"/>
                        <a:t>GenX</a:t>
                      </a:r>
                      <a:r>
                        <a:rPr lang="en-US"/>
                        <a:t>)</a:t>
                      </a:r>
                    </a:p>
                  </a:txBody>
                  <a:tcPr/>
                </a:tc>
                <a:tc>
                  <a:txBody>
                    <a:bodyPr/>
                    <a:lstStyle/>
                    <a:p>
                      <a:pPr algn="ctr"/>
                      <a:r>
                        <a:rPr lang="en-US"/>
                        <a:t>10</a:t>
                      </a:r>
                    </a:p>
                  </a:txBody>
                  <a:tcPr/>
                </a:tc>
                <a:tc>
                  <a:txBody>
                    <a:bodyPr/>
                    <a:lstStyle/>
                    <a:p>
                      <a:pPr algn="ctr"/>
                      <a:r>
                        <a:rPr lang="en-US"/>
                        <a:t>5.0</a:t>
                      </a:r>
                    </a:p>
                  </a:txBody>
                  <a:tcPr/>
                </a:tc>
                <a:tc>
                  <a:txBody>
                    <a:bodyPr/>
                    <a:lstStyle/>
                    <a:p>
                      <a:pPr algn="ctr"/>
                      <a:r>
                        <a:rPr lang="en-US"/>
                        <a:t>5</a:t>
                      </a:r>
                    </a:p>
                  </a:txBody>
                  <a:tcPr/>
                </a:tc>
                <a:extLst>
                  <a:ext uri="{0D108BD9-81ED-4DB2-BD59-A6C34878D82A}">
                    <a16:rowId xmlns:a16="http://schemas.microsoft.com/office/drawing/2014/main" val="4137358025"/>
                  </a:ext>
                </a:extLst>
              </a:tr>
              <a:tr h="370840">
                <a:tc>
                  <a:txBody>
                    <a:bodyPr/>
                    <a:lstStyle/>
                    <a:p>
                      <a:r>
                        <a:rPr lang="en-US"/>
                        <a:t>PFBS</a:t>
                      </a:r>
                    </a:p>
                  </a:txBody>
                  <a:tcPr/>
                </a:tc>
                <a:tc>
                  <a:txBody>
                    <a:bodyPr/>
                    <a:lstStyle/>
                    <a:p>
                      <a:pPr algn="ctr"/>
                      <a:r>
                        <a:rPr lang="en-US"/>
                        <a:t>HBWC = 2,000</a:t>
                      </a:r>
                    </a:p>
                  </a:txBody>
                  <a:tcPr/>
                </a:tc>
                <a:tc>
                  <a:txBody>
                    <a:bodyPr/>
                    <a:lstStyle/>
                    <a:p>
                      <a:pPr algn="ctr"/>
                      <a:r>
                        <a:rPr lang="en-US"/>
                        <a:t>3.0</a:t>
                      </a:r>
                    </a:p>
                  </a:txBody>
                  <a:tcPr/>
                </a:tc>
                <a:tc>
                  <a:txBody>
                    <a:bodyPr/>
                    <a:lstStyle/>
                    <a:p>
                      <a:pPr algn="ctr"/>
                      <a:r>
                        <a:rPr lang="en-US"/>
                        <a:t>-</a:t>
                      </a:r>
                    </a:p>
                  </a:txBody>
                  <a:tcPr/>
                </a:tc>
                <a:extLst>
                  <a:ext uri="{0D108BD9-81ED-4DB2-BD59-A6C34878D82A}">
                    <a16:rowId xmlns:a16="http://schemas.microsoft.com/office/drawing/2014/main" val="2737554709"/>
                  </a:ext>
                </a:extLst>
              </a:tr>
              <a:tr h="370840">
                <a:tc>
                  <a:txBody>
                    <a:bodyPr/>
                    <a:lstStyle/>
                    <a:p>
                      <a:r>
                        <a:rPr lang="en-US"/>
                        <a:t>Haz. Index (sum of ratios for </a:t>
                      </a:r>
                      <a:r>
                        <a:rPr lang="en-US" err="1"/>
                        <a:t>PFHxS</a:t>
                      </a:r>
                      <a:r>
                        <a:rPr lang="en-US"/>
                        <a:t>, PFNA, </a:t>
                      </a:r>
                      <a:r>
                        <a:rPr lang="en-US" err="1"/>
                        <a:t>GenX</a:t>
                      </a:r>
                      <a:r>
                        <a:rPr lang="en-US"/>
                        <a:t>, and PFBS</a:t>
                      </a:r>
                    </a:p>
                  </a:txBody>
                  <a:tcPr/>
                </a:tc>
                <a:tc>
                  <a:txBody>
                    <a:bodyPr/>
                    <a:lstStyle/>
                    <a:p>
                      <a:pPr algn="ctr"/>
                      <a:r>
                        <a:rPr lang="en-US"/>
                        <a:t>1.0</a:t>
                      </a:r>
                    </a:p>
                  </a:txBody>
                  <a:tcPr/>
                </a:tc>
                <a:tc>
                  <a:txBody>
                    <a:bodyPr/>
                    <a:lstStyle/>
                    <a:p>
                      <a:pPr algn="ctr"/>
                      <a:r>
                        <a:rPr lang="en-US"/>
                        <a:t>-</a:t>
                      </a:r>
                    </a:p>
                  </a:txBody>
                  <a:tcPr/>
                </a:tc>
                <a:tc>
                  <a:txBody>
                    <a:bodyPr/>
                    <a:lstStyle/>
                    <a:p>
                      <a:pPr algn="ctr"/>
                      <a:r>
                        <a:rPr lang="en-US"/>
                        <a:t>0.5</a:t>
                      </a:r>
                    </a:p>
                  </a:txBody>
                  <a:tcPr/>
                </a:tc>
                <a:extLst>
                  <a:ext uri="{0D108BD9-81ED-4DB2-BD59-A6C34878D82A}">
                    <a16:rowId xmlns:a16="http://schemas.microsoft.com/office/drawing/2014/main" val="2617590254"/>
                  </a:ext>
                </a:extLst>
              </a:tr>
            </a:tbl>
          </a:graphicData>
        </a:graphic>
      </p:graphicFrame>
    </p:spTree>
    <p:extLst>
      <p:ext uri="{BB962C8B-B14F-4D97-AF65-F5344CB8AC3E}">
        <p14:creationId xmlns:p14="http://schemas.microsoft.com/office/powerpoint/2010/main" val="743420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DCBD32-A1EE-CACD-79F8-A510D8AFAFB0}"/>
              </a:ext>
            </a:extLst>
          </p:cNvPr>
          <p:cNvSpPr>
            <a:spLocks noGrp="1"/>
          </p:cNvSpPr>
          <p:nvPr>
            <p:ph type="title"/>
          </p:nvPr>
        </p:nvSpPr>
        <p:spPr>
          <a:xfrm>
            <a:off x="8313" y="673974"/>
            <a:ext cx="9135687" cy="482030"/>
          </a:xfrm>
        </p:spPr>
        <p:txBody>
          <a:bodyPr>
            <a:normAutofit fontScale="90000"/>
          </a:bodyPr>
          <a:lstStyle/>
          <a:p>
            <a:r>
              <a:rPr lang="en-US"/>
              <a:t>Monitoring under EPA rule</a:t>
            </a:r>
            <a:br>
              <a:rPr lang="en-US"/>
            </a:br>
            <a:endParaRPr lang="en-US"/>
          </a:p>
        </p:txBody>
      </p:sp>
      <p:graphicFrame>
        <p:nvGraphicFramePr>
          <p:cNvPr id="6" name="Content Placeholder 3">
            <a:extLst>
              <a:ext uri="{FF2B5EF4-FFF2-40B4-BE49-F238E27FC236}">
                <a16:creationId xmlns:a16="http://schemas.microsoft.com/office/drawing/2014/main" id="{241326FD-6268-7FF1-D94A-F92E5A3B8074}"/>
              </a:ext>
            </a:extLst>
          </p:cNvPr>
          <p:cNvGraphicFramePr>
            <a:graphicFrameLocks/>
          </p:cNvGraphicFramePr>
          <p:nvPr>
            <p:extLst>
              <p:ext uri="{D42A27DB-BD31-4B8C-83A1-F6EECF244321}">
                <p14:modId xmlns:p14="http://schemas.microsoft.com/office/powerpoint/2010/main" val="1161008364"/>
              </p:ext>
            </p:extLst>
          </p:nvPr>
        </p:nvGraphicFramePr>
        <p:xfrm>
          <a:off x="257175" y="1524000"/>
          <a:ext cx="8629649" cy="4810448"/>
        </p:xfrm>
        <a:graphic>
          <a:graphicData uri="http://schemas.openxmlformats.org/drawingml/2006/table">
            <a:tbl>
              <a:tblPr>
                <a:tableStyleId>{5C22544A-7EE6-4342-B048-85BDC9FD1C3A}</a:tableStyleId>
              </a:tblPr>
              <a:tblGrid>
                <a:gridCol w="1495425">
                  <a:extLst>
                    <a:ext uri="{9D8B030D-6E8A-4147-A177-3AD203B41FA5}">
                      <a16:colId xmlns:a16="http://schemas.microsoft.com/office/drawing/2014/main" val="1293013677"/>
                    </a:ext>
                  </a:extLst>
                </a:gridCol>
                <a:gridCol w="3640589">
                  <a:extLst>
                    <a:ext uri="{9D8B030D-6E8A-4147-A177-3AD203B41FA5}">
                      <a16:colId xmlns:a16="http://schemas.microsoft.com/office/drawing/2014/main" val="2825988455"/>
                    </a:ext>
                  </a:extLst>
                </a:gridCol>
                <a:gridCol w="3493635">
                  <a:extLst>
                    <a:ext uri="{9D8B030D-6E8A-4147-A177-3AD203B41FA5}">
                      <a16:colId xmlns:a16="http://schemas.microsoft.com/office/drawing/2014/main" val="2096151232"/>
                    </a:ext>
                  </a:extLst>
                </a:gridCol>
              </a:tblGrid>
              <a:tr h="762848">
                <a:tc>
                  <a:txBody>
                    <a:bodyPr/>
                    <a:lstStyle/>
                    <a:p>
                      <a:pPr algn="ctr" fontAlgn="ctr"/>
                      <a:r>
                        <a:rPr lang="en-US" sz="2400" b="1" u="none" strike="noStrike">
                          <a:effectLst/>
                          <a:latin typeface="Century Gothic" panose="020B0502020202020204" pitchFamily="34" charset="0"/>
                        </a:rPr>
                        <a:t>Action</a:t>
                      </a:r>
                      <a:endParaRPr lang="en-US" sz="2400" b="1" i="0" u="none" strike="noStrike">
                        <a:solidFill>
                          <a:srgbClr val="000000"/>
                        </a:solidFill>
                        <a:effectLst/>
                        <a:latin typeface="Century Gothic" panose="020B0502020202020204" pitchFamily="34" charset="0"/>
                      </a:endParaRPr>
                    </a:p>
                  </a:txBody>
                  <a:tcPr marL="5715" marR="5715" marT="5715" marB="0" anchor="ctr">
                    <a:solidFill>
                      <a:schemeClr val="accent5">
                        <a:lumMod val="60000"/>
                        <a:lumOff val="40000"/>
                      </a:schemeClr>
                    </a:solidFill>
                  </a:tcPr>
                </a:tc>
                <a:tc>
                  <a:txBody>
                    <a:bodyPr/>
                    <a:lstStyle/>
                    <a:p>
                      <a:pPr algn="ctr" fontAlgn="ctr"/>
                      <a:r>
                        <a:rPr lang="en-US" sz="2400" b="1" u="none" strike="noStrike">
                          <a:effectLst/>
                          <a:latin typeface="Century Gothic" panose="020B0502020202020204" pitchFamily="34" charset="0"/>
                        </a:rPr>
                        <a:t>Ground Water and &lt;10K population</a:t>
                      </a:r>
                      <a:endParaRPr lang="en-US" sz="2400" b="1" i="0" u="none" strike="noStrike">
                        <a:solidFill>
                          <a:srgbClr val="000000"/>
                        </a:solidFill>
                        <a:effectLst/>
                        <a:latin typeface="Century Gothic" panose="020B0502020202020204" pitchFamily="34" charset="0"/>
                      </a:endParaRPr>
                    </a:p>
                  </a:txBody>
                  <a:tcPr marL="5715" marR="5715" marT="5715" marB="0" anchor="ctr">
                    <a:solidFill>
                      <a:schemeClr val="accent5">
                        <a:lumMod val="60000"/>
                        <a:lumOff val="40000"/>
                      </a:schemeClr>
                    </a:solidFill>
                  </a:tcPr>
                </a:tc>
                <a:tc>
                  <a:txBody>
                    <a:bodyPr/>
                    <a:lstStyle/>
                    <a:p>
                      <a:pPr algn="ctr" fontAlgn="ctr"/>
                      <a:r>
                        <a:rPr lang="en-US" sz="2400" b="1" i="0" u="none" strike="noStrike">
                          <a:solidFill>
                            <a:srgbClr val="000000"/>
                          </a:solidFill>
                          <a:effectLst/>
                          <a:latin typeface="Century Gothic" panose="020B0502020202020204" pitchFamily="34" charset="0"/>
                        </a:rPr>
                        <a:t>Surface Water or &gt;10K population</a:t>
                      </a:r>
                    </a:p>
                  </a:txBody>
                  <a:tcPr marL="5715" marR="5715" marT="5715" marB="0" anchor="ctr">
                    <a:solidFill>
                      <a:schemeClr val="accent5">
                        <a:lumMod val="60000"/>
                        <a:lumOff val="40000"/>
                      </a:schemeClr>
                    </a:solidFill>
                  </a:tcPr>
                </a:tc>
                <a:extLst>
                  <a:ext uri="{0D108BD9-81ED-4DB2-BD59-A6C34878D82A}">
                    <a16:rowId xmlns:a16="http://schemas.microsoft.com/office/drawing/2014/main" val="3645344353"/>
                  </a:ext>
                </a:extLst>
              </a:tr>
              <a:tr h="715540">
                <a:tc rowSpan="2">
                  <a:txBody>
                    <a:bodyPr/>
                    <a:lstStyle/>
                    <a:p>
                      <a:pPr algn="ctr" fontAlgn="b"/>
                      <a:r>
                        <a:rPr lang="en-US" sz="1800" b="1" u="none" strike="noStrike">
                          <a:effectLst/>
                          <a:latin typeface="Century Gothic" panose="020B0502020202020204" pitchFamily="34" charset="0"/>
                        </a:rPr>
                        <a:t>Initial</a:t>
                      </a:r>
                      <a:endParaRPr lang="en-US" sz="1800" b="1" i="0" u="none" strike="noStrike">
                        <a:solidFill>
                          <a:srgbClr val="000000"/>
                        </a:solidFill>
                        <a:effectLst/>
                        <a:latin typeface="Century Gothic" panose="020B0502020202020204" pitchFamily="34" charset="0"/>
                      </a:endParaRPr>
                    </a:p>
                  </a:txBody>
                  <a:tcPr marL="5715" marR="5715" marT="5715" marB="0">
                    <a:solidFill>
                      <a:schemeClr val="accent5">
                        <a:lumMod val="40000"/>
                        <a:lumOff val="60000"/>
                      </a:schemeClr>
                    </a:solidFill>
                  </a:tcPr>
                </a:tc>
                <a:tc>
                  <a:txBody>
                    <a:bodyPr/>
                    <a:lstStyle/>
                    <a:p>
                      <a:pPr marL="285750" indent="-285750" algn="l" fontAlgn="b">
                        <a:buFont typeface="Arial" panose="020B0604020202020204" pitchFamily="34" charset="0"/>
                        <a:buChar char="•"/>
                      </a:pPr>
                      <a:r>
                        <a:rPr lang="en-US" sz="1800" u="none" strike="noStrike">
                          <a:effectLst/>
                          <a:latin typeface="+mn-lt"/>
                        </a:rPr>
                        <a:t>2 samples 5-7 months apart</a:t>
                      </a:r>
                    </a:p>
                  </a:txBody>
                  <a:tcPr marL="5715" marR="5715" marT="5715" marB="0">
                    <a:solidFill>
                      <a:schemeClr val="accent5">
                        <a:lumMod val="40000"/>
                        <a:lumOff val="60000"/>
                      </a:schemeClr>
                    </a:solidFill>
                  </a:tcPr>
                </a:tc>
                <a:tc>
                  <a:txBody>
                    <a:bodyPr/>
                    <a:lstStyle/>
                    <a:p>
                      <a:pPr marL="285750" marR="0" lvl="0" indent="-2857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800" u="none" strike="noStrike">
                          <a:effectLst/>
                          <a:latin typeface="+mn-lt"/>
                        </a:rPr>
                        <a:t>4 quarterly samples, with all samples 2 to 4 months apart</a:t>
                      </a:r>
                    </a:p>
                  </a:txBody>
                  <a:tcPr marL="5715" marR="5715" marT="5715" marB="0">
                    <a:solidFill>
                      <a:schemeClr val="accent5">
                        <a:lumMod val="40000"/>
                        <a:lumOff val="60000"/>
                      </a:schemeClr>
                    </a:solidFill>
                  </a:tcPr>
                </a:tc>
                <a:extLst>
                  <a:ext uri="{0D108BD9-81ED-4DB2-BD59-A6C34878D82A}">
                    <a16:rowId xmlns:a16="http://schemas.microsoft.com/office/drawing/2014/main" val="3582984732"/>
                  </a:ext>
                </a:extLst>
              </a:tr>
              <a:tr h="857465">
                <a:tc vMerge="1">
                  <a:txBody>
                    <a:bodyPr/>
                    <a:lstStyle/>
                    <a:p>
                      <a:endParaRPr lang="en-US"/>
                    </a:p>
                  </a:txBody>
                  <a:tcPr/>
                </a:tc>
                <a:tc gridSpan="2">
                  <a:txBody>
                    <a:bodyPr/>
                    <a:lstStyle/>
                    <a:p>
                      <a:pPr marL="285750" indent="-285750" algn="l" fontAlgn="b">
                        <a:buFont typeface="Arial" panose="020B0604020202020204" pitchFamily="34" charset="0"/>
                        <a:buChar char="•"/>
                      </a:pPr>
                      <a:r>
                        <a:rPr lang="en-US" sz="1800" b="0" i="0" u="none" strike="noStrike">
                          <a:solidFill>
                            <a:srgbClr val="000000"/>
                          </a:solidFill>
                          <a:effectLst/>
                          <a:latin typeface="+mn-lt"/>
                        </a:rPr>
                        <a:t>We must </a:t>
                      </a:r>
                      <a:r>
                        <a:rPr lang="en-US" sz="1800" b="1" i="1" u="none" strike="noStrike">
                          <a:solidFill>
                            <a:srgbClr val="FF0000"/>
                          </a:solidFill>
                          <a:effectLst/>
                          <a:latin typeface="+mn-lt"/>
                        </a:rPr>
                        <a:t>receive</a:t>
                      </a:r>
                      <a:r>
                        <a:rPr lang="en-US" sz="1800" b="0" i="0" u="none" strike="noStrike">
                          <a:solidFill>
                            <a:srgbClr val="000000"/>
                          </a:solidFill>
                          <a:effectLst/>
                          <a:latin typeface="+mn-lt"/>
                        </a:rPr>
                        <a:t> results by April 26, 2027</a:t>
                      </a:r>
                    </a:p>
                    <a:p>
                      <a:pPr marL="285750" indent="-285750" algn="l" fontAlgn="b">
                        <a:buFont typeface="Arial" panose="020B0604020202020204" pitchFamily="34" charset="0"/>
                        <a:buChar char="•"/>
                      </a:pPr>
                      <a:r>
                        <a:rPr lang="en-US" sz="1800" b="0" i="0" u="none" strike="noStrike">
                          <a:solidFill>
                            <a:srgbClr val="000000"/>
                          </a:solidFill>
                          <a:effectLst/>
                          <a:latin typeface="+mn-lt"/>
                        </a:rPr>
                        <a:t>Legacy samples after Jan. 1, 2019, can count towards meeting initial</a:t>
                      </a:r>
                      <a:endParaRPr lang="en-US" sz="1800" u="none" strike="noStrike">
                        <a:effectLst/>
                        <a:latin typeface="+mn-lt"/>
                      </a:endParaRPr>
                    </a:p>
                    <a:p>
                      <a:endParaRPr lang="en-US"/>
                    </a:p>
                  </a:txBody>
                  <a:tcPr marL="5715" marR="5715" marT="5715" marB="0">
                    <a:solidFill>
                      <a:schemeClr val="accent5">
                        <a:lumMod val="40000"/>
                        <a:lumOff val="60000"/>
                      </a:schemeClr>
                    </a:solidFill>
                  </a:tcPr>
                </a:tc>
                <a:tc hMerge="1">
                  <a:txBody>
                    <a:bodyPr/>
                    <a:lstStyle/>
                    <a:p>
                      <a:pPr marL="285750" indent="-285750" algn="l" fontAlgn="b">
                        <a:buFont typeface="Arial" panose="020B0604020202020204" pitchFamily="34" charset="0"/>
                        <a:buChar char="•"/>
                      </a:pPr>
                      <a:endParaRPr lang="en-US" sz="1800" b="0" i="0" u="none" strike="noStrike">
                        <a:solidFill>
                          <a:srgbClr val="000000"/>
                        </a:solidFill>
                        <a:effectLst/>
                        <a:latin typeface="+mn-lt"/>
                      </a:endParaRPr>
                    </a:p>
                  </a:txBody>
                  <a:tcPr marL="5715" marR="5715" marT="5715" marB="0">
                    <a:solidFill>
                      <a:schemeClr val="accent5">
                        <a:lumMod val="40000"/>
                        <a:lumOff val="60000"/>
                      </a:schemeClr>
                    </a:solidFill>
                  </a:tcPr>
                </a:tc>
                <a:extLst>
                  <a:ext uri="{0D108BD9-81ED-4DB2-BD59-A6C34878D82A}">
                    <a16:rowId xmlns:a16="http://schemas.microsoft.com/office/drawing/2014/main" val="3749593367"/>
                  </a:ext>
                </a:extLst>
              </a:tr>
              <a:tr h="2464746">
                <a:tc>
                  <a:txBody>
                    <a:bodyPr/>
                    <a:lstStyle/>
                    <a:p>
                      <a:pPr algn="ctr" fontAlgn="b"/>
                      <a:r>
                        <a:rPr lang="en-US" sz="1800" b="1" i="0" u="none" strike="noStrike">
                          <a:solidFill>
                            <a:srgbClr val="000000"/>
                          </a:solidFill>
                          <a:effectLst/>
                          <a:latin typeface="Century Gothic" panose="020B0502020202020204" pitchFamily="34" charset="0"/>
                        </a:rPr>
                        <a:t>Compliance</a:t>
                      </a:r>
                    </a:p>
                  </a:txBody>
                  <a:tcPr marL="5715" marR="5715" marT="5715" marB="0">
                    <a:solidFill>
                      <a:schemeClr val="accent5">
                        <a:lumMod val="20000"/>
                        <a:lumOff val="80000"/>
                      </a:schemeClr>
                    </a:solidFill>
                  </a:tcPr>
                </a:tc>
                <a:tc gridSpan="2">
                  <a:txBody>
                    <a:bodyPr/>
                    <a:lstStyle/>
                    <a:p>
                      <a:pPr marL="285750" marR="0" lvl="0" indent="-2857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800" u="none" strike="noStrike">
                          <a:effectLst/>
                          <a:latin typeface="+mn-lt"/>
                        </a:rPr>
                        <a:t>Starts April 26, 2027 </a:t>
                      </a:r>
                      <a:endParaRPr lang="en-US" sz="1800" b="0" i="0" u="none" strike="noStrike">
                        <a:solidFill>
                          <a:srgbClr val="000000"/>
                        </a:solidFill>
                        <a:effectLst/>
                        <a:latin typeface="+mn-lt"/>
                      </a:endParaRPr>
                    </a:p>
                    <a:p>
                      <a:pPr marL="285750" indent="-285750" algn="l" fontAlgn="b">
                        <a:buFont typeface="Arial" panose="020B0604020202020204" pitchFamily="34" charset="0"/>
                        <a:buChar char="•"/>
                      </a:pPr>
                      <a:r>
                        <a:rPr lang="en-US" sz="1800" b="0" i="0" u="none" strike="noStrike">
                          <a:solidFill>
                            <a:srgbClr val="000000"/>
                          </a:solidFill>
                          <a:effectLst/>
                          <a:latin typeface="+mn-lt"/>
                        </a:rPr>
                        <a:t>Same for all systems and source types</a:t>
                      </a:r>
                    </a:p>
                    <a:p>
                      <a:pPr marL="285750" indent="-285750" algn="l" fontAlgn="b">
                        <a:buFont typeface="Arial" panose="020B0604020202020204" pitchFamily="34" charset="0"/>
                        <a:buChar char="•"/>
                      </a:pPr>
                      <a:r>
                        <a:rPr lang="en-US" sz="1800" b="0" i="0" u="none" strike="noStrike">
                          <a:solidFill>
                            <a:srgbClr val="000000"/>
                          </a:solidFill>
                          <a:effectLst/>
                          <a:latin typeface="+mn-lt"/>
                        </a:rPr>
                        <a:t>Based upon results over the last 3 years</a:t>
                      </a:r>
                    </a:p>
                    <a:p>
                      <a:pPr marL="285750" indent="-285750" algn="l" fontAlgn="b">
                        <a:buFont typeface="Arial" panose="020B0604020202020204" pitchFamily="34" charset="0"/>
                        <a:buChar char="•"/>
                      </a:pPr>
                      <a:r>
                        <a:rPr lang="en-US" sz="1800" b="0" i="0" u="none" strike="noStrike">
                          <a:solidFill>
                            <a:srgbClr val="000000"/>
                          </a:solidFill>
                          <a:effectLst/>
                          <a:latin typeface="+mn-lt"/>
                        </a:rPr>
                        <a:t>IF results less than trigger (1/2 MCL) – </a:t>
                      </a:r>
                      <a:r>
                        <a:rPr lang="en-US" sz="1800" b="0" i="1" u="none" strike="noStrike">
                          <a:solidFill>
                            <a:srgbClr val="000000"/>
                          </a:solidFill>
                          <a:effectLst/>
                          <a:latin typeface="+mn-lt"/>
                        </a:rPr>
                        <a:t>1 time option</a:t>
                      </a:r>
                      <a:r>
                        <a:rPr lang="en-US" sz="1800" b="0" i="0" u="none" strike="noStrike">
                          <a:solidFill>
                            <a:srgbClr val="000000"/>
                          </a:solidFill>
                          <a:effectLst/>
                          <a:latin typeface="+mn-lt"/>
                        </a:rPr>
                        <a:t> to reduce directly to triennial</a:t>
                      </a:r>
                    </a:p>
                    <a:p>
                      <a:pPr marL="285750" indent="-285750" algn="l" fontAlgn="b">
                        <a:buFont typeface="Arial" panose="020B0604020202020204" pitchFamily="34" charset="0"/>
                        <a:buChar char="•"/>
                      </a:pPr>
                      <a:r>
                        <a:rPr lang="en-US" sz="1800" u="none" strike="noStrike">
                          <a:effectLst/>
                          <a:latin typeface="+mn-lt"/>
                        </a:rPr>
                        <a:t>Quarterly for detections equal to or greater than a trigger </a:t>
                      </a:r>
                    </a:p>
                    <a:p>
                      <a:pPr marL="285750" indent="-285750" algn="l" fontAlgn="b">
                        <a:buFont typeface="Arial" panose="020B0604020202020204" pitchFamily="34" charset="0"/>
                        <a:buChar char="•"/>
                      </a:pPr>
                      <a:r>
                        <a:rPr lang="en-US" sz="1800" u="none" strike="noStrike">
                          <a:effectLst/>
                          <a:latin typeface="+mn-lt"/>
                        </a:rPr>
                        <a:t>3 years of annual after first compliance period after detects, when below triggers</a:t>
                      </a:r>
                    </a:p>
                    <a:p>
                      <a:pPr marL="285750" indent="-285750" algn="l" fontAlgn="b">
                        <a:buFont typeface="Arial" panose="020B0604020202020204" pitchFamily="34" charset="0"/>
                        <a:buChar char="•"/>
                      </a:pPr>
                      <a:r>
                        <a:rPr lang="en-US" sz="1800" u="none" strike="noStrike">
                          <a:effectLst/>
                          <a:latin typeface="+mn-lt"/>
                        </a:rPr>
                        <a:t>If 3 annual sets all below triggers, can reduce to triennial</a:t>
                      </a:r>
                    </a:p>
                  </a:txBody>
                  <a:tcPr marL="5715" marR="5715" marT="5715" marB="0">
                    <a:solidFill>
                      <a:schemeClr val="accent5">
                        <a:lumMod val="20000"/>
                        <a:lumOff val="80000"/>
                      </a:schemeClr>
                    </a:solidFill>
                  </a:tcPr>
                </a:tc>
                <a:tc hMerge="1">
                  <a:txBody>
                    <a:bodyPr/>
                    <a:lstStyle/>
                    <a:p>
                      <a:pPr marL="285750" indent="-285750" algn="l" fontAlgn="b">
                        <a:buFont typeface="Arial" panose="020B0604020202020204" pitchFamily="34" charset="0"/>
                        <a:buChar char="•"/>
                      </a:pPr>
                      <a:endParaRPr lang="en-US" sz="1800" b="0" i="0" u="none" strike="noStrike">
                        <a:solidFill>
                          <a:srgbClr val="000000"/>
                        </a:solidFill>
                        <a:effectLst/>
                        <a:latin typeface="Aptos Narrow" panose="020B0004020202020204" pitchFamily="34" charset="0"/>
                      </a:endParaRPr>
                    </a:p>
                  </a:txBody>
                  <a:tcPr marL="5715" marR="5715" marT="5715" marB="0"/>
                </a:tc>
                <a:extLst>
                  <a:ext uri="{0D108BD9-81ED-4DB2-BD59-A6C34878D82A}">
                    <a16:rowId xmlns:a16="http://schemas.microsoft.com/office/drawing/2014/main" val="755894176"/>
                  </a:ext>
                </a:extLst>
              </a:tr>
            </a:tbl>
          </a:graphicData>
        </a:graphic>
      </p:graphicFrame>
    </p:spTree>
    <p:extLst>
      <p:ext uri="{BB962C8B-B14F-4D97-AF65-F5344CB8AC3E}">
        <p14:creationId xmlns:p14="http://schemas.microsoft.com/office/powerpoint/2010/main" val="3248266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07D000-B987-63AC-4A10-52DDF2B3C373}"/>
              </a:ext>
            </a:extLst>
          </p:cNvPr>
          <p:cNvSpPr>
            <a:spLocks noGrp="1"/>
          </p:cNvSpPr>
          <p:nvPr>
            <p:ph type="title"/>
          </p:nvPr>
        </p:nvSpPr>
        <p:spPr/>
        <p:txBody>
          <a:bodyPr>
            <a:normAutofit fontScale="90000"/>
          </a:bodyPr>
          <a:lstStyle/>
          <a:p>
            <a:r>
              <a:rPr lang="en-US"/>
              <a:t>EPA PFAS Rule Dates</a:t>
            </a:r>
          </a:p>
        </p:txBody>
      </p:sp>
      <p:sp>
        <p:nvSpPr>
          <p:cNvPr id="5" name="Text Placeholder 4">
            <a:extLst>
              <a:ext uri="{FF2B5EF4-FFF2-40B4-BE49-F238E27FC236}">
                <a16:creationId xmlns:a16="http://schemas.microsoft.com/office/drawing/2014/main" id="{B397AFD4-D23E-9B10-6333-5E46FDA7ECB0}"/>
              </a:ext>
            </a:extLst>
          </p:cNvPr>
          <p:cNvSpPr>
            <a:spLocks/>
          </p:cNvSpPr>
          <p:nvPr/>
        </p:nvSpPr>
        <p:spPr>
          <a:xfrm>
            <a:off x="787277" y="2270142"/>
            <a:ext cx="2029147" cy="957574"/>
          </a:xfrm>
          <a:prstGeom prst="rect">
            <a:avLst/>
          </a:prstGeom>
        </p:spPr>
        <p:txBody>
          <a:bodyPr/>
          <a:lstStyle/>
          <a:p>
            <a:pPr defTabSz="932688">
              <a:spcAft>
                <a:spcPts val="600"/>
              </a:spcAft>
            </a:pPr>
            <a:r>
              <a:rPr lang="en-US" sz="2448" b="1" kern="1200">
                <a:solidFill>
                  <a:schemeClr val="tx1"/>
                </a:solidFill>
                <a:latin typeface="+mn-lt"/>
                <a:ea typeface="+mn-ea"/>
                <a:cs typeface="+mn-cs"/>
              </a:rPr>
              <a:t>June 26, 2024</a:t>
            </a:r>
            <a:endParaRPr lang="en-US" sz="1836" b="1" kern="1200">
              <a:solidFill>
                <a:schemeClr val="tx1"/>
              </a:solidFill>
              <a:latin typeface="+mn-lt"/>
              <a:ea typeface="+mn-ea"/>
              <a:cs typeface="+mn-cs"/>
            </a:endParaRPr>
          </a:p>
          <a:p>
            <a:pPr>
              <a:spcAft>
                <a:spcPts val="600"/>
              </a:spcAft>
            </a:pPr>
            <a:endParaRPr lang="en-US"/>
          </a:p>
        </p:txBody>
      </p:sp>
      <p:sp>
        <p:nvSpPr>
          <p:cNvPr id="6" name="Text Placeholder 5">
            <a:extLst>
              <a:ext uri="{FF2B5EF4-FFF2-40B4-BE49-F238E27FC236}">
                <a16:creationId xmlns:a16="http://schemas.microsoft.com/office/drawing/2014/main" id="{113F4E2C-6CC1-5B0C-4612-D9A0A59D6FF1}"/>
              </a:ext>
            </a:extLst>
          </p:cNvPr>
          <p:cNvSpPr>
            <a:spLocks/>
          </p:cNvSpPr>
          <p:nvPr/>
        </p:nvSpPr>
        <p:spPr>
          <a:xfrm>
            <a:off x="3567449" y="2270142"/>
            <a:ext cx="2029147" cy="957574"/>
          </a:xfrm>
          <a:prstGeom prst="rect">
            <a:avLst/>
          </a:prstGeom>
        </p:spPr>
        <p:txBody>
          <a:bodyPr/>
          <a:lstStyle/>
          <a:p>
            <a:pPr defTabSz="932688">
              <a:spcAft>
                <a:spcPts val="600"/>
              </a:spcAft>
            </a:pPr>
            <a:r>
              <a:rPr lang="en-US" sz="2448" b="1" kern="1200">
                <a:latin typeface="+mn-lt"/>
                <a:ea typeface="+mn-ea"/>
                <a:cs typeface="+mn-cs"/>
              </a:rPr>
              <a:t>April 26, 2027</a:t>
            </a:r>
            <a:endParaRPr lang="en-US" sz="1836" b="1" kern="1200">
              <a:latin typeface="+mn-lt"/>
              <a:ea typeface="+mn-ea"/>
              <a:cs typeface="+mn-cs"/>
            </a:endParaRPr>
          </a:p>
          <a:p>
            <a:pPr>
              <a:spcAft>
                <a:spcPts val="600"/>
              </a:spcAft>
            </a:pPr>
            <a:endParaRPr lang="en-US"/>
          </a:p>
        </p:txBody>
      </p:sp>
      <p:sp>
        <p:nvSpPr>
          <p:cNvPr id="7" name="Text Placeholder 6">
            <a:extLst>
              <a:ext uri="{FF2B5EF4-FFF2-40B4-BE49-F238E27FC236}">
                <a16:creationId xmlns:a16="http://schemas.microsoft.com/office/drawing/2014/main" id="{FA857BCB-2114-11C7-E8D9-59E02BC3E2B2}"/>
              </a:ext>
            </a:extLst>
          </p:cNvPr>
          <p:cNvSpPr>
            <a:spLocks/>
          </p:cNvSpPr>
          <p:nvPr/>
        </p:nvSpPr>
        <p:spPr>
          <a:xfrm>
            <a:off x="6327575" y="2270142"/>
            <a:ext cx="2029147" cy="957574"/>
          </a:xfrm>
          <a:prstGeom prst="rect">
            <a:avLst/>
          </a:prstGeom>
        </p:spPr>
        <p:txBody>
          <a:bodyPr/>
          <a:lstStyle/>
          <a:p>
            <a:pPr defTabSz="932688">
              <a:spcAft>
                <a:spcPts val="600"/>
              </a:spcAft>
            </a:pPr>
            <a:r>
              <a:rPr lang="en-US" sz="2448" b="1" kern="1200">
                <a:solidFill>
                  <a:schemeClr val="tx1"/>
                </a:solidFill>
                <a:latin typeface="+mn-lt"/>
                <a:ea typeface="+mn-ea"/>
                <a:cs typeface="+mn-cs"/>
              </a:rPr>
              <a:t>April 26, 2029</a:t>
            </a:r>
            <a:endParaRPr lang="en-US" sz="1836" b="1" kern="1200">
              <a:solidFill>
                <a:schemeClr val="tx1"/>
              </a:solidFill>
              <a:latin typeface="+mn-lt"/>
              <a:ea typeface="+mn-ea"/>
              <a:cs typeface="+mn-cs"/>
            </a:endParaRPr>
          </a:p>
          <a:p>
            <a:pPr>
              <a:spcAft>
                <a:spcPts val="600"/>
              </a:spcAft>
            </a:pPr>
            <a:endParaRPr lang="en-US"/>
          </a:p>
        </p:txBody>
      </p:sp>
      <p:sp>
        <p:nvSpPr>
          <p:cNvPr id="8" name="Text Placeholder 7">
            <a:extLst>
              <a:ext uri="{FF2B5EF4-FFF2-40B4-BE49-F238E27FC236}">
                <a16:creationId xmlns:a16="http://schemas.microsoft.com/office/drawing/2014/main" id="{D6534E6B-CCAC-35FE-DC48-F92FC11F8E7F}"/>
              </a:ext>
            </a:extLst>
          </p:cNvPr>
          <p:cNvSpPr>
            <a:spLocks/>
          </p:cNvSpPr>
          <p:nvPr/>
        </p:nvSpPr>
        <p:spPr>
          <a:xfrm>
            <a:off x="720210" y="2984543"/>
            <a:ext cx="2347747" cy="3205065"/>
          </a:xfrm>
          <a:prstGeom prst="rect">
            <a:avLst/>
          </a:prstGeom>
        </p:spPr>
        <p:txBody>
          <a:bodyPr/>
          <a:lstStyle/>
          <a:p>
            <a:pPr marL="342900" indent="-342900" defTabSz="932688">
              <a:spcAft>
                <a:spcPts val="600"/>
              </a:spcAft>
              <a:buClr>
                <a:schemeClr val="accent1">
                  <a:lumMod val="75000"/>
                </a:schemeClr>
              </a:buClr>
              <a:buFont typeface="Wingdings" panose="05000000000000000000" pitchFamily="2" charset="2"/>
              <a:buChar char="S"/>
            </a:pPr>
            <a:r>
              <a:rPr lang="en-US" sz="2448" kern="1200">
                <a:solidFill>
                  <a:schemeClr val="tx1"/>
                </a:solidFill>
                <a:latin typeface="+mn-lt"/>
                <a:ea typeface="+mn-ea"/>
                <a:cs typeface="+mn-cs"/>
              </a:rPr>
              <a:t>Effective Date of Rule, with exceptions.</a:t>
            </a:r>
            <a:endParaRPr lang="en-US" sz="1836" kern="1200">
              <a:solidFill>
                <a:schemeClr val="tx1"/>
              </a:solidFill>
              <a:latin typeface="+mn-lt"/>
              <a:ea typeface="+mn-ea"/>
              <a:cs typeface="+mn-cs"/>
            </a:endParaRPr>
          </a:p>
          <a:p>
            <a:pPr>
              <a:spcAft>
                <a:spcPts val="600"/>
              </a:spcAft>
            </a:pPr>
            <a:endParaRPr lang="en-US"/>
          </a:p>
        </p:txBody>
      </p:sp>
      <p:sp>
        <p:nvSpPr>
          <p:cNvPr id="9" name="Text Placeholder 8">
            <a:extLst>
              <a:ext uri="{FF2B5EF4-FFF2-40B4-BE49-F238E27FC236}">
                <a16:creationId xmlns:a16="http://schemas.microsoft.com/office/drawing/2014/main" id="{1F5E295E-A273-D2D5-8553-0AEABEAD897A}"/>
              </a:ext>
            </a:extLst>
          </p:cNvPr>
          <p:cNvSpPr>
            <a:spLocks/>
          </p:cNvSpPr>
          <p:nvPr/>
        </p:nvSpPr>
        <p:spPr>
          <a:xfrm>
            <a:off x="3458818" y="3002302"/>
            <a:ext cx="2637270" cy="3195771"/>
          </a:xfrm>
          <a:prstGeom prst="rect">
            <a:avLst/>
          </a:prstGeom>
        </p:spPr>
        <p:txBody>
          <a:bodyPr/>
          <a:lstStyle/>
          <a:p>
            <a:pPr marL="342900" indent="-342900" defTabSz="997976">
              <a:spcAft>
                <a:spcPts val="612"/>
              </a:spcAft>
              <a:buClr>
                <a:schemeClr val="accent1">
                  <a:lumMod val="75000"/>
                </a:schemeClr>
              </a:buClr>
              <a:buFont typeface="Wingdings" panose="05000000000000000000" pitchFamily="2" charset="2"/>
              <a:buChar char="S"/>
            </a:pPr>
            <a:r>
              <a:rPr lang="en-US" sz="2448" kern="1200">
                <a:solidFill>
                  <a:schemeClr val="tx1"/>
                </a:solidFill>
                <a:latin typeface="+mn-lt"/>
                <a:ea typeface="+mn-ea"/>
                <a:cs typeface="+mn-cs"/>
              </a:rPr>
              <a:t>Initial monitoring must be received.</a:t>
            </a:r>
          </a:p>
          <a:p>
            <a:pPr marL="342900" indent="-342900" defTabSz="997976">
              <a:spcAft>
                <a:spcPts val="612"/>
              </a:spcAft>
              <a:buClr>
                <a:schemeClr val="accent1">
                  <a:lumMod val="75000"/>
                </a:schemeClr>
              </a:buClr>
              <a:buFont typeface="Wingdings" panose="05000000000000000000" pitchFamily="2" charset="2"/>
              <a:buChar char="S"/>
            </a:pPr>
            <a:r>
              <a:rPr lang="en-US" sz="2448"/>
              <a:t>Compliance</a:t>
            </a:r>
            <a:r>
              <a:rPr lang="en-US" sz="2448" kern="1200">
                <a:solidFill>
                  <a:schemeClr val="tx1"/>
                </a:solidFill>
                <a:latin typeface="+mn-lt"/>
                <a:ea typeface="+mn-ea"/>
                <a:cs typeface="+mn-cs"/>
              </a:rPr>
              <a:t> monitoring begins.</a:t>
            </a:r>
          </a:p>
          <a:p>
            <a:pPr marL="342900" indent="-342900" defTabSz="997976">
              <a:spcAft>
                <a:spcPts val="612"/>
              </a:spcAft>
              <a:buClr>
                <a:schemeClr val="accent1">
                  <a:lumMod val="75000"/>
                </a:schemeClr>
              </a:buClr>
              <a:buFont typeface="Wingdings" panose="05000000000000000000" pitchFamily="2" charset="2"/>
              <a:buChar char="S"/>
            </a:pPr>
            <a:r>
              <a:rPr lang="en-US" sz="2448"/>
              <a:t>First CCR notices required.</a:t>
            </a:r>
            <a:endParaRPr lang="en-US" sz="1836" kern="1200">
              <a:solidFill>
                <a:schemeClr val="tx1"/>
              </a:solidFill>
              <a:latin typeface="+mn-lt"/>
              <a:ea typeface="+mn-ea"/>
              <a:cs typeface="+mn-cs"/>
            </a:endParaRPr>
          </a:p>
          <a:p>
            <a:endParaRPr lang="en-US"/>
          </a:p>
        </p:txBody>
      </p:sp>
      <p:sp>
        <p:nvSpPr>
          <p:cNvPr id="10" name="Text Placeholder 9">
            <a:extLst>
              <a:ext uri="{FF2B5EF4-FFF2-40B4-BE49-F238E27FC236}">
                <a16:creationId xmlns:a16="http://schemas.microsoft.com/office/drawing/2014/main" id="{EC21D556-FC20-65F7-2F7D-1D1A23A37EE2}"/>
              </a:ext>
            </a:extLst>
          </p:cNvPr>
          <p:cNvSpPr>
            <a:spLocks/>
          </p:cNvSpPr>
          <p:nvPr/>
        </p:nvSpPr>
        <p:spPr>
          <a:xfrm>
            <a:off x="6327575" y="2989189"/>
            <a:ext cx="2434762" cy="3195771"/>
          </a:xfrm>
          <a:prstGeom prst="rect">
            <a:avLst/>
          </a:prstGeom>
        </p:spPr>
        <p:txBody>
          <a:bodyPr/>
          <a:lstStyle/>
          <a:p>
            <a:pPr marL="342900" indent="-342900" defTabSz="997976">
              <a:spcAft>
                <a:spcPts val="612"/>
              </a:spcAft>
              <a:buClr>
                <a:schemeClr val="accent1">
                  <a:lumMod val="75000"/>
                </a:schemeClr>
              </a:buClr>
              <a:buFont typeface="Wingdings" panose="05000000000000000000" pitchFamily="2" charset="2"/>
              <a:buChar char="S"/>
            </a:pPr>
            <a:r>
              <a:rPr lang="en-US" sz="2448" kern="1200">
                <a:solidFill>
                  <a:schemeClr val="tx1"/>
                </a:solidFill>
                <a:latin typeface="+mn-lt"/>
                <a:ea typeface="+mn-ea"/>
                <a:cs typeface="+mn-cs"/>
              </a:rPr>
              <a:t>MCLs are effective. </a:t>
            </a:r>
          </a:p>
          <a:p>
            <a:pPr marL="342900" indent="-342900" defTabSz="997976">
              <a:spcAft>
                <a:spcPts val="612"/>
              </a:spcAft>
              <a:buClr>
                <a:schemeClr val="accent1">
                  <a:lumMod val="75000"/>
                </a:schemeClr>
              </a:buClr>
              <a:buFont typeface="Wingdings" panose="05000000000000000000" pitchFamily="2" charset="2"/>
              <a:buChar char="S"/>
            </a:pPr>
            <a:r>
              <a:rPr lang="en-US" sz="2448"/>
              <a:t>PN required for violations.</a:t>
            </a:r>
            <a:endParaRPr lang="en-US" sz="2448" kern="1200">
              <a:solidFill>
                <a:schemeClr val="tx1"/>
              </a:solidFill>
              <a:latin typeface="+mn-lt"/>
              <a:ea typeface="+mn-ea"/>
              <a:cs typeface="+mn-cs"/>
            </a:endParaRPr>
          </a:p>
          <a:p>
            <a:pPr marL="342900" indent="-342900" defTabSz="997976">
              <a:spcAft>
                <a:spcPts val="612"/>
              </a:spcAft>
              <a:buClr>
                <a:schemeClr val="accent1">
                  <a:lumMod val="75000"/>
                </a:schemeClr>
              </a:buClr>
              <a:buFont typeface="Wingdings" panose="05000000000000000000" pitchFamily="2" charset="2"/>
              <a:buChar char="S"/>
            </a:pPr>
            <a:r>
              <a:rPr lang="en-US" sz="2448" kern="1200">
                <a:solidFill>
                  <a:schemeClr val="tx1"/>
                </a:solidFill>
                <a:latin typeface="+mn-lt"/>
                <a:ea typeface="+mn-ea"/>
                <a:cs typeface="+mn-cs"/>
              </a:rPr>
              <a:t>Water systems must mitigate for PFAS by this date.</a:t>
            </a:r>
            <a:endParaRPr lang="en-US" sz="1836" kern="1200">
              <a:solidFill>
                <a:schemeClr val="tx1"/>
              </a:solidFill>
              <a:latin typeface="+mn-lt"/>
              <a:ea typeface="+mn-ea"/>
              <a:cs typeface="+mn-cs"/>
            </a:endParaRPr>
          </a:p>
          <a:p>
            <a:endParaRPr lang="en-US"/>
          </a:p>
        </p:txBody>
      </p:sp>
      <p:sp>
        <p:nvSpPr>
          <p:cNvPr id="11" name="TextBox 10">
            <a:extLst>
              <a:ext uri="{FF2B5EF4-FFF2-40B4-BE49-F238E27FC236}">
                <a16:creationId xmlns:a16="http://schemas.microsoft.com/office/drawing/2014/main" id="{35C7BC84-7823-5598-06E3-30CAFD4B717F}"/>
              </a:ext>
            </a:extLst>
          </p:cNvPr>
          <p:cNvSpPr txBox="1"/>
          <p:nvPr/>
        </p:nvSpPr>
        <p:spPr>
          <a:xfrm>
            <a:off x="2081744" y="1604402"/>
            <a:ext cx="4667855" cy="377075"/>
          </a:xfrm>
          <a:prstGeom prst="rect">
            <a:avLst/>
          </a:prstGeom>
          <a:noFill/>
        </p:spPr>
        <p:txBody>
          <a:bodyPr wrap="square">
            <a:spAutoFit/>
          </a:bodyPr>
          <a:lstStyle/>
          <a:p>
            <a:pPr defTabSz="997976">
              <a:spcAft>
                <a:spcPts val="612"/>
              </a:spcAft>
            </a:pPr>
            <a:r>
              <a:rPr lang="en-US" sz="1836" kern="1200">
                <a:solidFill>
                  <a:schemeClr val="tx1"/>
                </a:solidFill>
                <a:latin typeface="+mn-lt"/>
                <a:ea typeface="+mn-ea"/>
                <a:cs typeface="+mn-cs"/>
              </a:rPr>
              <a:t>EPA promulgated the rule on April 26, 2024</a:t>
            </a:r>
            <a:endParaRPr lang="en-US"/>
          </a:p>
        </p:txBody>
      </p:sp>
    </p:spTree>
    <p:extLst>
      <p:ext uri="{BB962C8B-B14F-4D97-AF65-F5344CB8AC3E}">
        <p14:creationId xmlns:p14="http://schemas.microsoft.com/office/powerpoint/2010/main" val="1456634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a:t>Contributors</a:t>
            </a:r>
          </a:p>
        </p:txBody>
      </p:sp>
      <p:pic>
        <p:nvPicPr>
          <p:cNvPr id="11" name="Picture 10" descr="A person with a beard smiling">
            <a:extLst>
              <a:ext uri="{FF2B5EF4-FFF2-40B4-BE49-F238E27FC236}">
                <a16:creationId xmlns:a16="http://schemas.microsoft.com/office/drawing/2014/main" id="{B480618C-14C0-3797-96B3-A8F9F91D1694}"/>
              </a:ext>
            </a:extLst>
          </p:cNvPr>
          <p:cNvPicPr>
            <a:picLocks noChangeAspect="1"/>
          </p:cNvPicPr>
          <p:nvPr/>
        </p:nvPicPr>
        <p:blipFill rotWithShape="1">
          <a:blip r:embed="rId3"/>
          <a:srcRect l="6111" t="-2350" r="6111"/>
          <a:stretch/>
        </p:blipFill>
        <p:spPr>
          <a:xfrm>
            <a:off x="2666919" y="2365001"/>
            <a:ext cx="1504950" cy="1754791"/>
          </a:xfrm>
          <a:prstGeom prst="rect">
            <a:avLst/>
          </a:prstGeom>
        </p:spPr>
      </p:pic>
      <p:sp>
        <p:nvSpPr>
          <p:cNvPr id="2" name="Text Placeholder 1"/>
          <p:cNvSpPr>
            <a:spLocks noGrp="1"/>
          </p:cNvSpPr>
          <p:nvPr>
            <p:ph type="body" sz="quarter" idx="15"/>
          </p:nvPr>
        </p:nvSpPr>
        <p:spPr>
          <a:xfrm>
            <a:off x="2164819" y="4404675"/>
            <a:ext cx="2509151" cy="309563"/>
          </a:xfrm>
        </p:spPr>
        <p:txBody>
          <a:bodyPr>
            <a:normAutofit fontScale="85000" lnSpcReduction="20000"/>
          </a:bodyPr>
          <a:lstStyle/>
          <a:p>
            <a:r>
              <a:rPr lang="en-US" dirty="0"/>
              <a:t>Mike Means R.G., LHG</a:t>
            </a:r>
          </a:p>
        </p:txBody>
      </p:sp>
      <p:sp>
        <p:nvSpPr>
          <p:cNvPr id="4" name="Text Placeholder 3"/>
          <p:cNvSpPr>
            <a:spLocks noGrp="1"/>
          </p:cNvSpPr>
          <p:nvPr>
            <p:ph type="body" sz="quarter" idx="17"/>
          </p:nvPr>
        </p:nvSpPr>
        <p:spPr>
          <a:xfrm>
            <a:off x="2451556" y="4697543"/>
            <a:ext cx="1886465" cy="366932"/>
          </a:xfrm>
        </p:spPr>
        <p:txBody>
          <a:bodyPr>
            <a:normAutofit fontScale="92500" lnSpcReduction="20000"/>
          </a:bodyPr>
          <a:lstStyle/>
          <a:p>
            <a:r>
              <a:rPr lang="en-US" sz="1350" dirty="0"/>
              <a:t>Capacity Development and Policy Manager</a:t>
            </a:r>
          </a:p>
        </p:txBody>
      </p:sp>
      <p:sp>
        <p:nvSpPr>
          <p:cNvPr id="6" name="Text Placeholder 5"/>
          <p:cNvSpPr>
            <a:spLocks noGrp="1"/>
          </p:cNvSpPr>
          <p:nvPr>
            <p:ph type="body" sz="quarter" idx="19"/>
          </p:nvPr>
        </p:nvSpPr>
        <p:spPr>
          <a:xfrm>
            <a:off x="2487732" y="5079197"/>
            <a:ext cx="1881863" cy="280988"/>
          </a:xfrm>
        </p:spPr>
        <p:txBody>
          <a:bodyPr>
            <a:normAutofit fontScale="62500" lnSpcReduction="20000"/>
          </a:bodyPr>
          <a:lstStyle/>
          <a:p>
            <a:r>
              <a:rPr lang="en-US" dirty="0"/>
              <a:t>Office of Drinking Water</a:t>
            </a:r>
          </a:p>
        </p:txBody>
      </p:sp>
      <p:sp>
        <p:nvSpPr>
          <p:cNvPr id="15" name="Text Placeholder 5">
            <a:extLst>
              <a:ext uri="{FF2B5EF4-FFF2-40B4-BE49-F238E27FC236}">
                <a16:creationId xmlns:a16="http://schemas.microsoft.com/office/drawing/2014/main" id="{1337C37A-FAEA-21BC-4B79-9893BEDF0C69}"/>
              </a:ext>
            </a:extLst>
          </p:cNvPr>
          <p:cNvSpPr txBox="1">
            <a:spLocks/>
          </p:cNvSpPr>
          <p:nvPr/>
        </p:nvSpPr>
        <p:spPr>
          <a:xfrm>
            <a:off x="2478463" y="5389630"/>
            <a:ext cx="1881863" cy="280988"/>
          </a:xfrm>
          <a:prstGeom prst="rect">
            <a:avLst/>
          </a:prstGeom>
        </p:spPr>
        <p:txBody>
          <a:bodyPr vert="horz" lIns="68580" tIns="34290" rIns="68580" bIns="34290" rtlCol="0">
            <a:normAutofit fontScale="85000" lnSpcReduction="10000"/>
          </a:bodyPr>
          <a:lstStyle>
            <a:lvl1pPr marL="0" indent="0" algn="ctr" defTabSz="914400" rtl="0" eaLnBrk="1" latinLnBrk="0" hangingPunct="1">
              <a:lnSpc>
                <a:spcPct val="90000"/>
              </a:lnSpc>
              <a:spcBef>
                <a:spcPts val="1000"/>
              </a:spcBef>
              <a:buClr>
                <a:srgbClr val="349D96"/>
              </a:buClr>
              <a:buFont typeface="Wingdings" panose="05000000000000000000" pitchFamily="2" charset="2"/>
              <a:buNone/>
              <a:defRPr sz="2000" kern="1200">
                <a:solidFill>
                  <a:schemeClr val="tx1"/>
                </a:solidFill>
                <a:latin typeface="+mn-lt"/>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25" dirty="0">
                <a:hlinkClick r:id="rId4"/>
              </a:rPr>
              <a:t>Mike.Means@doh.wa.gov</a:t>
            </a:r>
            <a:r>
              <a:rPr lang="en-US" sz="1425" dirty="0"/>
              <a:t> </a:t>
            </a:r>
            <a:endParaRPr lang="en-US" sz="1500" dirty="0"/>
          </a:p>
        </p:txBody>
      </p:sp>
      <p:sp>
        <p:nvSpPr>
          <p:cNvPr id="3" name="Text Placeholder 2"/>
          <p:cNvSpPr>
            <a:spLocks noGrp="1"/>
          </p:cNvSpPr>
          <p:nvPr>
            <p:ph type="body" sz="quarter" idx="16"/>
          </p:nvPr>
        </p:nvSpPr>
        <p:spPr>
          <a:xfrm>
            <a:off x="4624759" y="4412383"/>
            <a:ext cx="2473325" cy="309563"/>
          </a:xfrm>
        </p:spPr>
        <p:txBody>
          <a:bodyPr>
            <a:normAutofit fontScale="85000" lnSpcReduction="20000"/>
          </a:bodyPr>
          <a:lstStyle/>
          <a:p>
            <a:r>
              <a:rPr lang="en-US" dirty="0"/>
              <a:t>Chris Pettit</a:t>
            </a:r>
          </a:p>
        </p:txBody>
      </p:sp>
      <p:sp>
        <p:nvSpPr>
          <p:cNvPr id="5" name="Text Placeholder 4"/>
          <p:cNvSpPr>
            <a:spLocks noGrp="1"/>
          </p:cNvSpPr>
          <p:nvPr>
            <p:ph type="body" sz="quarter" idx="18"/>
          </p:nvPr>
        </p:nvSpPr>
        <p:spPr>
          <a:xfrm>
            <a:off x="4654727" y="4724323"/>
            <a:ext cx="2473325" cy="235751"/>
          </a:xfrm>
        </p:spPr>
        <p:txBody>
          <a:bodyPr>
            <a:normAutofit fontScale="55000" lnSpcReduction="20000"/>
          </a:bodyPr>
          <a:lstStyle/>
          <a:p>
            <a:r>
              <a:rPr lang="en-US" dirty="0"/>
              <a:t>DWSRF Program Manager</a:t>
            </a:r>
          </a:p>
        </p:txBody>
      </p:sp>
      <p:sp>
        <p:nvSpPr>
          <p:cNvPr id="7" name="Text Placeholder 6"/>
          <p:cNvSpPr>
            <a:spLocks noGrp="1"/>
          </p:cNvSpPr>
          <p:nvPr>
            <p:ph type="body" sz="quarter" idx="20"/>
          </p:nvPr>
        </p:nvSpPr>
        <p:spPr>
          <a:xfrm>
            <a:off x="4878167" y="5079198"/>
            <a:ext cx="2026445" cy="235751"/>
          </a:xfrm>
        </p:spPr>
        <p:txBody>
          <a:bodyPr>
            <a:normAutofit fontScale="92500" lnSpcReduction="20000"/>
          </a:bodyPr>
          <a:lstStyle/>
          <a:p>
            <a:r>
              <a:rPr lang="en-US" sz="1275" dirty="0"/>
              <a:t>Office of Drinking Water</a:t>
            </a:r>
          </a:p>
        </p:txBody>
      </p:sp>
      <p:sp>
        <p:nvSpPr>
          <p:cNvPr id="16" name="Text Placeholder 5">
            <a:extLst>
              <a:ext uri="{FF2B5EF4-FFF2-40B4-BE49-F238E27FC236}">
                <a16:creationId xmlns:a16="http://schemas.microsoft.com/office/drawing/2014/main" id="{7CCE82AD-5950-99C0-EA79-BC5196AFF9EF}"/>
              </a:ext>
            </a:extLst>
          </p:cNvPr>
          <p:cNvSpPr txBox="1">
            <a:spLocks/>
          </p:cNvSpPr>
          <p:nvPr/>
        </p:nvSpPr>
        <p:spPr>
          <a:xfrm>
            <a:off x="4878167" y="5389630"/>
            <a:ext cx="2026445" cy="280988"/>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Clr>
                <a:srgbClr val="349D96"/>
              </a:buClr>
              <a:buFont typeface="Wingdings" panose="05000000000000000000" pitchFamily="2" charset="2"/>
              <a:buNone/>
              <a:defRPr sz="2000" kern="1200">
                <a:solidFill>
                  <a:schemeClr val="tx1"/>
                </a:solidFill>
                <a:latin typeface="+mn-lt"/>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hlinkClick r:id="rId5"/>
              </a:rPr>
              <a:t>Chris.Pettit@doh.wa.gov</a:t>
            </a:r>
            <a:r>
              <a:rPr lang="en-US" sz="1200" dirty="0"/>
              <a:t> </a:t>
            </a:r>
            <a:endParaRPr lang="en-US" sz="900" dirty="0"/>
          </a:p>
        </p:txBody>
      </p:sp>
      <p:pic>
        <p:nvPicPr>
          <p:cNvPr id="9" name="Picture 8" descr="A person in a suit and tie&#10;&#10;Description automatically generated">
            <a:extLst>
              <a:ext uri="{FF2B5EF4-FFF2-40B4-BE49-F238E27FC236}">
                <a16:creationId xmlns:a16="http://schemas.microsoft.com/office/drawing/2014/main" id="{EF861594-609D-AF37-DF9D-1BB454D3D2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8250" y="2388659"/>
            <a:ext cx="1620770" cy="1754791"/>
          </a:xfrm>
          <a:prstGeom prst="rect">
            <a:avLst/>
          </a:prstGeom>
        </p:spPr>
      </p:pic>
    </p:spTree>
    <p:extLst>
      <p:ext uri="{BB962C8B-B14F-4D97-AF65-F5344CB8AC3E}">
        <p14:creationId xmlns:p14="http://schemas.microsoft.com/office/powerpoint/2010/main" val="1938026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BDA26A1-8979-B301-9E98-D4EF0DAEFA95}"/>
              </a:ext>
            </a:extLst>
          </p:cNvPr>
          <p:cNvSpPr>
            <a:spLocks noGrp="1"/>
          </p:cNvSpPr>
          <p:nvPr>
            <p:ph type="body" sz="quarter" idx="12"/>
          </p:nvPr>
        </p:nvSpPr>
        <p:spPr/>
        <p:txBody>
          <a:bodyPr/>
          <a:lstStyle/>
          <a:p>
            <a:r>
              <a:rPr lang="en-US"/>
              <a:t>Transition  </a:t>
            </a:r>
          </a:p>
          <a:p>
            <a:r>
              <a:rPr lang="en-US"/>
              <a:t>Now to April 26, 2029</a:t>
            </a:r>
          </a:p>
          <a:p>
            <a:endParaRPr lang="en-US"/>
          </a:p>
        </p:txBody>
      </p:sp>
      <p:sp>
        <p:nvSpPr>
          <p:cNvPr id="5" name="Title 4">
            <a:extLst>
              <a:ext uri="{FF2B5EF4-FFF2-40B4-BE49-F238E27FC236}">
                <a16:creationId xmlns:a16="http://schemas.microsoft.com/office/drawing/2014/main" id="{DB96B502-94A6-AA41-9A56-6934EE800684}"/>
              </a:ext>
            </a:extLst>
          </p:cNvPr>
          <p:cNvSpPr>
            <a:spLocks noGrp="1"/>
          </p:cNvSpPr>
          <p:nvPr>
            <p:ph type="title"/>
          </p:nvPr>
        </p:nvSpPr>
        <p:spPr/>
        <p:txBody>
          <a:bodyPr>
            <a:normAutofit fontScale="90000"/>
          </a:bodyPr>
          <a:lstStyle/>
          <a:p>
            <a:r>
              <a:rPr lang="en-US"/>
              <a:t>State Rule (SALs) to EPA Rule (MCLs)</a:t>
            </a:r>
          </a:p>
        </p:txBody>
      </p:sp>
    </p:spTree>
    <p:extLst>
      <p:ext uri="{BB962C8B-B14F-4D97-AF65-F5344CB8AC3E}">
        <p14:creationId xmlns:p14="http://schemas.microsoft.com/office/powerpoint/2010/main" val="2496736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C75BC7-7018-5975-8E6C-67FACEF49726}"/>
              </a:ext>
            </a:extLst>
          </p:cNvPr>
          <p:cNvSpPr>
            <a:spLocks noGrp="1"/>
          </p:cNvSpPr>
          <p:nvPr>
            <p:ph type="body" sz="quarter" idx="22"/>
          </p:nvPr>
        </p:nvSpPr>
        <p:spPr>
          <a:xfrm>
            <a:off x="787325" y="1267416"/>
            <a:ext cx="7544414" cy="4662833"/>
          </a:xfrm>
          <a:effectLst>
            <a:glow rad="63500">
              <a:schemeClr val="accent1">
                <a:satMod val="175000"/>
                <a:alpha val="40000"/>
              </a:schemeClr>
            </a:glow>
          </a:effectLst>
        </p:spPr>
        <p:txBody>
          <a:bodyPr/>
          <a:lstStyle/>
          <a:p>
            <a:pPr marL="0" indent="0">
              <a:buNone/>
            </a:pPr>
            <a:endParaRPr lang="en-US" sz="2800" b="0" i="0" u="none" strike="noStrike" baseline="0">
              <a:latin typeface="Symbol" panose="05050102010706020507" pitchFamily="18" charset="2"/>
            </a:endParaRPr>
          </a:p>
          <a:p>
            <a:pPr>
              <a:buFont typeface="Arial" panose="020B0604020202020204" pitchFamily="34" charset="0"/>
              <a:buChar char="•"/>
            </a:pPr>
            <a:r>
              <a:rPr lang="en-US" sz="2800" b="0" i="0" u="none" strike="noStrike" baseline="0">
                <a:latin typeface="Aptos" panose="020B0004020202020204" pitchFamily="34" charset="0"/>
              </a:rPr>
              <a:t>Adopted an emergency rule changing language for the MCLs to replace the SALs after the </a:t>
            </a:r>
            <a:r>
              <a:rPr lang="en-US" sz="2800" b="0" i="0" u="sng" strike="noStrike" baseline="0">
                <a:latin typeface="Aptos" panose="020B0004020202020204" pitchFamily="34" charset="0"/>
              </a:rPr>
              <a:t>effective</a:t>
            </a:r>
            <a:r>
              <a:rPr lang="en-US" sz="2800" b="0" i="0" u="none" strike="noStrike" baseline="0">
                <a:latin typeface="Aptos" panose="020B0004020202020204" pitchFamily="34" charset="0"/>
              </a:rPr>
              <a:t> date, instead of after the </a:t>
            </a:r>
            <a:r>
              <a:rPr lang="en-US" sz="2800" b="0" i="0" u="sng" strike="noStrike" baseline="0">
                <a:latin typeface="Aptos" panose="020B0004020202020204" pitchFamily="34" charset="0"/>
              </a:rPr>
              <a:t>adoption</a:t>
            </a:r>
            <a:r>
              <a:rPr lang="en-US" sz="2800" b="0" i="0" u="none" strike="noStrike" baseline="0">
                <a:latin typeface="Aptos" panose="020B0004020202020204" pitchFamily="34" charset="0"/>
              </a:rPr>
              <a:t> date. </a:t>
            </a:r>
          </a:p>
          <a:p>
            <a:pPr>
              <a:buFont typeface="Arial" panose="020B0604020202020204" pitchFamily="34" charset="0"/>
              <a:buChar char="•"/>
            </a:pPr>
            <a:r>
              <a:rPr lang="en-US" sz="2800" b="0" i="0" u="none" strike="noStrike" baseline="0">
                <a:latin typeface="Aptos" panose="020B0004020202020204" pitchFamily="34" charset="0"/>
              </a:rPr>
              <a:t>Start an exception rulemaking to adopt the federal PFAS rule. </a:t>
            </a:r>
          </a:p>
          <a:p>
            <a:pPr>
              <a:buFont typeface="Arial" panose="020B0604020202020204" pitchFamily="34" charset="0"/>
              <a:buChar char="•"/>
            </a:pPr>
            <a:r>
              <a:rPr lang="en-US" sz="2800" b="0" i="0" u="none" strike="noStrike" baseline="0">
                <a:latin typeface="Aptos" panose="020B0004020202020204" pitchFamily="34" charset="0"/>
              </a:rPr>
              <a:t>Start formal rulemaking to consider adopting the MCL values as our SALs until the federal MCLs go into effect in 2029.</a:t>
            </a:r>
          </a:p>
        </p:txBody>
      </p:sp>
      <p:sp>
        <p:nvSpPr>
          <p:cNvPr id="3" name="Title 2">
            <a:extLst>
              <a:ext uri="{FF2B5EF4-FFF2-40B4-BE49-F238E27FC236}">
                <a16:creationId xmlns:a16="http://schemas.microsoft.com/office/drawing/2014/main" id="{5CD81F28-EE59-6235-B6FA-0E5D893CA12F}"/>
              </a:ext>
            </a:extLst>
          </p:cNvPr>
          <p:cNvSpPr>
            <a:spLocks noGrp="1"/>
          </p:cNvSpPr>
          <p:nvPr>
            <p:ph type="title"/>
          </p:nvPr>
        </p:nvSpPr>
        <p:spPr/>
        <p:txBody>
          <a:bodyPr>
            <a:normAutofit fontScale="90000"/>
          </a:bodyPr>
          <a:lstStyle/>
          <a:p>
            <a:r>
              <a:rPr lang="en-US"/>
              <a:t>June 2024 SBOH Decisions</a:t>
            </a:r>
          </a:p>
        </p:txBody>
      </p:sp>
    </p:spTree>
    <p:extLst>
      <p:ext uri="{BB962C8B-B14F-4D97-AF65-F5344CB8AC3E}">
        <p14:creationId xmlns:p14="http://schemas.microsoft.com/office/powerpoint/2010/main" val="316086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BDFB3DB3-959D-9866-E715-F46EC16CE9EF}"/>
              </a:ext>
            </a:extLst>
          </p:cNvPr>
          <p:cNvSpPr>
            <a:spLocks noGrp="1"/>
          </p:cNvSpPr>
          <p:nvPr>
            <p:ph type="body" sz="quarter" idx="22"/>
          </p:nvPr>
        </p:nvSpPr>
        <p:spPr>
          <a:xfrm>
            <a:off x="795396" y="1365067"/>
            <a:ext cx="7553207" cy="482031"/>
          </a:xfrm>
        </p:spPr>
        <p:txBody>
          <a:bodyPr/>
          <a:lstStyle/>
          <a:p>
            <a:pPr marL="0" indent="0" algn="ctr">
              <a:buNone/>
            </a:pPr>
            <a:r>
              <a:rPr lang="en-US" sz="2400">
                <a:solidFill>
                  <a:schemeClr val="tx2"/>
                </a:solidFill>
              </a:rPr>
              <a:t>For PFAS in Drinking Water (ng/L or parts per trillion) </a:t>
            </a:r>
            <a:endParaRPr lang="en-US">
              <a:solidFill>
                <a:schemeClr val="tx2"/>
              </a:solidFill>
            </a:endParaRPr>
          </a:p>
          <a:p>
            <a:endParaRPr lang="en-US"/>
          </a:p>
        </p:txBody>
      </p:sp>
      <p:sp>
        <p:nvSpPr>
          <p:cNvPr id="14" name="Title 2">
            <a:extLst>
              <a:ext uri="{FF2B5EF4-FFF2-40B4-BE49-F238E27FC236}">
                <a16:creationId xmlns:a16="http://schemas.microsoft.com/office/drawing/2014/main" id="{8E09FF58-1381-F868-470A-92DD53CF4869}"/>
              </a:ext>
            </a:extLst>
          </p:cNvPr>
          <p:cNvSpPr>
            <a:spLocks noGrp="1"/>
          </p:cNvSpPr>
          <p:nvPr>
            <p:ph type="title"/>
          </p:nvPr>
        </p:nvSpPr>
        <p:spPr>
          <a:xfrm>
            <a:off x="8313" y="585360"/>
            <a:ext cx="9135687" cy="482030"/>
          </a:xfrm>
        </p:spPr>
        <p:txBody>
          <a:bodyPr>
            <a:normAutofit fontScale="90000"/>
          </a:bodyPr>
          <a:lstStyle/>
          <a:p>
            <a:r>
              <a:rPr lang="en-US"/>
              <a:t>State SALs &amp; EPA’s Proposed MCLs </a:t>
            </a:r>
            <a:br>
              <a:rPr lang="en-US"/>
            </a:br>
            <a:r>
              <a:rPr lang="en-US"/>
              <a:t>for Drinking Water</a:t>
            </a:r>
          </a:p>
        </p:txBody>
      </p:sp>
      <p:sp>
        <p:nvSpPr>
          <p:cNvPr id="3" name="Slide Number Placeholder 2" hidden="1">
            <a:extLst>
              <a:ext uri="{FF2B5EF4-FFF2-40B4-BE49-F238E27FC236}">
                <a16:creationId xmlns:a16="http://schemas.microsoft.com/office/drawing/2014/main" id="{806A4372-3EBE-D8A0-2311-7387D733D662}"/>
              </a:ext>
            </a:extLst>
          </p:cNvPr>
          <p:cNvSpPr>
            <a:spLocks noGrp="1"/>
          </p:cNvSpPr>
          <p:nvPr>
            <p:ph type="sldNum" sz="quarter" idx="4294967295"/>
          </p:nvPr>
        </p:nvSpPr>
        <p:spPr>
          <a:xfrm>
            <a:off x="0" y="6356350"/>
            <a:ext cx="3086100" cy="365125"/>
          </a:xfrm>
        </p:spPr>
        <p:txBody>
          <a:bodyPr/>
          <a:lstStyle/>
          <a:p>
            <a:pPr>
              <a:spcAft>
                <a:spcPts val="600"/>
              </a:spcAft>
            </a:pPr>
            <a:fld id="{BA1ABBEA-2EFC-4281-8197-498892FD47B5}" type="slidenum">
              <a:rPr lang="en-US" smtClean="0"/>
              <a:pPr>
                <a:spcAft>
                  <a:spcPts val="600"/>
                </a:spcAft>
              </a:pPr>
              <a:t>22</a:t>
            </a:fld>
            <a:endParaRPr lang="en-US"/>
          </a:p>
        </p:txBody>
      </p:sp>
      <p:graphicFrame>
        <p:nvGraphicFramePr>
          <p:cNvPr id="5" name="Table 4">
            <a:extLst>
              <a:ext uri="{FF2B5EF4-FFF2-40B4-BE49-F238E27FC236}">
                <a16:creationId xmlns:a16="http://schemas.microsoft.com/office/drawing/2014/main" id="{2F57E40B-3856-F80A-38B1-34AF2F3EB402}"/>
              </a:ext>
            </a:extLst>
          </p:cNvPr>
          <p:cNvGraphicFramePr>
            <a:graphicFrameLocks noGrp="1"/>
          </p:cNvGraphicFramePr>
          <p:nvPr>
            <p:extLst>
              <p:ext uri="{D42A27DB-BD31-4B8C-83A1-F6EECF244321}">
                <p14:modId xmlns:p14="http://schemas.microsoft.com/office/powerpoint/2010/main" val="2834222038"/>
              </p:ext>
            </p:extLst>
          </p:nvPr>
        </p:nvGraphicFramePr>
        <p:xfrm>
          <a:off x="685473" y="1943542"/>
          <a:ext cx="5409310" cy="4091600"/>
        </p:xfrm>
        <a:graphic>
          <a:graphicData uri="http://schemas.openxmlformats.org/drawingml/2006/table">
            <a:tbl>
              <a:tblPr firstRow="1" bandRow="1">
                <a:solidFill>
                  <a:schemeClr val="bg1"/>
                </a:solidFill>
                <a:tableStyleId>{5C22544A-7EE6-4342-B048-85BDC9FD1C3A}</a:tableStyleId>
              </a:tblPr>
              <a:tblGrid>
                <a:gridCol w="1364171">
                  <a:extLst>
                    <a:ext uri="{9D8B030D-6E8A-4147-A177-3AD203B41FA5}">
                      <a16:colId xmlns:a16="http://schemas.microsoft.com/office/drawing/2014/main" val="20000"/>
                    </a:ext>
                  </a:extLst>
                </a:gridCol>
                <a:gridCol w="1199677">
                  <a:extLst>
                    <a:ext uri="{9D8B030D-6E8A-4147-A177-3AD203B41FA5}">
                      <a16:colId xmlns:a16="http://schemas.microsoft.com/office/drawing/2014/main" val="20002"/>
                    </a:ext>
                  </a:extLst>
                </a:gridCol>
                <a:gridCol w="2845462">
                  <a:extLst>
                    <a:ext uri="{9D8B030D-6E8A-4147-A177-3AD203B41FA5}">
                      <a16:colId xmlns:a16="http://schemas.microsoft.com/office/drawing/2014/main" val="382693667"/>
                    </a:ext>
                  </a:extLst>
                </a:gridCol>
              </a:tblGrid>
              <a:tr h="685651">
                <a:tc>
                  <a:txBody>
                    <a:bodyPr/>
                    <a:lstStyle/>
                    <a:p>
                      <a:pPr lvl="0" algn="ctr">
                        <a:buNone/>
                      </a:pPr>
                      <a:r>
                        <a:rPr lang="en-US" sz="1600" b="0" cap="none" spc="0">
                          <a:solidFill>
                            <a:schemeClr val="bg1"/>
                          </a:solidFill>
                          <a:latin typeface="Segoe UI"/>
                          <a:cs typeface="Segoe UI"/>
                        </a:rPr>
                        <a:t>PFAS contaminant</a:t>
                      </a:r>
                      <a:endParaRPr lang="en-US" sz="1600" b="0" cap="none" spc="0">
                        <a:solidFill>
                          <a:schemeClr val="bg1"/>
                        </a:solidFill>
                        <a:latin typeface="Segoe UI" panose="020B0502040204020203" pitchFamily="34" charset="0"/>
                        <a:cs typeface="Segoe UI" panose="020B0502040204020203" pitchFamily="34" charset="0"/>
                      </a:endParaRP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5965"/>
                    </a:solidFill>
                  </a:tcPr>
                </a:tc>
                <a:tc>
                  <a:txBody>
                    <a:bodyPr/>
                    <a:lstStyle/>
                    <a:p>
                      <a:pPr algn="ctr"/>
                      <a:r>
                        <a:rPr lang="en-US" sz="1600" b="0" cap="none" spc="0" baseline="0">
                          <a:solidFill>
                            <a:schemeClr val="bg1"/>
                          </a:solidFill>
                          <a:latin typeface="Segoe UI"/>
                          <a:cs typeface="Segoe UI"/>
                        </a:rPr>
                        <a:t>WA SALs </a:t>
                      </a:r>
                    </a:p>
                    <a:p>
                      <a:pPr algn="ctr"/>
                      <a:r>
                        <a:rPr lang="en-US" sz="1600" b="0" cap="none" spc="0" baseline="0">
                          <a:solidFill>
                            <a:schemeClr val="bg1"/>
                          </a:solidFill>
                          <a:latin typeface="Segoe UI"/>
                          <a:cs typeface="Segoe UI"/>
                        </a:rPr>
                        <a:t>2021</a:t>
                      </a:r>
                      <a:endParaRPr lang="en-US" sz="1600" b="0" cap="none" spc="0" baseline="0">
                        <a:solidFill>
                          <a:srgbClr val="FFFFFF"/>
                        </a:solidFill>
                        <a:latin typeface="Segoe UI"/>
                        <a:cs typeface="Segoe UI"/>
                      </a:endParaRP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5965"/>
                    </a:solidFill>
                  </a:tcPr>
                </a:tc>
                <a:tc>
                  <a:txBody>
                    <a:bodyPr/>
                    <a:lstStyle/>
                    <a:p>
                      <a:pPr lvl="0" algn="ctr">
                        <a:buNone/>
                      </a:pPr>
                      <a:r>
                        <a:rPr lang="en-US" sz="1600" b="0" cap="none" spc="0">
                          <a:solidFill>
                            <a:schemeClr val="bg1"/>
                          </a:solidFill>
                          <a:latin typeface="Segoe UI"/>
                          <a:cs typeface="Segoe UI"/>
                        </a:rPr>
                        <a:t>EPA MCLs</a:t>
                      </a:r>
                    </a:p>
                    <a:p>
                      <a:pPr lvl="0" algn="ctr">
                        <a:buNone/>
                      </a:pPr>
                      <a:r>
                        <a:rPr lang="en-US" sz="1600" b="0" cap="none" spc="0">
                          <a:solidFill>
                            <a:schemeClr val="bg1"/>
                          </a:solidFill>
                          <a:latin typeface="Segoe UI"/>
                          <a:cs typeface="Segoe UI"/>
                        </a:rPr>
                        <a:t>2024</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5965"/>
                    </a:solidFill>
                  </a:tcPr>
                </a:tc>
                <a:extLst>
                  <a:ext uri="{0D108BD9-81ED-4DB2-BD59-A6C34878D82A}">
                    <a16:rowId xmlns:a16="http://schemas.microsoft.com/office/drawing/2014/main" val="10000"/>
                  </a:ext>
                </a:extLst>
              </a:tr>
              <a:tr h="437343">
                <a:tc>
                  <a:txBody>
                    <a:bodyPr/>
                    <a:lstStyle/>
                    <a:p>
                      <a:pPr algn="ctr"/>
                      <a:r>
                        <a:rPr lang="en-US" sz="1500" b="0" cap="none" spc="0">
                          <a:solidFill>
                            <a:schemeClr val="tx1"/>
                          </a:solidFill>
                          <a:latin typeface="Segoe UI"/>
                          <a:cs typeface="Segoe UI"/>
                        </a:rPr>
                        <a:t>PFOA</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0" cap="none" spc="0">
                          <a:solidFill>
                            <a:schemeClr val="tx1"/>
                          </a:solidFill>
                          <a:latin typeface="Segoe UI"/>
                          <a:cs typeface="Segoe UI"/>
                        </a:rPr>
                        <a:t>10</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i="1" cap="none" spc="0">
                          <a:solidFill>
                            <a:schemeClr val="tx1"/>
                          </a:solidFill>
                          <a:latin typeface="Segoe UI"/>
                          <a:cs typeface="Segoe UI"/>
                        </a:rPr>
                        <a:t>4.0</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37343">
                <a:tc>
                  <a:txBody>
                    <a:bodyPr/>
                    <a:lstStyle/>
                    <a:p>
                      <a:pPr algn="ctr"/>
                      <a:r>
                        <a:rPr lang="en-US" sz="1500" b="0" cap="none" spc="0">
                          <a:solidFill>
                            <a:schemeClr val="bg1"/>
                          </a:solidFill>
                          <a:latin typeface="Segoe UI"/>
                          <a:cs typeface="Segoe UI"/>
                        </a:rPr>
                        <a:t>PFOS</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85965"/>
                    </a:solidFill>
                  </a:tcPr>
                </a:tc>
                <a:tc>
                  <a:txBody>
                    <a:bodyPr/>
                    <a:lstStyle/>
                    <a:p>
                      <a:pPr algn="ctr"/>
                      <a:r>
                        <a:rPr lang="en-US" sz="1500" b="0" cap="none" spc="0">
                          <a:solidFill>
                            <a:schemeClr val="bg1"/>
                          </a:solidFill>
                          <a:latin typeface="Segoe UI"/>
                          <a:cs typeface="Segoe UI"/>
                        </a:rPr>
                        <a:t>15</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85965"/>
                    </a:solidFill>
                  </a:tcPr>
                </a:tc>
                <a:tc>
                  <a:txBody>
                    <a:bodyPr/>
                    <a:lstStyle/>
                    <a:p>
                      <a:pPr algn="ctr"/>
                      <a:r>
                        <a:rPr lang="en-US" sz="1500" b="1" i="1" cap="none" spc="0">
                          <a:solidFill>
                            <a:schemeClr val="bg1"/>
                          </a:solidFill>
                          <a:latin typeface="Segoe UI"/>
                          <a:cs typeface="Segoe UI"/>
                        </a:rPr>
                        <a:t>4.0</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85965"/>
                    </a:solidFill>
                  </a:tcPr>
                </a:tc>
                <a:extLst>
                  <a:ext uri="{0D108BD9-81ED-4DB2-BD59-A6C34878D82A}">
                    <a16:rowId xmlns:a16="http://schemas.microsoft.com/office/drawing/2014/main" val="10002"/>
                  </a:ext>
                </a:extLst>
              </a:tr>
              <a:tr h="2427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cap="none" spc="0">
                        <a:solidFill>
                          <a:schemeClr val="tx1"/>
                        </a:solidFill>
                        <a:latin typeface="Segoe UI"/>
                        <a:cs typeface="Segoe UI"/>
                      </a:endParaRPr>
                    </a:p>
                  </a:txBody>
                  <a:tcPr marL="124897" marR="96074" marT="96074" marB="960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0" b="0" cap="none" spc="0">
                        <a:solidFill>
                          <a:schemeClr val="tx1"/>
                        </a:solidFill>
                        <a:latin typeface="Segoe UI"/>
                        <a:cs typeface="Segoe UI"/>
                      </a:endParaRPr>
                    </a:p>
                  </a:txBody>
                  <a:tcPr marL="124897" marR="96074" marT="96074" marB="960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0" b="1" cap="none" spc="0">
                        <a:solidFill>
                          <a:schemeClr val="accent5">
                            <a:lumMod val="75000"/>
                          </a:schemeClr>
                        </a:solidFill>
                        <a:latin typeface="Segoe UI" panose="020B0502040204020203" pitchFamily="34" charset="0"/>
                        <a:cs typeface="Segoe UI" panose="020B0502040204020203" pitchFamily="34" charset="0"/>
                      </a:endParaRPr>
                    </a:p>
                  </a:txBody>
                  <a:tcPr marL="124897" marR="96074" marT="96074" marB="960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03200974"/>
                  </a:ext>
                </a:extLst>
              </a:tr>
              <a:tr h="4373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cap="none" spc="0" err="1">
                          <a:solidFill>
                            <a:schemeClr val="tx1"/>
                          </a:solidFill>
                          <a:latin typeface="Segoe UI"/>
                          <a:cs typeface="Segoe UI"/>
                        </a:rPr>
                        <a:t>PFHxS</a:t>
                      </a:r>
                      <a:endParaRPr lang="en-US" sz="1500" b="0" cap="none" spc="0">
                        <a:solidFill>
                          <a:schemeClr val="tx1"/>
                        </a:solidFill>
                        <a:latin typeface="Segoe UI"/>
                        <a:cs typeface="Segoe UI"/>
                      </a:endParaRP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b="0" cap="none" spc="0">
                          <a:solidFill>
                            <a:schemeClr val="tx1"/>
                          </a:solidFill>
                          <a:latin typeface="Segoe UI"/>
                          <a:cs typeface="Segoe UI"/>
                        </a:rPr>
                        <a:t>65</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b="1" cap="none" spc="0">
                          <a:solidFill>
                            <a:schemeClr val="tx1"/>
                          </a:solidFill>
                          <a:latin typeface="Segoe UI" panose="020B0502040204020203" pitchFamily="34" charset="0"/>
                          <a:cs typeface="Segoe UI" panose="020B0502040204020203" pitchFamily="34" charset="0"/>
                        </a:rPr>
                        <a:t>10</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73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cap="none" spc="0">
                          <a:solidFill>
                            <a:schemeClr val="bg1"/>
                          </a:solidFill>
                          <a:latin typeface="Segoe UI"/>
                          <a:cs typeface="Segoe UI"/>
                        </a:rPr>
                        <a:t>PFNA</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5965"/>
                    </a:solidFill>
                  </a:tcPr>
                </a:tc>
                <a:tc>
                  <a:txBody>
                    <a:bodyPr/>
                    <a:lstStyle/>
                    <a:p>
                      <a:pPr algn="ctr"/>
                      <a:r>
                        <a:rPr lang="en-US" sz="1500" b="0" cap="none" spc="0">
                          <a:solidFill>
                            <a:schemeClr val="bg1"/>
                          </a:solidFill>
                          <a:latin typeface="Segoe UI"/>
                          <a:cs typeface="Segoe UI"/>
                        </a:rPr>
                        <a:t>9</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5965"/>
                    </a:solidFill>
                  </a:tcPr>
                </a:tc>
                <a:tc>
                  <a:txBody>
                    <a:bodyPr/>
                    <a:lstStyle/>
                    <a:p>
                      <a:pPr algn="ctr"/>
                      <a:r>
                        <a:rPr lang="en-US" sz="1500" b="1" cap="none" spc="0">
                          <a:solidFill>
                            <a:schemeClr val="bg1"/>
                          </a:solidFill>
                          <a:latin typeface="Segoe UI"/>
                          <a:cs typeface="Segoe UI"/>
                        </a:rPr>
                        <a:t>10</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5965"/>
                    </a:solidFill>
                  </a:tcPr>
                </a:tc>
                <a:extLst>
                  <a:ext uri="{0D108BD9-81ED-4DB2-BD59-A6C34878D82A}">
                    <a16:rowId xmlns:a16="http://schemas.microsoft.com/office/drawing/2014/main" val="3180386574"/>
                  </a:ext>
                </a:extLst>
              </a:tr>
              <a:tr h="4373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cap="none" spc="0">
                          <a:solidFill>
                            <a:schemeClr val="tx1"/>
                          </a:solidFill>
                          <a:latin typeface="Segoe UI"/>
                          <a:ea typeface="+mn-ea"/>
                          <a:cs typeface="Segoe UI"/>
                        </a:rPr>
                        <a:t>GenX</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sz="1500" b="0" kern="1200" cap="none" spc="0">
                          <a:solidFill>
                            <a:schemeClr val="tx1"/>
                          </a:solidFill>
                          <a:latin typeface="Segoe UI"/>
                          <a:ea typeface="+mn-ea"/>
                          <a:cs typeface="Segoe UI"/>
                        </a:rPr>
                        <a:t>-</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sz="1500" b="1" kern="1200" cap="none" spc="0">
                          <a:solidFill>
                            <a:schemeClr val="tx1"/>
                          </a:solidFill>
                          <a:latin typeface="Segoe UI" panose="020B0502040204020203" pitchFamily="34" charset="0"/>
                          <a:ea typeface="+mn-ea"/>
                          <a:cs typeface="Segoe UI" panose="020B0502040204020203" pitchFamily="34" charset="0"/>
                        </a:rPr>
                        <a:t>10</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159308"/>
                  </a:ext>
                </a:extLst>
              </a:tr>
              <a:tr h="437343">
                <a:tc>
                  <a:txBody>
                    <a:bodyPr/>
                    <a:lstStyle/>
                    <a:p>
                      <a:pPr marL="0" lvl="0" indent="0" algn="ctr">
                        <a:lnSpc>
                          <a:spcPct val="100000"/>
                        </a:lnSpc>
                        <a:spcBef>
                          <a:spcPts val="0"/>
                        </a:spcBef>
                        <a:spcAft>
                          <a:spcPts val="0"/>
                        </a:spcAft>
                        <a:buNone/>
                      </a:pPr>
                      <a:r>
                        <a:rPr lang="en-US" sz="1500" b="0" kern="1200" cap="none" spc="0">
                          <a:solidFill>
                            <a:schemeClr val="bg1"/>
                          </a:solidFill>
                          <a:latin typeface="Segoe UI"/>
                          <a:ea typeface="+mn-ea"/>
                          <a:cs typeface="Segoe UI"/>
                        </a:rPr>
                        <a:t>PFBS </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5965"/>
                    </a:solidFill>
                  </a:tcPr>
                </a:tc>
                <a:tc>
                  <a:txBody>
                    <a:bodyPr/>
                    <a:lstStyle/>
                    <a:p>
                      <a:pPr marL="0" lvl="0" algn="ctr" defTabSz="914400">
                        <a:buNone/>
                      </a:pPr>
                      <a:r>
                        <a:rPr lang="en-US" sz="1500" b="0" kern="1200" cap="none" spc="0">
                          <a:solidFill>
                            <a:schemeClr val="bg1"/>
                          </a:solidFill>
                          <a:latin typeface="Segoe UI"/>
                          <a:ea typeface="+mn-ea"/>
                          <a:cs typeface="Segoe UI"/>
                        </a:rPr>
                        <a:t>345</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5965"/>
                    </a:solidFill>
                  </a:tcPr>
                </a:tc>
                <a:tc>
                  <a:txBody>
                    <a:bodyPr/>
                    <a:lstStyle/>
                    <a:p>
                      <a:pPr marL="0" lvl="0" algn="ctr" defTabSz="914400">
                        <a:buNone/>
                      </a:pPr>
                      <a:r>
                        <a:rPr lang="en-US" sz="1500" b="1" kern="1200" cap="none" spc="0">
                          <a:solidFill>
                            <a:schemeClr val="bg1"/>
                          </a:solidFill>
                          <a:latin typeface="Segoe UI"/>
                          <a:ea typeface="+mn-ea"/>
                          <a:cs typeface="Segoe UI"/>
                        </a:rPr>
                        <a:t>2000* (not an MCL)</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5965"/>
                    </a:solidFill>
                  </a:tcPr>
                </a:tc>
                <a:extLst>
                  <a:ext uri="{0D108BD9-81ED-4DB2-BD59-A6C34878D82A}">
                    <a16:rowId xmlns:a16="http://schemas.microsoft.com/office/drawing/2014/main" val="4071658668"/>
                  </a:ext>
                </a:extLst>
              </a:tr>
              <a:tr h="4373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cap="none" spc="0">
                          <a:solidFill>
                            <a:schemeClr val="tx1"/>
                          </a:solidFill>
                          <a:latin typeface="Segoe UI"/>
                          <a:ea typeface="+mn-ea"/>
                          <a:cs typeface="Segoe UI"/>
                        </a:rPr>
                        <a:t>Hazard Index</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latinLnBrk="0" hangingPunct="1"/>
                      <a:r>
                        <a:rPr lang="en-US" sz="1500" b="0" kern="1200" cap="none" spc="0">
                          <a:solidFill>
                            <a:schemeClr val="tx1"/>
                          </a:solidFill>
                          <a:latin typeface="Segoe UI"/>
                          <a:ea typeface="+mn-ea"/>
                          <a:cs typeface="Segoe UI"/>
                        </a:rPr>
                        <a:t>-</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latinLnBrk="0" hangingPunct="1"/>
                      <a:r>
                        <a:rPr lang="en-US" sz="1500" b="1" kern="1200" cap="none" spc="0">
                          <a:solidFill>
                            <a:schemeClr val="tx1"/>
                          </a:solidFill>
                          <a:latin typeface="Segoe UI" panose="020B0502040204020203" pitchFamily="34" charset="0"/>
                          <a:ea typeface="+mn-ea"/>
                          <a:cs typeface="Segoe UI" panose="020B0502040204020203" pitchFamily="34" charset="0"/>
                        </a:rPr>
                        <a:t>1</a:t>
                      </a:r>
                    </a:p>
                  </a:txBody>
                  <a:tcPr marL="124897" marR="96074" marT="96074" marB="960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456583"/>
                  </a:ext>
                </a:extLst>
              </a:tr>
            </a:tbl>
          </a:graphicData>
        </a:graphic>
      </p:graphicFrame>
      <p:sp>
        <p:nvSpPr>
          <p:cNvPr id="6" name="Rectangle: Rounded Corners 5">
            <a:extLst>
              <a:ext uri="{FF2B5EF4-FFF2-40B4-BE49-F238E27FC236}">
                <a16:creationId xmlns:a16="http://schemas.microsoft.com/office/drawing/2014/main" id="{24A61155-2E5B-6C3E-CFFC-537C9E337F58}"/>
              </a:ext>
            </a:extLst>
          </p:cNvPr>
          <p:cNvSpPr/>
          <p:nvPr/>
        </p:nvSpPr>
        <p:spPr>
          <a:xfrm>
            <a:off x="629026" y="3753390"/>
            <a:ext cx="5522204" cy="1874220"/>
          </a:xfrm>
          <a:prstGeom prst="roundRect">
            <a:avLst/>
          </a:prstGeom>
          <a:noFill/>
          <a:ln>
            <a:solidFill>
              <a:schemeClr val="accent1">
                <a:lumMod val="40000"/>
                <a:lumOff val="60000"/>
              </a:schemeClr>
            </a:solidFill>
          </a:ln>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89AAEF3-F1A2-C8D2-4865-E5FAF4AE084B}"/>
              </a:ext>
            </a:extLst>
          </p:cNvPr>
          <p:cNvSpPr txBox="1"/>
          <p:nvPr/>
        </p:nvSpPr>
        <p:spPr>
          <a:xfrm>
            <a:off x="6264321" y="3856741"/>
            <a:ext cx="2745635" cy="2308324"/>
          </a:xfrm>
          <a:prstGeom prst="rect">
            <a:avLst/>
          </a:prstGeom>
          <a:noFill/>
        </p:spPr>
        <p:txBody>
          <a:bodyPr wrap="square">
            <a:spAutoFit/>
          </a:bodyPr>
          <a:lstStyle/>
          <a:p>
            <a:r>
              <a:rPr lang="en-US" sz="1800" i="1">
                <a:solidFill>
                  <a:sysClr val="windowText" lastClr="000000"/>
                </a:solidFill>
                <a:cs typeface="Segoe UI" panose="020B0502040204020203" pitchFamily="34" charset="0"/>
              </a:rPr>
              <a:t>* PFBS has a “health-based water concentration” established for use in calculating the hazard index MCL.</a:t>
            </a:r>
          </a:p>
          <a:p>
            <a:endParaRPr lang="en-US" sz="1800" i="1">
              <a:solidFill>
                <a:sysClr val="windowText" lastClr="000000"/>
              </a:solidFill>
              <a:ea typeface="Calibri" panose="020F0502020204030204" pitchFamily="34" charset="0"/>
              <a:cs typeface="Segoe UI" panose="020B0502040204020203" pitchFamily="34" charset="0"/>
            </a:endParaRPr>
          </a:p>
          <a:p>
            <a:r>
              <a:rPr lang="en-US" i="1">
                <a:solidFill>
                  <a:sysClr val="windowText" lastClr="000000"/>
                </a:solidFill>
                <a:ea typeface="Calibri" panose="020F0502020204030204" pitchFamily="34" charset="0"/>
                <a:cs typeface="Segoe UI" panose="020B0502040204020203" pitchFamily="34" charset="0"/>
              </a:rPr>
              <a:t>The hazard index MCL is unitless.</a:t>
            </a:r>
            <a:endParaRPr lang="en-US" sz="1800" i="1">
              <a:solidFill>
                <a:sysClr val="windowText" lastClr="000000"/>
              </a:solidFill>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27827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DCBD32-A1EE-CACD-79F8-A510D8AFAFB0}"/>
              </a:ext>
            </a:extLst>
          </p:cNvPr>
          <p:cNvSpPr>
            <a:spLocks noGrp="1"/>
          </p:cNvSpPr>
          <p:nvPr>
            <p:ph type="title"/>
          </p:nvPr>
        </p:nvSpPr>
        <p:spPr/>
        <p:txBody>
          <a:bodyPr>
            <a:normAutofit fontScale="90000"/>
          </a:bodyPr>
          <a:lstStyle/>
          <a:p>
            <a:r>
              <a:rPr lang="en-US"/>
              <a:t>SAL/MCL Comparison of PN and Other Actions</a:t>
            </a:r>
            <a:br>
              <a:rPr lang="en-US"/>
            </a:br>
            <a:endParaRPr lang="en-US"/>
          </a:p>
        </p:txBody>
      </p:sp>
      <p:graphicFrame>
        <p:nvGraphicFramePr>
          <p:cNvPr id="6" name="Content Placeholder 3">
            <a:extLst>
              <a:ext uri="{FF2B5EF4-FFF2-40B4-BE49-F238E27FC236}">
                <a16:creationId xmlns:a16="http://schemas.microsoft.com/office/drawing/2014/main" id="{241326FD-6268-7FF1-D94A-F92E5A3B8074}"/>
              </a:ext>
            </a:extLst>
          </p:cNvPr>
          <p:cNvGraphicFramePr>
            <a:graphicFrameLocks/>
          </p:cNvGraphicFramePr>
          <p:nvPr>
            <p:extLst>
              <p:ext uri="{D42A27DB-BD31-4B8C-83A1-F6EECF244321}">
                <p14:modId xmlns:p14="http://schemas.microsoft.com/office/powerpoint/2010/main" val="2512411049"/>
              </p:ext>
            </p:extLst>
          </p:nvPr>
        </p:nvGraphicFramePr>
        <p:xfrm>
          <a:off x="395286" y="1446541"/>
          <a:ext cx="8353426" cy="4506584"/>
        </p:xfrm>
        <a:graphic>
          <a:graphicData uri="http://schemas.openxmlformats.org/drawingml/2006/table">
            <a:tbl>
              <a:tblPr>
                <a:tableStyleId>{5C22544A-7EE6-4342-B048-85BDC9FD1C3A}</a:tableStyleId>
              </a:tblPr>
              <a:tblGrid>
                <a:gridCol w="1665201">
                  <a:extLst>
                    <a:ext uri="{9D8B030D-6E8A-4147-A177-3AD203B41FA5}">
                      <a16:colId xmlns:a16="http://schemas.microsoft.com/office/drawing/2014/main" val="1293013677"/>
                    </a:ext>
                  </a:extLst>
                </a:gridCol>
                <a:gridCol w="3064590">
                  <a:extLst>
                    <a:ext uri="{9D8B030D-6E8A-4147-A177-3AD203B41FA5}">
                      <a16:colId xmlns:a16="http://schemas.microsoft.com/office/drawing/2014/main" val="2825988455"/>
                    </a:ext>
                  </a:extLst>
                </a:gridCol>
                <a:gridCol w="3623635">
                  <a:extLst>
                    <a:ext uri="{9D8B030D-6E8A-4147-A177-3AD203B41FA5}">
                      <a16:colId xmlns:a16="http://schemas.microsoft.com/office/drawing/2014/main" val="2096151232"/>
                    </a:ext>
                  </a:extLst>
                </a:gridCol>
              </a:tblGrid>
              <a:tr h="791612">
                <a:tc>
                  <a:txBody>
                    <a:bodyPr/>
                    <a:lstStyle/>
                    <a:p>
                      <a:pPr algn="ctr" fontAlgn="ctr"/>
                      <a:r>
                        <a:rPr lang="en-US" sz="2400" b="1" u="none" strike="noStrike">
                          <a:effectLst/>
                          <a:latin typeface="Century Gothic" panose="020B0502020202020204" pitchFamily="34" charset="0"/>
                        </a:rPr>
                        <a:t>Action</a:t>
                      </a:r>
                      <a:endParaRPr lang="en-US" sz="2400" b="1" i="0" u="none" strike="noStrike">
                        <a:solidFill>
                          <a:srgbClr val="000000"/>
                        </a:solidFill>
                        <a:effectLst/>
                        <a:latin typeface="Century Gothic" panose="020B0502020202020204" pitchFamily="34" charset="0"/>
                      </a:endParaRPr>
                    </a:p>
                  </a:txBody>
                  <a:tcPr marL="5715" marR="5715" marT="5715" marB="0" anchor="ctr"/>
                </a:tc>
                <a:tc>
                  <a:txBody>
                    <a:bodyPr/>
                    <a:lstStyle/>
                    <a:p>
                      <a:pPr algn="ctr" fontAlgn="ctr"/>
                      <a:r>
                        <a:rPr lang="en-US" sz="2400" b="1" u="none" strike="noStrike">
                          <a:effectLst/>
                          <a:latin typeface="Century Gothic" panose="020B0502020202020204" pitchFamily="34" charset="0"/>
                        </a:rPr>
                        <a:t>State SAL Rule</a:t>
                      </a:r>
                      <a:endParaRPr lang="en-US" sz="2400" b="1" i="0" u="none" strike="noStrike">
                        <a:solidFill>
                          <a:srgbClr val="000000"/>
                        </a:solidFill>
                        <a:effectLst/>
                        <a:latin typeface="Century Gothic" panose="020B0502020202020204" pitchFamily="34" charset="0"/>
                      </a:endParaRPr>
                    </a:p>
                  </a:txBody>
                  <a:tcPr marL="5715" marR="5715" marT="5715" marB="0" anchor="ctr"/>
                </a:tc>
                <a:tc>
                  <a:txBody>
                    <a:bodyPr/>
                    <a:lstStyle/>
                    <a:p>
                      <a:pPr algn="ctr" fontAlgn="ctr"/>
                      <a:r>
                        <a:rPr lang="en-US" sz="2400" b="1" u="none" strike="noStrike">
                          <a:effectLst/>
                          <a:latin typeface="Century Gothic" panose="020B0502020202020204" pitchFamily="34" charset="0"/>
                        </a:rPr>
                        <a:t>EPA MCL Rule</a:t>
                      </a:r>
                      <a:endParaRPr lang="en-US" sz="2400" b="1" i="0" u="none" strike="noStrike">
                        <a:solidFill>
                          <a:srgbClr val="000000"/>
                        </a:solidFill>
                        <a:effectLst/>
                        <a:latin typeface="Century Gothic" panose="020B0502020202020204" pitchFamily="34" charset="0"/>
                      </a:endParaRPr>
                    </a:p>
                  </a:txBody>
                  <a:tcPr marL="5715" marR="5715" marT="5715" marB="0" anchor="ctr"/>
                </a:tc>
                <a:extLst>
                  <a:ext uri="{0D108BD9-81ED-4DB2-BD59-A6C34878D82A}">
                    <a16:rowId xmlns:a16="http://schemas.microsoft.com/office/drawing/2014/main" val="3645344353"/>
                  </a:ext>
                </a:extLst>
              </a:tr>
              <a:tr h="1117574">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u="none" strike="noStrike">
                          <a:effectLst/>
                          <a:latin typeface="Century Gothic" panose="020B0502020202020204" pitchFamily="34" charset="0"/>
                        </a:rPr>
                        <a:t>Annual CCR (or 2X per year)</a:t>
                      </a:r>
                      <a:endParaRPr lang="en-US" sz="1800" b="1" i="0" u="none" strike="noStrike">
                        <a:solidFill>
                          <a:srgbClr val="000000"/>
                        </a:solidFill>
                        <a:effectLst/>
                        <a:latin typeface="Century Gothic" panose="020B0502020202020204" pitchFamily="34" charset="0"/>
                      </a:endParaRPr>
                    </a:p>
                    <a:p>
                      <a:pPr algn="ctr" fontAlgn="b"/>
                      <a:endParaRPr lang="en-US" sz="1800" b="1" i="0" u="none" strike="noStrike">
                        <a:solidFill>
                          <a:srgbClr val="000000"/>
                        </a:solidFill>
                        <a:effectLst/>
                        <a:latin typeface="Century Gothic" panose="020B0502020202020204" pitchFamily="34" charset="0"/>
                      </a:endParaRPr>
                    </a:p>
                  </a:txBody>
                  <a:tcPr marL="5715" marR="5715" marT="5715" marB="0"/>
                </a:tc>
                <a:tc>
                  <a:txBody>
                    <a:bodyPr/>
                    <a:lstStyle/>
                    <a:p>
                      <a:pPr marL="285750" indent="-285750" algn="l" defTabSz="914400" rtl="0" eaLnBrk="1" fontAlgn="b" latinLnBrk="0" hangingPunct="1">
                        <a:buFont typeface="Arial" panose="020B0604020202020204" pitchFamily="34" charset="0"/>
                        <a:buChar char="•"/>
                      </a:pPr>
                      <a:r>
                        <a:rPr lang="en-US" sz="1800" u="none" strike="noStrike" kern="1200">
                          <a:solidFill>
                            <a:schemeClr val="dk1"/>
                          </a:solidFill>
                          <a:effectLst/>
                          <a:latin typeface="+mn-lt"/>
                          <a:ea typeface="+mn-ea"/>
                          <a:cs typeface="+mn-cs"/>
                        </a:rPr>
                        <a:t>Any detection requires CCR notification currently.</a:t>
                      </a:r>
                    </a:p>
                  </a:txBody>
                  <a:tcPr marL="5715" marR="5715" marT="5715" marB="0"/>
                </a:tc>
                <a:tc>
                  <a:txBody>
                    <a:bodyPr/>
                    <a:lstStyle/>
                    <a:p>
                      <a:pPr marL="285750" indent="-285750" algn="l" defTabSz="914400" rtl="0" eaLnBrk="1" fontAlgn="b" latinLnBrk="0" hangingPunct="1">
                        <a:buFont typeface="Arial" panose="020B0604020202020204" pitchFamily="34" charset="0"/>
                        <a:buChar char="•"/>
                      </a:pPr>
                      <a:r>
                        <a:rPr lang="en-US" sz="1800" u="none" strike="noStrike" kern="1200">
                          <a:solidFill>
                            <a:schemeClr val="dk1"/>
                          </a:solidFill>
                          <a:effectLst/>
                          <a:latin typeface="+mn-lt"/>
                          <a:ea typeface="+mn-ea"/>
                          <a:cs typeface="+mn-cs"/>
                        </a:rPr>
                        <a:t>Any detection equal to or above the trigger value, starting April 2027.</a:t>
                      </a:r>
                    </a:p>
                  </a:txBody>
                  <a:tcPr marL="5715" marR="5715" marT="5715" marB="0"/>
                </a:tc>
                <a:extLst>
                  <a:ext uri="{0D108BD9-81ED-4DB2-BD59-A6C34878D82A}">
                    <a16:rowId xmlns:a16="http://schemas.microsoft.com/office/drawing/2014/main" val="3582984732"/>
                  </a:ext>
                </a:extLst>
              </a:tr>
              <a:tr h="1298699">
                <a:tc>
                  <a:txBody>
                    <a:bodyPr/>
                    <a:lstStyle/>
                    <a:p>
                      <a:pPr algn="ctr" fontAlgn="b"/>
                      <a:r>
                        <a:rPr lang="en-US" sz="1800" b="1" u="none" strike="noStrike">
                          <a:effectLst/>
                          <a:latin typeface="Century Gothic" panose="020B0502020202020204" pitchFamily="34" charset="0"/>
                        </a:rPr>
                        <a:t>Tier 2  notification</a:t>
                      </a:r>
                      <a:endParaRPr lang="en-US" sz="1800" b="1" i="0" u="none" strike="noStrike">
                        <a:solidFill>
                          <a:srgbClr val="000000"/>
                        </a:solidFill>
                        <a:effectLst/>
                        <a:latin typeface="Century Gothic" panose="020B0502020202020204" pitchFamily="34" charset="0"/>
                      </a:endParaRPr>
                    </a:p>
                  </a:txBody>
                  <a:tcPr marL="5715" marR="5715" marT="5715" marB="0"/>
                </a:tc>
                <a:tc>
                  <a:txBody>
                    <a:bodyPr/>
                    <a:lstStyle/>
                    <a:p>
                      <a:pPr marL="285750" indent="-285750" algn="l" defTabSz="914400" rtl="0" eaLnBrk="1" fontAlgn="b" latinLnBrk="0" hangingPunct="1">
                        <a:buFont typeface="Arial" panose="020B0604020202020204" pitchFamily="34" charset="0"/>
                        <a:buChar char="•"/>
                      </a:pPr>
                      <a:r>
                        <a:rPr lang="en-US" sz="1800" u="none" strike="noStrike" kern="1200">
                          <a:solidFill>
                            <a:schemeClr val="dk1"/>
                          </a:solidFill>
                          <a:effectLst/>
                          <a:latin typeface="+mn-lt"/>
                          <a:ea typeface="+mn-ea"/>
                          <a:cs typeface="+mn-cs"/>
                        </a:rPr>
                        <a:t>Required for any </a:t>
                      </a:r>
                      <a:r>
                        <a:rPr lang="en-US" sz="1800" i="1" u="none" strike="noStrike" kern="1200">
                          <a:solidFill>
                            <a:schemeClr val="dk1"/>
                          </a:solidFill>
                          <a:effectLst/>
                          <a:latin typeface="+mn-lt"/>
                          <a:ea typeface="+mn-ea"/>
                          <a:cs typeface="+mn-cs"/>
                        </a:rPr>
                        <a:t>confirmed</a:t>
                      </a:r>
                      <a:r>
                        <a:rPr lang="en-US" sz="1800" u="none" strike="noStrike" kern="1200">
                          <a:solidFill>
                            <a:schemeClr val="dk1"/>
                          </a:solidFill>
                          <a:effectLst/>
                          <a:latin typeface="+mn-lt"/>
                          <a:ea typeface="+mn-ea"/>
                          <a:cs typeface="+mn-cs"/>
                        </a:rPr>
                        <a:t> SAL exceedance.</a:t>
                      </a:r>
                    </a:p>
                  </a:txBody>
                  <a:tcPr marL="5715" marR="5715" marT="5715" marB="0"/>
                </a:tc>
                <a:tc>
                  <a:txBody>
                    <a:bodyPr/>
                    <a:lstStyle/>
                    <a:p>
                      <a:pPr marL="285750" indent="-285750" algn="l" defTabSz="914400" rtl="0" eaLnBrk="1" fontAlgn="b" latinLnBrk="0" hangingPunct="1">
                        <a:buFont typeface="Arial" panose="020B0604020202020204" pitchFamily="34" charset="0"/>
                        <a:buChar char="•"/>
                      </a:pPr>
                      <a:r>
                        <a:rPr lang="en-US" sz="1800" u="none" strike="noStrike" kern="1200">
                          <a:solidFill>
                            <a:schemeClr val="dk1"/>
                          </a:solidFill>
                          <a:effectLst/>
                          <a:latin typeface="+mn-lt"/>
                          <a:ea typeface="+mn-ea"/>
                          <a:cs typeface="+mn-cs"/>
                        </a:rPr>
                        <a:t>Required for MCL </a:t>
                      </a:r>
                      <a:r>
                        <a:rPr lang="en-US" sz="1800" i="1" u="none" strike="noStrike" kern="1200">
                          <a:solidFill>
                            <a:schemeClr val="dk1"/>
                          </a:solidFill>
                          <a:effectLst/>
                          <a:latin typeface="+mn-lt"/>
                          <a:ea typeface="+mn-ea"/>
                          <a:cs typeface="+mn-cs"/>
                        </a:rPr>
                        <a:t>running annual average </a:t>
                      </a:r>
                      <a:r>
                        <a:rPr lang="en-US" sz="1800" u="none" strike="noStrike" kern="1200">
                          <a:solidFill>
                            <a:schemeClr val="dk1"/>
                          </a:solidFill>
                          <a:effectLst/>
                          <a:latin typeface="+mn-lt"/>
                          <a:ea typeface="+mn-ea"/>
                          <a:cs typeface="+mn-cs"/>
                        </a:rPr>
                        <a:t>violations after April 26, 2029.</a:t>
                      </a:r>
                    </a:p>
                  </a:txBody>
                  <a:tcPr marL="5715" marR="5715" marT="5715" marB="0"/>
                </a:tc>
                <a:extLst>
                  <a:ext uri="{0D108BD9-81ED-4DB2-BD59-A6C34878D82A}">
                    <a16:rowId xmlns:a16="http://schemas.microsoft.com/office/drawing/2014/main" val="755894176"/>
                  </a:ext>
                </a:extLst>
              </a:tr>
              <a:tr h="1298699">
                <a:tc>
                  <a:txBody>
                    <a:bodyPr/>
                    <a:lstStyle/>
                    <a:p>
                      <a:pPr algn="ctr" fontAlgn="b"/>
                      <a:r>
                        <a:rPr lang="en-US" sz="1800" b="1" u="none" strike="noStrike">
                          <a:effectLst/>
                          <a:latin typeface="Century Gothic" panose="020B0502020202020204" pitchFamily="34" charset="0"/>
                        </a:rPr>
                        <a:t>Treatment or other mitigation</a:t>
                      </a:r>
                      <a:endParaRPr lang="en-US" sz="1800" b="1" i="0" u="none" strike="noStrike">
                        <a:solidFill>
                          <a:srgbClr val="000000"/>
                        </a:solidFill>
                        <a:effectLst/>
                        <a:latin typeface="Century Gothic" panose="020B0502020202020204" pitchFamily="34" charset="0"/>
                      </a:endParaRPr>
                    </a:p>
                  </a:txBody>
                  <a:tcPr marL="5715" marR="5715" marT="5715" marB="0"/>
                </a:tc>
                <a:tc>
                  <a:txBody>
                    <a:bodyPr/>
                    <a:lstStyle/>
                    <a:p>
                      <a:pPr marL="285750" indent="-285750" algn="l" defTabSz="914400" rtl="0" eaLnBrk="1" fontAlgn="b" latinLnBrk="0" hangingPunct="1">
                        <a:buFont typeface="Arial" panose="020B0604020202020204" pitchFamily="34" charset="0"/>
                        <a:buChar char="•"/>
                      </a:pPr>
                      <a:r>
                        <a:rPr lang="en-US" sz="1800" u="none" strike="noStrike" kern="1200">
                          <a:solidFill>
                            <a:schemeClr val="dk1"/>
                          </a:solidFill>
                          <a:effectLst/>
                          <a:latin typeface="+mn-lt"/>
                          <a:ea typeface="+mn-ea"/>
                          <a:cs typeface="+mn-cs"/>
                        </a:rPr>
                        <a:t>Not required but recommended.  </a:t>
                      </a:r>
                    </a:p>
                    <a:p>
                      <a:pPr marL="285750" indent="-285750" algn="l" defTabSz="914400" rtl="0" eaLnBrk="1" fontAlgn="b" latinLnBrk="0" hangingPunct="1">
                        <a:buFont typeface="Arial" panose="020B0604020202020204" pitchFamily="34" charset="0"/>
                        <a:buChar char="•"/>
                      </a:pPr>
                      <a:r>
                        <a:rPr lang="en-US" sz="1800" u="none" strike="noStrike" kern="1200">
                          <a:solidFill>
                            <a:schemeClr val="dk1"/>
                          </a:solidFill>
                          <a:effectLst/>
                          <a:latin typeface="+mn-lt"/>
                          <a:ea typeface="+mn-ea"/>
                          <a:cs typeface="+mn-cs"/>
                        </a:rPr>
                        <a:t>Funding and technical assistance options available.</a:t>
                      </a:r>
                    </a:p>
                  </a:txBody>
                  <a:tcPr marL="5715" marR="5715" marT="5715" marB="0"/>
                </a:tc>
                <a:tc>
                  <a:txBody>
                    <a:bodyPr/>
                    <a:lstStyle/>
                    <a:p>
                      <a:pPr marL="285750" indent="-285750" algn="l" defTabSz="914400" rtl="0" eaLnBrk="1" fontAlgn="b" latinLnBrk="0" hangingPunct="1">
                        <a:buFont typeface="Arial" panose="020B0604020202020204" pitchFamily="34" charset="0"/>
                        <a:buChar char="•"/>
                      </a:pPr>
                      <a:r>
                        <a:rPr lang="en-US" sz="1800" u="none" strike="noStrike" kern="1200">
                          <a:solidFill>
                            <a:schemeClr val="dk1"/>
                          </a:solidFill>
                          <a:effectLst/>
                          <a:latin typeface="+mn-lt"/>
                          <a:ea typeface="+mn-ea"/>
                          <a:cs typeface="+mn-cs"/>
                        </a:rPr>
                        <a:t>Required for MCL exceedance </a:t>
                      </a:r>
                      <a:r>
                        <a:rPr lang="en-US" sz="1800" i="1" u="none" strike="noStrike" kern="1200">
                          <a:solidFill>
                            <a:schemeClr val="dk1"/>
                          </a:solidFill>
                          <a:effectLst/>
                          <a:latin typeface="+mn-lt"/>
                          <a:ea typeface="+mn-ea"/>
                          <a:cs typeface="+mn-cs"/>
                        </a:rPr>
                        <a:t>before</a:t>
                      </a:r>
                      <a:r>
                        <a:rPr lang="en-US" sz="1800" u="none" strike="noStrike" kern="1200">
                          <a:solidFill>
                            <a:schemeClr val="dk1"/>
                          </a:solidFill>
                          <a:effectLst/>
                          <a:latin typeface="+mn-lt"/>
                          <a:ea typeface="+mn-ea"/>
                          <a:cs typeface="+mn-cs"/>
                        </a:rPr>
                        <a:t> April 26, 2029.</a:t>
                      </a:r>
                    </a:p>
                    <a:p>
                      <a:pPr marL="285750" indent="-285750" algn="l" defTabSz="914400" rtl="0" eaLnBrk="1" fontAlgn="b" latinLnBrk="0" hangingPunct="1">
                        <a:buFont typeface="Arial" panose="020B0604020202020204" pitchFamily="34" charset="0"/>
                        <a:buChar char="•"/>
                      </a:pPr>
                      <a:r>
                        <a:rPr lang="en-US" sz="1800" u="none" strike="noStrike" kern="1200">
                          <a:solidFill>
                            <a:schemeClr val="dk1"/>
                          </a:solidFill>
                          <a:effectLst/>
                          <a:latin typeface="+mn-lt"/>
                          <a:ea typeface="+mn-ea"/>
                          <a:cs typeface="+mn-cs"/>
                        </a:rPr>
                        <a:t>Funding and technical assistance options available.</a:t>
                      </a:r>
                    </a:p>
                  </a:txBody>
                  <a:tcPr marL="5715" marR="5715" marT="5715" marB="0"/>
                </a:tc>
                <a:extLst>
                  <a:ext uri="{0D108BD9-81ED-4DB2-BD59-A6C34878D82A}">
                    <a16:rowId xmlns:a16="http://schemas.microsoft.com/office/drawing/2014/main" val="3329477089"/>
                  </a:ext>
                </a:extLst>
              </a:tr>
            </a:tbl>
          </a:graphicData>
        </a:graphic>
      </p:graphicFrame>
    </p:spTree>
    <p:extLst>
      <p:ext uri="{BB962C8B-B14F-4D97-AF65-F5344CB8AC3E}">
        <p14:creationId xmlns:p14="http://schemas.microsoft.com/office/powerpoint/2010/main" val="2385131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DCBD32-A1EE-CACD-79F8-A510D8AFAFB0}"/>
              </a:ext>
            </a:extLst>
          </p:cNvPr>
          <p:cNvSpPr>
            <a:spLocks noGrp="1"/>
          </p:cNvSpPr>
          <p:nvPr>
            <p:ph type="title"/>
          </p:nvPr>
        </p:nvSpPr>
        <p:spPr/>
        <p:txBody>
          <a:bodyPr>
            <a:normAutofit fontScale="90000"/>
          </a:bodyPr>
          <a:lstStyle/>
          <a:p>
            <a:r>
              <a:rPr lang="en-US"/>
              <a:t>SAL/MCL - Sampling Requirements </a:t>
            </a:r>
            <a:br>
              <a:rPr lang="en-US"/>
            </a:br>
            <a:r>
              <a:rPr lang="en-US"/>
              <a:t>Now to 4/25/2027</a:t>
            </a:r>
            <a:br>
              <a:rPr lang="en-US"/>
            </a:br>
            <a:endParaRPr lang="en-US"/>
          </a:p>
        </p:txBody>
      </p:sp>
      <p:graphicFrame>
        <p:nvGraphicFramePr>
          <p:cNvPr id="6" name="Content Placeholder 3">
            <a:extLst>
              <a:ext uri="{FF2B5EF4-FFF2-40B4-BE49-F238E27FC236}">
                <a16:creationId xmlns:a16="http://schemas.microsoft.com/office/drawing/2014/main" id="{241326FD-6268-7FF1-D94A-F92E5A3B8074}"/>
              </a:ext>
            </a:extLst>
          </p:cNvPr>
          <p:cNvGraphicFramePr>
            <a:graphicFrameLocks/>
          </p:cNvGraphicFramePr>
          <p:nvPr>
            <p:extLst>
              <p:ext uri="{D42A27DB-BD31-4B8C-83A1-F6EECF244321}">
                <p14:modId xmlns:p14="http://schemas.microsoft.com/office/powerpoint/2010/main" val="574646398"/>
              </p:ext>
            </p:extLst>
          </p:nvPr>
        </p:nvGraphicFramePr>
        <p:xfrm>
          <a:off x="468086" y="1360816"/>
          <a:ext cx="8207829" cy="4805872"/>
        </p:xfrm>
        <a:graphic>
          <a:graphicData uri="http://schemas.openxmlformats.org/drawingml/2006/table">
            <a:tbl>
              <a:tblPr>
                <a:tableStyleId>{5C22544A-7EE6-4342-B048-85BDC9FD1C3A}</a:tableStyleId>
              </a:tblPr>
              <a:tblGrid>
                <a:gridCol w="1322614">
                  <a:extLst>
                    <a:ext uri="{9D8B030D-6E8A-4147-A177-3AD203B41FA5}">
                      <a16:colId xmlns:a16="http://schemas.microsoft.com/office/drawing/2014/main" val="1293013677"/>
                    </a:ext>
                  </a:extLst>
                </a:gridCol>
                <a:gridCol w="3343275">
                  <a:extLst>
                    <a:ext uri="{9D8B030D-6E8A-4147-A177-3AD203B41FA5}">
                      <a16:colId xmlns:a16="http://schemas.microsoft.com/office/drawing/2014/main" val="2825988455"/>
                    </a:ext>
                  </a:extLst>
                </a:gridCol>
                <a:gridCol w="3541940">
                  <a:extLst>
                    <a:ext uri="{9D8B030D-6E8A-4147-A177-3AD203B41FA5}">
                      <a16:colId xmlns:a16="http://schemas.microsoft.com/office/drawing/2014/main" val="2096151232"/>
                    </a:ext>
                  </a:extLst>
                </a:gridCol>
              </a:tblGrid>
              <a:tr h="679642">
                <a:tc>
                  <a:txBody>
                    <a:bodyPr/>
                    <a:lstStyle/>
                    <a:p>
                      <a:pPr algn="ctr" fontAlgn="ctr"/>
                      <a:r>
                        <a:rPr lang="en-US" sz="2400" b="1" u="none" strike="noStrike">
                          <a:effectLst/>
                          <a:latin typeface="Century Gothic" panose="020B0502020202020204" pitchFamily="34" charset="0"/>
                        </a:rPr>
                        <a:t>Action</a:t>
                      </a:r>
                      <a:endParaRPr lang="en-US" sz="2400" b="1" i="0" u="none" strike="noStrike">
                        <a:solidFill>
                          <a:srgbClr val="000000"/>
                        </a:solidFill>
                        <a:effectLst/>
                        <a:latin typeface="Century Gothic" panose="020B0502020202020204" pitchFamily="34" charset="0"/>
                      </a:endParaRPr>
                    </a:p>
                  </a:txBody>
                  <a:tcPr marL="5715" marR="5715" marT="5715" marB="0" anchor="ctr">
                    <a:solidFill>
                      <a:schemeClr val="accent5">
                        <a:lumMod val="60000"/>
                        <a:lumOff val="40000"/>
                      </a:schemeClr>
                    </a:solidFill>
                  </a:tcPr>
                </a:tc>
                <a:tc>
                  <a:txBody>
                    <a:bodyPr/>
                    <a:lstStyle/>
                    <a:p>
                      <a:pPr algn="ctr" fontAlgn="ctr"/>
                      <a:r>
                        <a:rPr lang="en-US" sz="2400" b="1" u="none" strike="noStrike">
                          <a:effectLst/>
                          <a:latin typeface="Century Gothic" panose="020B0502020202020204" pitchFamily="34" charset="0"/>
                        </a:rPr>
                        <a:t>State SAL Rule</a:t>
                      </a:r>
                      <a:endParaRPr lang="en-US" sz="2400" b="1" i="0" u="none" strike="noStrike">
                        <a:solidFill>
                          <a:srgbClr val="000000"/>
                        </a:solidFill>
                        <a:effectLst/>
                        <a:latin typeface="Century Gothic" panose="020B0502020202020204" pitchFamily="34" charset="0"/>
                      </a:endParaRPr>
                    </a:p>
                  </a:txBody>
                  <a:tcPr marL="5715" marR="5715" marT="5715" marB="0" anchor="ctr">
                    <a:solidFill>
                      <a:schemeClr val="accent5">
                        <a:lumMod val="60000"/>
                        <a:lumOff val="40000"/>
                      </a:schemeClr>
                    </a:solidFill>
                  </a:tcPr>
                </a:tc>
                <a:tc>
                  <a:txBody>
                    <a:bodyPr/>
                    <a:lstStyle/>
                    <a:p>
                      <a:pPr algn="ctr" fontAlgn="ctr"/>
                      <a:r>
                        <a:rPr lang="en-US" sz="2400" b="1" u="none" strike="noStrike">
                          <a:effectLst/>
                          <a:latin typeface="Century Gothic" panose="020B0502020202020204" pitchFamily="34" charset="0"/>
                        </a:rPr>
                        <a:t>EPA MCL Rule</a:t>
                      </a:r>
                      <a:endParaRPr lang="en-US" sz="2400" b="1" i="0" u="none" strike="noStrike">
                        <a:solidFill>
                          <a:srgbClr val="000000"/>
                        </a:solidFill>
                        <a:effectLst/>
                        <a:latin typeface="Century Gothic" panose="020B0502020202020204" pitchFamily="34" charset="0"/>
                      </a:endParaRPr>
                    </a:p>
                  </a:txBody>
                  <a:tcPr marL="5715" marR="5715" marT="5715" marB="0" anchor="ctr">
                    <a:solidFill>
                      <a:schemeClr val="accent5">
                        <a:lumMod val="60000"/>
                        <a:lumOff val="40000"/>
                      </a:schemeClr>
                    </a:solidFill>
                  </a:tcPr>
                </a:tc>
                <a:extLst>
                  <a:ext uri="{0D108BD9-81ED-4DB2-BD59-A6C34878D82A}">
                    <a16:rowId xmlns:a16="http://schemas.microsoft.com/office/drawing/2014/main" val="3645344353"/>
                  </a:ext>
                </a:extLst>
              </a:tr>
              <a:tr h="1645717">
                <a:tc>
                  <a:txBody>
                    <a:bodyPr/>
                    <a:lstStyle/>
                    <a:p>
                      <a:pPr algn="ctr" fontAlgn="b"/>
                      <a:endParaRPr lang="en-US" sz="1800" b="1" i="0" u="none" strike="noStrike">
                        <a:solidFill>
                          <a:srgbClr val="000000"/>
                        </a:solidFill>
                        <a:effectLst/>
                        <a:latin typeface="Century Gothic" panose="020B0502020202020204" pitchFamily="34" charset="0"/>
                      </a:endParaRPr>
                    </a:p>
                  </a:txBody>
                  <a:tcPr marL="5715" marR="5715" marT="5715" marB="0">
                    <a:solidFill>
                      <a:schemeClr val="accent5">
                        <a:lumMod val="40000"/>
                        <a:lumOff val="60000"/>
                      </a:schemeClr>
                    </a:solidFill>
                  </a:tcPr>
                </a:tc>
                <a:tc>
                  <a:txBody>
                    <a:bodyPr/>
                    <a:lstStyle/>
                    <a:p>
                      <a:pPr marL="285750" indent="-285750" algn="l" fontAlgn="b">
                        <a:buFont typeface="Arial" panose="020B0604020202020204" pitchFamily="34" charset="0"/>
                        <a:buChar char="•"/>
                      </a:pPr>
                      <a:r>
                        <a:rPr lang="en-US" sz="1800" b="0" u="none" strike="noStrike">
                          <a:effectLst/>
                          <a:latin typeface="+mn-lt"/>
                        </a:rPr>
                        <a:t>1 sample every 3 years</a:t>
                      </a:r>
                    </a:p>
                    <a:p>
                      <a:pPr marL="285750" indent="-285750" algn="l" fontAlgn="b">
                        <a:buFont typeface="Arial" panose="020B0604020202020204" pitchFamily="34" charset="0"/>
                        <a:buChar char="•"/>
                      </a:pPr>
                      <a:r>
                        <a:rPr lang="en-US" sz="1800" b="0" i="0" u="none" strike="noStrike">
                          <a:solidFill>
                            <a:srgbClr val="000000"/>
                          </a:solidFill>
                          <a:effectLst/>
                          <a:latin typeface="+mn-lt"/>
                        </a:rPr>
                        <a:t>Follow-up/increased monitoring based on results or % of SAL</a:t>
                      </a:r>
                    </a:p>
                    <a:p>
                      <a:pPr marL="285750" indent="-285750" algn="l" fontAlgn="b">
                        <a:buFont typeface="Arial" panose="020B0604020202020204" pitchFamily="34" charset="0"/>
                        <a:buChar char="•"/>
                      </a:pPr>
                      <a:r>
                        <a:rPr lang="en-US" sz="1800" b="0" i="0" u="none" strike="noStrike">
                          <a:solidFill>
                            <a:srgbClr val="000000"/>
                          </a:solidFill>
                          <a:effectLst/>
                          <a:latin typeface="+mn-lt"/>
                        </a:rPr>
                        <a:t>Can reduce if &lt; 80% of SAL</a:t>
                      </a:r>
                    </a:p>
                    <a:p>
                      <a:pPr marL="285750" indent="-285750" algn="l" fontAlgn="b">
                        <a:buFont typeface="Arial" panose="020B0604020202020204" pitchFamily="34" charset="0"/>
                        <a:buChar char="•"/>
                      </a:pPr>
                      <a:r>
                        <a:rPr lang="en-US" sz="1800" b="0" i="0" u="none" strike="noStrike">
                          <a:solidFill>
                            <a:srgbClr val="000000"/>
                          </a:solidFill>
                          <a:effectLst/>
                          <a:latin typeface="+mn-lt"/>
                        </a:rPr>
                        <a:t>Can reduce faster if &lt;20% of SAL</a:t>
                      </a:r>
                    </a:p>
                  </a:txBody>
                  <a:tcPr marL="5715" marR="5715" marT="5715" marB="0">
                    <a:solidFill>
                      <a:schemeClr val="accent5">
                        <a:lumMod val="40000"/>
                        <a:lumOff val="60000"/>
                      </a:schemeClr>
                    </a:solidFill>
                  </a:tcPr>
                </a:tc>
                <a:tc>
                  <a:txBody>
                    <a:bodyPr/>
                    <a:lstStyle/>
                    <a:p>
                      <a:pPr marL="285750" indent="-285750" algn="l" fontAlgn="b">
                        <a:buFont typeface="Arial" panose="020B0604020202020204" pitchFamily="34" charset="0"/>
                        <a:buChar char="•"/>
                      </a:pPr>
                      <a:r>
                        <a:rPr lang="en-US" sz="1800" b="0" u="none" strike="noStrike">
                          <a:effectLst/>
                          <a:latin typeface="+mn-lt"/>
                        </a:rPr>
                        <a:t>2 samples 5-7 months apart for small GW</a:t>
                      </a:r>
                    </a:p>
                    <a:p>
                      <a:pPr marL="285750" indent="-285750" algn="l" fontAlgn="b">
                        <a:buFont typeface="Arial" panose="020B0604020202020204" pitchFamily="34" charset="0"/>
                        <a:buChar char="•"/>
                      </a:pPr>
                      <a:r>
                        <a:rPr lang="en-US" sz="1800" b="0" u="none" strike="noStrike">
                          <a:effectLst/>
                          <a:latin typeface="+mn-lt"/>
                        </a:rPr>
                        <a:t>4 quarterly samples for SW/GWI sources and all large PWS sources (10k pop) </a:t>
                      </a:r>
                    </a:p>
                    <a:p>
                      <a:pPr marL="285750" indent="-285750" algn="l" fontAlgn="b">
                        <a:buFont typeface="Arial" panose="020B0604020202020204" pitchFamily="34" charset="0"/>
                        <a:buChar char="•"/>
                      </a:pPr>
                      <a:endParaRPr lang="en-US" sz="1800" b="0" u="none" strike="noStrike">
                        <a:effectLst/>
                        <a:latin typeface="+mn-lt"/>
                      </a:endParaRPr>
                    </a:p>
                  </a:txBody>
                  <a:tcPr marL="5715" marR="5715" marT="5715" marB="0">
                    <a:solidFill>
                      <a:schemeClr val="accent5">
                        <a:lumMod val="40000"/>
                        <a:lumOff val="60000"/>
                      </a:schemeClr>
                    </a:solidFill>
                  </a:tcPr>
                </a:tc>
                <a:extLst>
                  <a:ext uri="{0D108BD9-81ED-4DB2-BD59-A6C34878D82A}">
                    <a16:rowId xmlns:a16="http://schemas.microsoft.com/office/drawing/2014/main" val="3582984732"/>
                  </a:ext>
                </a:extLst>
              </a:tr>
              <a:tr h="2230005">
                <a:tc>
                  <a:txBody>
                    <a:bodyPr/>
                    <a:lstStyle/>
                    <a:p>
                      <a:pPr algn="ctr" fontAlgn="b"/>
                      <a:r>
                        <a:rPr lang="en-US" sz="1800" b="1" i="0" u="none" strike="noStrike">
                          <a:solidFill>
                            <a:srgbClr val="000000"/>
                          </a:solidFill>
                          <a:effectLst/>
                          <a:latin typeface="Century Gothic" panose="020B0502020202020204" pitchFamily="34" charset="0"/>
                        </a:rPr>
                        <a:t>How we blend both rules</a:t>
                      </a:r>
                    </a:p>
                  </a:txBody>
                  <a:tcPr marL="5715" marR="5715" marT="5715" marB="0">
                    <a:solidFill>
                      <a:schemeClr val="accent5">
                        <a:lumMod val="20000"/>
                        <a:lumOff val="80000"/>
                      </a:schemeClr>
                    </a:solidFill>
                  </a:tcPr>
                </a:tc>
                <a:tc gridSpan="2">
                  <a:txBody>
                    <a:bodyPr/>
                    <a:lstStyle/>
                    <a:p>
                      <a:pPr marL="285750" indent="-285750" algn="l" defTabSz="914400" rtl="0" eaLnBrk="1" fontAlgn="b" latinLnBrk="0" hangingPunct="1">
                        <a:buFont typeface="Arial" panose="020B0604020202020204" pitchFamily="34" charset="0"/>
                        <a:buChar char="•"/>
                      </a:pPr>
                      <a:r>
                        <a:rPr lang="en-US" sz="1800" b="0" u="none" strike="noStrike" kern="1200">
                          <a:solidFill>
                            <a:schemeClr val="dk1"/>
                          </a:solidFill>
                          <a:effectLst/>
                          <a:latin typeface="+mn-lt"/>
                          <a:ea typeface="+mn-ea"/>
                          <a:cs typeface="+mn-cs"/>
                        </a:rPr>
                        <a:t>We will include increased monitoring from the WAC with initial monitoring from the EPA rule.</a:t>
                      </a:r>
                    </a:p>
                    <a:p>
                      <a:pPr marL="285750" indent="-285750" algn="l" defTabSz="914400" rtl="0" eaLnBrk="1" fontAlgn="b" latinLnBrk="0" hangingPunct="1">
                        <a:buFont typeface="Arial" panose="020B0604020202020204" pitchFamily="34" charset="0"/>
                        <a:buChar char="•"/>
                      </a:pPr>
                      <a:r>
                        <a:rPr lang="en-US" sz="1800" b="0" u="none" strike="noStrike" kern="1200">
                          <a:solidFill>
                            <a:schemeClr val="dk1"/>
                          </a:solidFill>
                          <a:effectLst/>
                          <a:latin typeface="+mn-lt"/>
                          <a:ea typeface="+mn-ea"/>
                          <a:cs typeface="+mn-cs"/>
                        </a:rPr>
                        <a:t>We will schedule WQMS months to meet EPA’s initial monitoring requirements based on the existing data.</a:t>
                      </a:r>
                    </a:p>
                    <a:p>
                      <a:pPr marL="285750" indent="-285750" algn="l" defTabSz="914400" rtl="0" eaLnBrk="1" fontAlgn="b" latinLnBrk="0" hangingPunct="1">
                        <a:buFont typeface="Arial" panose="020B0604020202020204" pitchFamily="34" charset="0"/>
                        <a:buChar char="•"/>
                      </a:pPr>
                      <a:r>
                        <a:rPr lang="en-US" sz="1800" b="0" u="none" strike="noStrike" kern="1200">
                          <a:solidFill>
                            <a:schemeClr val="dk1"/>
                          </a:solidFill>
                          <a:effectLst/>
                          <a:latin typeface="+mn-lt"/>
                          <a:ea typeface="+mn-ea"/>
                          <a:cs typeface="+mn-cs"/>
                        </a:rPr>
                        <a:t>You should follow the months on your WQMS closely for PFAS.</a:t>
                      </a:r>
                    </a:p>
                    <a:p>
                      <a:pPr marL="285750" indent="-285750" algn="l" defTabSz="914400" rtl="0" eaLnBrk="1" fontAlgn="b" latinLnBrk="0" hangingPunct="1">
                        <a:buFont typeface="Arial" panose="020B0604020202020204" pitchFamily="34" charset="0"/>
                        <a:buChar char="•"/>
                      </a:pPr>
                      <a:r>
                        <a:rPr lang="en-US" sz="1800" b="0" u="none" strike="noStrike" kern="1200">
                          <a:solidFill>
                            <a:schemeClr val="dk1"/>
                          </a:solidFill>
                          <a:effectLst/>
                          <a:latin typeface="+mn-lt"/>
                          <a:ea typeface="+mn-ea"/>
                          <a:cs typeface="+mn-cs"/>
                        </a:rPr>
                        <a:t>For small GW systems with 1 sample, a second sample will be scheduled 6 months from the month of the original sample.</a:t>
                      </a:r>
                    </a:p>
                    <a:p>
                      <a:pPr marL="285750" indent="-285750" algn="l" defTabSz="914400" rtl="0" eaLnBrk="1" fontAlgn="b" latinLnBrk="0" hangingPunct="1">
                        <a:buFont typeface="Arial" panose="020B0604020202020204" pitchFamily="34" charset="0"/>
                        <a:buChar char="•"/>
                      </a:pPr>
                      <a:r>
                        <a:rPr lang="en-US" sz="1800" b="0" u="none" strike="noStrike" kern="1200">
                          <a:solidFill>
                            <a:schemeClr val="dk1"/>
                          </a:solidFill>
                          <a:effectLst/>
                          <a:latin typeface="+mn-lt"/>
                          <a:ea typeface="+mn-ea"/>
                          <a:cs typeface="+mn-cs"/>
                        </a:rPr>
                        <a:t>For larger systems or SW sources, samples will be scheduled in any missing quarters 2 to 4 months apart, if possible.  </a:t>
                      </a:r>
                    </a:p>
                  </a:txBody>
                  <a:tcPr marL="5715" marR="5715" marT="5715" marB="0">
                    <a:solidFill>
                      <a:schemeClr val="accent5">
                        <a:lumMod val="20000"/>
                        <a:lumOff val="80000"/>
                      </a:schemeClr>
                    </a:solidFill>
                  </a:tcPr>
                </a:tc>
                <a:tc hMerge="1">
                  <a:txBody>
                    <a:bodyPr/>
                    <a:lstStyle/>
                    <a:p>
                      <a:pPr marL="285750" indent="-285750" algn="l" fontAlgn="b">
                        <a:buFont typeface="Arial" panose="020B0604020202020204" pitchFamily="34" charset="0"/>
                        <a:buChar char="•"/>
                      </a:pPr>
                      <a:endParaRPr lang="en-US" sz="1800" b="0" i="0" u="none" strike="noStrike">
                        <a:solidFill>
                          <a:srgbClr val="000000"/>
                        </a:solidFill>
                        <a:effectLst/>
                        <a:latin typeface="+mn-lt"/>
                      </a:endParaRPr>
                    </a:p>
                  </a:txBody>
                  <a:tcPr marL="5715" marR="5715" marT="5715" marB="0"/>
                </a:tc>
                <a:extLst>
                  <a:ext uri="{0D108BD9-81ED-4DB2-BD59-A6C34878D82A}">
                    <a16:rowId xmlns:a16="http://schemas.microsoft.com/office/drawing/2014/main" val="755894176"/>
                  </a:ext>
                </a:extLst>
              </a:tr>
            </a:tbl>
          </a:graphicData>
        </a:graphic>
      </p:graphicFrame>
    </p:spTree>
    <p:extLst>
      <p:ext uri="{BB962C8B-B14F-4D97-AF65-F5344CB8AC3E}">
        <p14:creationId xmlns:p14="http://schemas.microsoft.com/office/powerpoint/2010/main" val="4273962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66D603-0176-B4F6-E3BC-BA75E8C7C72A}"/>
              </a:ext>
            </a:extLst>
          </p:cNvPr>
          <p:cNvSpPr>
            <a:spLocks noGrp="1"/>
          </p:cNvSpPr>
          <p:nvPr>
            <p:ph type="body" sz="quarter" idx="22"/>
          </p:nvPr>
        </p:nvSpPr>
        <p:spPr/>
        <p:txBody>
          <a:bodyPr/>
          <a:lstStyle/>
          <a:p>
            <a:r>
              <a:rPr lang="en-US" sz="2800" dirty="0"/>
              <a:t>Planning and Engineering</a:t>
            </a:r>
          </a:p>
          <a:p>
            <a:r>
              <a:rPr lang="en-US" sz="2800" dirty="0"/>
              <a:t>Construction and Lead Service Lines</a:t>
            </a:r>
          </a:p>
          <a:p>
            <a:r>
              <a:rPr lang="en-US" sz="2800" dirty="0"/>
              <a:t>Emerging Contaminants (BIL and EC-SDC)</a:t>
            </a:r>
          </a:p>
          <a:p>
            <a:r>
              <a:rPr lang="en-US" sz="2800" dirty="0"/>
              <a:t>Consolidation Feasibility</a:t>
            </a:r>
          </a:p>
          <a:p>
            <a:r>
              <a:rPr lang="en-US" sz="2800" dirty="0"/>
              <a:t>Water System Rehabilitation and Consolidation</a:t>
            </a:r>
          </a:p>
          <a:p>
            <a:r>
              <a:rPr lang="en-US" sz="2800" dirty="0"/>
              <a:t>Emergency</a:t>
            </a:r>
          </a:p>
          <a:p>
            <a:r>
              <a:rPr lang="en-US" sz="2800" dirty="0"/>
              <a:t>Source Water Protection</a:t>
            </a:r>
          </a:p>
        </p:txBody>
      </p:sp>
      <p:sp>
        <p:nvSpPr>
          <p:cNvPr id="4" name="Title 3">
            <a:extLst>
              <a:ext uri="{FF2B5EF4-FFF2-40B4-BE49-F238E27FC236}">
                <a16:creationId xmlns:a16="http://schemas.microsoft.com/office/drawing/2014/main" id="{479D1236-1697-6A26-3C76-D94E7184D550}"/>
              </a:ext>
            </a:extLst>
          </p:cNvPr>
          <p:cNvSpPr>
            <a:spLocks noGrp="1"/>
          </p:cNvSpPr>
          <p:nvPr>
            <p:ph type="title"/>
          </p:nvPr>
        </p:nvSpPr>
        <p:spPr/>
        <p:txBody>
          <a:bodyPr>
            <a:normAutofit fontScale="90000"/>
          </a:bodyPr>
          <a:lstStyle/>
          <a:p>
            <a:r>
              <a:rPr lang="en-US" dirty="0"/>
              <a:t>SRF Funding Programs</a:t>
            </a:r>
          </a:p>
        </p:txBody>
      </p:sp>
    </p:spTree>
    <p:extLst>
      <p:ext uri="{BB962C8B-B14F-4D97-AF65-F5344CB8AC3E}">
        <p14:creationId xmlns:p14="http://schemas.microsoft.com/office/powerpoint/2010/main" val="573716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F9D120-FADB-64ED-FCD5-314B62165C45}"/>
              </a:ext>
            </a:extLst>
          </p:cNvPr>
          <p:cNvSpPr>
            <a:spLocks noGrp="1"/>
          </p:cNvSpPr>
          <p:nvPr>
            <p:ph type="body" sz="quarter" idx="22"/>
          </p:nvPr>
        </p:nvSpPr>
        <p:spPr>
          <a:xfrm>
            <a:off x="731520" y="1606082"/>
            <a:ext cx="7629965" cy="4662833"/>
          </a:xfrm>
        </p:spPr>
        <p:txBody>
          <a:bodyPr/>
          <a:lstStyle/>
          <a:p>
            <a:r>
              <a:rPr lang="en-US" sz="2800" dirty="0"/>
              <a:t>Maximum award is </a:t>
            </a:r>
            <a:r>
              <a:rPr lang="en-US" sz="2800" b="1" dirty="0"/>
              <a:t>$15 million per jurisdiction</a:t>
            </a:r>
            <a:r>
              <a:rPr lang="en-US" sz="2800" dirty="0"/>
              <a:t>.</a:t>
            </a:r>
          </a:p>
          <a:p>
            <a:r>
              <a:rPr lang="en-US" sz="2800" dirty="0"/>
              <a:t>Disadvantaged community (DAC) permanent rule effective September 1, 2024. </a:t>
            </a:r>
          </a:p>
          <a:p>
            <a:r>
              <a:rPr lang="en-US" sz="2800" dirty="0"/>
              <a:t>Updated DAC criteria – Affordability meets social and environmental indicators</a:t>
            </a:r>
          </a:p>
          <a:p>
            <a:r>
              <a:rPr lang="en-US" sz="2800" dirty="0"/>
              <a:t>Plan approvals mandatory</a:t>
            </a:r>
          </a:p>
          <a:p>
            <a:r>
              <a:rPr lang="en-US" sz="2800" dirty="0"/>
              <a:t>PFAS must exceed the new EPA maximum contaminant levels (MCL). Sample must be confirmed.</a:t>
            </a:r>
          </a:p>
          <a:p>
            <a:endParaRPr lang="en-US" sz="2800" dirty="0"/>
          </a:p>
        </p:txBody>
      </p:sp>
      <p:sp>
        <p:nvSpPr>
          <p:cNvPr id="3" name="Title 2">
            <a:extLst>
              <a:ext uri="{FF2B5EF4-FFF2-40B4-BE49-F238E27FC236}">
                <a16:creationId xmlns:a16="http://schemas.microsoft.com/office/drawing/2014/main" id="{DB484389-0248-DF25-5FAF-9FA6CA3DDDFD}"/>
              </a:ext>
            </a:extLst>
          </p:cNvPr>
          <p:cNvSpPr>
            <a:spLocks noGrp="1"/>
          </p:cNvSpPr>
          <p:nvPr>
            <p:ph type="title"/>
          </p:nvPr>
        </p:nvSpPr>
        <p:spPr/>
        <p:txBody>
          <a:bodyPr>
            <a:normAutofit fontScale="90000"/>
          </a:bodyPr>
          <a:lstStyle/>
          <a:p>
            <a:r>
              <a:rPr lang="en-US" dirty="0"/>
              <a:t>Funding Specifics</a:t>
            </a:r>
          </a:p>
        </p:txBody>
      </p:sp>
    </p:spTree>
    <p:extLst>
      <p:ext uri="{BB962C8B-B14F-4D97-AF65-F5344CB8AC3E}">
        <p14:creationId xmlns:p14="http://schemas.microsoft.com/office/powerpoint/2010/main" val="1828298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C0A13E-DCB0-71EE-C54D-F71C65CEE600}"/>
              </a:ext>
            </a:extLst>
          </p:cNvPr>
          <p:cNvSpPr>
            <a:spLocks noGrp="1"/>
          </p:cNvSpPr>
          <p:nvPr>
            <p:ph type="title"/>
          </p:nvPr>
        </p:nvSpPr>
        <p:spPr/>
        <p:txBody>
          <a:bodyPr>
            <a:normAutofit fontScale="90000"/>
          </a:bodyPr>
          <a:lstStyle/>
          <a:p>
            <a:r>
              <a:rPr lang="en-US" dirty="0"/>
              <a:t>Funding Opportunities For Emerging Contaminants</a:t>
            </a:r>
          </a:p>
        </p:txBody>
      </p:sp>
      <p:sp>
        <p:nvSpPr>
          <p:cNvPr id="4" name="Title 1">
            <a:extLst>
              <a:ext uri="{FF2B5EF4-FFF2-40B4-BE49-F238E27FC236}">
                <a16:creationId xmlns:a16="http://schemas.microsoft.com/office/drawing/2014/main" id="{572EB073-0E9D-BA8E-EF99-57B6656B91C2}"/>
              </a:ext>
            </a:extLst>
          </p:cNvPr>
          <p:cNvSpPr>
            <a:spLocks noGrp="1"/>
          </p:cNvSpPr>
          <p:nvPr>
            <p:ph type="body" sz="quarter" idx="22"/>
          </p:nvPr>
        </p:nvSpPr>
        <p:spPr>
          <a:xfrm>
            <a:off x="206830" y="1604962"/>
            <a:ext cx="8933013" cy="3919538"/>
          </a:xfrm>
        </p:spPr>
        <p:txBody>
          <a:bodyPr>
            <a:noAutofit/>
          </a:bodyPr>
          <a:lstStyle/>
          <a:p>
            <a:pPr algn="l"/>
            <a:r>
              <a:rPr lang="en-US" dirty="0">
                <a:hlinkClick r:id="rId2"/>
              </a:rPr>
              <a:t>Drinking Water State Revolving Fund (DWSRF) | Washington State Department of Health</a:t>
            </a:r>
            <a:br>
              <a:rPr lang="en-US" dirty="0"/>
            </a:br>
            <a:br>
              <a:rPr lang="en-US" dirty="0"/>
            </a:br>
            <a:r>
              <a:rPr lang="en-US" sz="1500" dirty="0"/>
              <a:t>-	</a:t>
            </a:r>
            <a:r>
              <a:rPr lang="en-US" sz="1800" dirty="0"/>
              <a:t>Capitalization Grant and Bipartisan Infrastructure Law Supplemental Funding	</a:t>
            </a:r>
          </a:p>
          <a:p>
            <a:pPr algn="l"/>
            <a:r>
              <a:rPr lang="en-US" sz="1800" dirty="0"/>
              <a:t>	1)	Planning and Design</a:t>
            </a:r>
          </a:p>
          <a:p>
            <a:pPr>
              <a:spcBef>
                <a:spcPts val="900"/>
              </a:spcBef>
              <a:spcAft>
                <a:spcPts val="450"/>
              </a:spcAft>
            </a:pPr>
            <a:r>
              <a:rPr lang="en-US" sz="1800" dirty="0"/>
              <a:t>	2)	Construction</a:t>
            </a:r>
          </a:p>
          <a:p>
            <a:pPr>
              <a:spcBef>
                <a:spcPts val="900"/>
              </a:spcBef>
              <a:spcAft>
                <a:spcPts val="450"/>
              </a:spcAft>
            </a:pPr>
            <a:r>
              <a:rPr lang="en-US" sz="1800" dirty="0"/>
              <a:t>-	WIIN Grant for Small and Disadvantaged Communities</a:t>
            </a:r>
          </a:p>
          <a:p>
            <a:pPr algn="l"/>
            <a:r>
              <a:rPr lang="en-US" sz="1800" dirty="0"/>
              <a:t>	1)	Sampling</a:t>
            </a:r>
          </a:p>
          <a:p>
            <a:pPr algn="l"/>
            <a:r>
              <a:rPr lang="en-US" sz="1800" dirty="0"/>
              <a:t>	2)	Planning and Design</a:t>
            </a:r>
          </a:p>
          <a:p>
            <a:pPr algn="l"/>
            <a:r>
              <a:rPr lang="en-US" sz="1800" dirty="0"/>
              <a:t>	3)	Short Term Mitigation</a:t>
            </a:r>
          </a:p>
          <a:p>
            <a:pPr algn="l"/>
            <a:r>
              <a:rPr lang="en-US" sz="1800" dirty="0"/>
              <a:t>	4)	Long Term Remediation</a:t>
            </a:r>
          </a:p>
          <a:p>
            <a:pPr algn="l"/>
            <a:r>
              <a:rPr lang="en-US" sz="1800" dirty="0"/>
              <a:t>-	</a:t>
            </a:r>
            <a:r>
              <a:rPr lang="en-US" sz="1800" b="1" i="1" dirty="0">
                <a:solidFill>
                  <a:srgbClr val="FF0000"/>
                </a:solidFill>
              </a:rPr>
              <a:t>TECHNICAL ASSISTANCE IS AVAILABLE</a:t>
            </a:r>
            <a:br>
              <a:rPr lang="en-US" dirty="0"/>
            </a:br>
            <a:endParaRPr lang="en-US" dirty="0"/>
          </a:p>
        </p:txBody>
      </p:sp>
    </p:spTree>
    <p:extLst>
      <p:ext uri="{BB962C8B-B14F-4D97-AF65-F5344CB8AC3E}">
        <p14:creationId xmlns:p14="http://schemas.microsoft.com/office/powerpoint/2010/main" val="32267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170DF-4F91-63EB-EA38-0C331F69D31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23E0606-A1CD-5454-9722-EE9EDDD2021A}"/>
              </a:ext>
            </a:extLst>
          </p:cNvPr>
          <p:cNvSpPr>
            <a:spLocks noGrp="1"/>
          </p:cNvSpPr>
          <p:nvPr>
            <p:ph type="body" sz="quarter" idx="22"/>
          </p:nvPr>
        </p:nvSpPr>
        <p:spPr>
          <a:xfrm>
            <a:off x="8313" y="1344825"/>
            <a:ext cx="5932714" cy="4662833"/>
          </a:xfrm>
        </p:spPr>
        <p:txBody>
          <a:bodyPr/>
          <a:lstStyle/>
          <a:p>
            <a:pPr marL="342900" indent="-342900">
              <a:buFont typeface="Arial" panose="020B0604020202020204" pitchFamily="34" charset="0"/>
              <a:buChar char="•"/>
            </a:pPr>
            <a:r>
              <a:rPr lang="en-US" dirty="0"/>
              <a:t>Sampling Exceedances</a:t>
            </a:r>
          </a:p>
          <a:p>
            <a:pPr marL="862013" lvl="1" indent="-342900">
              <a:buFont typeface="Arial" panose="020B0604020202020204" pitchFamily="34" charset="0"/>
              <a:buChar char="•"/>
            </a:pPr>
            <a:r>
              <a:rPr lang="en-US" dirty="0"/>
              <a:t>Consultation between ODW staff and SRF staff</a:t>
            </a:r>
          </a:p>
          <a:p>
            <a:pPr marL="342900" indent="-342900">
              <a:buFont typeface="Arial" panose="020B0604020202020204" pitchFamily="34" charset="0"/>
              <a:buChar char="•"/>
            </a:pPr>
            <a:r>
              <a:rPr lang="en-US" dirty="0"/>
              <a:t> Technical Assistance (ODW/SRF)</a:t>
            </a:r>
          </a:p>
          <a:p>
            <a:pPr marL="862013" lvl="1" indent="-342900">
              <a:buFont typeface="Arial" panose="020B0604020202020204" pitchFamily="34" charset="0"/>
              <a:buChar char="•"/>
            </a:pPr>
            <a:r>
              <a:rPr lang="en-US" i="1" dirty="0">
                <a:solidFill>
                  <a:srgbClr val="FF0000"/>
                </a:solidFill>
              </a:rPr>
              <a:t>Regional Staff </a:t>
            </a:r>
            <a:endParaRPr lang="en-US" dirty="0"/>
          </a:p>
          <a:p>
            <a:pPr marL="862013" lvl="1" indent="-342900">
              <a:buFont typeface="Arial" panose="020B0604020202020204" pitchFamily="34" charset="0"/>
              <a:buChar char="•"/>
            </a:pPr>
            <a:r>
              <a:rPr lang="en-US" dirty="0"/>
              <a:t>Request assistance through the </a:t>
            </a:r>
            <a:r>
              <a:rPr lang="en-US" u="sng" dirty="0">
                <a:solidFill>
                  <a:srgbClr val="467886"/>
                </a:solidFill>
                <a:effectLst/>
                <a:ea typeface="Aptos" panose="020B0004020202020204" pitchFamily="34" charset="0"/>
                <a:cs typeface="Aptos" panose="020B0004020202020204" pitchFamily="34" charset="0"/>
                <a:hlinkClick r:id="rId2"/>
              </a:rPr>
              <a:t>Technical Assistance Request Form (arcgis.com)</a:t>
            </a:r>
            <a:endParaRPr lang="en-US" dirty="0"/>
          </a:p>
          <a:p>
            <a:pPr marL="342900" indent="-342900">
              <a:buFont typeface="Arial" panose="020B0604020202020204" pitchFamily="34" charset="0"/>
              <a:buChar char="•"/>
            </a:pPr>
            <a:r>
              <a:rPr lang="en-US" dirty="0"/>
              <a:t>Topic Specific Technical Assistance</a:t>
            </a:r>
          </a:p>
          <a:p>
            <a:pPr marL="862013" lvl="1" indent="-342900">
              <a:buFont typeface="Arial" panose="020B0604020202020204" pitchFamily="34" charset="0"/>
              <a:buChar char="•"/>
            </a:pPr>
            <a:r>
              <a:rPr lang="en-US" dirty="0"/>
              <a:t>Planning and Engineering (General and EC)</a:t>
            </a:r>
          </a:p>
          <a:p>
            <a:pPr marL="862013" lvl="1" indent="-342900">
              <a:buFont typeface="Arial" panose="020B0604020202020204" pitchFamily="34" charset="0"/>
              <a:buChar char="•"/>
            </a:pPr>
            <a:r>
              <a:rPr lang="en-US" dirty="0"/>
              <a:t>Procurement Assistance (in process)</a:t>
            </a:r>
          </a:p>
          <a:p>
            <a:pPr marL="342900" indent="-342900">
              <a:buFont typeface="Arial" panose="020B0604020202020204" pitchFamily="34" charset="0"/>
              <a:buChar char="•"/>
            </a:pPr>
            <a:r>
              <a:rPr lang="en-US" dirty="0"/>
              <a:t>Collaborative Statewide TA (SYNC)</a:t>
            </a:r>
          </a:p>
          <a:p>
            <a:pPr lvl="1" indent="0">
              <a:buNone/>
            </a:pPr>
            <a:endParaRPr lang="en-US" b="1" i="1" dirty="0"/>
          </a:p>
        </p:txBody>
      </p:sp>
      <p:sp>
        <p:nvSpPr>
          <p:cNvPr id="4" name="Title 3">
            <a:extLst>
              <a:ext uri="{FF2B5EF4-FFF2-40B4-BE49-F238E27FC236}">
                <a16:creationId xmlns:a16="http://schemas.microsoft.com/office/drawing/2014/main" id="{07604786-D2CA-1942-CA7D-869503BCD462}"/>
              </a:ext>
            </a:extLst>
          </p:cNvPr>
          <p:cNvSpPr>
            <a:spLocks noGrp="1"/>
          </p:cNvSpPr>
          <p:nvPr>
            <p:ph type="title"/>
          </p:nvPr>
        </p:nvSpPr>
        <p:spPr>
          <a:xfrm>
            <a:off x="0" y="0"/>
            <a:ext cx="9135687" cy="947997"/>
          </a:xfrm>
        </p:spPr>
        <p:txBody>
          <a:bodyPr>
            <a:normAutofit/>
          </a:bodyPr>
          <a:lstStyle/>
          <a:p>
            <a:r>
              <a:rPr lang="en-US" dirty="0"/>
              <a:t>Soup-to-Nuts PFAS TA and Funding Process</a:t>
            </a:r>
          </a:p>
        </p:txBody>
      </p:sp>
      <p:pic>
        <p:nvPicPr>
          <p:cNvPr id="3" name="Picture 2" descr="Graphical user interface, text&#10;&#10;Description automatically generated">
            <a:extLst>
              <a:ext uri="{FF2B5EF4-FFF2-40B4-BE49-F238E27FC236}">
                <a16:creationId xmlns:a16="http://schemas.microsoft.com/office/drawing/2014/main" id="{346E1077-E97C-E453-EF47-E450A5367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544" y="2168852"/>
            <a:ext cx="3758144" cy="2718833"/>
          </a:xfrm>
          <a:prstGeom prst="rect">
            <a:avLst/>
          </a:prstGeom>
        </p:spPr>
      </p:pic>
    </p:spTree>
    <p:extLst>
      <p:ext uri="{BB962C8B-B14F-4D97-AF65-F5344CB8AC3E}">
        <p14:creationId xmlns:p14="http://schemas.microsoft.com/office/powerpoint/2010/main" val="628930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F9D120-FADB-64ED-FCD5-314B62165C45}"/>
              </a:ext>
            </a:extLst>
          </p:cNvPr>
          <p:cNvSpPr>
            <a:spLocks noGrp="1"/>
          </p:cNvSpPr>
          <p:nvPr>
            <p:ph type="body" sz="quarter" idx="22"/>
          </p:nvPr>
        </p:nvSpPr>
        <p:spPr>
          <a:xfrm>
            <a:off x="757017" y="1192425"/>
            <a:ext cx="7629965" cy="4662833"/>
          </a:xfrm>
        </p:spPr>
        <p:txBody>
          <a:bodyPr/>
          <a:lstStyle/>
          <a:p>
            <a:r>
              <a:rPr lang="en-US" sz="2400" dirty="0"/>
              <a:t>EPA WIIN Grant </a:t>
            </a:r>
          </a:p>
          <a:p>
            <a:pPr lvl="1"/>
            <a:r>
              <a:rPr lang="en-US" sz="2400" dirty="0"/>
              <a:t>Targets Small and Disadvantaged Communities</a:t>
            </a:r>
          </a:p>
          <a:p>
            <a:pPr lvl="1"/>
            <a:r>
              <a:rPr lang="en-US" sz="2400" dirty="0"/>
              <a:t>Flexibility with Planning Requirements</a:t>
            </a:r>
          </a:p>
          <a:p>
            <a:r>
              <a:rPr lang="en-US" sz="2400" dirty="0"/>
              <a:t>Emerging Contaminants</a:t>
            </a:r>
          </a:p>
          <a:p>
            <a:pPr lvl="1"/>
            <a:r>
              <a:rPr lang="en-US" sz="2400" dirty="0"/>
              <a:t>PFAS (MCL and SAL)</a:t>
            </a:r>
          </a:p>
          <a:p>
            <a:pPr lvl="1"/>
            <a:r>
              <a:rPr lang="en-US" sz="2400" dirty="0"/>
              <a:t>Manganese</a:t>
            </a:r>
          </a:p>
          <a:p>
            <a:pPr lvl="1"/>
            <a:r>
              <a:rPr lang="en-US" sz="2400" dirty="0"/>
              <a:t>HABs (Nitrates?)</a:t>
            </a:r>
          </a:p>
          <a:p>
            <a:r>
              <a:rPr lang="en-US" sz="2400" dirty="0"/>
              <a:t>Water Sampling and Testing </a:t>
            </a:r>
          </a:p>
          <a:p>
            <a:r>
              <a:rPr lang="en-US" sz="2400" dirty="0"/>
              <a:t>Short Term Mitigation (tied to a long term remediation project)</a:t>
            </a:r>
          </a:p>
          <a:p>
            <a:r>
              <a:rPr lang="en-US" sz="2400" dirty="0"/>
              <a:t>Planning updates and project design (Grants and TA)</a:t>
            </a:r>
          </a:p>
          <a:p>
            <a:r>
              <a:rPr lang="en-US" sz="2400" dirty="0"/>
              <a:t>Long Term Remediation</a:t>
            </a:r>
          </a:p>
          <a:p>
            <a:endParaRPr lang="en-US" sz="2400" dirty="0"/>
          </a:p>
        </p:txBody>
      </p:sp>
      <p:sp>
        <p:nvSpPr>
          <p:cNvPr id="3" name="Title 2">
            <a:extLst>
              <a:ext uri="{FF2B5EF4-FFF2-40B4-BE49-F238E27FC236}">
                <a16:creationId xmlns:a16="http://schemas.microsoft.com/office/drawing/2014/main" id="{DB484389-0248-DF25-5FAF-9FA6CA3DDDFD}"/>
              </a:ext>
            </a:extLst>
          </p:cNvPr>
          <p:cNvSpPr>
            <a:spLocks noGrp="1"/>
          </p:cNvSpPr>
          <p:nvPr>
            <p:ph type="title"/>
          </p:nvPr>
        </p:nvSpPr>
        <p:spPr>
          <a:xfrm>
            <a:off x="0" y="384049"/>
            <a:ext cx="9143998" cy="488064"/>
          </a:xfrm>
        </p:spPr>
        <p:txBody>
          <a:bodyPr>
            <a:normAutofit fontScale="90000"/>
          </a:bodyPr>
          <a:lstStyle/>
          <a:p>
            <a:r>
              <a:rPr lang="en-US" dirty="0"/>
              <a:t>Dedicated Emerging Contaminants Funding</a:t>
            </a:r>
          </a:p>
        </p:txBody>
      </p:sp>
    </p:spTree>
    <p:extLst>
      <p:ext uri="{BB962C8B-B14F-4D97-AF65-F5344CB8AC3E}">
        <p14:creationId xmlns:p14="http://schemas.microsoft.com/office/powerpoint/2010/main" val="2095257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9585" y="5055293"/>
            <a:ext cx="7489768" cy="965200"/>
          </a:xfrm>
        </p:spPr>
        <p:txBody>
          <a:bodyPr>
            <a:normAutofit fontScale="90000"/>
          </a:bodyPr>
          <a:lstStyle/>
          <a:p>
            <a:pPr algn="ctr"/>
            <a:r>
              <a:rPr lang="en-US" sz="2800">
                <a:latin typeface="Century Gothic" panose="020B0502020202020204" pitchFamily="34" charset="0"/>
              </a:rPr>
              <a:t>Per- and Polyfluoroalkyl Substances (PFAS)</a:t>
            </a:r>
            <a:br>
              <a:rPr lang="en-US" sz="2800">
                <a:latin typeface="Century Gothic" panose="020B0502020202020204" pitchFamily="34" charset="0"/>
              </a:rPr>
            </a:br>
            <a:r>
              <a:rPr lang="en-US" sz="2800">
                <a:latin typeface="Century Gothic" panose="020B0502020202020204" pitchFamily="34" charset="0"/>
              </a:rPr>
              <a:t>nonstick, stain and water resistant, heat stable</a:t>
            </a:r>
          </a:p>
        </p:txBody>
      </p:sp>
      <p:sp>
        <p:nvSpPr>
          <p:cNvPr id="4" name="Picture Placeholder 1">
            <a:extLst>
              <a:ext uri="{FF2B5EF4-FFF2-40B4-BE49-F238E27FC236}">
                <a16:creationId xmlns:a16="http://schemas.microsoft.com/office/drawing/2014/main" id="{4F074ACF-81FE-1E70-98F0-4D3E28744EF9}"/>
              </a:ext>
            </a:extLst>
          </p:cNvPr>
          <p:cNvSpPr txBox="1">
            <a:spLocks/>
          </p:cNvSpPr>
          <p:nvPr/>
        </p:nvSpPr>
        <p:spPr>
          <a:xfrm>
            <a:off x="839585" y="837507"/>
            <a:ext cx="7489768" cy="37739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349D96"/>
              </a:buClr>
              <a:buFont typeface="Wingdings" panose="05000000000000000000" pitchFamily="2" charset="2"/>
              <a:buNone/>
              <a:defRPr sz="2000" kern="1200">
                <a:solidFill>
                  <a:schemeClr val="tx1">
                    <a:lumMod val="65000"/>
                    <a:lumOff val="35000"/>
                  </a:schemeClr>
                </a:solidFill>
                <a:latin typeface="+mn-lt"/>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grpSp>
        <p:nvGrpSpPr>
          <p:cNvPr id="5" name="Group 4">
            <a:extLst>
              <a:ext uri="{FF2B5EF4-FFF2-40B4-BE49-F238E27FC236}">
                <a16:creationId xmlns:a16="http://schemas.microsoft.com/office/drawing/2014/main" id="{D9A4A274-1D4B-FF81-6FF6-5558C1DF9EC3}"/>
              </a:ext>
            </a:extLst>
          </p:cNvPr>
          <p:cNvGrpSpPr/>
          <p:nvPr/>
        </p:nvGrpSpPr>
        <p:grpSpPr>
          <a:xfrm>
            <a:off x="-68957" y="264962"/>
            <a:ext cx="9306853" cy="4433557"/>
            <a:chOff x="-23807" y="1359774"/>
            <a:chExt cx="12155714" cy="5498226"/>
          </a:xfrm>
        </p:grpSpPr>
        <p:pic>
          <p:nvPicPr>
            <p:cNvPr id="6" name="Picture 5">
              <a:extLst>
                <a:ext uri="{FF2B5EF4-FFF2-40B4-BE49-F238E27FC236}">
                  <a16:creationId xmlns:a16="http://schemas.microsoft.com/office/drawing/2014/main" id="{FBF75FCB-EE09-CFDC-8E76-66DE3D847E73}"/>
                </a:ext>
              </a:extLst>
            </p:cNvPr>
            <p:cNvPicPr>
              <a:picLocks noChangeAspect="1"/>
            </p:cNvPicPr>
            <p:nvPr userDrawn="1"/>
          </p:nvPicPr>
          <p:blipFill>
            <a:blip r:embed="rId3"/>
            <a:stretch>
              <a:fillRect/>
            </a:stretch>
          </p:blipFill>
          <p:spPr>
            <a:xfrm>
              <a:off x="-2" y="4135694"/>
              <a:ext cx="6069577" cy="2719750"/>
            </a:xfrm>
            <a:prstGeom prst="rect">
              <a:avLst/>
            </a:prstGeom>
            <a:ln>
              <a:solidFill>
                <a:schemeClr val="bg1"/>
              </a:solidFill>
            </a:ln>
          </p:spPr>
        </p:pic>
        <p:pic>
          <p:nvPicPr>
            <p:cNvPr id="7" name="Picture 6">
              <a:extLst>
                <a:ext uri="{FF2B5EF4-FFF2-40B4-BE49-F238E27FC236}">
                  <a16:creationId xmlns:a16="http://schemas.microsoft.com/office/drawing/2014/main" id="{FD3CE695-1C09-5574-9FE7-8FB331382D22}"/>
                </a:ext>
              </a:extLst>
            </p:cNvPr>
            <p:cNvPicPr/>
            <p:nvPr userDrawn="1"/>
          </p:nvPicPr>
          <p:blipFill rotWithShape="1">
            <a:blip r:embed="rId4">
              <a:extLst>
                <a:ext uri="{28A0092B-C50C-407E-A947-70E740481C1C}">
                  <a14:useLocalDpi xmlns:a14="http://schemas.microsoft.com/office/drawing/2010/main" val="0"/>
                </a:ext>
              </a:extLst>
            </a:blip>
            <a:srcRect l="189" t="3623" r="7191" b="1490"/>
            <a:stretch/>
          </p:blipFill>
          <p:spPr bwMode="auto">
            <a:xfrm>
              <a:off x="-23807" y="1359774"/>
              <a:ext cx="5702299" cy="2815508"/>
            </a:xfrm>
            <a:prstGeom prst="rect">
              <a:avLst/>
            </a:prstGeom>
            <a:noFill/>
            <a:ln>
              <a:solidFill>
                <a:schemeClr val="bg1"/>
              </a:solidFill>
            </a:ln>
          </p:spPr>
        </p:pic>
        <p:pic>
          <p:nvPicPr>
            <p:cNvPr id="8" name="Picture 7">
              <a:extLst>
                <a:ext uri="{FF2B5EF4-FFF2-40B4-BE49-F238E27FC236}">
                  <a16:creationId xmlns:a16="http://schemas.microsoft.com/office/drawing/2014/main" id="{D55B0DB2-EF8F-F70E-8346-62936724F70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8795" b="4862"/>
            <a:stretch/>
          </p:blipFill>
          <p:spPr>
            <a:xfrm>
              <a:off x="6034092" y="4138250"/>
              <a:ext cx="6097815" cy="2719750"/>
            </a:xfrm>
            <a:prstGeom prst="rect">
              <a:avLst/>
            </a:prstGeom>
            <a:ln>
              <a:solidFill>
                <a:schemeClr val="bg1"/>
              </a:solidFill>
            </a:ln>
          </p:spPr>
        </p:pic>
        <p:pic>
          <p:nvPicPr>
            <p:cNvPr id="9" name="Picture 8">
              <a:extLst>
                <a:ext uri="{FF2B5EF4-FFF2-40B4-BE49-F238E27FC236}">
                  <a16:creationId xmlns:a16="http://schemas.microsoft.com/office/drawing/2014/main" id="{73577A27-2CD6-A643-9E30-1CFA2C7575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044" r="3236" b="5168"/>
            <a:stretch/>
          </p:blipFill>
          <p:spPr>
            <a:xfrm>
              <a:off x="5678491" y="1368032"/>
              <a:ext cx="6453416" cy="2807250"/>
            </a:xfrm>
            <a:prstGeom prst="rect">
              <a:avLst/>
            </a:prstGeom>
            <a:ln>
              <a:solidFill>
                <a:schemeClr val="bg1"/>
              </a:solidFill>
            </a:ln>
          </p:spPr>
        </p:pic>
      </p:grpSp>
    </p:spTree>
    <p:extLst>
      <p:ext uri="{BB962C8B-B14F-4D97-AF65-F5344CB8AC3E}">
        <p14:creationId xmlns:p14="http://schemas.microsoft.com/office/powerpoint/2010/main" val="1482557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CCFA8-F064-EB65-18EC-828DFC9F845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E77B800-E355-05F3-DE6C-488A52EDF2CA}"/>
              </a:ext>
            </a:extLst>
          </p:cNvPr>
          <p:cNvSpPr>
            <a:spLocks noGrp="1"/>
          </p:cNvSpPr>
          <p:nvPr>
            <p:ph type="body" sz="quarter" idx="22"/>
          </p:nvPr>
        </p:nvSpPr>
        <p:spPr/>
        <p:txBody>
          <a:bodyPr/>
          <a:lstStyle/>
          <a:p>
            <a:r>
              <a:rPr lang="en-US" sz="2800" dirty="0"/>
              <a:t>Department of Ecology - </a:t>
            </a:r>
            <a:r>
              <a:rPr lang="en-US" sz="2800" dirty="0">
                <a:hlinkClick r:id="rId2"/>
              </a:rPr>
              <a:t>PFAS - Washington State Department of Ecology</a:t>
            </a:r>
            <a:endParaRPr lang="en-US" sz="2800" dirty="0"/>
          </a:p>
          <a:p>
            <a:r>
              <a:rPr lang="en-US" sz="2800" dirty="0"/>
              <a:t>Department of Commerce - </a:t>
            </a:r>
            <a:r>
              <a:rPr lang="en-US" sz="2800" dirty="0">
                <a:hlinkClick r:id="rId3"/>
              </a:rPr>
              <a:t>Public Works Board – Washington State Department of Commerce</a:t>
            </a:r>
            <a:endParaRPr lang="en-US" sz="2800" dirty="0"/>
          </a:p>
          <a:p>
            <a:r>
              <a:rPr lang="en-US" sz="2800" dirty="0"/>
              <a:t>Department of Health</a:t>
            </a:r>
          </a:p>
          <a:p>
            <a:pPr lvl="1"/>
            <a:r>
              <a:rPr lang="en-US" sz="2800" dirty="0">
                <a:hlinkClick r:id="rId4"/>
              </a:rPr>
              <a:t>PFAS | Washington State Department of Health</a:t>
            </a:r>
            <a:endParaRPr lang="en-US" sz="2800" dirty="0"/>
          </a:p>
          <a:p>
            <a:pPr lvl="1"/>
            <a:r>
              <a:rPr lang="en-US" sz="2800" dirty="0">
                <a:hlinkClick r:id="rId5"/>
              </a:rPr>
              <a:t>Drinking Water State Revolving Fund (DWSRF) | Washington State Department of Health</a:t>
            </a:r>
            <a:endParaRPr lang="en-US" sz="2800" dirty="0"/>
          </a:p>
          <a:p>
            <a:pPr lvl="2"/>
            <a:r>
              <a:rPr lang="en-US" sz="2800" dirty="0"/>
              <a:t>Emerging Contaminants (BIL and EC-SDC)</a:t>
            </a:r>
          </a:p>
          <a:p>
            <a:r>
              <a:rPr lang="en-US" sz="2800" dirty="0">
                <a:solidFill>
                  <a:srgbClr val="FF0000"/>
                </a:solidFill>
              </a:rPr>
              <a:t>SYNC!!</a:t>
            </a:r>
          </a:p>
        </p:txBody>
      </p:sp>
      <p:sp>
        <p:nvSpPr>
          <p:cNvPr id="4" name="Title 3">
            <a:extLst>
              <a:ext uri="{FF2B5EF4-FFF2-40B4-BE49-F238E27FC236}">
                <a16:creationId xmlns:a16="http://schemas.microsoft.com/office/drawing/2014/main" id="{D7014583-467D-253D-AB9F-EA6BC3E5573A}"/>
              </a:ext>
            </a:extLst>
          </p:cNvPr>
          <p:cNvSpPr>
            <a:spLocks noGrp="1"/>
          </p:cNvSpPr>
          <p:nvPr>
            <p:ph type="title"/>
          </p:nvPr>
        </p:nvSpPr>
        <p:spPr/>
        <p:txBody>
          <a:bodyPr>
            <a:normAutofit fontScale="90000"/>
          </a:bodyPr>
          <a:lstStyle/>
          <a:p>
            <a:r>
              <a:rPr lang="en-US" dirty="0"/>
              <a:t>Washington State PFAS Programs</a:t>
            </a:r>
          </a:p>
        </p:txBody>
      </p:sp>
    </p:spTree>
    <p:extLst>
      <p:ext uri="{BB962C8B-B14F-4D97-AF65-F5344CB8AC3E}">
        <p14:creationId xmlns:p14="http://schemas.microsoft.com/office/powerpoint/2010/main" val="2787378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 y="627746"/>
            <a:ext cx="9143998" cy="488064"/>
          </a:xfrm>
        </p:spPr>
        <p:txBody>
          <a:bodyPr>
            <a:normAutofit fontScale="90000"/>
          </a:bodyPr>
          <a:lstStyle/>
          <a:p>
            <a:r>
              <a:rPr lang="en-US">
                <a:latin typeface="Century Gothic" panose="020B0502020202020204" pitchFamily="34" charset="0"/>
              </a:rPr>
              <a:t>DWSRF Staff Contacts</a:t>
            </a:r>
          </a:p>
        </p:txBody>
      </p:sp>
      <p:sp>
        <p:nvSpPr>
          <p:cNvPr id="5" name="Text Placeholder 4">
            <a:extLst>
              <a:ext uri="{FF2B5EF4-FFF2-40B4-BE49-F238E27FC236}">
                <a16:creationId xmlns:a16="http://schemas.microsoft.com/office/drawing/2014/main" id="{06ACCF16-2C47-1528-23CC-A9EB68FC3C31}"/>
              </a:ext>
            </a:extLst>
          </p:cNvPr>
          <p:cNvSpPr>
            <a:spLocks noGrp="1"/>
          </p:cNvSpPr>
          <p:nvPr>
            <p:ph type="body" sz="quarter" idx="22"/>
          </p:nvPr>
        </p:nvSpPr>
        <p:spPr>
          <a:xfrm>
            <a:off x="185057" y="1466193"/>
            <a:ext cx="8025689" cy="4764061"/>
          </a:xfrm>
        </p:spPr>
        <p:txBody>
          <a:bodyPr/>
          <a:lstStyle/>
          <a:p>
            <a:pPr marL="0" lvl="1" indent="0">
              <a:spcBef>
                <a:spcPts val="600"/>
              </a:spcBef>
              <a:spcAft>
                <a:spcPts val="1200"/>
              </a:spcAft>
              <a:buFont typeface="Courier New" panose="02070309020205020404" pitchFamily="49" charset="0"/>
              <a:buNone/>
            </a:pPr>
            <a:r>
              <a:rPr lang="en-US" dirty="0">
                <a:latin typeface="+mn-lt"/>
              </a:rPr>
              <a:t>Program Manager                                                        </a:t>
            </a:r>
            <a:r>
              <a:rPr lang="en-US" dirty="0">
                <a:latin typeface="+mn-lt"/>
                <a:hlinkClick r:id="rId2"/>
              </a:rPr>
              <a:t>Chris.Pettit@doh.wa.gov</a:t>
            </a:r>
            <a:r>
              <a:rPr lang="en-US" dirty="0">
                <a:latin typeface="+mn-lt"/>
              </a:rPr>
              <a:t> or 564-233-1408</a:t>
            </a:r>
          </a:p>
          <a:p>
            <a:pPr marL="0" lvl="1" indent="0">
              <a:spcBef>
                <a:spcPts val="600"/>
              </a:spcBef>
              <a:spcAft>
                <a:spcPts val="1200"/>
              </a:spcAft>
              <a:buFont typeface="Courier New" panose="02070309020205020404" pitchFamily="49" charset="0"/>
              <a:buNone/>
            </a:pPr>
            <a:r>
              <a:rPr lang="en-US" dirty="0">
                <a:latin typeface="+mn-lt"/>
              </a:rPr>
              <a:t>Scope of Work, Funding Cycles, and </a:t>
            </a:r>
            <a:r>
              <a:rPr lang="en-US" dirty="0"/>
              <a:t>Technical </a:t>
            </a:r>
            <a:r>
              <a:rPr lang="en-US" dirty="0">
                <a:latin typeface="+mn-lt"/>
              </a:rPr>
              <a:t>Questions </a:t>
            </a:r>
            <a:r>
              <a:rPr lang="en-US" dirty="0">
                <a:latin typeface="+mn-lt"/>
                <a:hlinkClick r:id="rId3"/>
              </a:rPr>
              <a:t>Jocelyne.Gray@doh.wa.gov</a:t>
            </a:r>
            <a:r>
              <a:rPr lang="en-US" dirty="0">
                <a:latin typeface="+mn-lt"/>
              </a:rPr>
              <a:t> or 564-669-4893</a:t>
            </a:r>
          </a:p>
          <a:p>
            <a:pPr marL="0" lvl="1" indent="0">
              <a:spcBef>
                <a:spcPts val="600"/>
              </a:spcBef>
              <a:spcAft>
                <a:spcPts val="1200"/>
              </a:spcAft>
              <a:buFont typeface="Courier New" panose="02070309020205020404" pitchFamily="49" charset="0"/>
              <a:buNone/>
            </a:pPr>
            <a:r>
              <a:rPr lang="en-US" dirty="0">
                <a:latin typeface="+mn-lt"/>
              </a:rPr>
              <a:t>WALT Application and General </a:t>
            </a:r>
            <a:r>
              <a:rPr lang="en-US">
                <a:latin typeface="+mn-lt"/>
              </a:rPr>
              <a:t>Questions </a:t>
            </a:r>
            <a:r>
              <a:rPr lang="en-US"/>
              <a:t>               </a:t>
            </a:r>
            <a:r>
              <a:rPr lang="en-US">
                <a:latin typeface="+mn-lt"/>
                <a:hlinkClick r:id="rId4"/>
              </a:rPr>
              <a:t>DWSRF</a:t>
            </a:r>
            <a:r>
              <a:rPr lang="en-US" dirty="0">
                <a:latin typeface="+mn-lt"/>
                <a:hlinkClick r:id="rId4"/>
              </a:rPr>
              <a:t>@doh.wa.gov</a:t>
            </a:r>
            <a:r>
              <a:rPr lang="en-US" dirty="0">
                <a:latin typeface="+mn-lt"/>
              </a:rPr>
              <a:t> or </a:t>
            </a:r>
            <a:r>
              <a:rPr lang="en-US" dirty="0">
                <a:latin typeface="+mn-lt"/>
                <a:hlinkClick r:id="rId5"/>
              </a:rPr>
              <a:t>Jason.Cammarano@doh.wa.gov</a:t>
            </a:r>
            <a:r>
              <a:rPr lang="en-US" dirty="0">
                <a:latin typeface="+mn-lt"/>
              </a:rPr>
              <a:t> </a:t>
            </a:r>
          </a:p>
          <a:p>
            <a:pPr marL="0" lvl="1" indent="0">
              <a:spcBef>
                <a:spcPts val="600"/>
              </a:spcBef>
              <a:spcAft>
                <a:spcPts val="1200"/>
              </a:spcAft>
              <a:buFont typeface="Courier New" panose="02070309020205020404" pitchFamily="49" charset="0"/>
              <a:buNone/>
            </a:pPr>
            <a:r>
              <a:rPr lang="en-US" dirty="0">
                <a:latin typeface="+mn-lt"/>
              </a:rPr>
              <a:t>Cultural, Historical, and Environmental Review </a:t>
            </a:r>
            <a:r>
              <a:rPr lang="en-US" dirty="0">
                <a:latin typeface="+mn-lt"/>
                <a:hlinkClick r:id="rId6"/>
              </a:rPr>
              <a:t>Scott.Kugel@doh.wa.gov</a:t>
            </a:r>
            <a:r>
              <a:rPr lang="en-US" dirty="0">
                <a:latin typeface="+mn-lt"/>
              </a:rPr>
              <a:t> or 360-480-7617</a:t>
            </a:r>
          </a:p>
          <a:p>
            <a:pPr marL="0" lvl="1" indent="0">
              <a:spcBef>
                <a:spcPts val="600"/>
              </a:spcBef>
              <a:spcAft>
                <a:spcPts val="1200"/>
              </a:spcAft>
              <a:buFont typeface="Courier New" panose="02070309020205020404" pitchFamily="49" charset="0"/>
              <a:buNone/>
            </a:pPr>
            <a:r>
              <a:rPr lang="en-US" dirty="0">
                <a:latin typeface="+mn-lt"/>
              </a:rPr>
              <a:t>Technical Assistance </a:t>
            </a:r>
            <a:r>
              <a:rPr lang="en-US" dirty="0"/>
              <a:t>Coordination</a:t>
            </a:r>
            <a:r>
              <a:rPr lang="en-US" dirty="0">
                <a:latin typeface="+mn-lt"/>
              </a:rPr>
              <a:t>                    </a:t>
            </a:r>
            <a:r>
              <a:rPr lang="en-US" dirty="0">
                <a:hlinkClick r:id="rId7"/>
              </a:rPr>
              <a:t>watersystemhelp@doh.wa.gov</a:t>
            </a:r>
            <a:r>
              <a:rPr lang="en-US" dirty="0"/>
              <a:t> </a:t>
            </a:r>
            <a:r>
              <a:rPr lang="en-US" dirty="0">
                <a:latin typeface="+mn-lt"/>
              </a:rPr>
              <a:t> </a:t>
            </a:r>
          </a:p>
          <a:p>
            <a:pPr marL="0" lvl="1" indent="0">
              <a:lnSpc>
                <a:spcPct val="100000"/>
              </a:lnSpc>
              <a:spcBef>
                <a:spcPts val="0"/>
              </a:spcBef>
              <a:buFont typeface="Courier New" panose="02070309020205020404" pitchFamily="49" charset="0"/>
              <a:buNone/>
            </a:pPr>
            <a:r>
              <a:rPr lang="en-US" dirty="0"/>
              <a:t>Emerging Contaminants</a:t>
            </a:r>
          </a:p>
          <a:p>
            <a:pPr marL="0" lvl="1" indent="0">
              <a:lnSpc>
                <a:spcPct val="100000"/>
              </a:lnSpc>
              <a:spcBef>
                <a:spcPts val="0"/>
              </a:spcBef>
              <a:buFont typeface="Courier New" panose="02070309020205020404" pitchFamily="49" charset="0"/>
              <a:buNone/>
            </a:pPr>
            <a:r>
              <a:rPr lang="en-US" dirty="0">
                <a:hlinkClick r:id="rId8"/>
              </a:rPr>
              <a:t>Samantha.Delmer@doh.wa.gov</a:t>
            </a:r>
            <a:r>
              <a:rPr lang="en-US" dirty="0"/>
              <a:t> </a:t>
            </a:r>
          </a:p>
        </p:txBody>
      </p:sp>
    </p:spTree>
    <p:extLst>
      <p:ext uri="{BB962C8B-B14F-4D97-AF65-F5344CB8AC3E}">
        <p14:creationId xmlns:p14="http://schemas.microsoft.com/office/powerpoint/2010/main" val="1956625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Questions?</a:t>
            </a:r>
          </a:p>
        </p:txBody>
      </p:sp>
    </p:spTree>
    <p:extLst>
      <p:ext uri="{BB962C8B-B14F-4D97-AF65-F5344CB8AC3E}">
        <p14:creationId xmlns:p14="http://schemas.microsoft.com/office/powerpoint/2010/main" val="1381118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26EEE3A3-4DBD-7DC7-10F3-A3E47E31A6F9}"/>
              </a:ext>
            </a:extLst>
          </p:cNvPr>
          <p:cNvSpPr txBox="1"/>
          <p:nvPr/>
        </p:nvSpPr>
        <p:spPr>
          <a:xfrm>
            <a:off x="-1" y="5809033"/>
            <a:ext cx="914400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kern="1200">
                <a:solidFill>
                  <a:schemeClr val="bg1"/>
                </a:solidFill>
                <a:effectLst/>
                <a:latin typeface="+mn-lt"/>
                <a:ea typeface="+mn-ea"/>
                <a:cs typeface="+mn-cs"/>
              </a:rPr>
              <a:t>To request this document in another format, call 1-800-525-0127. Deaf or hard of</a:t>
            </a:r>
          </a:p>
          <a:p>
            <a:pPr algn="ctr"/>
            <a:r>
              <a:rPr lang="en-US" sz="1600" kern="1200">
                <a:solidFill>
                  <a:schemeClr val="bg1"/>
                </a:solidFill>
                <a:effectLst/>
                <a:latin typeface="+mn-lt"/>
                <a:ea typeface="+mn-ea"/>
                <a:cs typeface="+mn-cs"/>
              </a:rPr>
              <a:t>hearing customers, please call 711 (Washington Relay) or email </a:t>
            </a:r>
            <a:r>
              <a:rPr lang="en-US" sz="1600" u="none" kern="1200">
                <a:solidFill>
                  <a:schemeClr val="bg1"/>
                </a:solidFill>
                <a:effectLst/>
                <a:latin typeface="+mn-lt"/>
                <a:ea typeface="+mn-ea"/>
                <a:cs typeface="+mn-cs"/>
              </a:rPr>
              <a:t>civil.rights@doh.wa.gov</a:t>
            </a:r>
            <a:r>
              <a:rPr lang="en-US" sz="1600" kern="1200">
                <a:solidFill>
                  <a:schemeClr val="bg1"/>
                </a:solidFill>
                <a:effectLst/>
                <a:latin typeface="+mn-lt"/>
                <a:ea typeface="+mn-ea"/>
                <a:cs typeface="+mn-cs"/>
              </a:rPr>
              <a:t>. </a:t>
            </a:r>
          </a:p>
        </p:txBody>
      </p:sp>
      <p:pic>
        <p:nvPicPr>
          <p:cNvPr id="3" name="Picture 2">
            <a:extLst>
              <a:ext uri="{FF2B5EF4-FFF2-40B4-BE49-F238E27FC236}">
                <a16:creationId xmlns:a16="http://schemas.microsoft.com/office/drawing/2014/main" id="{8BC6CD41-D17F-B09C-6F50-DA5F43570C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47017" y="2862473"/>
            <a:ext cx="3849965" cy="1133053"/>
          </a:xfrm>
          <a:prstGeom prst="rect">
            <a:avLst/>
          </a:prstGeom>
          <a:noFill/>
          <a:ln>
            <a:noFill/>
          </a:ln>
        </p:spPr>
      </p:pic>
    </p:spTree>
    <p:extLst>
      <p:ext uri="{BB962C8B-B14F-4D97-AF65-F5344CB8AC3E}">
        <p14:creationId xmlns:p14="http://schemas.microsoft.com/office/powerpoint/2010/main" val="1990716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53864-7E48-04C3-B2C0-589D93B26E5A}"/>
              </a:ext>
            </a:extLst>
          </p:cNvPr>
          <p:cNvSpPr>
            <a:spLocks noGrp="1"/>
          </p:cNvSpPr>
          <p:nvPr>
            <p:ph type="title"/>
          </p:nvPr>
        </p:nvSpPr>
        <p:spPr>
          <a:xfrm>
            <a:off x="8313" y="1396999"/>
            <a:ext cx="9135687" cy="361523"/>
          </a:xfrm>
        </p:spPr>
        <p:txBody>
          <a:bodyPr>
            <a:normAutofit fontScale="90000"/>
          </a:bodyPr>
          <a:lstStyle/>
          <a:p>
            <a:r>
              <a:rPr lang="en-US"/>
              <a:t>Some PFAS are PBTs</a:t>
            </a:r>
          </a:p>
        </p:txBody>
      </p:sp>
      <p:sp>
        <p:nvSpPr>
          <p:cNvPr id="2" name="Text Placeholder 1" descr="Three boxes saying persistent, bioaccumulate, and toxic. ">
            <a:extLst>
              <a:ext uri="{FF2B5EF4-FFF2-40B4-BE49-F238E27FC236}">
                <a16:creationId xmlns:a16="http://schemas.microsoft.com/office/drawing/2014/main" id="{5CD4EBB0-3473-CE77-F227-F01B93261C06}"/>
              </a:ext>
            </a:extLst>
          </p:cNvPr>
          <p:cNvSpPr>
            <a:spLocks noGrp="1"/>
          </p:cNvSpPr>
          <p:nvPr>
            <p:ph type="body" sz="quarter" idx="22"/>
          </p:nvPr>
        </p:nvSpPr>
        <p:spPr/>
        <p:txBody>
          <a:bodyPr/>
          <a:lstStyle/>
          <a:p>
            <a:endParaRPr lang="en-US"/>
          </a:p>
          <a:p>
            <a:endParaRPr lang="en-US"/>
          </a:p>
        </p:txBody>
      </p:sp>
      <p:graphicFrame>
        <p:nvGraphicFramePr>
          <p:cNvPr id="6" name="Content Placeholder 3" descr="Three boxes">
            <a:extLst>
              <a:ext uri="{FF2B5EF4-FFF2-40B4-BE49-F238E27FC236}">
                <a16:creationId xmlns:a16="http://schemas.microsoft.com/office/drawing/2014/main" id="{011A3531-09C0-70B9-DEF6-27E93DFD9E38}"/>
              </a:ext>
            </a:extLst>
          </p:cNvPr>
          <p:cNvGraphicFramePr>
            <a:graphicFrameLocks/>
          </p:cNvGraphicFramePr>
          <p:nvPr>
            <p:extLst>
              <p:ext uri="{D42A27DB-BD31-4B8C-83A1-F6EECF244321}">
                <p14:modId xmlns:p14="http://schemas.microsoft.com/office/powerpoint/2010/main" val="275139502"/>
              </p:ext>
            </p:extLst>
          </p:nvPr>
        </p:nvGraphicFramePr>
        <p:xfrm>
          <a:off x="441506" y="1758522"/>
          <a:ext cx="8286750" cy="3800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4488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3FBD2C-79E8-5F61-1579-0054E8555BC9}"/>
              </a:ext>
            </a:extLst>
          </p:cNvPr>
          <p:cNvSpPr>
            <a:spLocks noGrp="1"/>
          </p:cNvSpPr>
          <p:nvPr>
            <p:ph type="title"/>
          </p:nvPr>
        </p:nvSpPr>
        <p:spPr/>
        <p:txBody>
          <a:bodyPr>
            <a:normAutofit/>
          </a:bodyPr>
          <a:lstStyle/>
          <a:p>
            <a:r>
              <a:rPr lang="en-US"/>
              <a:t>WA State Action to Address PFAS</a:t>
            </a:r>
          </a:p>
        </p:txBody>
      </p:sp>
      <p:pic>
        <p:nvPicPr>
          <p:cNvPr id="7" name="Picture 6" descr="A diagram of different types of ways PFAS exposure">
            <a:extLst>
              <a:ext uri="{FF2B5EF4-FFF2-40B4-BE49-F238E27FC236}">
                <a16:creationId xmlns:a16="http://schemas.microsoft.com/office/drawing/2014/main" id="{984A9A9A-BA97-650B-8860-5ADCDF4F0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880" y="2522364"/>
            <a:ext cx="3246041" cy="1984722"/>
          </a:xfrm>
          <a:prstGeom prst="rect">
            <a:avLst/>
          </a:prstGeom>
        </p:spPr>
      </p:pic>
      <p:sp>
        <p:nvSpPr>
          <p:cNvPr id="19" name="TextBox 18">
            <a:extLst>
              <a:ext uri="{FF2B5EF4-FFF2-40B4-BE49-F238E27FC236}">
                <a16:creationId xmlns:a16="http://schemas.microsoft.com/office/drawing/2014/main" id="{65C8B6CB-3142-4106-3063-5018EEE94C9E}"/>
              </a:ext>
            </a:extLst>
          </p:cNvPr>
          <p:cNvSpPr txBox="1"/>
          <p:nvPr/>
        </p:nvSpPr>
        <p:spPr>
          <a:xfrm>
            <a:off x="2642827" y="2079800"/>
            <a:ext cx="1257716" cy="253916"/>
          </a:xfrm>
          <a:prstGeom prst="rect">
            <a:avLst/>
          </a:prstGeom>
          <a:noFill/>
        </p:spPr>
        <p:txBody>
          <a:bodyPr wrap="square">
            <a:spAutoFit/>
          </a:bodyPr>
          <a:lstStyle/>
          <a:p>
            <a:r>
              <a:rPr lang="en-US" sz="1050">
                <a:latin typeface="Calibri" panose="020F0502020204030204"/>
              </a:rPr>
              <a:t>Cosmetics</a:t>
            </a:r>
            <a:r>
              <a:rPr lang="en-US" sz="900">
                <a:latin typeface="Calibri" panose="020F0502020204030204"/>
              </a:rPr>
              <a:t> (HB 1047) </a:t>
            </a:r>
          </a:p>
        </p:txBody>
      </p:sp>
      <p:cxnSp>
        <p:nvCxnSpPr>
          <p:cNvPr id="20" name="Straight Arrow Connector 19">
            <a:extLst>
              <a:ext uri="{FF2B5EF4-FFF2-40B4-BE49-F238E27FC236}">
                <a16:creationId xmlns:a16="http://schemas.microsoft.com/office/drawing/2014/main" id="{1BCAAD9A-093B-B54E-134E-442EDFFF5501}"/>
              </a:ext>
              <a:ext uri="{C183D7F6-B498-43B3-948B-1728B52AA6E4}">
                <adec:decorative xmlns:adec="http://schemas.microsoft.com/office/drawing/2017/decorative" val="1"/>
              </a:ext>
            </a:extLst>
          </p:cNvPr>
          <p:cNvCxnSpPr>
            <a:cxnSpLocks/>
          </p:cNvCxnSpPr>
          <p:nvPr/>
        </p:nvCxnSpPr>
        <p:spPr>
          <a:xfrm>
            <a:off x="3728394" y="2195976"/>
            <a:ext cx="486419" cy="5581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D3AAB2-FE33-68C3-7846-7E1B89699C10}"/>
              </a:ext>
            </a:extLst>
          </p:cNvPr>
          <p:cNvSpPr txBox="1"/>
          <p:nvPr/>
        </p:nvSpPr>
        <p:spPr>
          <a:xfrm>
            <a:off x="5870147" y="2509755"/>
            <a:ext cx="2044151" cy="213585"/>
          </a:xfrm>
          <a:prstGeom prst="rect">
            <a:avLst/>
          </a:prstGeom>
          <a:noFill/>
        </p:spPr>
        <p:txBody>
          <a:bodyPr wrap="square" rtlCol="0">
            <a:spAutoFit/>
          </a:bodyPr>
          <a:lstStyle/>
          <a:p>
            <a:pPr defTabSz="514350">
              <a:defRPr/>
            </a:pPr>
            <a:r>
              <a:rPr lang="en-US" sz="788">
                <a:latin typeface="Calibri" panose="020F0502020204030204"/>
              </a:rPr>
              <a:t>Education  - How to reduce PFAS exposure</a:t>
            </a:r>
          </a:p>
        </p:txBody>
      </p:sp>
      <p:cxnSp>
        <p:nvCxnSpPr>
          <p:cNvPr id="16" name="Straight Arrow Connector 15">
            <a:extLst>
              <a:ext uri="{FF2B5EF4-FFF2-40B4-BE49-F238E27FC236}">
                <a16:creationId xmlns:a16="http://schemas.microsoft.com/office/drawing/2014/main" id="{B6C8FA14-8E6D-922D-D49D-A4D289F536AC}"/>
              </a:ext>
              <a:ext uri="{C183D7F6-B498-43B3-948B-1728B52AA6E4}">
                <adec:decorative xmlns:adec="http://schemas.microsoft.com/office/drawing/2017/decorative" val="1"/>
              </a:ext>
            </a:extLst>
          </p:cNvPr>
          <p:cNvCxnSpPr/>
          <p:nvPr/>
        </p:nvCxnSpPr>
        <p:spPr>
          <a:xfrm flipH="1">
            <a:off x="6099380" y="2700130"/>
            <a:ext cx="143106" cy="952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23B3C1A-3043-9C8C-AB02-BD7132862839}"/>
              </a:ext>
            </a:extLst>
          </p:cNvPr>
          <p:cNvSpPr txBox="1"/>
          <p:nvPr/>
        </p:nvSpPr>
        <p:spPr>
          <a:xfrm>
            <a:off x="5615985" y="4487686"/>
            <a:ext cx="1499449" cy="473335"/>
          </a:xfrm>
          <a:prstGeom prst="rect">
            <a:avLst/>
          </a:prstGeom>
          <a:noFill/>
        </p:spPr>
        <p:txBody>
          <a:bodyPr wrap="none" rtlCol="0">
            <a:spAutoFit/>
          </a:bodyPr>
          <a:lstStyle/>
          <a:p>
            <a:pPr marL="160735" indent="-160735" defTabSz="514350">
              <a:buFont typeface="Arial" panose="020B0604020202020204" pitchFamily="34" charset="0"/>
              <a:buChar char="•"/>
              <a:defRPr/>
            </a:pPr>
            <a:r>
              <a:rPr lang="en-US" sz="788">
                <a:latin typeface="Calibri" panose="020F0502020204030204"/>
              </a:rPr>
              <a:t>Drinking water standards</a:t>
            </a:r>
          </a:p>
          <a:p>
            <a:pPr marL="160735" indent="-160735" defTabSz="514350">
              <a:buFont typeface="Arial" panose="020B0604020202020204" pitchFamily="34" charset="0"/>
              <a:buChar char="•"/>
              <a:defRPr/>
            </a:pPr>
            <a:r>
              <a:rPr lang="en-US" sz="788">
                <a:latin typeface="Calibri" panose="020F0502020204030204"/>
              </a:rPr>
              <a:t>Fish consumption advisories</a:t>
            </a:r>
          </a:p>
          <a:p>
            <a:pPr defTabSz="514350">
              <a:defRPr/>
            </a:pPr>
            <a:endParaRPr lang="en-US" sz="900">
              <a:latin typeface="Calibri" panose="020F0502020204030204"/>
            </a:endParaRPr>
          </a:p>
        </p:txBody>
      </p:sp>
      <p:cxnSp>
        <p:nvCxnSpPr>
          <p:cNvPr id="17" name="Straight Arrow Connector 16">
            <a:extLst>
              <a:ext uri="{FF2B5EF4-FFF2-40B4-BE49-F238E27FC236}">
                <a16:creationId xmlns:a16="http://schemas.microsoft.com/office/drawing/2014/main" id="{499D1F19-574C-73BA-C4B9-94F0E1605697}"/>
              </a:ext>
              <a:ext uri="{C183D7F6-B498-43B3-948B-1728B52AA6E4}">
                <adec:decorative xmlns:adec="http://schemas.microsoft.com/office/drawing/2017/decorative" val="1"/>
              </a:ext>
            </a:extLst>
          </p:cNvPr>
          <p:cNvCxnSpPr>
            <a:cxnSpLocks/>
          </p:cNvCxnSpPr>
          <p:nvPr/>
        </p:nvCxnSpPr>
        <p:spPr>
          <a:xfrm flipH="1" flipV="1">
            <a:off x="6035590" y="4278690"/>
            <a:ext cx="127580" cy="1827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24462F0-20D6-BAAE-6E8F-4C85067B816E}"/>
              </a:ext>
            </a:extLst>
          </p:cNvPr>
          <p:cNvSpPr txBox="1"/>
          <p:nvPr/>
        </p:nvSpPr>
        <p:spPr>
          <a:xfrm flipH="1">
            <a:off x="1047310" y="4162322"/>
            <a:ext cx="2089813" cy="230832"/>
          </a:xfrm>
          <a:prstGeom prst="rect">
            <a:avLst/>
          </a:prstGeom>
          <a:noFill/>
        </p:spPr>
        <p:txBody>
          <a:bodyPr wrap="square" rtlCol="0">
            <a:spAutoFit/>
          </a:bodyPr>
          <a:lstStyle/>
          <a:p>
            <a:pPr defTabSz="514350">
              <a:defRPr/>
            </a:pPr>
            <a:r>
              <a:rPr lang="en-US" sz="900"/>
              <a:t>Dept of ECY safe foam disposal program</a:t>
            </a:r>
          </a:p>
        </p:txBody>
      </p:sp>
      <p:cxnSp>
        <p:nvCxnSpPr>
          <p:cNvPr id="18" name="Straight Arrow Connector 17">
            <a:extLst>
              <a:ext uri="{FF2B5EF4-FFF2-40B4-BE49-F238E27FC236}">
                <a16:creationId xmlns:a16="http://schemas.microsoft.com/office/drawing/2014/main" id="{612D5BE6-2FE2-994C-BD2D-A33C01EC256E}"/>
              </a:ext>
              <a:ext uri="{C183D7F6-B498-43B3-948B-1728B52AA6E4}">
                <adec:decorative xmlns:adec="http://schemas.microsoft.com/office/drawing/2017/decorative" val="1"/>
              </a:ext>
            </a:extLst>
          </p:cNvPr>
          <p:cNvCxnSpPr>
            <a:cxnSpLocks/>
          </p:cNvCxnSpPr>
          <p:nvPr/>
        </p:nvCxnSpPr>
        <p:spPr>
          <a:xfrm flipV="1">
            <a:off x="3013230" y="3922555"/>
            <a:ext cx="1526114" cy="3141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19AE1BD-6E58-9244-7B55-4644ECE15025}"/>
              </a:ext>
            </a:extLst>
          </p:cNvPr>
          <p:cNvSpPr txBox="1"/>
          <p:nvPr/>
        </p:nvSpPr>
        <p:spPr>
          <a:xfrm>
            <a:off x="1118013" y="3782801"/>
            <a:ext cx="2326278" cy="230832"/>
          </a:xfrm>
          <a:prstGeom prst="rect">
            <a:avLst/>
          </a:prstGeom>
          <a:noFill/>
        </p:spPr>
        <p:txBody>
          <a:bodyPr wrap="none" rtlCol="0">
            <a:spAutoFit/>
          </a:bodyPr>
          <a:lstStyle/>
          <a:p>
            <a:pPr defTabSz="514350">
              <a:defRPr/>
            </a:pPr>
            <a:r>
              <a:rPr lang="en-US" sz="900">
                <a:latin typeface="Calibri" panose="020F0502020204030204"/>
              </a:rPr>
              <a:t>Ban on PFAS in firefighting </a:t>
            </a:r>
            <a:r>
              <a:rPr lang="en-US" sz="900"/>
              <a:t>foam RCW 70.75A </a:t>
            </a:r>
            <a:endParaRPr lang="en-US" sz="900">
              <a:latin typeface="Calibri" panose="020F0502020204030204"/>
            </a:endParaRPr>
          </a:p>
        </p:txBody>
      </p:sp>
      <p:cxnSp>
        <p:nvCxnSpPr>
          <p:cNvPr id="15" name="Straight Arrow Connector 14">
            <a:extLst>
              <a:ext uri="{FF2B5EF4-FFF2-40B4-BE49-F238E27FC236}">
                <a16:creationId xmlns:a16="http://schemas.microsoft.com/office/drawing/2014/main" id="{86218147-B37B-A9DB-8B2A-7E9C39F7D367}"/>
              </a:ext>
              <a:ext uri="{C183D7F6-B498-43B3-948B-1728B52AA6E4}">
                <adec:decorative xmlns:adec="http://schemas.microsoft.com/office/drawing/2017/decorative" val="1"/>
              </a:ext>
            </a:extLst>
          </p:cNvPr>
          <p:cNvCxnSpPr>
            <a:cxnSpLocks/>
          </p:cNvCxnSpPr>
          <p:nvPr/>
        </p:nvCxnSpPr>
        <p:spPr>
          <a:xfrm flipV="1">
            <a:off x="3300736" y="3861309"/>
            <a:ext cx="599807" cy="248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4E25BE-777C-C175-EF94-7757C116139E}"/>
              </a:ext>
            </a:extLst>
          </p:cNvPr>
          <p:cNvSpPr txBox="1"/>
          <p:nvPr/>
        </p:nvSpPr>
        <p:spPr>
          <a:xfrm>
            <a:off x="1165643" y="2666406"/>
            <a:ext cx="2618345" cy="646331"/>
          </a:xfrm>
          <a:prstGeom prst="rect">
            <a:avLst/>
          </a:prstGeom>
          <a:noFill/>
        </p:spPr>
        <p:txBody>
          <a:bodyPr wrap="none" rtlCol="0">
            <a:spAutoFit/>
          </a:bodyPr>
          <a:lstStyle/>
          <a:p>
            <a:pPr defTabSz="514350">
              <a:defRPr/>
            </a:pPr>
            <a:r>
              <a:rPr lang="en-US" sz="900">
                <a:latin typeface="Calibri" panose="020F0502020204030204"/>
              </a:rPr>
              <a:t>Safer Products for </a:t>
            </a:r>
            <a:r>
              <a:rPr lang="en-US" sz="900"/>
              <a:t>WA RCW 70A.350  </a:t>
            </a:r>
            <a:endParaRPr lang="en-US" sz="900">
              <a:latin typeface="Calibri" panose="020F0502020204030204"/>
            </a:endParaRPr>
          </a:p>
          <a:p>
            <a:pPr marL="128588" indent="-128588" defTabSz="514350">
              <a:buFont typeface="Arial" panose="020B0604020202020204" pitchFamily="34" charset="0"/>
              <a:buChar char="•"/>
              <a:defRPr/>
            </a:pPr>
            <a:r>
              <a:rPr lang="en-US" sz="900">
                <a:latin typeface="Calibri" panose="020F0502020204030204"/>
              </a:rPr>
              <a:t>Aftermarket stain and water proofing treatments</a:t>
            </a:r>
          </a:p>
          <a:p>
            <a:pPr marL="128588" indent="-128588" defTabSz="514350">
              <a:buFont typeface="Arial" panose="020B0604020202020204" pitchFamily="34" charset="0"/>
              <a:buChar char="•"/>
              <a:defRPr/>
            </a:pPr>
            <a:r>
              <a:rPr lang="en-US" sz="900">
                <a:latin typeface="Calibri" panose="020F0502020204030204"/>
              </a:rPr>
              <a:t>Leather and textile furnishings (indoor)</a:t>
            </a:r>
          </a:p>
          <a:p>
            <a:pPr marL="128588" indent="-128588" defTabSz="514350">
              <a:buFont typeface="Arial" panose="020B0604020202020204" pitchFamily="34" charset="0"/>
              <a:buChar char="•"/>
              <a:defRPr/>
            </a:pPr>
            <a:r>
              <a:rPr lang="en-US" sz="900">
                <a:latin typeface="Calibri" panose="020F0502020204030204"/>
              </a:rPr>
              <a:t>Carpets and rugs</a:t>
            </a:r>
          </a:p>
        </p:txBody>
      </p:sp>
      <p:cxnSp>
        <p:nvCxnSpPr>
          <p:cNvPr id="14" name="Straight Arrow Connector 13">
            <a:extLst>
              <a:ext uri="{FF2B5EF4-FFF2-40B4-BE49-F238E27FC236}">
                <a16:creationId xmlns:a16="http://schemas.microsoft.com/office/drawing/2014/main" id="{921C5ADD-EB4F-D9AA-C10F-F55511E3B988}"/>
              </a:ext>
              <a:ext uri="{C183D7F6-B498-43B3-948B-1728B52AA6E4}">
                <adec:decorative xmlns:adec="http://schemas.microsoft.com/office/drawing/2017/decorative" val="1"/>
              </a:ext>
            </a:extLst>
          </p:cNvPr>
          <p:cNvCxnSpPr>
            <a:cxnSpLocks/>
          </p:cNvCxnSpPr>
          <p:nvPr/>
        </p:nvCxnSpPr>
        <p:spPr>
          <a:xfrm>
            <a:off x="3137123" y="2779886"/>
            <a:ext cx="591272" cy="637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BB5FB79-C9C7-9135-45DB-4CE01314ABE1}"/>
              </a:ext>
            </a:extLst>
          </p:cNvPr>
          <p:cNvSpPr txBox="1"/>
          <p:nvPr/>
        </p:nvSpPr>
        <p:spPr>
          <a:xfrm flipH="1">
            <a:off x="1365149" y="2354364"/>
            <a:ext cx="2726608" cy="230832"/>
          </a:xfrm>
          <a:prstGeom prst="rect">
            <a:avLst/>
          </a:prstGeom>
          <a:noFill/>
        </p:spPr>
        <p:txBody>
          <a:bodyPr wrap="square" rtlCol="0">
            <a:spAutoFit/>
          </a:bodyPr>
          <a:lstStyle/>
          <a:p>
            <a:pPr lvl="0">
              <a:defRPr/>
            </a:pPr>
            <a:r>
              <a:rPr lang="en-US" sz="900">
                <a:latin typeface="Calibri" panose="020F0502020204030204"/>
              </a:rPr>
              <a:t>Ban on PFAS in food contact </a:t>
            </a:r>
            <a:r>
              <a:rPr lang="en-US" sz="900"/>
              <a:t>paper RCW 70A.222.070</a:t>
            </a:r>
            <a:r>
              <a:rPr lang="en-US" sz="900">
                <a:latin typeface="Calibri" panose="020F0502020204030204"/>
              </a:rPr>
              <a:t> </a:t>
            </a:r>
          </a:p>
        </p:txBody>
      </p:sp>
      <p:cxnSp>
        <p:nvCxnSpPr>
          <p:cNvPr id="13" name="Straight Arrow Connector 12">
            <a:extLst>
              <a:ext uri="{FF2B5EF4-FFF2-40B4-BE49-F238E27FC236}">
                <a16:creationId xmlns:a16="http://schemas.microsoft.com/office/drawing/2014/main" id="{0B9A9870-2112-69F8-37D1-27ABB587AD2F}"/>
              </a:ext>
              <a:ext uri="{C183D7F6-B498-43B3-948B-1728B52AA6E4}">
                <adec:decorative xmlns:adec="http://schemas.microsoft.com/office/drawing/2017/decorative" val="1"/>
              </a:ext>
            </a:extLst>
          </p:cNvPr>
          <p:cNvCxnSpPr>
            <a:cxnSpLocks/>
          </p:cNvCxnSpPr>
          <p:nvPr/>
        </p:nvCxnSpPr>
        <p:spPr>
          <a:xfrm>
            <a:off x="3484087" y="2575647"/>
            <a:ext cx="509464" cy="2056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D72C1F0-F2AE-11EB-4219-355BE5D90C8A}"/>
              </a:ext>
            </a:extLst>
          </p:cNvPr>
          <p:cNvSpPr txBox="1"/>
          <p:nvPr/>
        </p:nvSpPr>
        <p:spPr>
          <a:xfrm>
            <a:off x="2172303" y="5173809"/>
            <a:ext cx="5090259" cy="323165"/>
          </a:xfrm>
          <a:prstGeom prst="rect">
            <a:avLst/>
          </a:prstGeom>
          <a:noFill/>
        </p:spPr>
        <p:txBody>
          <a:bodyPr wrap="square" rtlCol="0">
            <a:spAutoFit/>
          </a:bodyPr>
          <a:lstStyle/>
          <a:p>
            <a:pPr defTabSz="514350">
              <a:defRPr/>
            </a:pPr>
            <a:r>
              <a:rPr lang="en-US" sz="750">
                <a:solidFill>
                  <a:prstClr val="black"/>
                </a:solidFill>
                <a:latin typeface="Calibri" panose="020F0502020204030204"/>
              </a:rPr>
              <a:t>Source: Sunderland EM et al. (2019) </a:t>
            </a:r>
            <a:r>
              <a:rPr lang="en-US" sz="750" b="1">
                <a:solidFill>
                  <a:prstClr val="black"/>
                </a:solidFill>
                <a:latin typeface="Calibri" panose="020F0502020204030204"/>
              </a:rPr>
              <a:t>A review of the pathways of human exposure to poly- and perfluoroalkyl substances (PFASs) and present understanding of health effects. </a:t>
            </a:r>
            <a:r>
              <a:rPr lang="en-US" sz="750">
                <a:solidFill>
                  <a:prstClr val="black"/>
                </a:solidFill>
                <a:latin typeface="Calibri" panose="020F0502020204030204"/>
                <a:hlinkClick r:id="rId4"/>
              </a:rPr>
              <a:t>https://www.ncbi.nlm.nih.gov/pmc/articles/PMC6380916/</a:t>
            </a:r>
            <a:endParaRPr lang="en-US" sz="750">
              <a:solidFill>
                <a:prstClr val="black"/>
              </a:solidFill>
              <a:latin typeface="Calibri" panose="020F0502020204030204"/>
            </a:endParaRPr>
          </a:p>
        </p:txBody>
      </p:sp>
    </p:spTree>
    <p:extLst>
      <p:ext uri="{BB962C8B-B14F-4D97-AF65-F5344CB8AC3E}">
        <p14:creationId xmlns:p14="http://schemas.microsoft.com/office/powerpoint/2010/main" val="365354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1000"/>
                                        <p:tgtEl>
                                          <p:spTgt spid="20"/>
                                        </p:tgtEl>
                                      </p:cBhvr>
                                    </p:animEffect>
                                    <p:anim calcmode="lin" valueType="num">
                                      <p:cBhvr>
                                        <p:cTn id="71" dur="1000" fill="hold"/>
                                        <p:tgtEl>
                                          <p:spTgt spid="20"/>
                                        </p:tgtEl>
                                        <p:attrNameLst>
                                          <p:attrName>ppt_x</p:attrName>
                                        </p:attrNameLst>
                                      </p:cBhvr>
                                      <p:tavLst>
                                        <p:tav tm="0">
                                          <p:val>
                                            <p:strVal val="#ppt_x"/>
                                          </p:val>
                                        </p:tav>
                                        <p:tav tm="100000">
                                          <p:val>
                                            <p:strVal val="#ppt_x"/>
                                          </p:val>
                                        </p:tav>
                                      </p:tavLst>
                                    </p:anim>
                                    <p:anim calcmode="lin" valueType="num">
                                      <p:cBhvr>
                                        <p:cTn id="7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2" grpId="0"/>
      <p:bldP spid="10" grpId="0"/>
      <p:bldP spid="1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A419A9-9AA6-FEE4-8477-E065C951D168}"/>
              </a:ext>
            </a:extLst>
          </p:cNvPr>
          <p:cNvSpPr>
            <a:spLocks noGrp="1"/>
          </p:cNvSpPr>
          <p:nvPr>
            <p:ph type="title" idx="4294967295"/>
          </p:nvPr>
        </p:nvSpPr>
        <p:spPr>
          <a:xfrm>
            <a:off x="307182" y="1297186"/>
            <a:ext cx="5322094" cy="360759"/>
          </a:xfrm>
        </p:spPr>
        <p:txBody>
          <a:bodyPr>
            <a:normAutofit fontScale="90000"/>
          </a:bodyPr>
          <a:lstStyle/>
          <a:p>
            <a:r>
              <a:rPr lang="en-US" sz="2400"/>
              <a:t>SALs set to be Health Protective</a:t>
            </a:r>
            <a:endParaRPr lang="en-US"/>
          </a:p>
        </p:txBody>
      </p:sp>
      <p:sp>
        <p:nvSpPr>
          <p:cNvPr id="4" name="Text Placeholder 3">
            <a:extLst>
              <a:ext uri="{FF2B5EF4-FFF2-40B4-BE49-F238E27FC236}">
                <a16:creationId xmlns:a16="http://schemas.microsoft.com/office/drawing/2014/main" id="{B3A60216-E9F2-38A3-5D82-8268389BE776}"/>
              </a:ext>
            </a:extLst>
          </p:cNvPr>
          <p:cNvSpPr>
            <a:spLocks noGrp="1"/>
          </p:cNvSpPr>
          <p:nvPr>
            <p:ph type="body" sz="quarter" idx="4294967295"/>
          </p:nvPr>
        </p:nvSpPr>
        <p:spPr>
          <a:xfrm>
            <a:off x="428625" y="2063948"/>
            <a:ext cx="4277916" cy="3496866"/>
          </a:xfrm>
        </p:spPr>
        <p:txBody>
          <a:bodyPr/>
          <a:lstStyle/>
          <a:p>
            <a:pPr>
              <a:buClr>
                <a:srgbClr val="2699BB"/>
              </a:buClr>
              <a:buFont typeface="Arial" panose="020B0604020202020204" pitchFamily="34" charset="0"/>
              <a:buChar char="•"/>
            </a:pPr>
            <a:r>
              <a:rPr lang="en-US" sz="1800">
                <a:latin typeface="+mn-lt"/>
                <a:cs typeface="Segoe UI"/>
              </a:rPr>
              <a:t>A level in water expected to be without appreciable health effects over a lifetime of exposure, including in sensitive groups.</a:t>
            </a:r>
          </a:p>
          <a:p>
            <a:pPr lvl="0" rtl="0"/>
            <a:endParaRPr lang="en-US" sz="1800">
              <a:latin typeface="+mn-lt"/>
              <a:cs typeface="Segoe UI" panose="020B0502040204020203" pitchFamily="34" charset="0"/>
            </a:endParaRPr>
          </a:p>
          <a:p>
            <a:pPr lvl="0" rtl="0">
              <a:buClr>
                <a:srgbClr val="2699BB"/>
              </a:buClr>
              <a:buFont typeface="Arial" panose="020B0604020202020204" pitchFamily="34" charset="0"/>
              <a:buChar char="•"/>
            </a:pPr>
            <a:r>
              <a:rPr lang="en-US" sz="1800">
                <a:latin typeface="+mn-lt"/>
                <a:cs typeface="Segoe UI"/>
              </a:rPr>
              <a:t>Based on best available science at the time.</a:t>
            </a:r>
          </a:p>
        </p:txBody>
      </p:sp>
      <p:pic>
        <p:nvPicPr>
          <p:cNvPr id="5" name="Picture 4" descr="A person drinking water from a glass">
            <a:extLst>
              <a:ext uri="{FF2B5EF4-FFF2-40B4-BE49-F238E27FC236}">
                <a16:creationId xmlns:a16="http://schemas.microsoft.com/office/drawing/2014/main" id="{FFD77611-43F3-5068-3B44-D037BDB36331}"/>
              </a:ext>
            </a:extLst>
          </p:cNvPr>
          <p:cNvPicPr>
            <a:picLocks noChangeAspect="1"/>
          </p:cNvPicPr>
          <p:nvPr/>
        </p:nvPicPr>
        <p:blipFill rotWithShape="1">
          <a:blip r:embed="rId3"/>
          <a:srcRect l="19549" r="30236" b="-1"/>
          <a:stretch/>
        </p:blipFill>
        <p:spPr>
          <a:xfrm>
            <a:off x="5270533" y="857257"/>
            <a:ext cx="386931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92248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10AE9B-7A89-9251-B676-ECFE8A461941}"/>
              </a:ext>
            </a:extLst>
          </p:cNvPr>
          <p:cNvSpPr>
            <a:spLocks noGrp="1"/>
          </p:cNvSpPr>
          <p:nvPr>
            <p:ph type="title"/>
          </p:nvPr>
        </p:nvSpPr>
        <p:spPr>
          <a:xfrm>
            <a:off x="253535" y="1402463"/>
            <a:ext cx="4262187" cy="452281"/>
          </a:xfrm>
        </p:spPr>
        <p:txBody>
          <a:bodyPr>
            <a:normAutofit fontScale="90000"/>
          </a:bodyPr>
          <a:lstStyle/>
          <a:p>
            <a:r>
              <a:rPr lang="en-US"/>
              <a:t>A SAL is a Bridge to an MCL</a:t>
            </a:r>
          </a:p>
        </p:txBody>
      </p:sp>
      <p:sp>
        <p:nvSpPr>
          <p:cNvPr id="9" name="Text Placeholder 8">
            <a:extLst>
              <a:ext uri="{FF2B5EF4-FFF2-40B4-BE49-F238E27FC236}">
                <a16:creationId xmlns:a16="http://schemas.microsoft.com/office/drawing/2014/main" id="{5314C4D0-6FD6-D743-B1C9-A3B8B4ED1E8D}"/>
              </a:ext>
            </a:extLst>
          </p:cNvPr>
          <p:cNvSpPr>
            <a:spLocks noGrp="1"/>
          </p:cNvSpPr>
          <p:nvPr>
            <p:ph type="body" sz="half" idx="10"/>
          </p:nvPr>
        </p:nvSpPr>
        <p:spPr>
          <a:xfrm>
            <a:off x="404499" y="2161856"/>
            <a:ext cx="3960262" cy="2687998"/>
          </a:xfrm>
        </p:spPr>
        <p:txBody>
          <a:bodyPr/>
          <a:lstStyle/>
          <a:p>
            <a:pPr marL="257175" indent="-257175" defTabSz="514350">
              <a:spcBef>
                <a:spcPts val="750"/>
              </a:spcBef>
              <a:buClr>
                <a:srgbClr val="2699BB"/>
              </a:buClr>
              <a:buFont typeface="Arial" panose="020B0604020202020204" pitchFamily="34" charset="0"/>
              <a:buChar char="•"/>
              <a:defRPr/>
            </a:pPr>
            <a:r>
              <a:rPr lang="en-US" sz="1500">
                <a:cs typeface="Segoe UI"/>
              </a:rPr>
              <a:t>SALs </a:t>
            </a:r>
            <a:r>
              <a:rPr lang="en-US" sz="1500" b="1">
                <a:cs typeface="Segoe UI"/>
              </a:rPr>
              <a:t>require</a:t>
            </a:r>
            <a:r>
              <a:rPr lang="en-US" sz="1500">
                <a:cs typeface="Segoe UI"/>
              </a:rPr>
              <a:t> testing, public notification and </a:t>
            </a:r>
            <a:r>
              <a:rPr lang="en-US" sz="1500" b="1">
                <a:cs typeface="Segoe UI"/>
              </a:rPr>
              <a:t>guide </a:t>
            </a:r>
            <a:r>
              <a:rPr lang="en-US" sz="1500">
                <a:cs typeface="Segoe UI"/>
              </a:rPr>
              <a:t>public health response to results.</a:t>
            </a:r>
          </a:p>
          <a:p>
            <a:pPr defTabSz="514350">
              <a:spcBef>
                <a:spcPts val="750"/>
              </a:spcBef>
              <a:defRPr/>
            </a:pPr>
            <a:endParaRPr lang="en-US" sz="1500">
              <a:cs typeface="Segoe UI" panose="020B0502040204020203" pitchFamily="34" charset="0"/>
            </a:endParaRPr>
          </a:p>
          <a:p>
            <a:pPr marL="257175" indent="-257175" defTabSz="514350">
              <a:spcBef>
                <a:spcPts val="750"/>
              </a:spcBef>
              <a:buClr>
                <a:srgbClr val="2699BB"/>
              </a:buClr>
              <a:buFont typeface="Arial" panose="020B0604020202020204" pitchFamily="34" charset="0"/>
              <a:buChar char="•"/>
              <a:defRPr/>
            </a:pPr>
            <a:r>
              <a:rPr lang="en-US" sz="1500">
                <a:cs typeface="Segoe UI"/>
              </a:rPr>
              <a:t>Testing helps define scope of problem and necessary funding and resources.</a:t>
            </a:r>
          </a:p>
          <a:p>
            <a:pPr defTabSz="514350">
              <a:spcBef>
                <a:spcPts val="750"/>
              </a:spcBef>
              <a:defRPr/>
            </a:pPr>
            <a:endParaRPr lang="en-US" sz="1500">
              <a:cs typeface="Segoe UI" panose="020B0502040204020203" pitchFamily="34" charset="0"/>
            </a:endParaRPr>
          </a:p>
          <a:p>
            <a:pPr marL="257175" indent="-257175" defTabSz="514350">
              <a:spcBef>
                <a:spcPts val="750"/>
              </a:spcBef>
              <a:buClr>
                <a:srgbClr val="2699BB"/>
              </a:buClr>
              <a:buFont typeface="Arial" panose="020B0604020202020204" pitchFamily="34" charset="0"/>
              <a:buChar char="•"/>
              <a:defRPr/>
            </a:pPr>
            <a:r>
              <a:rPr lang="en-US" sz="1500">
                <a:cs typeface="Segoe UI"/>
              </a:rPr>
              <a:t>Testing data is needed to develop state cost-benefit analyses for Maximum Contaminant Levels (MCL).</a:t>
            </a:r>
            <a:endParaRPr lang="en-US" sz="1500">
              <a:cs typeface="Segoe UI" panose="020B0502040204020203" pitchFamily="34" charset="0"/>
            </a:endParaRPr>
          </a:p>
          <a:p>
            <a:endParaRPr lang="en-US"/>
          </a:p>
        </p:txBody>
      </p:sp>
      <p:pic>
        <p:nvPicPr>
          <p:cNvPr id="10" name="Content Placeholder 3" descr="A bridge over water with mountains in the background">
            <a:extLst>
              <a:ext uri="{FF2B5EF4-FFF2-40B4-BE49-F238E27FC236}">
                <a16:creationId xmlns:a16="http://schemas.microsoft.com/office/drawing/2014/main" id="{CCC4F1DA-2659-D401-02D5-1F121B7DEE7F}"/>
              </a:ext>
            </a:extLst>
          </p:cNvPr>
          <p:cNvPicPr>
            <a:picLocks noChangeAspect="1"/>
          </p:cNvPicPr>
          <p:nvPr/>
        </p:nvPicPr>
        <p:blipFill rotWithShape="1">
          <a:blip r:embed="rId3"/>
          <a:srcRect l="31085" r="23803"/>
          <a:stretch/>
        </p:blipFill>
        <p:spPr>
          <a:xfrm>
            <a:off x="5060719" y="850107"/>
            <a:ext cx="4083281" cy="5150643"/>
          </a:xfrm>
          <a:prstGeom prst="rect">
            <a:avLst/>
          </a:prstGeom>
        </p:spPr>
      </p:pic>
    </p:spTree>
    <p:extLst>
      <p:ext uri="{BB962C8B-B14F-4D97-AF65-F5344CB8AC3E}">
        <p14:creationId xmlns:p14="http://schemas.microsoft.com/office/powerpoint/2010/main" val="2874436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EDD384-93D1-1D2D-65F0-144D2CF100B0}"/>
              </a:ext>
            </a:extLst>
          </p:cNvPr>
          <p:cNvSpPr>
            <a:spLocks noGrp="1"/>
          </p:cNvSpPr>
          <p:nvPr>
            <p:ph type="title"/>
          </p:nvPr>
        </p:nvSpPr>
        <p:spPr>
          <a:xfrm>
            <a:off x="84616" y="1285810"/>
            <a:ext cx="9144000" cy="482030"/>
          </a:xfrm>
        </p:spPr>
        <p:txBody>
          <a:bodyPr>
            <a:normAutofit/>
          </a:bodyPr>
          <a:lstStyle/>
          <a:p>
            <a:r>
              <a:rPr lang="en-US"/>
              <a:t>2021 State Action Levels (SALs)</a:t>
            </a:r>
          </a:p>
        </p:txBody>
      </p:sp>
      <p:sp>
        <p:nvSpPr>
          <p:cNvPr id="11" name="Text Placeholder 10">
            <a:extLst>
              <a:ext uri="{FF2B5EF4-FFF2-40B4-BE49-F238E27FC236}">
                <a16:creationId xmlns:a16="http://schemas.microsoft.com/office/drawing/2014/main" id="{3C9195D3-9BF2-1DDA-9034-9808703AB296}"/>
              </a:ext>
            </a:extLst>
          </p:cNvPr>
          <p:cNvSpPr>
            <a:spLocks noGrp="1"/>
          </p:cNvSpPr>
          <p:nvPr>
            <p:ph type="body" sz="half" idx="4294967295"/>
          </p:nvPr>
        </p:nvSpPr>
        <p:spPr>
          <a:xfrm>
            <a:off x="228600" y="2068574"/>
            <a:ext cx="3960813" cy="4251960"/>
          </a:xfrm>
        </p:spPr>
        <p:txBody>
          <a:bodyPr>
            <a:normAutofit lnSpcReduction="10000"/>
          </a:bodyPr>
          <a:lstStyle/>
          <a:p>
            <a:pPr marL="0" indent="0">
              <a:buNone/>
            </a:pPr>
            <a:r>
              <a:rPr lang="en-US"/>
              <a:t>Features</a:t>
            </a:r>
          </a:p>
          <a:p>
            <a:pPr marL="342900" indent="-342900" defTabSz="685800">
              <a:buClr>
                <a:srgbClr val="349D96"/>
              </a:buClr>
              <a:buFont typeface="Arial" panose="020B0604020202020204" pitchFamily="34" charset="0"/>
              <a:buChar char="•"/>
              <a:defRPr/>
            </a:pPr>
            <a:r>
              <a:rPr lang="en-US" sz="1800">
                <a:latin typeface="Century Gothic" panose="020B0502020202020204" pitchFamily="34" charset="0"/>
                <a:cs typeface="Segoe UI" panose="020B0502040204020203" pitchFamily="34" charset="0"/>
              </a:rPr>
              <a:t>Sets action levels for 5 PFAS.</a:t>
            </a:r>
          </a:p>
          <a:p>
            <a:pPr marL="342900" indent="-342900" defTabSz="685800">
              <a:buClr>
                <a:srgbClr val="349D96"/>
              </a:buClr>
              <a:buFont typeface="Arial" panose="020B0604020202020204" pitchFamily="34" charset="0"/>
              <a:buChar char="•"/>
              <a:defRPr/>
            </a:pPr>
            <a:r>
              <a:rPr lang="en-US" sz="1800">
                <a:latin typeface="Century Gothic" panose="020B0502020202020204" pitchFamily="34" charset="0"/>
                <a:cs typeface="Segoe UI" panose="020B0502040204020203" pitchFamily="34" charset="0"/>
              </a:rPr>
              <a:t>Requires PFAS testing by most Group A public water systems (PWS).</a:t>
            </a:r>
          </a:p>
          <a:p>
            <a:pPr marL="342900" indent="-342900" defTabSz="685800">
              <a:buClr>
                <a:srgbClr val="349D96"/>
              </a:buClr>
              <a:buFont typeface="Arial" panose="020B0604020202020204" pitchFamily="34" charset="0"/>
              <a:buChar char="•"/>
              <a:defRPr/>
            </a:pPr>
            <a:r>
              <a:rPr lang="en-US" sz="1800">
                <a:latin typeface="Century Gothic" panose="020B0502020202020204" pitchFamily="34" charset="0"/>
                <a:cs typeface="Segoe UI" panose="020B0502040204020203" pitchFamily="34" charset="0"/>
              </a:rPr>
              <a:t>Requires notification to customers.</a:t>
            </a:r>
          </a:p>
          <a:p>
            <a:pPr marL="342900" indent="-342900" defTabSz="685800">
              <a:buClr>
                <a:srgbClr val="349D96"/>
              </a:buClr>
              <a:buFont typeface="Arial" panose="020B0604020202020204" pitchFamily="34" charset="0"/>
              <a:buChar char="•"/>
              <a:defRPr/>
            </a:pPr>
            <a:r>
              <a:rPr lang="en-US" sz="1800">
                <a:latin typeface="Century Gothic" panose="020B0502020202020204" pitchFamily="34" charset="0"/>
                <a:cs typeface="Segoe UI" panose="020B0502040204020203" pitchFamily="34" charset="0"/>
              </a:rPr>
              <a:t>Requires follow-up monitoring.</a:t>
            </a:r>
          </a:p>
          <a:p>
            <a:pPr marL="342900" indent="-342900" defTabSz="685800">
              <a:buClr>
                <a:srgbClr val="349D96"/>
              </a:buClr>
              <a:buFont typeface="Arial" panose="020B0604020202020204" pitchFamily="34" charset="0"/>
              <a:buChar char="•"/>
              <a:defRPr/>
            </a:pPr>
            <a:r>
              <a:rPr lang="en-US" sz="1800">
                <a:latin typeface="Century Gothic" panose="020B0502020202020204" pitchFamily="34" charset="0"/>
                <a:cs typeface="Segoe UI" panose="020B0502040204020203" pitchFamily="34" charset="0"/>
              </a:rPr>
              <a:t>Effective date: Jan 1, 2022.</a:t>
            </a:r>
          </a:p>
          <a:p>
            <a:pPr marL="342900" indent="-342900" defTabSz="685800">
              <a:buClr>
                <a:srgbClr val="349D96"/>
              </a:buClr>
              <a:buFont typeface="Arial" panose="020B0604020202020204" pitchFamily="34" charset="0"/>
              <a:buChar char="•"/>
              <a:defRPr/>
            </a:pPr>
            <a:r>
              <a:rPr lang="en-US" sz="1800">
                <a:latin typeface="Century Gothic" panose="020B0502020202020204" pitchFamily="34" charset="0"/>
                <a:cs typeface="Segoe UI" panose="020B0502040204020203" pitchFamily="34" charset="0"/>
              </a:rPr>
              <a:t>Mitigation of water is not required but systems are encouraged to follow public health advice and funding and technical assistance is available. </a:t>
            </a:r>
          </a:p>
          <a:p>
            <a:endParaRPr lang="en-US"/>
          </a:p>
        </p:txBody>
      </p:sp>
      <p:pic>
        <p:nvPicPr>
          <p:cNvPr id="9" name="Picture 8">
            <a:extLst>
              <a:ext uri="{FF2B5EF4-FFF2-40B4-BE49-F238E27FC236}">
                <a16:creationId xmlns:a16="http://schemas.microsoft.com/office/drawing/2014/main" id="{57DF0685-F2FF-76AE-26E0-8A97B58B77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32993" y="381638"/>
            <a:ext cx="3247245" cy="763458"/>
          </a:xfrm>
          <a:prstGeom prst="rect">
            <a:avLst/>
          </a:prstGeom>
        </p:spPr>
      </p:pic>
      <p:graphicFrame>
        <p:nvGraphicFramePr>
          <p:cNvPr id="12" name="Table 11">
            <a:extLst>
              <a:ext uri="{FF2B5EF4-FFF2-40B4-BE49-F238E27FC236}">
                <a16:creationId xmlns:a16="http://schemas.microsoft.com/office/drawing/2014/main" id="{3CF66780-43C4-EDB8-4256-4961CA5FF9BC}"/>
              </a:ext>
            </a:extLst>
          </p:cNvPr>
          <p:cNvGraphicFramePr>
            <a:graphicFrameLocks noGrp="1"/>
          </p:cNvGraphicFramePr>
          <p:nvPr>
            <p:extLst>
              <p:ext uri="{D42A27DB-BD31-4B8C-83A1-F6EECF244321}">
                <p14:modId xmlns:p14="http://schemas.microsoft.com/office/powerpoint/2010/main" val="1398182462"/>
              </p:ext>
            </p:extLst>
          </p:nvPr>
        </p:nvGraphicFramePr>
        <p:xfrm>
          <a:off x="4389120" y="2149569"/>
          <a:ext cx="4285054" cy="3661818"/>
        </p:xfrm>
        <a:graphic>
          <a:graphicData uri="http://schemas.openxmlformats.org/drawingml/2006/table">
            <a:tbl>
              <a:tblPr firstRow="1" bandRow="1">
                <a:tableStyleId>{5C22544A-7EE6-4342-B048-85BDC9FD1C3A}</a:tableStyleId>
              </a:tblPr>
              <a:tblGrid>
                <a:gridCol w="2142527">
                  <a:extLst>
                    <a:ext uri="{9D8B030D-6E8A-4147-A177-3AD203B41FA5}">
                      <a16:colId xmlns:a16="http://schemas.microsoft.com/office/drawing/2014/main" val="546296385"/>
                    </a:ext>
                  </a:extLst>
                </a:gridCol>
                <a:gridCol w="2142527">
                  <a:extLst>
                    <a:ext uri="{9D8B030D-6E8A-4147-A177-3AD203B41FA5}">
                      <a16:colId xmlns:a16="http://schemas.microsoft.com/office/drawing/2014/main" val="654818524"/>
                    </a:ext>
                  </a:extLst>
                </a:gridCol>
              </a:tblGrid>
              <a:tr h="694293">
                <a:tc>
                  <a:txBody>
                    <a:bodyPr/>
                    <a:lstStyle/>
                    <a:p>
                      <a:pPr algn="ctr"/>
                      <a:r>
                        <a:rPr lang="en-US"/>
                        <a:t>Drinking Water Contaminant</a:t>
                      </a:r>
                    </a:p>
                  </a:txBody>
                  <a:tcPr/>
                </a:tc>
                <a:tc>
                  <a:txBody>
                    <a:bodyPr/>
                    <a:lstStyle/>
                    <a:p>
                      <a:pPr algn="ctr"/>
                      <a:r>
                        <a:rPr lang="en-US"/>
                        <a:t>SAL </a:t>
                      </a:r>
                    </a:p>
                    <a:p>
                      <a:pPr algn="ctr"/>
                      <a:r>
                        <a:rPr lang="en-US"/>
                        <a:t>(parts per trillion)</a:t>
                      </a:r>
                    </a:p>
                  </a:txBody>
                  <a:tcPr/>
                </a:tc>
                <a:extLst>
                  <a:ext uri="{0D108BD9-81ED-4DB2-BD59-A6C34878D82A}">
                    <a16:rowId xmlns:a16="http://schemas.microsoft.com/office/drawing/2014/main" val="3696123672"/>
                  </a:ext>
                </a:extLst>
              </a:tr>
              <a:tr h="593505">
                <a:tc>
                  <a:txBody>
                    <a:bodyPr/>
                    <a:lstStyle/>
                    <a:p>
                      <a:pPr algn="ctr"/>
                      <a:r>
                        <a:rPr lang="en-US"/>
                        <a:t>PFOA</a:t>
                      </a:r>
                    </a:p>
                  </a:txBody>
                  <a:tcPr/>
                </a:tc>
                <a:tc>
                  <a:txBody>
                    <a:bodyPr/>
                    <a:lstStyle/>
                    <a:p>
                      <a:pPr algn="ctr"/>
                      <a:r>
                        <a:rPr lang="en-US"/>
                        <a:t>10</a:t>
                      </a:r>
                    </a:p>
                  </a:txBody>
                  <a:tcPr/>
                </a:tc>
                <a:extLst>
                  <a:ext uri="{0D108BD9-81ED-4DB2-BD59-A6C34878D82A}">
                    <a16:rowId xmlns:a16="http://schemas.microsoft.com/office/drawing/2014/main" val="3656591196"/>
                  </a:ext>
                </a:extLst>
              </a:tr>
              <a:tr h="593505">
                <a:tc>
                  <a:txBody>
                    <a:bodyPr/>
                    <a:lstStyle/>
                    <a:p>
                      <a:pPr algn="ctr"/>
                      <a:r>
                        <a:rPr lang="en-US"/>
                        <a:t>PFOS</a:t>
                      </a:r>
                    </a:p>
                  </a:txBody>
                  <a:tcPr/>
                </a:tc>
                <a:tc>
                  <a:txBody>
                    <a:bodyPr/>
                    <a:lstStyle/>
                    <a:p>
                      <a:pPr algn="ctr"/>
                      <a:r>
                        <a:rPr lang="en-US"/>
                        <a:t>15</a:t>
                      </a:r>
                    </a:p>
                  </a:txBody>
                  <a:tcPr/>
                </a:tc>
                <a:extLst>
                  <a:ext uri="{0D108BD9-81ED-4DB2-BD59-A6C34878D82A}">
                    <a16:rowId xmlns:a16="http://schemas.microsoft.com/office/drawing/2014/main" val="1213520529"/>
                  </a:ext>
                </a:extLst>
              </a:tr>
              <a:tr h="593505">
                <a:tc>
                  <a:txBody>
                    <a:bodyPr/>
                    <a:lstStyle/>
                    <a:p>
                      <a:pPr algn="ctr"/>
                      <a:r>
                        <a:rPr lang="en-US"/>
                        <a:t>PFNA</a:t>
                      </a:r>
                    </a:p>
                  </a:txBody>
                  <a:tcPr/>
                </a:tc>
                <a:tc>
                  <a:txBody>
                    <a:bodyPr/>
                    <a:lstStyle/>
                    <a:p>
                      <a:pPr algn="ctr"/>
                      <a:r>
                        <a:rPr lang="en-US"/>
                        <a:t>9</a:t>
                      </a:r>
                    </a:p>
                  </a:txBody>
                  <a:tcPr/>
                </a:tc>
                <a:extLst>
                  <a:ext uri="{0D108BD9-81ED-4DB2-BD59-A6C34878D82A}">
                    <a16:rowId xmlns:a16="http://schemas.microsoft.com/office/drawing/2014/main" val="1734125806"/>
                  </a:ext>
                </a:extLst>
              </a:tr>
              <a:tr h="593505">
                <a:tc>
                  <a:txBody>
                    <a:bodyPr/>
                    <a:lstStyle/>
                    <a:p>
                      <a:pPr algn="ctr"/>
                      <a:r>
                        <a:rPr lang="en-US" err="1"/>
                        <a:t>PFHxS</a:t>
                      </a:r>
                      <a:endParaRPr lang="en-US"/>
                    </a:p>
                  </a:txBody>
                  <a:tcPr/>
                </a:tc>
                <a:tc>
                  <a:txBody>
                    <a:bodyPr/>
                    <a:lstStyle/>
                    <a:p>
                      <a:pPr algn="ctr"/>
                      <a:r>
                        <a:rPr lang="en-US"/>
                        <a:t>65</a:t>
                      </a:r>
                    </a:p>
                  </a:txBody>
                  <a:tcPr/>
                </a:tc>
                <a:extLst>
                  <a:ext uri="{0D108BD9-81ED-4DB2-BD59-A6C34878D82A}">
                    <a16:rowId xmlns:a16="http://schemas.microsoft.com/office/drawing/2014/main" val="3749991386"/>
                  </a:ext>
                </a:extLst>
              </a:tr>
              <a:tr h="593505">
                <a:tc>
                  <a:txBody>
                    <a:bodyPr/>
                    <a:lstStyle/>
                    <a:p>
                      <a:pPr algn="ctr"/>
                      <a:r>
                        <a:rPr lang="en-US"/>
                        <a:t>PFBS</a:t>
                      </a:r>
                    </a:p>
                  </a:txBody>
                  <a:tcPr/>
                </a:tc>
                <a:tc>
                  <a:txBody>
                    <a:bodyPr/>
                    <a:lstStyle/>
                    <a:p>
                      <a:pPr algn="ctr"/>
                      <a:r>
                        <a:rPr lang="en-US"/>
                        <a:t>345</a:t>
                      </a:r>
                    </a:p>
                  </a:txBody>
                  <a:tcPr/>
                </a:tc>
                <a:extLst>
                  <a:ext uri="{0D108BD9-81ED-4DB2-BD59-A6C34878D82A}">
                    <a16:rowId xmlns:a16="http://schemas.microsoft.com/office/drawing/2014/main" val="3518219417"/>
                  </a:ext>
                </a:extLst>
              </a:tr>
            </a:tbl>
          </a:graphicData>
        </a:graphic>
      </p:graphicFrame>
    </p:spTree>
    <p:extLst>
      <p:ext uri="{BB962C8B-B14F-4D97-AF65-F5344CB8AC3E}">
        <p14:creationId xmlns:p14="http://schemas.microsoft.com/office/powerpoint/2010/main" val="1504499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BDA26A1-8979-B301-9E98-D4EF0DAEFA95}"/>
              </a:ext>
            </a:extLst>
          </p:cNvPr>
          <p:cNvSpPr>
            <a:spLocks noGrp="1"/>
          </p:cNvSpPr>
          <p:nvPr>
            <p:ph type="body" sz="quarter" idx="12"/>
          </p:nvPr>
        </p:nvSpPr>
        <p:spPr/>
        <p:txBody>
          <a:bodyPr/>
          <a:lstStyle/>
          <a:p>
            <a:r>
              <a:rPr lang="en-US"/>
              <a:t> and </a:t>
            </a:r>
            <a:r>
              <a:rPr lang="en-US" err="1"/>
              <a:t>WTn</a:t>
            </a:r>
            <a:r>
              <a:rPr lang="en-US"/>
              <a:t> PFAs dashboard</a:t>
            </a:r>
          </a:p>
        </p:txBody>
      </p:sp>
      <p:sp>
        <p:nvSpPr>
          <p:cNvPr id="5" name="Title 4">
            <a:extLst>
              <a:ext uri="{FF2B5EF4-FFF2-40B4-BE49-F238E27FC236}">
                <a16:creationId xmlns:a16="http://schemas.microsoft.com/office/drawing/2014/main" id="{DB96B502-94A6-AA41-9A56-6934EE800684}"/>
              </a:ext>
            </a:extLst>
          </p:cNvPr>
          <p:cNvSpPr>
            <a:spLocks noGrp="1"/>
          </p:cNvSpPr>
          <p:nvPr>
            <p:ph type="title"/>
          </p:nvPr>
        </p:nvSpPr>
        <p:spPr/>
        <p:txBody>
          <a:bodyPr>
            <a:normAutofit fontScale="90000"/>
          </a:bodyPr>
          <a:lstStyle/>
          <a:p>
            <a:r>
              <a:rPr lang="en-US"/>
              <a:t>SAL Implementation</a:t>
            </a:r>
          </a:p>
        </p:txBody>
      </p:sp>
    </p:spTree>
    <p:extLst>
      <p:ext uri="{BB962C8B-B14F-4D97-AF65-F5344CB8AC3E}">
        <p14:creationId xmlns:p14="http://schemas.microsoft.com/office/powerpoint/2010/main" val="2785271153"/>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3F3F3F"/>
      </a:dk2>
      <a:lt2>
        <a:srgbClr val="FFFFFF"/>
      </a:lt2>
      <a:accent1>
        <a:srgbClr val="2699BB"/>
      </a:accent1>
      <a:accent2>
        <a:srgbClr val="FFCC00"/>
      </a:accent2>
      <a:accent3>
        <a:srgbClr val="E8E8E8"/>
      </a:accent3>
      <a:accent4>
        <a:srgbClr val="6B7C8F"/>
      </a:accent4>
      <a:accent5>
        <a:srgbClr val="3069B2"/>
      </a:accent5>
      <a:accent6>
        <a:srgbClr val="3F3F3F"/>
      </a:accent6>
      <a:hlink>
        <a:srgbClr val="2699BB"/>
      </a:hlink>
      <a:folHlink>
        <a:srgbClr val="3069B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H PPT Template2.potx" id="{5898FDF5-3F3F-469B-A93D-9CD3D81F0B87}" vid="{6A118528-C9F9-4441-8AC6-EB840EA39D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A24825DEEDE964E99BF56449BAB2B2D" ma:contentTypeVersion="6" ma:contentTypeDescription="Create a new document." ma:contentTypeScope="" ma:versionID="c67c599bd3e54cfd683ffdc2a3068329">
  <xsd:schema xmlns:xsd="http://www.w3.org/2001/XMLSchema" xmlns:xs="http://www.w3.org/2001/XMLSchema" xmlns:p="http://schemas.microsoft.com/office/2006/metadata/properties" xmlns:ns2="47458e96-5e5a-468f-8847-f7d601201499" xmlns:ns3="d7b5f0c9-ac68-4a0e-9bf1-8273d2e9cee2" targetNamespace="http://schemas.microsoft.com/office/2006/metadata/properties" ma:root="true" ma:fieldsID="a7a053e1aad2ebd92cf87fc121bd3661" ns2:_="" ns3:_="">
    <xsd:import namespace="47458e96-5e5a-468f-8847-f7d601201499"/>
    <xsd:import namespace="d7b5f0c9-ac68-4a0e-9bf1-8273d2e9cee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458e96-5e5a-468f-8847-f7d6012014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b5f0c9-ac68-4a0e-9bf1-8273d2e9cee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865247-BFF8-4094-A1E3-953AAF601841}">
  <ds:schemaRefs>
    <ds:schemaRef ds:uri="http://schemas.microsoft.com/sharepoint/v3/contenttype/forms"/>
  </ds:schemaRefs>
</ds:datastoreItem>
</file>

<file path=customXml/itemProps2.xml><?xml version="1.0" encoding="utf-8"?>
<ds:datastoreItem xmlns:ds="http://schemas.openxmlformats.org/officeDocument/2006/customXml" ds:itemID="{19DCB941-C581-444C-8E3C-E94646AACC21}">
  <ds:schemaRefs>
    <ds:schemaRef ds:uri="http://schemas.microsoft.com/office/2006/metadata/properties"/>
    <ds:schemaRef ds:uri="d7b5f0c9-ac68-4a0e-9bf1-8273d2e9cee2"/>
    <ds:schemaRef ds:uri="http://schemas.microsoft.com/office/infopath/2007/PartnerControls"/>
    <ds:schemaRef ds:uri="http://schemas.microsoft.com/office/2006/documentManagement/types"/>
    <ds:schemaRef ds:uri="http://purl.org/dc/dcmitype/"/>
    <ds:schemaRef ds:uri="http://purl.org/dc/terms/"/>
    <ds:schemaRef ds:uri="http://www.w3.org/XML/1998/namespace"/>
    <ds:schemaRef ds:uri="http://schemas.openxmlformats.org/package/2006/metadata/core-properties"/>
    <ds:schemaRef ds:uri="47458e96-5e5a-468f-8847-f7d601201499"/>
    <ds:schemaRef ds:uri="http://purl.org/dc/elements/1.1/"/>
  </ds:schemaRefs>
</ds:datastoreItem>
</file>

<file path=customXml/itemProps3.xml><?xml version="1.0" encoding="utf-8"?>
<ds:datastoreItem xmlns:ds="http://schemas.openxmlformats.org/officeDocument/2006/customXml" ds:itemID="{A7D868CD-AB0E-4A1A-AFF5-D1EFFBFF2AD0}">
  <ds:schemaRefs>
    <ds:schemaRef ds:uri="47458e96-5e5a-468f-8847-f7d601201499"/>
    <ds:schemaRef ds:uri="d7b5f0c9-ac68-4a0e-9bf1-8273d2e9ce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72</TotalTime>
  <Words>2632</Words>
  <Application>Microsoft Office PowerPoint</Application>
  <PresentationFormat>On-screen Show (4:3)</PresentationFormat>
  <Paragraphs>411</Paragraphs>
  <Slides>33</Slides>
  <Notes>24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Aptos</vt:lpstr>
      <vt:lpstr>Arial</vt:lpstr>
      <vt:lpstr>Arial,Sans-Serif</vt:lpstr>
      <vt:lpstr>Calibri</vt:lpstr>
      <vt:lpstr>Century Gothic</vt:lpstr>
      <vt:lpstr>Courier New</vt:lpstr>
      <vt:lpstr>Segoe UI</vt:lpstr>
      <vt:lpstr>Symbol</vt:lpstr>
      <vt:lpstr>Times New Roman</vt:lpstr>
      <vt:lpstr>Wingdings</vt:lpstr>
      <vt:lpstr>Office Theme</vt:lpstr>
      <vt:lpstr>Washington State PFAS - Policy meets funding</vt:lpstr>
      <vt:lpstr>Contributors</vt:lpstr>
      <vt:lpstr>Per- and Polyfluoroalkyl Substances (PFAS) nonstick, stain and water resistant, heat stable</vt:lpstr>
      <vt:lpstr>Some PFAS are PBTs</vt:lpstr>
      <vt:lpstr>WA State Action to Address PFAS</vt:lpstr>
      <vt:lpstr>SALs set to be Health Protective</vt:lpstr>
      <vt:lpstr>A SAL is a Bridge to an MCL</vt:lpstr>
      <vt:lpstr>2021 State Action Levels (SALs)</vt:lpstr>
      <vt:lpstr>SAL Implementation</vt:lpstr>
      <vt:lpstr>PowerPoint Presentation</vt:lpstr>
      <vt:lpstr>PowerPoint Presentation</vt:lpstr>
      <vt:lpstr>Implementation of the PFAS SALs</vt:lpstr>
      <vt:lpstr>Summary of PFAS Water Testing to Date</vt:lpstr>
      <vt:lpstr>PFAS  Dashboard - Drinking Water Data</vt:lpstr>
      <vt:lpstr>PFAS WQ results data is easily accessible and transparent in the data table section of the PFAS Dashboard</vt:lpstr>
      <vt:lpstr>April 26, 2024</vt:lpstr>
      <vt:lpstr>New MCLs and Other Relevant Numbers</vt:lpstr>
      <vt:lpstr>Monitoring under EPA rule </vt:lpstr>
      <vt:lpstr>EPA PFAS Rule Dates</vt:lpstr>
      <vt:lpstr>State Rule (SALs) to EPA Rule (MCLs)</vt:lpstr>
      <vt:lpstr>June 2024 SBOH Decisions</vt:lpstr>
      <vt:lpstr>State SALs &amp; EPA’s Proposed MCLs  for Drinking Water</vt:lpstr>
      <vt:lpstr>SAL/MCL Comparison of PN and Other Actions </vt:lpstr>
      <vt:lpstr>SAL/MCL - Sampling Requirements  Now to 4/25/2027 </vt:lpstr>
      <vt:lpstr>SRF Funding Programs</vt:lpstr>
      <vt:lpstr>Funding Specifics</vt:lpstr>
      <vt:lpstr>Funding Opportunities For Emerging Contaminants</vt:lpstr>
      <vt:lpstr>Soup-to-Nuts PFAS TA and Funding Process</vt:lpstr>
      <vt:lpstr>Dedicated Emerging Contaminants Funding</vt:lpstr>
      <vt:lpstr>Washington State PFAS Programs</vt:lpstr>
      <vt:lpstr>DWSRF Staff Contacts</vt:lpstr>
      <vt:lpstr>Questions?</vt:lpstr>
      <vt:lpstr>PowerPoint Presentation</vt:lpstr>
    </vt:vector>
  </TitlesOfParts>
  <Company>Washington State Department of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Dimitrova, Simana  (DOH)</dc:creator>
  <cp:lastModifiedBy>Pettit, Chris (DOH)</cp:lastModifiedBy>
  <cp:revision>2</cp:revision>
  <cp:lastPrinted>2019-06-24T22:33:15Z</cp:lastPrinted>
  <dcterms:created xsi:type="dcterms:W3CDTF">2018-03-05T22:02:38Z</dcterms:created>
  <dcterms:modified xsi:type="dcterms:W3CDTF">2024-11-18T01:34:29Z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0x0101006A24825DEEDE964E99BF56449BAB2B2D</vt:lpwstr>
  </property>
  <property fmtid="{D5CDD505-2E9C-101B-9397-08002B2CF9AE}" pid="3" name="_dlc_DocIdItemGuid">
    <vt:lpwstr>f640e05c-14de-4082-a60c-89c409cdcca4</vt:lpwstr>
  </property>
  <property fmtid="{D5CDD505-2E9C-101B-9397-08002B2CF9AE}" pid="4" name="MSIP_Label_1520fa42-cf58-4c22-8b93-58cf1d3bd1cb_Enabled">
    <vt:lpwstr>true</vt:lpwstr>
  </property>
  <property fmtid="{D5CDD505-2E9C-101B-9397-08002B2CF9AE}" pid="5" name="MSIP_Label_1520fa42-cf58-4c22-8b93-58cf1d3bd1cb_SetDate">
    <vt:lpwstr>2023-01-30T21:08:34Z</vt:lpwstr>
  </property>
  <property fmtid="{D5CDD505-2E9C-101B-9397-08002B2CF9AE}" pid="6" name="MSIP_Label_1520fa42-cf58-4c22-8b93-58cf1d3bd1cb_Method">
    <vt:lpwstr>Standard</vt:lpwstr>
  </property>
  <property fmtid="{D5CDD505-2E9C-101B-9397-08002B2CF9AE}" pid="7" name="MSIP_Label_1520fa42-cf58-4c22-8b93-58cf1d3bd1cb_Name">
    <vt:lpwstr>Public Information</vt:lpwstr>
  </property>
  <property fmtid="{D5CDD505-2E9C-101B-9397-08002B2CF9AE}" pid="8" name="MSIP_Label_1520fa42-cf58-4c22-8b93-58cf1d3bd1cb_SiteId">
    <vt:lpwstr>11d0e217-264e-400a-8ba0-57dcc127d72d</vt:lpwstr>
  </property>
  <property fmtid="{D5CDD505-2E9C-101B-9397-08002B2CF9AE}" pid="9" name="MSIP_Label_1520fa42-cf58-4c22-8b93-58cf1d3bd1cb_ActionId">
    <vt:lpwstr>ff6a050b-1c6f-4dfa-b0d3-42bbc20cc068</vt:lpwstr>
  </property>
  <property fmtid="{D5CDD505-2E9C-101B-9397-08002B2CF9AE}" pid="10" name="MSIP_Label_1520fa42-cf58-4c22-8b93-58cf1d3bd1cb_ContentBits">
    <vt:lpwstr>0</vt:lpwstr>
  </property>
</Properties>
</file>