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4" r:id="rId2"/>
    <p:sldId id="257" r:id="rId3"/>
    <p:sldId id="422" r:id="rId4"/>
    <p:sldId id="419" r:id="rId5"/>
    <p:sldId id="420" r:id="rId6"/>
    <p:sldId id="421" r:id="rId7"/>
    <p:sldId id="259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06" r:id="rId18"/>
    <p:sldId id="28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FCC66"/>
    <a:srgbClr val="008000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81"/>
  </p:normalViewPr>
  <p:slideViewPr>
    <p:cSldViewPr snapToGrid="0">
      <p:cViewPr>
        <p:scale>
          <a:sx n="66" d="100"/>
          <a:sy n="66" d="100"/>
        </p:scale>
        <p:origin x="1856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97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58CAD3-9DD6-40AB-A674-7849089D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5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C4A173-DFE8-4F0A-87D9-1FE80CF4E68B}" type="datetimeFigureOut">
              <a:rPr lang="en-US"/>
              <a:pPr>
                <a:defRPr/>
              </a:pPr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537F23-AA74-41CF-A3F1-32DB87A7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02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9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2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79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8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9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90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6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52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156-1-SRF-PowerPoint-Temp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9083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b="1" dirty="0" smtClean="0"/>
              <a:t>Iowa SRF</a:t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92D050"/>
                </a:solidFill>
              </a:rPr>
              <a:t>Customer Service </a:t>
            </a:r>
            <a:r>
              <a:rPr lang="en-US" sz="6000" b="1" dirty="0" smtClean="0"/>
              <a:t>Focus</a:t>
            </a:r>
            <a:br>
              <a:rPr lang="en-US" sz="6000" b="1" dirty="0" smtClean="0"/>
            </a:br>
            <a:endParaRPr lang="en-US" sz="6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26405" y="5457369"/>
            <a:ext cx="394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Patti Cale-Finnegan</a:t>
            </a:r>
          </a:p>
          <a:p>
            <a:pPr algn="ctr"/>
            <a:r>
              <a:rPr lang="en-US" b="1" dirty="0" smtClean="0">
                <a:latin typeface="+mj-lt"/>
              </a:rPr>
              <a:t>Department of Natural Resources</a:t>
            </a:r>
            <a:endParaRPr lang="en-US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285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CIFA 2017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7028" y="1527176"/>
            <a:ext cx="8287657" cy="40753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Example projects:</a:t>
            </a:r>
          </a:p>
          <a:p>
            <a:pPr lvl="1" eaLnBrk="1" hangingPunct="1"/>
            <a:r>
              <a:rPr lang="en-US" altLang="en-US" b="1" dirty="0" smtClean="0"/>
              <a:t>Clarence, IA, pop. 974, borrowed $120,000 to cover costs of televising sewers and preparing sewer rehab facility plan</a:t>
            </a:r>
          </a:p>
          <a:p>
            <a:pPr lvl="1" eaLnBrk="1" hangingPunct="1"/>
            <a:r>
              <a:rPr lang="en-US" altLang="en-US" b="1" dirty="0" smtClean="0"/>
              <a:t>Having an approved FP made them more competitive for CDBG</a:t>
            </a:r>
          </a:p>
          <a:p>
            <a:pPr lvl="1" eaLnBrk="1" hangingPunct="1"/>
            <a:r>
              <a:rPr lang="en-US" altLang="en-US" b="1" dirty="0" smtClean="0"/>
              <a:t>Received $300,000 grant and borrowed $1.3 million from CWSRF, rolling in P&amp;D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and Design Loans</a:t>
            </a:r>
          </a:p>
        </p:txBody>
      </p:sp>
    </p:spTree>
    <p:extLst>
      <p:ext uri="{BB962C8B-B14F-4D97-AF65-F5344CB8AC3E}">
        <p14:creationId xmlns:p14="http://schemas.microsoft.com/office/powerpoint/2010/main" val="40252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7028" y="1527176"/>
            <a:ext cx="8287657" cy="40753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Why we do it:</a:t>
            </a:r>
          </a:p>
          <a:p>
            <a:pPr lvl="1" eaLnBrk="1" hangingPunct="1"/>
            <a:r>
              <a:rPr lang="en-US" altLang="en-US" b="1" dirty="0" smtClean="0"/>
              <a:t>Incentivize nonpoint source water quality practices</a:t>
            </a:r>
          </a:p>
          <a:p>
            <a:pPr lvl="1" eaLnBrk="1" hangingPunct="1"/>
            <a:r>
              <a:rPr lang="en-US" altLang="en-US" b="1" dirty="0" smtClean="0"/>
              <a:t>Promote watershed-based planning and partnerships</a:t>
            </a:r>
          </a:p>
          <a:p>
            <a:pPr lvl="1" eaLnBrk="1" hangingPunct="1"/>
            <a:r>
              <a:rPr lang="en-US" altLang="en-US" b="1" dirty="0" smtClean="0"/>
              <a:t>Develop expertise in design community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>
            <a:off x="5457371" y="4513460"/>
            <a:ext cx="3541486" cy="22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7028" y="1527176"/>
            <a:ext cx="8287657" cy="40753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How we do it:</a:t>
            </a:r>
          </a:p>
          <a:p>
            <a:pPr lvl="1" eaLnBrk="1" hangingPunct="1"/>
            <a:r>
              <a:rPr lang="en-US" altLang="en-US" b="1" dirty="0" smtClean="0"/>
              <a:t>Pre-application conference call</a:t>
            </a:r>
          </a:p>
          <a:p>
            <a:pPr lvl="1" eaLnBrk="1" hangingPunct="1"/>
            <a:r>
              <a:rPr lang="en-US" altLang="en-US" b="1" dirty="0" smtClean="0"/>
              <a:t>Technical assistance from urban conservationist</a:t>
            </a:r>
          </a:p>
          <a:p>
            <a:pPr lvl="1" eaLnBrk="1" hangingPunct="1"/>
            <a:r>
              <a:rPr lang="en-US" altLang="en-US" b="1" dirty="0" smtClean="0"/>
              <a:t>Partnership with watershed organizations</a:t>
            </a:r>
          </a:p>
          <a:p>
            <a:pPr lvl="1" eaLnBrk="1" hangingPunct="1"/>
            <a:r>
              <a:rPr lang="en-US" altLang="en-US" b="1" dirty="0" smtClean="0"/>
              <a:t>Training for communities, consultants, contractors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</a:t>
            </a:r>
          </a:p>
        </p:txBody>
      </p:sp>
    </p:spTree>
    <p:extLst>
      <p:ext uri="{BB962C8B-B14F-4D97-AF65-F5344CB8AC3E}">
        <p14:creationId xmlns:p14="http://schemas.microsoft.com/office/powerpoint/2010/main" val="7287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7028" y="1527176"/>
            <a:ext cx="8287657" cy="40753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Example projects:</a:t>
            </a:r>
          </a:p>
          <a:p>
            <a:pPr lvl="1" eaLnBrk="1" hangingPunct="1"/>
            <a:r>
              <a:rPr lang="en-US" altLang="en-US" b="1" dirty="0" smtClean="0"/>
              <a:t>Sioux City, IA, located in highly erosive Loess Hills along the Missouri River</a:t>
            </a:r>
          </a:p>
          <a:p>
            <a:pPr lvl="1" eaLnBrk="1" hangingPunct="1"/>
            <a:r>
              <a:rPr lang="en-US" altLang="en-US" b="1" dirty="0" smtClean="0"/>
              <a:t>Brought in multiple agencies to advise</a:t>
            </a:r>
          </a:p>
          <a:p>
            <a:pPr lvl="1" eaLnBrk="1" hangingPunct="1"/>
            <a:r>
              <a:rPr lang="en-US" altLang="en-US" b="1" dirty="0" smtClean="0"/>
              <a:t>Settled on three practices:  stream stabilization, prairie and oak savanna restoration, and storm water infiltration</a:t>
            </a:r>
          </a:p>
          <a:p>
            <a:pPr lvl="1" eaLnBrk="1" hangingPunct="1"/>
            <a:endParaRPr lang="en-US" altLang="en-US" b="1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</a:t>
            </a:r>
          </a:p>
        </p:txBody>
      </p:sp>
    </p:spTree>
    <p:extLst>
      <p:ext uri="{BB962C8B-B14F-4D97-AF65-F5344CB8AC3E}">
        <p14:creationId xmlns:p14="http://schemas.microsoft.com/office/powerpoint/2010/main" val="35764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7028" y="1527176"/>
            <a:ext cx="8287657" cy="40753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Example projects:</a:t>
            </a:r>
          </a:p>
          <a:p>
            <a:pPr lvl="1" eaLnBrk="1" hangingPunct="1"/>
            <a:r>
              <a:rPr lang="en-US" altLang="en-US" b="1" dirty="0" smtClean="0"/>
              <a:t>Communication with neighbors crucial</a:t>
            </a:r>
          </a:p>
          <a:p>
            <a:pPr lvl="1" eaLnBrk="1" hangingPunct="1"/>
            <a:r>
              <a:rPr lang="en-US" altLang="en-US" b="1" dirty="0" smtClean="0"/>
              <a:t>Worked with local and national mall officials to site practices</a:t>
            </a:r>
          </a:p>
          <a:p>
            <a:pPr lvl="1" eaLnBrk="1" hangingPunct="1"/>
            <a:r>
              <a:rPr lang="en-US" altLang="en-US" b="1" dirty="0" smtClean="0"/>
              <a:t>Contracted with AmeriCorps</a:t>
            </a:r>
          </a:p>
          <a:p>
            <a:pPr lvl="1" eaLnBrk="1" hangingPunct="1"/>
            <a:endParaRPr lang="en-US" altLang="en-US" b="1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4457" r="4953" b="6407"/>
          <a:stretch/>
        </p:blipFill>
        <p:spPr bwMode="auto">
          <a:xfrm>
            <a:off x="5123543" y="4170532"/>
            <a:ext cx="3730171" cy="253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9" y="4032736"/>
            <a:ext cx="3650230" cy="282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7028" y="1527176"/>
            <a:ext cx="5384801" cy="40753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Example projects:</a:t>
            </a:r>
          </a:p>
          <a:p>
            <a:pPr lvl="1" eaLnBrk="1" hangingPunct="1"/>
            <a:r>
              <a:rPr lang="en-US" altLang="en-US" b="1" dirty="0" smtClean="0"/>
              <a:t>Granger, IA, pop. 1244</a:t>
            </a:r>
          </a:p>
          <a:p>
            <a:pPr lvl="1" eaLnBrk="1" hangingPunct="1"/>
            <a:r>
              <a:rPr lang="en-US" altLang="en-US" b="1" dirty="0" smtClean="0"/>
              <a:t>Planned a stream stabilization and storm water wetland project</a:t>
            </a:r>
          </a:p>
          <a:p>
            <a:pPr lvl="1" eaLnBrk="1" hangingPunct="1"/>
            <a:r>
              <a:rPr lang="en-US" altLang="en-US" b="1" dirty="0" smtClean="0"/>
              <a:t>Had multiple funding sources</a:t>
            </a:r>
          </a:p>
          <a:p>
            <a:pPr lvl="1" eaLnBrk="1" hangingPunct="1"/>
            <a:endParaRPr lang="en-US" altLang="en-US" b="1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/>
          <a:stretch/>
        </p:blipFill>
        <p:spPr>
          <a:xfrm rot="5400000">
            <a:off x="4687661" y="2380796"/>
            <a:ext cx="5069114" cy="34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7028" y="1527176"/>
            <a:ext cx="8200572" cy="40753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Example projects:</a:t>
            </a:r>
          </a:p>
          <a:p>
            <a:pPr lvl="1" eaLnBrk="1" hangingPunct="1"/>
            <a:r>
              <a:rPr lang="en-US" altLang="en-US" b="1" dirty="0" smtClean="0"/>
              <a:t>Problems with design, construction, site characteristics, etc. required constant hand-holding and intervention</a:t>
            </a:r>
          </a:p>
          <a:p>
            <a:pPr marL="457200" lvl="1" indent="0" eaLnBrk="1" hangingPunct="1">
              <a:buNone/>
            </a:pPr>
            <a:endParaRPr lang="en-US" altLang="en-US" b="1" dirty="0" smtClean="0"/>
          </a:p>
          <a:p>
            <a:pPr lvl="1" eaLnBrk="1" hangingPunct="1"/>
            <a:endParaRPr lang="en-US" altLang="en-US" b="1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Projects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1" y="3568699"/>
            <a:ext cx="5588001" cy="31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885372"/>
            <a:ext cx="8096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2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3655" y="2340428"/>
            <a:ext cx="7315200" cy="3657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IowaSRF.com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5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263752"/>
            <a:ext cx="8580930" cy="266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265370" y="3150846"/>
            <a:ext cx="7109373" cy="185658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b="1" dirty="0" smtClean="0"/>
              <a:t>Iowa SRF Customer Service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Environmental review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Planning and design loans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Sponsored projects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2211" y="1427163"/>
            <a:ext cx="5078413" cy="4259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Why we do it: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It was perceived as a barrier to using the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We can streamline the process with expert staff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17500"/>
            <a:ext cx="6626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Review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43" y="1396547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8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2211" y="1427163"/>
            <a:ext cx="8343446" cy="4259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How we do it: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Each water or wastewater infrastructure project is assigned to an environmental review specialist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ER specialist manages NEPA and Sec. 106 consultation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If archaeology or architectural history survey is needed, we use our master contracts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17500"/>
            <a:ext cx="6626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Review</a:t>
            </a:r>
          </a:p>
        </p:txBody>
      </p:sp>
    </p:spTree>
    <p:extLst>
      <p:ext uri="{BB962C8B-B14F-4D97-AF65-F5344CB8AC3E}">
        <p14:creationId xmlns:p14="http://schemas.microsoft.com/office/powerpoint/2010/main" val="13741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2211" y="1427163"/>
            <a:ext cx="4584246" cy="4259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Example project: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Des Moines, 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Tribal concerns prompted a Programmatic Agreement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During construction, 7,000 year-old village and human remains were found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b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17500"/>
            <a:ext cx="6626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Review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22" y="1524000"/>
            <a:ext cx="3713232" cy="27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2211" y="1427163"/>
            <a:ext cx="8474980" cy="4259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Example project: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Extensive data recovery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Dispute over future restrictions on site went up to Advisory Council on Historic Preservation for resolution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Without SRF ER specialists’ expertise, the issues could have dragged on for years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b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17500"/>
            <a:ext cx="6626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Review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14" y="4474574"/>
            <a:ext cx="3934277" cy="227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7028" y="1527176"/>
            <a:ext cx="8287657" cy="40753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Why we do it:</a:t>
            </a:r>
          </a:p>
          <a:p>
            <a:pPr lvl="1" eaLnBrk="1" hangingPunct="1"/>
            <a:r>
              <a:rPr lang="en-US" altLang="en-US" b="1" dirty="0" smtClean="0"/>
              <a:t>Many communities don’t have reserves to pay for upfront engineering costs</a:t>
            </a:r>
          </a:p>
          <a:p>
            <a:pPr lvl="1" eaLnBrk="1" hangingPunct="1"/>
            <a:r>
              <a:rPr lang="en-US" altLang="en-US" b="1" dirty="0" smtClean="0"/>
              <a:t>Helps get project ready for permanent construction financing, applying for grants</a:t>
            </a:r>
          </a:p>
          <a:p>
            <a:pPr lvl="1" eaLnBrk="1" hangingPunct="1"/>
            <a:r>
              <a:rPr lang="en-US" altLang="en-US" b="1" dirty="0" smtClean="0"/>
              <a:t>Timing of SRF construction loan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and Design Loans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2" y="4463142"/>
            <a:ext cx="3592288" cy="239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7028" y="1527176"/>
            <a:ext cx="8287657" cy="40753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How we do it:</a:t>
            </a:r>
          </a:p>
          <a:p>
            <a:pPr lvl="1" eaLnBrk="1" hangingPunct="1"/>
            <a:r>
              <a:rPr lang="en-US" altLang="en-US" b="1" dirty="0" smtClean="0"/>
              <a:t>0% interest, no fees for up to 3 years</a:t>
            </a:r>
          </a:p>
          <a:p>
            <a:pPr lvl="1" eaLnBrk="1" hangingPunct="1"/>
            <a:r>
              <a:rPr lang="en-US" altLang="en-US" b="1" dirty="0" smtClean="0"/>
              <a:t>Rolls into SRF construction loan</a:t>
            </a:r>
          </a:p>
          <a:p>
            <a:pPr lvl="1" eaLnBrk="1" hangingPunct="1"/>
            <a:r>
              <a:rPr lang="en-US" altLang="en-US" b="1" dirty="0" smtClean="0"/>
              <a:t>Or if other funding method used, paid off with permanent financing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and Design Loans</a:t>
            </a:r>
          </a:p>
        </p:txBody>
      </p:sp>
    </p:spTree>
    <p:extLst>
      <p:ext uri="{BB962C8B-B14F-4D97-AF65-F5344CB8AC3E}">
        <p14:creationId xmlns:p14="http://schemas.microsoft.com/office/powerpoint/2010/main" val="21034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7028" y="1527176"/>
            <a:ext cx="8287657" cy="4075338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Example projects:</a:t>
            </a:r>
          </a:p>
          <a:p>
            <a:pPr lvl="1" eaLnBrk="1" hangingPunct="1"/>
            <a:r>
              <a:rPr lang="en-US" altLang="en-US" b="1" dirty="0" smtClean="0"/>
              <a:t>Walnut, IA, population 779, borrowed $170,000 for an engineering report on a new well</a:t>
            </a:r>
          </a:p>
          <a:p>
            <a:pPr lvl="1" eaLnBrk="1" hangingPunct="1"/>
            <a:r>
              <a:rPr lang="en-US" altLang="en-US" b="1" dirty="0" smtClean="0"/>
              <a:t>Having the PER allowed disadvantaged community to apply for grant and loan from Community Development Block Grant and USDA Rural Development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and Design Loans</a:t>
            </a:r>
          </a:p>
        </p:txBody>
      </p:sp>
    </p:spTree>
    <p:extLst>
      <p:ext uri="{BB962C8B-B14F-4D97-AF65-F5344CB8AC3E}">
        <p14:creationId xmlns:p14="http://schemas.microsoft.com/office/powerpoint/2010/main" val="37314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6463</TotalTime>
  <Words>494</Words>
  <Application>Microsoft Macintosh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Black</vt:lpstr>
      <vt:lpstr>Calibri</vt:lpstr>
      <vt:lpstr>Helvetica</vt:lpstr>
      <vt:lpstr>Arial</vt:lpstr>
      <vt:lpstr>Default Design</vt:lpstr>
      <vt:lpstr>Iowa SRF Customer Service Focus </vt:lpstr>
      <vt:lpstr>PowerPoint Presentation</vt:lpstr>
      <vt:lpstr>Environmental Review</vt:lpstr>
      <vt:lpstr>Environmental Review</vt:lpstr>
      <vt:lpstr>Environmental Review</vt:lpstr>
      <vt:lpstr>Environmental Review</vt:lpstr>
      <vt:lpstr>Planning and Design Loans</vt:lpstr>
      <vt:lpstr>Planning and Design Loans</vt:lpstr>
      <vt:lpstr>Planning and Design Loans</vt:lpstr>
      <vt:lpstr>Planning and Design Loans</vt:lpstr>
      <vt:lpstr>Sponsored Projects</vt:lpstr>
      <vt:lpstr>Sponsored Projects</vt:lpstr>
      <vt:lpstr>Sponsored Projects</vt:lpstr>
      <vt:lpstr>Sponsored Projects</vt:lpstr>
      <vt:lpstr>Sponsored Projects</vt:lpstr>
      <vt:lpstr>Sponsored Projects</vt:lpstr>
      <vt:lpstr>PowerPoint Presentation</vt:lpstr>
      <vt:lpstr>PowerPoint Presentation</vt:lpstr>
    </vt:vector>
  </TitlesOfParts>
  <Company>Strategic America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khentzen</dc:creator>
  <cp:lastModifiedBy>Brian Carlstrom</cp:lastModifiedBy>
  <cp:revision>192</cp:revision>
  <dcterms:created xsi:type="dcterms:W3CDTF">2008-07-29T15:26:35Z</dcterms:created>
  <dcterms:modified xsi:type="dcterms:W3CDTF">2017-10-30T17:55:12Z</dcterms:modified>
</cp:coreProperties>
</file>