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96" r:id="rId5"/>
    <p:sldId id="297" r:id="rId6"/>
    <p:sldId id="301" r:id="rId7"/>
    <p:sldId id="300" r:id="rId8"/>
    <p:sldId id="298" r:id="rId9"/>
    <p:sldId id="299" r:id="rId10"/>
    <p:sldId id="338" r:id="rId11"/>
    <p:sldId id="302" r:id="rId12"/>
    <p:sldId id="307" r:id="rId13"/>
    <p:sldId id="314" r:id="rId14"/>
    <p:sldId id="306" r:id="rId15"/>
    <p:sldId id="308" r:id="rId16"/>
    <p:sldId id="309" r:id="rId17"/>
    <p:sldId id="310" r:id="rId18"/>
    <p:sldId id="315" r:id="rId19"/>
    <p:sldId id="313" r:id="rId20"/>
    <p:sldId id="331" r:id="rId21"/>
    <p:sldId id="320" r:id="rId22"/>
    <p:sldId id="316" r:id="rId23"/>
    <p:sldId id="322" r:id="rId24"/>
    <p:sldId id="325" r:id="rId25"/>
    <p:sldId id="323" r:id="rId26"/>
    <p:sldId id="324" r:id="rId27"/>
    <p:sldId id="326" r:id="rId28"/>
    <p:sldId id="332" r:id="rId29"/>
    <p:sldId id="333" r:id="rId30"/>
    <p:sldId id="334" r:id="rId31"/>
    <p:sldId id="335" r:id="rId32"/>
    <p:sldId id="327" r:id="rId33"/>
    <p:sldId id="328" r:id="rId34"/>
    <p:sldId id="318" r:id="rId35"/>
    <p:sldId id="329" r:id="rId36"/>
    <p:sldId id="330" r:id="rId37"/>
    <p:sldId id="33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E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22" autoAdjust="0"/>
  </p:normalViewPr>
  <p:slideViewPr>
    <p:cSldViewPr>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3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98022D-315E-4DCD-83AA-FDE09CA1E5F4}" type="datetimeFigureOut">
              <a:rPr lang="en-US" smtClean="0"/>
              <a:pPr/>
              <a:t>12/9/2020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1021A-CA97-4BFD-87B6-2FBD359036F0}" type="datetimeFigureOut">
              <a:rPr lang="en-US" smtClean="0"/>
              <a:pPr/>
              <a:t>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a:t>
            </a:r>
            <a:r>
              <a:rPr lang="en-US" baseline="0" dirty="0"/>
              <a:t> saying there isn’t some art to go along with the science here, but there are some consistent characteristics of VP</a:t>
            </a:r>
            <a:endParaRPr lang="en-US" dirty="0"/>
          </a:p>
        </p:txBody>
      </p:sp>
      <p:sp>
        <p:nvSpPr>
          <p:cNvPr id="5" name="Date Placeholder 4"/>
          <p:cNvSpPr>
            <a:spLocks noGrp="1"/>
          </p:cNvSpPr>
          <p:nvPr>
            <p:ph type="dt" idx="11"/>
          </p:nvPr>
        </p:nvSpPr>
        <p:spPr/>
        <p:txBody>
          <a:bodyPr/>
          <a:lstStyle/>
          <a:p>
            <a:r>
              <a:rPr lang="en-US"/>
              <a:t>6/20/2019</a:t>
            </a:r>
          </a:p>
        </p:txBody>
      </p:sp>
      <p:sp>
        <p:nvSpPr>
          <p:cNvPr id="6" name="Header Placeholder 5"/>
          <p:cNvSpPr>
            <a:spLocks noGrp="1"/>
          </p:cNvSpPr>
          <p:nvPr>
            <p:ph type="hdr" sz="quarter" idx="12"/>
          </p:nvPr>
        </p:nvSpPr>
        <p:spPr/>
        <p:txBody>
          <a:bodyPr/>
          <a:lstStyle/>
          <a:p>
            <a:r>
              <a:rPr lang="en-US"/>
              <a:t>Value Planning</a:t>
            </a:r>
          </a:p>
        </p:txBody>
      </p:sp>
    </p:spTree>
    <p:extLst>
      <p:ext uri="{BB962C8B-B14F-4D97-AF65-F5344CB8AC3E}">
        <p14:creationId xmlns:p14="http://schemas.microsoft.com/office/powerpoint/2010/main" val="242473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a graphic</a:t>
            </a:r>
            <a:r>
              <a:rPr lang="en-US" baseline="0" dirty="0"/>
              <a:t> designer.   Still working.</a:t>
            </a:r>
          </a:p>
          <a:p>
            <a:r>
              <a:rPr lang="en-US" dirty="0"/>
              <a:t>Not</a:t>
            </a:r>
            <a:r>
              <a:rPr lang="en-US" baseline="0" dirty="0"/>
              <a:t> steps, certainly not linear.  More moving parts</a:t>
            </a:r>
            <a:endParaRPr lang="en-US" dirty="0"/>
          </a:p>
        </p:txBody>
      </p:sp>
      <p:sp>
        <p:nvSpPr>
          <p:cNvPr id="5" name="Date Placeholder 4"/>
          <p:cNvSpPr>
            <a:spLocks noGrp="1"/>
          </p:cNvSpPr>
          <p:nvPr>
            <p:ph type="dt" idx="11"/>
          </p:nvPr>
        </p:nvSpPr>
        <p:spPr/>
        <p:txBody>
          <a:bodyPr/>
          <a:lstStyle/>
          <a:p>
            <a:r>
              <a:rPr lang="en-US"/>
              <a:t>6/20/2019</a:t>
            </a:r>
          </a:p>
        </p:txBody>
      </p:sp>
      <p:sp>
        <p:nvSpPr>
          <p:cNvPr id="6" name="Header Placeholder 5"/>
          <p:cNvSpPr>
            <a:spLocks noGrp="1"/>
          </p:cNvSpPr>
          <p:nvPr>
            <p:ph type="hdr" sz="quarter" idx="12"/>
          </p:nvPr>
        </p:nvSpPr>
        <p:spPr/>
        <p:txBody>
          <a:bodyPr/>
          <a:lstStyle/>
          <a:p>
            <a:r>
              <a:rPr lang="en-US"/>
              <a:t>Value Planning</a:t>
            </a:r>
          </a:p>
        </p:txBody>
      </p:sp>
    </p:spTree>
    <p:extLst>
      <p:ext uri="{BB962C8B-B14F-4D97-AF65-F5344CB8AC3E}">
        <p14:creationId xmlns:p14="http://schemas.microsoft.com/office/powerpoint/2010/main" val="180553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stakeholders don’t realize that they are stake holders; if you want input, you have to go get it. </a:t>
            </a:r>
          </a:p>
          <a:p>
            <a:endParaRPr lang="en-US" dirty="0"/>
          </a:p>
          <a:p>
            <a:r>
              <a:rPr lang="en-US" dirty="0"/>
              <a:t>Having a wide</a:t>
            </a:r>
            <a:r>
              <a:rPr lang="en-US" baseline="0" dirty="0"/>
              <a:t> range of stakeholders makes your project stronger.</a:t>
            </a:r>
          </a:p>
          <a:p>
            <a:endParaRPr lang="en-US" baseline="0" dirty="0"/>
          </a:p>
          <a:p>
            <a:r>
              <a:rPr lang="en-US" baseline="0" dirty="0"/>
              <a:t>BJJ life sparing.  They are not your enemy, they are training partners.</a:t>
            </a:r>
            <a:endParaRPr lang="en-US" dirty="0"/>
          </a:p>
        </p:txBody>
      </p:sp>
      <p:sp>
        <p:nvSpPr>
          <p:cNvPr id="5" name="Date Placeholder 4"/>
          <p:cNvSpPr>
            <a:spLocks noGrp="1"/>
          </p:cNvSpPr>
          <p:nvPr>
            <p:ph type="dt" idx="11"/>
          </p:nvPr>
        </p:nvSpPr>
        <p:spPr/>
        <p:txBody>
          <a:bodyPr/>
          <a:lstStyle/>
          <a:p>
            <a:r>
              <a:rPr lang="en-US"/>
              <a:t>6/20/2019</a:t>
            </a:r>
          </a:p>
        </p:txBody>
      </p:sp>
      <p:sp>
        <p:nvSpPr>
          <p:cNvPr id="6" name="Header Placeholder 5"/>
          <p:cNvSpPr>
            <a:spLocks noGrp="1"/>
          </p:cNvSpPr>
          <p:nvPr>
            <p:ph type="hdr" sz="quarter" idx="12"/>
          </p:nvPr>
        </p:nvSpPr>
        <p:spPr/>
        <p:txBody>
          <a:bodyPr/>
          <a:lstStyle/>
          <a:p>
            <a:r>
              <a:rPr lang="en-US"/>
              <a:t>Value Planning</a:t>
            </a:r>
          </a:p>
        </p:txBody>
      </p:sp>
    </p:spTree>
    <p:extLst>
      <p:ext uri="{BB962C8B-B14F-4D97-AF65-F5344CB8AC3E}">
        <p14:creationId xmlns:p14="http://schemas.microsoft.com/office/powerpoint/2010/main" val="184548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all fairness to my colleagues in consulting,</a:t>
            </a:r>
            <a:r>
              <a:rPr lang="en-US" baseline="0" dirty="0"/>
              <a:t> there are usually not totally off base</a:t>
            </a:r>
            <a:endParaRPr lang="en-US" dirty="0"/>
          </a:p>
        </p:txBody>
      </p:sp>
      <p:sp>
        <p:nvSpPr>
          <p:cNvPr id="5" name="Date Placeholder 4"/>
          <p:cNvSpPr>
            <a:spLocks noGrp="1"/>
          </p:cNvSpPr>
          <p:nvPr>
            <p:ph type="dt" idx="11"/>
          </p:nvPr>
        </p:nvSpPr>
        <p:spPr/>
        <p:txBody>
          <a:bodyPr/>
          <a:lstStyle/>
          <a:p>
            <a:r>
              <a:rPr lang="en-US"/>
              <a:t>6/20/2019</a:t>
            </a:r>
          </a:p>
        </p:txBody>
      </p:sp>
      <p:sp>
        <p:nvSpPr>
          <p:cNvPr id="6" name="Header Placeholder 5"/>
          <p:cNvSpPr>
            <a:spLocks noGrp="1"/>
          </p:cNvSpPr>
          <p:nvPr>
            <p:ph type="hdr" sz="quarter" idx="12"/>
          </p:nvPr>
        </p:nvSpPr>
        <p:spPr/>
        <p:txBody>
          <a:bodyPr/>
          <a:lstStyle/>
          <a:p>
            <a:r>
              <a:rPr lang="en-US"/>
              <a:t>Value Planning</a:t>
            </a:r>
          </a:p>
        </p:txBody>
      </p:sp>
    </p:spTree>
    <p:extLst>
      <p:ext uri="{BB962C8B-B14F-4D97-AF65-F5344CB8AC3E}">
        <p14:creationId xmlns:p14="http://schemas.microsoft.com/office/powerpoint/2010/main" val="3122879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brainstorm</a:t>
            </a:r>
            <a:r>
              <a:rPr lang="en-US" baseline="0" dirty="0"/>
              <a:t> is questioning the assumptions behind the outcomes statement you developed.</a:t>
            </a:r>
          </a:p>
          <a:p>
            <a:endParaRPr lang="en-US" baseline="0" dirty="0"/>
          </a:p>
          <a:p>
            <a:r>
              <a:rPr lang="en-US" baseline="0" dirty="0"/>
              <a:t>Maybe these guys are your best friend, helping you do what you needed to do to begin with, maybe they are taking the crazy town to crazy train.</a:t>
            </a:r>
            <a:endParaRPr lang="en-US" dirty="0"/>
          </a:p>
        </p:txBody>
      </p:sp>
      <p:sp>
        <p:nvSpPr>
          <p:cNvPr id="5" name="Date Placeholder 4"/>
          <p:cNvSpPr>
            <a:spLocks noGrp="1"/>
          </p:cNvSpPr>
          <p:nvPr>
            <p:ph type="dt" idx="11"/>
          </p:nvPr>
        </p:nvSpPr>
        <p:spPr/>
        <p:txBody>
          <a:bodyPr/>
          <a:lstStyle/>
          <a:p>
            <a:r>
              <a:rPr lang="en-US"/>
              <a:t>6/20/2019</a:t>
            </a:r>
          </a:p>
        </p:txBody>
      </p:sp>
      <p:sp>
        <p:nvSpPr>
          <p:cNvPr id="6" name="Header Placeholder 5"/>
          <p:cNvSpPr>
            <a:spLocks noGrp="1"/>
          </p:cNvSpPr>
          <p:nvPr>
            <p:ph type="hdr" sz="quarter" idx="12"/>
          </p:nvPr>
        </p:nvSpPr>
        <p:spPr/>
        <p:txBody>
          <a:bodyPr/>
          <a:lstStyle/>
          <a:p>
            <a:r>
              <a:rPr lang="en-US"/>
              <a:t>Value Planning</a:t>
            </a:r>
          </a:p>
        </p:txBody>
      </p:sp>
    </p:spTree>
    <p:extLst>
      <p:ext uri="{BB962C8B-B14F-4D97-AF65-F5344CB8AC3E}">
        <p14:creationId xmlns:p14="http://schemas.microsoft.com/office/powerpoint/2010/main" val="148840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ask for a screwdriver and you get this, you are probably WAY outside the box.</a:t>
            </a:r>
            <a:endParaRPr lang="en-US" dirty="0"/>
          </a:p>
        </p:txBody>
      </p:sp>
      <p:sp>
        <p:nvSpPr>
          <p:cNvPr id="5" name="Date Placeholder 4"/>
          <p:cNvSpPr>
            <a:spLocks noGrp="1"/>
          </p:cNvSpPr>
          <p:nvPr>
            <p:ph type="dt" idx="11"/>
          </p:nvPr>
        </p:nvSpPr>
        <p:spPr/>
        <p:txBody>
          <a:bodyPr/>
          <a:lstStyle/>
          <a:p>
            <a:r>
              <a:rPr lang="en-US"/>
              <a:t>6/20/2019</a:t>
            </a:r>
          </a:p>
        </p:txBody>
      </p:sp>
      <p:sp>
        <p:nvSpPr>
          <p:cNvPr id="6" name="Header Placeholder 5"/>
          <p:cNvSpPr>
            <a:spLocks noGrp="1"/>
          </p:cNvSpPr>
          <p:nvPr>
            <p:ph type="hdr" sz="quarter" idx="12"/>
          </p:nvPr>
        </p:nvSpPr>
        <p:spPr/>
        <p:txBody>
          <a:bodyPr/>
          <a:lstStyle/>
          <a:p>
            <a:r>
              <a:rPr lang="en-US"/>
              <a:t>Value Planning</a:t>
            </a:r>
          </a:p>
        </p:txBody>
      </p:sp>
    </p:spTree>
    <p:extLst>
      <p:ext uri="{BB962C8B-B14F-4D97-AF65-F5344CB8AC3E}">
        <p14:creationId xmlns:p14="http://schemas.microsoft.com/office/powerpoint/2010/main" val="165643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3429000"/>
          </a:xfrm>
          <a:prstGeom prst="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1447800"/>
            <a:ext cx="8229600" cy="1143000"/>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BC8F4C2-470A-4180-B372-3CA232F71800}"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8" name="Picture 7" descr="ECOLOGO_W-C_Web.png"/>
          <p:cNvPicPr>
            <a:picLocks noChangeAspect="1"/>
          </p:cNvPicPr>
          <p:nvPr userDrawn="1"/>
        </p:nvPicPr>
        <p:blipFill>
          <a:blip r:embed="rId2" cstate="screen"/>
          <a:stretch>
            <a:fillRect/>
          </a:stretch>
        </p:blipFill>
        <p:spPr>
          <a:xfrm>
            <a:off x="3147582" y="5791200"/>
            <a:ext cx="2860343" cy="8750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C8F4C2-470A-4180-B372-3CA232F71800}"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C8F4C2-470A-4180-B372-3CA232F71800}"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C8F4C2-470A-4180-B372-3CA232F71800}"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C8F4C2-470A-4180-B372-3CA232F71800}"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9144000" cy="2743200"/>
          </a:xfrm>
          <a:prstGeom prst="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133600" y="2667000"/>
            <a:ext cx="6400800" cy="1371600"/>
          </a:xfrm>
        </p:spPr>
        <p:txBody>
          <a:bodyPr/>
          <a:lstStyle>
            <a:lvl1pPr algn="l">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BC8F4C2-470A-4180-B372-3CA232F71800}" type="datetimeFigureOut">
              <a:rPr lang="en-US" smtClean="0">
                <a:solidFill>
                  <a:prstClr val="black">
                    <a:tint val="75000"/>
                  </a:prstClr>
                </a:solidFill>
              </a:rPr>
              <a:pPr/>
              <a:t>12/9/2020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ECY_Symbol.png"/>
          <p:cNvPicPr>
            <a:picLocks noChangeAspect="1"/>
          </p:cNvPicPr>
          <p:nvPr userDrawn="1"/>
        </p:nvPicPr>
        <p:blipFill>
          <a:blip r:embed="rId2" cstate="screen"/>
          <a:stretch>
            <a:fillRect/>
          </a:stretch>
        </p:blipFill>
        <p:spPr>
          <a:xfrm>
            <a:off x="0" y="2667000"/>
            <a:ext cx="1948986" cy="1435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0"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BC8F4C2-470A-4180-B372-3CA232F71800}"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gradFill flip="none" rotWithShape="1">
            <a:gsLst>
              <a:gs pos="1000">
                <a:srgbClr val="0083E6"/>
              </a:gs>
              <a:gs pos="0">
                <a:schemeClr val="tx2">
                  <a:lumMod val="40000"/>
                  <a:lumOff val="60000"/>
                </a:schemeClr>
              </a:gs>
              <a:gs pos="76000">
                <a:schemeClr val="bg1"/>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solidFill>
                  <a:srgbClr val="0070C0"/>
                </a:solidFill>
                <a:latin typeface="Rockwell"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a:solidFill>
                  <a:schemeClr val="tx1"/>
                </a:solidFill>
                <a:latin typeface="Century Gothic" pitchFamily="34" charset="0"/>
              </a:defRPr>
            </a:lvl1pPr>
            <a:lvl2pPr>
              <a:defRPr sz="3200">
                <a:solidFill>
                  <a:schemeClr val="tx1"/>
                </a:solidFill>
                <a:latin typeface="Century Gothic" pitchFamily="34" charset="0"/>
              </a:defRPr>
            </a:lvl2pPr>
            <a:lvl3pPr>
              <a:defRPr sz="2800">
                <a:solidFill>
                  <a:schemeClr val="tx1"/>
                </a:solidFill>
                <a:latin typeface="Century Gothic" pitchFamily="34" charset="0"/>
              </a:defRPr>
            </a:lvl3pPr>
            <a:lvl4pPr>
              <a:defRPr sz="2400">
                <a:solidFill>
                  <a:schemeClr val="tx1"/>
                </a:solidFill>
                <a:latin typeface="Century Gothic" pitchFamily="34" charset="0"/>
              </a:defRPr>
            </a:lvl4pPr>
            <a:lvl5pPr>
              <a:defRPr sz="2400">
                <a:solidFill>
                  <a:schemeClr val="tx1"/>
                </a:solidFill>
                <a:latin typeface="Century Gothic"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C8F4C2-470A-4180-B372-3CA232F71800}" type="datetimeFigureOut">
              <a:rPr lang="en-US" smtClean="0">
                <a:solidFill>
                  <a:prstClr val="black">
                    <a:tint val="75000"/>
                  </a:prstClr>
                </a:solidFill>
              </a:rPr>
              <a:pPr/>
              <a:t>12/9/2020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ECY_Symbol.png"/>
          <p:cNvPicPr>
            <a:picLocks noChangeAspect="1"/>
          </p:cNvPicPr>
          <p:nvPr userDrawn="1"/>
        </p:nvPicPr>
        <p:blipFill>
          <a:blip r:embed="rId2" cstate="screen"/>
          <a:stretch>
            <a:fillRect/>
          </a:stretch>
        </p:blipFill>
        <p:spPr>
          <a:xfrm>
            <a:off x="457200" y="6184520"/>
            <a:ext cx="914400" cy="673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p:cNvSpPr/>
          <p:nvPr userDrawn="1"/>
        </p:nvSpPr>
        <p:spPr>
          <a:xfrm>
            <a:off x="0" y="6324600"/>
            <a:ext cx="9144000" cy="533400"/>
          </a:xfrm>
          <a:prstGeom prst="rect">
            <a:avLst/>
          </a:prstGeom>
          <a:gradFill flip="none" rotWithShape="1">
            <a:gsLst>
              <a:gs pos="1000">
                <a:srgbClr val="0083E6"/>
              </a:gs>
              <a:gs pos="0">
                <a:schemeClr val="tx2">
                  <a:lumMod val="40000"/>
                  <a:lumOff val="60000"/>
                </a:schemeClr>
              </a:gs>
              <a:gs pos="76000">
                <a:schemeClr val="bg1"/>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C8F4C2-470A-4180-B372-3CA232F71800}" type="datetimeFigureOut">
              <a:rPr lang="en-US" smtClean="0">
                <a:solidFill>
                  <a:prstClr val="black">
                    <a:tint val="75000"/>
                  </a:prstClr>
                </a:solidFill>
              </a:rPr>
              <a:pPr/>
              <a:t>12/9/2020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ECY_Symbol.png"/>
          <p:cNvPicPr>
            <a:picLocks noChangeAspect="1"/>
          </p:cNvPicPr>
          <p:nvPr userDrawn="1"/>
        </p:nvPicPr>
        <p:blipFill>
          <a:blip r:embed="rId2" cstate="screen"/>
          <a:stretch>
            <a:fillRect/>
          </a:stretch>
        </p:blipFill>
        <p:spPr>
          <a:xfrm>
            <a:off x="457200" y="6184520"/>
            <a:ext cx="914400" cy="673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Rockwell"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a:solidFill>
                  <a:schemeClr val="tx1"/>
                </a:solidFill>
                <a:latin typeface="Century Gothic" pitchFamily="34" charset="0"/>
              </a:defRPr>
            </a:lvl1pPr>
            <a:lvl2pPr>
              <a:defRPr sz="3200">
                <a:solidFill>
                  <a:schemeClr val="tx1"/>
                </a:solidFill>
                <a:latin typeface="Century Gothic" pitchFamily="34" charset="0"/>
              </a:defRPr>
            </a:lvl2pPr>
            <a:lvl3pPr>
              <a:defRPr sz="2800">
                <a:solidFill>
                  <a:schemeClr val="tx1"/>
                </a:solidFill>
                <a:latin typeface="Century Gothic" pitchFamily="34" charset="0"/>
              </a:defRPr>
            </a:lvl3pPr>
            <a:lvl4pPr>
              <a:defRPr sz="2400">
                <a:solidFill>
                  <a:schemeClr val="tx1"/>
                </a:solidFill>
                <a:latin typeface="Century Gothic" pitchFamily="34" charset="0"/>
              </a:defRPr>
            </a:lvl4pPr>
            <a:lvl5pPr>
              <a:defRPr sz="2400">
                <a:solidFill>
                  <a:schemeClr val="tx1"/>
                </a:solidFill>
                <a:latin typeface="Century Gothic"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C8F4C2-470A-4180-B372-3CA232F71800}" type="datetimeFigureOut">
              <a:rPr lang="en-US" smtClean="0">
                <a:solidFill>
                  <a:prstClr val="black">
                    <a:tint val="75000"/>
                  </a:prstClr>
                </a:solidFill>
              </a:rPr>
              <a:pPr/>
              <a:t>12/9/2020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C8F4C2-470A-4180-B372-3CA232F71800}"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C8F4C2-470A-4180-B372-3CA232F71800}"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8F4C2-470A-4180-B372-3CA232F71800}" type="datetimeFigureOut">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8F4C2-470A-4180-B372-3CA232F71800}" type="datetimeFigureOut">
              <a:rPr lang="en-US" smtClean="0"/>
              <a:pPr/>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rgbClr val="0070C0"/>
          </a:solidFill>
          <a:latin typeface="Rockwell"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eptofcommerce.app.box.com/v/SyncValuePlanningGuide"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1.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5.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Gdf7_OUok1I" TargetMode="Externa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mailto:dadu461@ecy.wa.gov"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447800"/>
          </a:xfrm>
        </p:spPr>
        <p:txBody>
          <a:bodyPr>
            <a:normAutofit/>
          </a:bodyPr>
          <a:lstStyle/>
          <a:p>
            <a:r>
              <a:rPr lang="en-US" dirty="0"/>
              <a:t>Small Community</a:t>
            </a:r>
            <a:br>
              <a:rPr lang="en-US" dirty="0"/>
            </a:br>
            <a:r>
              <a:rPr lang="en-US" dirty="0"/>
              <a:t>Cost Effectiveness</a:t>
            </a:r>
          </a:p>
        </p:txBody>
      </p:sp>
      <p:sp>
        <p:nvSpPr>
          <p:cNvPr id="3" name="TextBox 2"/>
          <p:cNvSpPr txBox="1"/>
          <p:nvPr/>
        </p:nvSpPr>
        <p:spPr>
          <a:xfrm>
            <a:off x="152400" y="3890075"/>
            <a:ext cx="6858000" cy="1261884"/>
          </a:xfrm>
          <a:prstGeom prst="rect">
            <a:avLst/>
          </a:prstGeom>
          <a:noFill/>
        </p:spPr>
        <p:txBody>
          <a:bodyPr wrap="square" rtlCol="0">
            <a:spAutoFit/>
          </a:bodyPr>
          <a:lstStyle/>
          <a:p>
            <a:pPr algn="ctr"/>
            <a:r>
              <a:rPr lang="en-US" sz="3600" dirty="0">
                <a:solidFill>
                  <a:schemeClr val="tx1">
                    <a:lumMod val="65000"/>
                    <a:lumOff val="35000"/>
                  </a:schemeClr>
                </a:solidFill>
                <a:latin typeface="Century Gothic" pitchFamily="34" charset="0"/>
                <a:ea typeface="Adobe Kaiti Std R" pitchFamily="18" charset="-128"/>
              </a:rPr>
              <a:t>David Dunn P.E.   </a:t>
            </a:r>
          </a:p>
          <a:p>
            <a:pPr algn="ctr"/>
            <a:endParaRPr lang="en-US" sz="2400" dirty="0">
              <a:solidFill>
                <a:schemeClr val="tx1">
                  <a:lumMod val="65000"/>
                  <a:lumOff val="35000"/>
                </a:schemeClr>
              </a:solidFill>
              <a:latin typeface="Century Gothic" pitchFamily="34" charset="0"/>
              <a:ea typeface="Adobe Kaiti Std R" pitchFamily="18" charset="-128"/>
            </a:endParaRPr>
          </a:p>
          <a:p>
            <a:pPr algn="ctr"/>
            <a:endParaRPr lang="en-US" sz="1600" dirty="0">
              <a:latin typeface="Adobe Kaiti Std R" pitchFamily="18" charset="-128"/>
              <a:ea typeface="Adobe Kaiti Std R" pitchFamily="18" charset="-128"/>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598" b="25538"/>
          <a:stretch/>
        </p:blipFill>
        <p:spPr>
          <a:xfrm>
            <a:off x="5791200" y="2971800"/>
            <a:ext cx="3062110" cy="2666999"/>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76200"/>
            <a:ext cx="3781425" cy="3028950"/>
          </a:xfrm>
          <a:prstGeom prst="rect">
            <a:avLst/>
          </a:prstGeom>
        </p:spPr>
      </p:pic>
      <p:sp>
        <p:nvSpPr>
          <p:cNvPr id="6" name="Content Placeholder 2"/>
          <p:cNvSpPr>
            <a:spLocks noGrp="1"/>
          </p:cNvSpPr>
          <p:nvPr>
            <p:ph idx="1"/>
          </p:nvPr>
        </p:nvSpPr>
        <p:spPr>
          <a:xfrm>
            <a:off x="609600" y="3105150"/>
            <a:ext cx="8229600" cy="4525963"/>
          </a:xfrm>
        </p:spPr>
        <p:txBody>
          <a:bodyPr/>
          <a:lstStyle/>
          <a:p>
            <a:r>
              <a:rPr lang="en-US" dirty="0"/>
              <a:t>Clean Water State Revolving Fund</a:t>
            </a:r>
          </a:p>
          <a:p>
            <a:r>
              <a:rPr lang="en-US" dirty="0"/>
              <a:t>Drinking Water State Revolving Fund</a:t>
            </a:r>
          </a:p>
          <a:p>
            <a:r>
              <a:rPr lang="en-US" dirty="0"/>
              <a:t>Public Works Trust Fund</a:t>
            </a:r>
          </a:p>
        </p:txBody>
      </p:sp>
    </p:spTree>
    <p:extLst>
      <p:ext uri="{BB962C8B-B14F-4D97-AF65-F5344CB8AC3E}">
        <p14:creationId xmlns:p14="http://schemas.microsoft.com/office/powerpoint/2010/main" val="215924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0075" y="954831"/>
            <a:ext cx="8086725" cy="4912569"/>
          </a:xfrm>
          <a:prstGeom prst="rect">
            <a:avLst/>
          </a:prstGeom>
        </p:spPr>
      </p:pic>
      <p:sp>
        <p:nvSpPr>
          <p:cNvPr id="6" name="Content Placeholder 2"/>
          <p:cNvSpPr>
            <a:spLocks noGrp="1"/>
          </p:cNvSpPr>
          <p:nvPr>
            <p:ph idx="1"/>
          </p:nvPr>
        </p:nvSpPr>
        <p:spPr>
          <a:xfrm>
            <a:off x="457200" y="6080444"/>
            <a:ext cx="8229600" cy="548956"/>
          </a:xfrm>
        </p:spPr>
        <p:txBody>
          <a:bodyPr>
            <a:normAutofit/>
          </a:bodyPr>
          <a:lstStyle/>
          <a:p>
            <a:pPr marL="0" indent="0">
              <a:buNone/>
            </a:pPr>
            <a:r>
              <a:rPr lang="en-US" sz="1800" u="sng" dirty="0">
                <a:hlinkClick r:id="rId3"/>
              </a:rPr>
              <a:t>https://deptofcommerce.app.box.com/v/SyncValuePlanningGuide</a:t>
            </a:r>
            <a:endParaRPr lang="en-US" sz="1800" dirty="0"/>
          </a:p>
        </p:txBody>
      </p:sp>
      <p:pic>
        <p:nvPicPr>
          <p:cNvPr id="5" name="Picture 4"/>
          <p:cNvPicPr>
            <a:picLocks noChangeAspect="1"/>
          </p:cNvPicPr>
          <p:nvPr/>
        </p:nvPicPr>
        <p:blipFill>
          <a:blip r:embed="rId4"/>
          <a:stretch>
            <a:fillRect/>
          </a:stretch>
        </p:blipFill>
        <p:spPr>
          <a:xfrm>
            <a:off x="457200" y="76200"/>
            <a:ext cx="3781425" cy="3028950"/>
          </a:xfrm>
          <a:prstGeom prst="rect">
            <a:avLst/>
          </a:prstGeom>
        </p:spPr>
      </p:pic>
    </p:spTree>
    <p:extLst>
      <p:ext uri="{BB962C8B-B14F-4D97-AF65-F5344CB8AC3E}">
        <p14:creationId xmlns:p14="http://schemas.microsoft.com/office/powerpoint/2010/main" val="92080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Value Planning: </a:t>
            </a:r>
          </a:p>
        </p:txBody>
      </p:sp>
      <p:sp>
        <p:nvSpPr>
          <p:cNvPr id="3" name="Content Placeholder 2"/>
          <p:cNvSpPr>
            <a:spLocks noGrp="1"/>
          </p:cNvSpPr>
          <p:nvPr>
            <p:ph idx="1"/>
          </p:nvPr>
        </p:nvSpPr>
        <p:spPr/>
        <p:txBody>
          <a:bodyPr/>
          <a:lstStyle/>
          <a:p>
            <a:pPr lvl="0"/>
            <a:r>
              <a:rPr lang="en-US" dirty="0"/>
              <a:t>The </a:t>
            </a:r>
            <a:r>
              <a:rPr lang="en-US" b="1" dirty="0"/>
              <a:t>right project</a:t>
            </a:r>
            <a:r>
              <a:rPr lang="en-US" dirty="0"/>
              <a:t>, </a:t>
            </a:r>
          </a:p>
          <a:p>
            <a:pPr lvl="0"/>
            <a:r>
              <a:rPr lang="en-US" dirty="0"/>
              <a:t>At the </a:t>
            </a:r>
            <a:r>
              <a:rPr lang="en-US" b="1" dirty="0"/>
              <a:t>right time</a:t>
            </a:r>
            <a:r>
              <a:rPr lang="en-US" dirty="0"/>
              <a:t>, </a:t>
            </a:r>
          </a:p>
          <a:p>
            <a:pPr lvl="0"/>
            <a:r>
              <a:rPr lang="en-US" dirty="0"/>
              <a:t>Using the </a:t>
            </a:r>
            <a:r>
              <a:rPr lang="en-US" b="1" dirty="0"/>
              <a:t>right technology</a:t>
            </a:r>
            <a:r>
              <a:rPr lang="en-US" dirty="0"/>
              <a:t>, </a:t>
            </a:r>
          </a:p>
          <a:p>
            <a:pPr lvl="0"/>
            <a:r>
              <a:rPr lang="en-US" dirty="0"/>
              <a:t>Designing it to be the </a:t>
            </a:r>
            <a:r>
              <a:rPr lang="en-US" b="1" dirty="0"/>
              <a:t>right size</a:t>
            </a:r>
            <a:r>
              <a:rPr lang="en-US" dirty="0"/>
              <a:t>, and </a:t>
            </a:r>
          </a:p>
          <a:p>
            <a:pPr lvl="0"/>
            <a:r>
              <a:rPr lang="en-US" dirty="0"/>
              <a:t>Embracing the </a:t>
            </a:r>
            <a:r>
              <a:rPr lang="en-US" b="1" dirty="0"/>
              <a:t>right amount of complexity</a:t>
            </a:r>
            <a:r>
              <a:rPr lang="en-US" dirty="0"/>
              <a:t> for your community.</a:t>
            </a:r>
          </a:p>
          <a:p>
            <a:endParaRPr lang="en-US" dirty="0"/>
          </a:p>
        </p:txBody>
      </p:sp>
    </p:spTree>
    <p:extLst>
      <p:ext uri="{BB962C8B-B14F-4D97-AF65-F5344CB8AC3E}">
        <p14:creationId xmlns:p14="http://schemas.microsoft.com/office/powerpoint/2010/main" val="2746139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3047" t="2525" r="2480" b="5319"/>
          <a:stretch/>
        </p:blipFill>
        <p:spPr>
          <a:xfrm>
            <a:off x="762000" y="228600"/>
            <a:ext cx="7571984" cy="5943601"/>
          </a:xfrm>
          <a:prstGeom prst="rect">
            <a:avLst/>
          </a:prstGeom>
        </p:spPr>
      </p:pic>
    </p:spTree>
    <p:extLst>
      <p:ext uri="{BB962C8B-B14F-4D97-AF65-F5344CB8AC3E}">
        <p14:creationId xmlns:p14="http://schemas.microsoft.com/office/powerpoint/2010/main" val="1486234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Focus on the Process</a:t>
            </a:r>
          </a:p>
        </p:txBody>
      </p:sp>
      <p:sp>
        <p:nvSpPr>
          <p:cNvPr id="3" name="Content Placeholder 2"/>
          <p:cNvSpPr>
            <a:spLocks noGrp="1"/>
          </p:cNvSpPr>
          <p:nvPr>
            <p:ph idx="1"/>
          </p:nvPr>
        </p:nvSpPr>
        <p:spPr/>
        <p:txBody>
          <a:bodyPr/>
          <a:lstStyle/>
          <a:p>
            <a:pPr marL="742950" lvl="0" indent="-742950">
              <a:buFont typeface="+mj-lt"/>
              <a:buAutoNum type="arabicPeriod"/>
            </a:pPr>
            <a:r>
              <a:rPr lang="en-US" sz="3200" dirty="0"/>
              <a:t>consider a reasonable number of alternatives, </a:t>
            </a:r>
          </a:p>
          <a:p>
            <a:pPr marL="742950" lvl="0" indent="-742950">
              <a:buFont typeface="+mj-lt"/>
              <a:buAutoNum type="arabicPeriod"/>
            </a:pPr>
            <a:r>
              <a:rPr lang="en-US" sz="3200" dirty="0"/>
              <a:t>objectively analyze the feasible alternatives, and </a:t>
            </a:r>
          </a:p>
          <a:p>
            <a:pPr marL="742950" lvl="0" indent="-742950">
              <a:buFont typeface="+mj-lt"/>
              <a:buAutoNum type="arabicPeriod"/>
            </a:pPr>
            <a:r>
              <a:rPr lang="en-US" sz="3200" dirty="0"/>
              <a:t>choose an alternative that meets the borrower’s specific needs. </a:t>
            </a:r>
          </a:p>
          <a:p>
            <a:endParaRPr lang="en-US" dirty="0"/>
          </a:p>
        </p:txBody>
      </p:sp>
    </p:spTree>
    <p:extLst>
      <p:ext uri="{BB962C8B-B14F-4D97-AF65-F5344CB8AC3E}">
        <p14:creationId xmlns:p14="http://schemas.microsoft.com/office/powerpoint/2010/main" val="323640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Reasonable </a:t>
            </a:r>
            <a:br>
              <a:rPr lang="en-US" dirty="0"/>
            </a:br>
            <a:r>
              <a:rPr lang="en-US" dirty="0"/>
              <a:t>Number of Alternatives?</a:t>
            </a:r>
          </a:p>
        </p:txBody>
      </p:sp>
      <p:sp>
        <p:nvSpPr>
          <p:cNvPr id="3" name="Content Placeholder 2"/>
          <p:cNvSpPr>
            <a:spLocks noGrp="1"/>
          </p:cNvSpPr>
          <p:nvPr>
            <p:ph idx="1"/>
          </p:nvPr>
        </p:nvSpPr>
        <p:spPr/>
        <p:txBody>
          <a:bodyPr/>
          <a:lstStyle/>
          <a:p>
            <a:pPr lvl="0"/>
            <a:r>
              <a:rPr lang="en-US" sz="3200" dirty="0"/>
              <a:t>Stakeholder involvement</a:t>
            </a:r>
          </a:p>
          <a:p>
            <a:pPr lvl="0"/>
            <a:r>
              <a:rPr lang="en-US" sz="3200" dirty="0"/>
              <a:t>An inclusive problem/opportunity statement</a:t>
            </a:r>
          </a:p>
          <a:p>
            <a:pPr lvl="0"/>
            <a:r>
              <a:rPr lang="en-US" sz="3200" dirty="0"/>
              <a:t>Alternatives appropriate to the problem statement </a:t>
            </a:r>
          </a:p>
          <a:p>
            <a:endParaRPr lang="en-US" dirty="0"/>
          </a:p>
        </p:txBody>
      </p:sp>
    </p:spTree>
    <p:extLst>
      <p:ext uri="{BB962C8B-B14F-4D97-AF65-F5344CB8AC3E}">
        <p14:creationId xmlns:p14="http://schemas.microsoft.com/office/powerpoint/2010/main" val="3763098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381000" y="1143000"/>
            <a:ext cx="3810000" cy="2857500"/>
            <a:chOff x="533400" y="2362200"/>
            <a:chExt cx="3810000" cy="2857500"/>
          </a:xfrm>
        </p:grpSpPr>
        <p:pic>
          <p:nvPicPr>
            <p:cNvPr id="7" name="Picture 6" descr="Screw.jpg"/>
            <p:cNvPicPr>
              <a:picLocks noChangeAspect="1"/>
            </p:cNvPicPr>
            <p:nvPr/>
          </p:nvPicPr>
          <p:blipFill>
            <a:blip r:embed="rId2" cstate="print"/>
            <a:stretch>
              <a:fillRect/>
            </a:stretch>
          </p:blipFill>
          <p:spPr>
            <a:xfrm>
              <a:off x="533400" y="2362200"/>
              <a:ext cx="3810000" cy="2857500"/>
            </a:xfrm>
            <a:prstGeom prst="rect">
              <a:avLst/>
            </a:prstGeom>
          </p:spPr>
        </p:pic>
        <p:sp>
          <p:nvSpPr>
            <p:cNvPr id="8" name="TextBox 7"/>
            <p:cNvSpPr txBox="1"/>
            <p:nvPr/>
          </p:nvSpPr>
          <p:spPr>
            <a:xfrm>
              <a:off x="1066800" y="2743200"/>
              <a:ext cx="2362200" cy="523220"/>
            </a:xfrm>
            <a:prstGeom prst="rect">
              <a:avLst/>
            </a:prstGeom>
            <a:noFill/>
          </p:spPr>
          <p:txBody>
            <a:bodyPr wrap="square" rtlCol="0">
              <a:spAutoFit/>
            </a:bodyPr>
            <a:lstStyle/>
            <a:p>
              <a:r>
                <a:rPr lang="en-US" sz="2800" dirty="0"/>
                <a:t>The problem:</a:t>
              </a:r>
            </a:p>
          </p:txBody>
        </p:sp>
      </p:grpSp>
      <p:pic>
        <p:nvPicPr>
          <p:cNvPr id="4" name="Content Placeholder 3" descr="ball_peen_hammer.jpg"/>
          <p:cNvPicPr>
            <a:picLocks noGrp="1" noChangeAspect="1"/>
          </p:cNvPicPr>
          <p:nvPr>
            <p:ph idx="1"/>
          </p:nvPr>
        </p:nvPicPr>
        <p:blipFill>
          <a:blip r:embed="rId3" cstate="print"/>
          <a:stretch>
            <a:fillRect/>
          </a:stretch>
        </p:blipFill>
        <p:spPr>
          <a:xfrm>
            <a:off x="3419856" y="2802477"/>
            <a:ext cx="2304288" cy="2121408"/>
          </a:xfrm>
        </p:spPr>
      </p:pic>
      <p:sp>
        <p:nvSpPr>
          <p:cNvPr id="12" name="Slide Number Placeholder 11"/>
          <p:cNvSpPr>
            <a:spLocks noGrp="1"/>
          </p:cNvSpPr>
          <p:nvPr>
            <p:ph type="sldNum" sz="quarter" idx="12"/>
          </p:nvPr>
        </p:nvSpPr>
        <p:spPr/>
        <p:txBody>
          <a:bodyPr/>
          <a:lstStyle/>
          <a:p>
            <a:fld id="{8568160C-95AF-4AF8-B07C-F3B3C0B8A227}" type="slidenum">
              <a:rPr lang="en-US" smtClean="0"/>
              <a:pPr/>
              <a:t>16</a:t>
            </a:fld>
            <a:endParaRPr lang="en-US"/>
          </a:p>
        </p:txBody>
      </p:sp>
      <p:pic>
        <p:nvPicPr>
          <p:cNvPr id="5" name="Picture 4" descr="claw-hammer.jpg"/>
          <p:cNvPicPr>
            <a:picLocks noChangeAspect="1"/>
          </p:cNvPicPr>
          <p:nvPr/>
        </p:nvPicPr>
        <p:blipFill>
          <a:blip r:embed="rId4" cstate="print"/>
          <a:stretch>
            <a:fillRect/>
          </a:stretch>
        </p:blipFill>
        <p:spPr>
          <a:xfrm>
            <a:off x="990600" y="4191000"/>
            <a:ext cx="3810000" cy="2286000"/>
          </a:xfrm>
          <a:prstGeom prst="rect">
            <a:avLst/>
          </a:prstGeom>
        </p:spPr>
      </p:pic>
      <p:pic>
        <p:nvPicPr>
          <p:cNvPr id="6" name="Picture 5" descr="geo.jpg"/>
          <p:cNvPicPr>
            <a:picLocks noChangeAspect="1"/>
          </p:cNvPicPr>
          <p:nvPr/>
        </p:nvPicPr>
        <p:blipFill>
          <a:blip r:embed="rId5" cstate="print"/>
          <a:stretch>
            <a:fillRect/>
          </a:stretch>
        </p:blipFill>
        <p:spPr>
          <a:xfrm>
            <a:off x="5697951" y="2362200"/>
            <a:ext cx="3446049" cy="3629025"/>
          </a:xfrm>
          <a:prstGeom prst="rect">
            <a:avLst/>
          </a:prstGeom>
        </p:spPr>
      </p:pic>
      <p:pic>
        <p:nvPicPr>
          <p:cNvPr id="9" name="Picture 8" descr="Sledge-Hammer.jpg"/>
          <p:cNvPicPr>
            <a:picLocks noChangeAspect="1"/>
          </p:cNvPicPr>
          <p:nvPr/>
        </p:nvPicPr>
        <p:blipFill>
          <a:blip r:embed="rId6" cstate="print"/>
          <a:stretch>
            <a:fillRect/>
          </a:stretch>
        </p:blipFill>
        <p:spPr>
          <a:xfrm>
            <a:off x="914400" y="2996533"/>
            <a:ext cx="7010400" cy="3861467"/>
          </a:xfrm>
          <a:prstGeom prst="rect">
            <a:avLst/>
          </a:prstGeom>
        </p:spPr>
      </p:pic>
      <p:pic>
        <p:nvPicPr>
          <p:cNvPr id="10" name="Picture 9" descr="Thor-Hammer.jpg"/>
          <p:cNvPicPr>
            <a:picLocks noChangeAspect="1"/>
          </p:cNvPicPr>
          <p:nvPr/>
        </p:nvPicPr>
        <p:blipFill>
          <a:blip r:embed="rId7" cstate="print"/>
          <a:stretch>
            <a:fillRect/>
          </a:stretch>
        </p:blipFill>
        <p:spPr>
          <a:xfrm>
            <a:off x="304800" y="1295400"/>
            <a:ext cx="8475483" cy="5486400"/>
          </a:xfrm>
          <a:prstGeom prst="rect">
            <a:avLst/>
          </a:prstGeom>
        </p:spPr>
      </p:pic>
      <p:sp>
        <p:nvSpPr>
          <p:cNvPr id="2" name="Title 1"/>
          <p:cNvSpPr>
            <a:spLocks noGrp="1"/>
          </p:cNvSpPr>
          <p:nvPr>
            <p:ph type="title"/>
          </p:nvPr>
        </p:nvSpPr>
        <p:spPr/>
        <p:txBody>
          <a:bodyPr>
            <a:normAutofit fontScale="90000"/>
          </a:bodyPr>
          <a:lstStyle/>
          <a:p>
            <a:r>
              <a:rPr lang="en-US" dirty="0"/>
              <a:t>Brainstorming When </a:t>
            </a:r>
            <a:br>
              <a:rPr lang="en-US" dirty="0"/>
            </a:br>
            <a:r>
              <a:rPr lang="en-US" dirty="0"/>
              <a:t>You’re Stuck In a Rut</a:t>
            </a:r>
          </a:p>
        </p:txBody>
      </p:sp>
    </p:spTree>
    <p:extLst>
      <p:ext uri="{BB962C8B-B14F-4D97-AF65-F5344CB8AC3E}">
        <p14:creationId xmlns:p14="http://schemas.microsoft.com/office/powerpoint/2010/main" val="123576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305800" cy="2392362"/>
          </a:xfrm>
        </p:spPr>
        <p:txBody>
          <a:bodyPr>
            <a:noAutofit/>
          </a:bodyPr>
          <a:lstStyle/>
          <a:p>
            <a:r>
              <a:rPr lang="en-US" sz="4000" dirty="0"/>
              <a:t>Stakeholder involvement informs the problem/opportunity statement</a:t>
            </a:r>
          </a:p>
        </p:txBody>
      </p:sp>
    </p:spTree>
    <p:extLst>
      <p:ext uri="{BB962C8B-B14F-4D97-AF65-F5344CB8AC3E}">
        <p14:creationId xmlns:p14="http://schemas.microsoft.com/office/powerpoint/2010/main" val="3558062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Who is a “Stakeholder”?</a:t>
            </a:r>
          </a:p>
        </p:txBody>
      </p:sp>
      <p:sp>
        <p:nvSpPr>
          <p:cNvPr id="4" name="Content Placeholder 2"/>
          <p:cNvSpPr txBox="1">
            <a:spLocks/>
          </p:cNvSpPr>
          <p:nvPr/>
        </p:nvSpPr>
        <p:spPr>
          <a:xfrm>
            <a:off x="457200" y="1878805"/>
            <a:ext cx="8229600" cy="1778795"/>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a:t>Who uses your system?</a:t>
            </a:r>
          </a:p>
          <a:p>
            <a:endParaRPr lang="en-US" dirty="0"/>
          </a:p>
          <a:p>
            <a:endParaRPr lang="en-US" dirty="0"/>
          </a:p>
          <a:p>
            <a:r>
              <a:rPr lang="en-US" dirty="0"/>
              <a:t>Who can bring a different perspective?</a:t>
            </a:r>
          </a:p>
          <a:p>
            <a:pPr lvl="8"/>
            <a:endParaRPr lang="en-US" dirty="0"/>
          </a:p>
          <a:p>
            <a:endParaRPr lang="en-US" dirty="0"/>
          </a:p>
        </p:txBody>
      </p:sp>
      <p:sp>
        <p:nvSpPr>
          <p:cNvPr id="3" name="Content Placeholder 2"/>
          <p:cNvSpPr>
            <a:spLocks noGrp="1"/>
          </p:cNvSpPr>
          <p:nvPr>
            <p:ph idx="1"/>
          </p:nvPr>
        </p:nvSpPr>
        <p:spPr>
          <a:xfrm>
            <a:off x="609600" y="3810000"/>
            <a:ext cx="8229600" cy="2109317"/>
          </a:xfrm>
        </p:spPr>
        <p:txBody>
          <a:bodyPr numCol="2">
            <a:normAutofit fontScale="62500" lnSpcReduction="20000"/>
          </a:bodyPr>
          <a:lstStyle/>
          <a:p>
            <a:pPr lvl="1"/>
            <a:r>
              <a:rPr lang="en-US" dirty="0"/>
              <a:t>Financial staff</a:t>
            </a:r>
          </a:p>
          <a:p>
            <a:pPr lvl="1"/>
            <a:r>
              <a:rPr lang="en-US" dirty="0"/>
              <a:t>Administrators</a:t>
            </a:r>
          </a:p>
          <a:p>
            <a:pPr lvl="1"/>
            <a:r>
              <a:rPr lang="en-US" dirty="0"/>
              <a:t>Elected officials (and Candidates)</a:t>
            </a:r>
          </a:p>
          <a:p>
            <a:pPr lvl="1"/>
            <a:r>
              <a:rPr lang="en-US" dirty="0"/>
              <a:t>Front Line Staff</a:t>
            </a:r>
          </a:p>
          <a:p>
            <a:pPr lvl="1"/>
            <a:r>
              <a:rPr lang="en-US" dirty="0"/>
              <a:t>Operators</a:t>
            </a:r>
          </a:p>
          <a:p>
            <a:pPr lvl="1"/>
            <a:endParaRPr lang="en-US" dirty="0"/>
          </a:p>
          <a:p>
            <a:pPr lvl="1"/>
            <a:r>
              <a:rPr lang="en-US" dirty="0"/>
              <a:t>Neighbors</a:t>
            </a:r>
          </a:p>
          <a:p>
            <a:pPr lvl="1"/>
            <a:r>
              <a:rPr lang="en-US" dirty="0"/>
              <a:t>Regulators</a:t>
            </a:r>
          </a:p>
          <a:p>
            <a:pPr lvl="1"/>
            <a:r>
              <a:rPr lang="en-US" dirty="0"/>
              <a:t>Other utilities</a:t>
            </a:r>
          </a:p>
          <a:p>
            <a:pPr lvl="1"/>
            <a:r>
              <a:rPr lang="en-US" dirty="0"/>
              <a:t>Environmental Groups</a:t>
            </a:r>
          </a:p>
          <a:p>
            <a:pPr lvl="1"/>
            <a:r>
              <a:rPr lang="en-US" dirty="0"/>
              <a:t>Tribes</a:t>
            </a:r>
          </a:p>
          <a:p>
            <a:pPr lvl="1"/>
            <a:r>
              <a:rPr lang="en-US" dirty="0"/>
              <a:t>Engineers</a:t>
            </a:r>
          </a:p>
        </p:txBody>
      </p:sp>
      <p:sp>
        <p:nvSpPr>
          <p:cNvPr id="6" name="Content Placeholder 2"/>
          <p:cNvSpPr txBox="1">
            <a:spLocks/>
          </p:cNvSpPr>
          <p:nvPr/>
        </p:nvSpPr>
        <p:spPr>
          <a:xfrm>
            <a:off x="615846" y="2286001"/>
            <a:ext cx="8229600" cy="83820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Households</a:t>
            </a:r>
          </a:p>
          <a:p>
            <a:pPr lvl="1"/>
            <a:r>
              <a:rPr lang="en-US" sz="2000" dirty="0"/>
              <a:t>Businesses</a:t>
            </a:r>
          </a:p>
          <a:p>
            <a:pPr lvl="1"/>
            <a:endParaRPr lang="en-US" sz="2000" dirty="0"/>
          </a:p>
          <a:p>
            <a:pPr lvl="1"/>
            <a:endParaRPr lang="en-US" sz="2000" dirty="0"/>
          </a:p>
          <a:p>
            <a:pPr lvl="1"/>
            <a:endParaRPr lang="en-US" sz="2000" dirty="0"/>
          </a:p>
          <a:p>
            <a:pPr lvl="1"/>
            <a:r>
              <a:rPr lang="en-US" sz="2000" dirty="0"/>
              <a:t>Bulk Customers </a:t>
            </a:r>
          </a:p>
          <a:p>
            <a:pPr lvl="1"/>
            <a:r>
              <a:rPr lang="en-US" sz="2000" dirty="0"/>
              <a:t>Recreation or Tourism </a:t>
            </a:r>
          </a:p>
          <a:p>
            <a:pPr lvl="1"/>
            <a:endParaRPr lang="en-US" sz="2000" dirty="0"/>
          </a:p>
          <a:p>
            <a:pPr marL="457200" lvl="1" indent="0">
              <a:buNone/>
            </a:pPr>
            <a:endParaRPr lang="en-US" sz="2000" dirty="0"/>
          </a:p>
        </p:txBody>
      </p:sp>
    </p:spTree>
    <p:extLst>
      <p:ext uri="{BB962C8B-B14F-4D97-AF65-F5344CB8AC3E}">
        <p14:creationId xmlns:p14="http://schemas.microsoft.com/office/powerpoint/2010/main" val="36036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2392362"/>
          </a:xfrm>
        </p:spPr>
        <p:txBody>
          <a:bodyPr>
            <a:noAutofit/>
          </a:bodyPr>
          <a:lstStyle/>
          <a:p>
            <a:r>
              <a:rPr lang="en-US" sz="4800" dirty="0"/>
              <a:t>The problem statement determines the range of alternatives</a:t>
            </a:r>
          </a:p>
        </p:txBody>
      </p:sp>
    </p:spTree>
    <p:extLst>
      <p:ext uri="{BB962C8B-B14F-4D97-AF65-F5344CB8AC3E}">
        <p14:creationId xmlns:p14="http://schemas.microsoft.com/office/powerpoint/2010/main" val="412643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Effective Solutions</a:t>
            </a:r>
          </a:p>
        </p:txBody>
      </p:sp>
      <p:sp>
        <p:nvSpPr>
          <p:cNvPr id="3" name="Content Placeholder 2"/>
          <p:cNvSpPr>
            <a:spLocks noGrp="1"/>
          </p:cNvSpPr>
          <p:nvPr>
            <p:ph idx="1"/>
          </p:nvPr>
        </p:nvSpPr>
        <p:spPr/>
        <p:txBody>
          <a:bodyPr>
            <a:normAutofit/>
          </a:bodyPr>
          <a:lstStyle/>
          <a:p>
            <a:r>
              <a:rPr lang="en-US" dirty="0"/>
              <a:t>Washington State has always “funded cost effective solutions”. </a:t>
            </a:r>
          </a:p>
          <a:p>
            <a:r>
              <a:rPr lang="en-US" dirty="0"/>
              <a:t>The 2014 WRRDA included a requirement for borrowers to certify that they studied cost effectiveness of alternatives and considered life cycle costs.</a:t>
            </a:r>
          </a:p>
        </p:txBody>
      </p:sp>
    </p:spTree>
    <p:extLst>
      <p:ext uri="{BB962C8B-B14F-4D97-AF65-F5344CB8AC3E}">
        <p14:creationId xmlns:p14="http://schemas.microsoft.com/office/powerpoint/2010/main" val="180641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935162"/>
          </a:xfrm>
        </p:spPr>
        <p:txBody>
          <a:bodyPr>
            <a:noAutofit/>
          </a:bodyPr>
          <a:lstStyle/>
          <a:p>
            <a:r>
              <a:rPr lang="en-US" sz="2800" dirty="0"/>
              <a:t>Upgrade the treatment plant at town A. </a:t>
            </a:r>
          </a:p>
        </p:txBody>
      </p:sp>
      <p:sp>
        <p:nvSpPr>
          <p:cNvPr id="3" name="Content Placeholder 2"/>
          <p:cNvSpPr>
            <a:spLocks noGrp="1"/>
          </p:cNvSpPr>
          <p:nvPr>
            <p:ph idx="1"/>
          </p:nvPr>
        </p:nvSpPr>
        <p:spPr>
          <a:xfrm>
            <a:off x="457200" y="2209800"/>
            <a:ext cx="8229600" cy="3916363"/>
          </a:xfrm>
        </p:spPr>
        <p:txBody>
          <a:bodyPr>
            <a:normAutofit/>
          </a:bodyPr>
          <a:lstStyle/>
          <a:p>
            <a:pPr lvl="0"/>
            <a:r>
              <a:rPr lang="en-US" sz="2400" dirty="0"/>
              <a:t>No Action</a:t>
            </a:r>
          </a:p>
          <a:p>
            <a:pPr lvl="0"/>
            <a:r>
              <a:rPr lang="en-US" sz="2400" dirty="0"/>
              <a:t>Technology X vs. Technology Y vs. Technology Z</a:t>
            </a:r>
          </a:p>
          <a:p>
            <a:endParaRPr lang="en-US" sz="2400" dirty="0"/>
          </a:p>
        </p:txBody>
      </p:sp>
    </p:spTree>
    <p:extLst>
      <p:ext uri="{BB962C8B-B14F-4D97-AF65-F5344CB8AC3E}">
        <p14:creationId xmlns:p14="http://schemas.microsoft.com/office/powerpoint/2010/main" val="203940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935162"/>
          </a:xfrm>
        </p:spPr>
        <p:txBody>
          <a:bodyPr>
            <a:noAutofit/>
          </a:bodyPr>
          <a:lstStyle/>
          <a:p>
            <a:r>
              <a:rPr lang="en-US" sz="2800" dirty="0"/>
              <a:t>Town A’s wastewater treatment plant is failing; most systems are operating beyond their useful life.  Upgrade the treatment plant at town A. </a:t>
            </a:r>
          </a:p>
        </p:txBody>
      </p:sp>
      <p:sp>
        <p:nvSpPr>
          <p:cNvPr id="3" name="Content Placeholder 2"/>
          <p:cNvSpPr>
            <a:spLocks noGrp="1"/>
          </p:cNvSpPr>
          <p:nvPr>
            <p:ph idx="1"/>
          </p:nvPr>
        </p:nvSpPr>
        <p:spPr>
          <a:xfrm>
            <a:off x="457200" y="2209800"/>
            <a:ext cx="8229600" cy="3916363"/>
          </a:xfrm>
        </p:spPr>
        <p:txBody>
          <a:bodyPr>
            <a:normAutofit/>
          </a:bodyPr>
          <a:lstStyle/>
          <a:p>
            <a:pPr lvl="0"/>
            <a:r>
              <a:rPr lang="en-US" sz="2400" dirty="0"/>
              <a:t>No Action</a:t>
            </a:r>
          </a:p>
          <a:p>
            <a:pPr lvl="0"/>
            <a:r>
              <a:rPr lang="en-US" sz="2400" dirty="0"/>
              <a:t>Technology X vs. Technology Y</a:t>
            </a:r>
          </a:p>
          <a:p>
            <a:pPr lvl="0"/>
            <a:r>
              <a:rPr lang="en-US" sz="2400" dirty="0"/>
              <a:t>Alternative project phasing.  </a:t>
            </a:r>
          </a:p>
          <a:p>
            <a:pPr lvl="0"/>
            <a:r>
              <a:rPr lang="en-US" sz="2400" dirty="0"/>
              <a:t>Consider replacing one system at a time.</a:t>
            </a:r>
          </a:p>
          <a:p>
            <a:pPr lvl="0"/>
            <a:r>
              <a:rPr lang="en-US" sz="2400" dirty="0"/>
              <a:t>Alternative project sizing.</a:t>
            </a:r>
          </a:p>
          <a:p>
            <a:endParaRPr lang="en-US" sz="2400" dirty="0"/>
          </a:p>
        </p:txBody>
      </p:sp>
    </p:spTree>
    <p:extLst>
      <p:ext uri="{BB962C8B-B14F-4D97-AF65-F5344CB8AC3E}">
        <p14:creationId xmlns:p14="http://schemas.microsoft.com/office/powerpoint/2010/main" val="317819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935162"/>
          </a:xfrm>
        </p:spPr>
        <p:txBody>
          <a:bodyPr>
            <a:noAutofit/>
          </a:bodyPr>
          <a:lstStyle/>
          <a:p>
            <a:r>
              <a:rPr lang="en-US" sz="2800" dirty="0"/>
              <a:t>Town A’s wastewater treatment plant is failing; most systems are operating beyond their useful life.  Provide sanitation for the residents of Town A. </a:t>
            </a:r>
          </a:p>
        </p:txBody>
      </p:sp>
      <p:sp>
        <p:nvSpPr>
          <p:cNvPr id="3" name="Content Placeholder 2"/>
          <p:cNvSpPr>
            <a:spLocks noGrp="1"/>
          </p:cNvSpPr>
          <p:nvPr>
            <p:ph idx="1"/>
          </p:nvPr>
        </p:nvSpPr>
        <p:spPr>
          <a:xfrm>
            <a:off x="457200" y="2209800"/>
            <a:ext cx="8229600" cy="3916363"/>
          </a:xfrm>
        </p:spPr>
        <p:txBody>
          <a:bodyPr>
            <a:normAutofit/>
          </a:bodyPr>
          <a:lstStyle/>
          <a:p>
            <a:pPr lvl="0"/>
            <a:r>
              <a:rPr lang="en-US" sz="2400" dirty="0"/>
              <a:t>No Action</a:t>
            </a:r>
          </a:p>
          <a:p>
            <a:pPr lvl="0"/>
            <a:r>
              <a:rPr lang="en-US" sz="2400" dirty="0"/>
              <a:t>Regional options.</a:t>
            </a:r>
          </a:p>
          <a:p>
            <a:pPr lvl="0"/>
            <a:r>
              <a:rPr lang="en-US" sz="2400" dirty="0"/>
              <a:t>Abandon existing plant and build new.  Consider alternate locations for new plant.</a:t>
            </a:r>
          </a:p>
          <a:p>
            <a:pPr lvl="0"/>
            <a:r>
              <a:rPr lang="en-US" sz="2400" dirty="0"/>
              <a:t>Upgrade the existing plant. </a:t>
            </a:r>
          </a:p>
          <a:p>
            <a:pPr lvl="0"/>
            <a:r>
              <a:rPr lang="en-US" sz="2400" dirty="0"/>
              <a:t>Lagoon Treatment.</a:t>
            </a:r>
          </a:p>
          <a:p>
            <a:pPr lvl="0"/>
            <a:r>
              <a:rPr lang="en-US" sz="2400" dirty="0"/>
              <a:t>Decentralized options. </a:t>
            </a:r>
          </a:p>
          <a:p>
            <a:endParaRPr lang="en-US" sz="2400" dirty="0"/>
          </a:p>
        </p:txBody>
      </p:sp>
    </p:spTree>
    <p:extLst>
      <p:ext uri="{BB962C8B-B14F-4D97-AF65-F5344CB8AC3E}">
        <p14:creationId xmlns:p14="http://schemas.microsoft.com/office/powerpoint/2010/main" val="4030525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935162"/>
          </a:xfrm>
        </p:spPr>
        <p:txBody>
          <a:bodyPr>
            <a:noAutofit/>
          </a:bodyPr>
          <a:lstStyle/>
          <a:p>
            <a:r>
              <a:rPr lang="en-US" sz="2400" dirty="0"/>
              <a:t>Town B’s UV system is old technology, no longer supported by the manufacturer.  The system is on the edge of complete failure.  Town cannot obtain bulbs or replacement parts for the system.  Replace the </a:t>
            </a:r>
            <a:br>
              <a:rPr lang="en-US" sz="2400" dirty="0"/>
            </a:br>
            <a:r>
              <a:rPr lang="en-US" sz="2400" dirty="0"/>
              <a:t>UV system at Town B’s treatment plant. </a:t>
            </a:r>
          </a:p>
        </p:txBody>
      </p:sp>
      <p:sp>
        <p:nvSpPr>
          <p:cNvPr id="3" name="Content Placeholder 2"/>
          <p:cNvSpPr>
            <a:spLocks noGrp="1"/>
          </p:cNvSpPr>
          <p:nvPr>
            <p:ph idx="1"/>
          </p:nvPr>
        </p:nvSpPr>
        <p:spPr>
          <a:xfrm>
            <a:off x="457200" y="2209800"/>
            <a:ext cx="8229600" cy="3916363"/>
          </a:xfrm>
        </p:spPr>
        <p:txBody>
          <a:bodyPr>
            <a:normAutofit/>
          </a:bodyPr>
          <a:lstStyle/>
          <a:p>
            <a:pPr lvl="0"/>
            <a:r>
              <a:rPr lang="en-US" sz="2400" dirty="0"/>
              <a:t>No Action</a:t>
            </a:r>
          </a:p>
          <a:p>
            <a:pPr lvl="0"/>
            <a:r>
              <a:rPr lang="en-US" sz="2400" dirty="0"/>
              <a:t>Use existing UV channel to install new equipment. </a:t>
            </a:r>
          </a:p>
          <a:p>
            <a:pPr lvl="0"/>
            <a:r>
              <a:rPr lang="en-US" sz="2400" dirty="0"/>
              <a:t>Build a new channel for UV equipment. </a:t>
            </a:r>
          </a:p>
          <a:p>
            <a:pPr lvl="0"/>
            <a:r>
              <a:rPr lang="en-US" sz="2400" dirty="0"/>
              <a:t>In-vessel options. </a:t>
            </a:r>
          </a:p>
          <a:p>
            <a:pPr lvl="0"/>
            <a:r>
              <a:rPr lang="en-US" sz="2400" dirty="0"/>
              <a:t>Asset Management Program</a:t>
            </a:r>
          </a:p>
          <a:p>
            <a:endParaRPr lang="en-US" sz="2400" dirty="0"/>
          </a:p>
        </p:txBody>
      </p:sp>
    </p:spTree>
    <p:extLst>
      <p:ext uri="{BB962C8B-B14F-4D97-AF65-F5344CB8AC3E}">
        <p14:creationId xmlns:p14="http://schemas.microsoft.com/office/powerpoint/2010/main" val="713148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935162"/>
          </a:xfrm>
        </p:spPr>
        <p:txBody>
          <a:bodyPr>
            <a:noAutofit/>
          </a:bodyPr>
          <a:lstStyle/>
          <a:p>
            <a:r>
              <a:rPr lang="en-US" sz="2400" dirty="0"/>
              <a:t>Town B’s UV system is old technology, no longer supported by the manufacturer.  The system is on the edge of complete failure.  Town cannot obtain bulbs or replacement parts for the system.  Provide adequate </a:t>
            </a:r>
            <a:br>
              <a:rPr lang="en-US" sz="2400" dirty="0"/>
            </a:br>
            <a:r>
              <a:rPr lang="en-US" sz="2400" dirty="0"/>
              <a:t>disinfection at Town B’s treatment plant. </a:t>
            </a:r>
          </a:p>
        </p:txBody>
      </p:sp>
      <p:sp>
        <p:nvSpPr>
          <p:cNvPr id="3" name="Content Placeholder 2"/>
          <p:cNvSpPr>
            <a:spLocks noGrp="1"/>
          </p:cNvSpPr>
          <p:nvPr>
            <p:ph idx="1"/>
          </p:nvPr>
        </p:nvSpPr>
        <p:spPr>
          <a:xfrm>
            <a:off x="457200" y="2209800"/>
            <a:ext cx="8229600" cy="3916363"/>
          </a:xfrm>
        </p:spPr>
        <p:txBody>
          <a:bodyPr>
            <a:normAutofit/>
          </a:bodyPr>
          <a:lstStyle/>
          <a:p>
            <a:pPr lvl="0"/>
            <a:r>
              <a:rPr lang="en-US" sz="2400" dirty="0"/>
              <a:t>No Action</a:t>
            </a:r>
          </a:p>
          <a:p>
            <a:pPr lvl="0"/>
            <a:r>
              <a:rPr lang="en-US" sz="2400" dirty="0"/>
              <a:t>Various UV alternatives (high pressure, in-vessel, horizontal or vertical)</a:t>
            </a:r>
          </a:p>
          <a:p>
            <a:pPr lvl="0"/>
            <a:r>
              <a:rPr lang="en-US" sz="2400" dirty="0"/>
              <a:t>Chlorine options (onsite generation, liquid hypochlorite)</a:t>
            </a:r>
          </a:p>
          <a:p>
            <a:r>
              <a:rPr lang="en-US" sz="2400" dirty="0"/>
              <a:t>Ozone.</a:t>
            </a:r>
          </a:p>
          <a:p>
            <a:r>
              <a:rPr lang="en-US" sz="2400" dirty="0"/>
              <a:t>Evaluate need for temporary (emergency) disinfection while project is implemented. </a:t>
            </a:r>
          </a:p>
          <a:p>
            <a:pPr lvl="0"/>
            <a:endParaRPr lang="en-US" sz="2400" dirty="0"/>
          </a:p>
          <a:p>
            <a:endParaRPr lang="en-US" sz="2400" dirty="0"/>
          </a:p>
        </p:txBody>
      </p:sp>
    </p:spTree>
    <p:extLst>
      <p:ext uri="{BB962C8B-B14F-4D97-AF65-F5344CB8AC3E}">
        <p14:creationId xmlns:p14="http://schemas.microsoft.com/office/powerpoint/2010/main" val="1025366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605946" y="1539875"/>
            <a:ext cx="3131507" cy="2286000"/>
            <a:chOff x="682146" y="2691661"/>
            <a:chExt cx="3131507" cy="2348630"/>
          </a:xfrm>
        </p:grpSpPr>
        <p:pic>
          <p:nvPicPr>
            <p:cNvPr id="7" name="Picture 6" descr="Screw.jpg"/>
            <p:cNvPicPr>
              <a:picLocks noChangeAspect="1"/>
            </p:cNvPicPr>
            <p:nvPr/>
          </p:nvPicPr>
          <p:blipFill>
            <a:blip r:embed="rId3" cstate="print"/>
            <a:stretch>
              <a:fillRect/>
            </a:stretch>
          </p:blipFill>
          <p:spPr>
            <a:xfrm>
              <a:off x="682146" y="2691661"/>
              <a:ext cx="3131507" cy="2348630"/>
            </a:xfrm>
            <a:prstGeom prst="rect">
              <a:avLst/>
            </a:prstGeom>
          </p:spPr>
        </p:pic>
        <p:sp>
          <p:nvSpPr>
            <p:cNvPr id="8" name="TextBox 7"/>
            <p:cNvSpPr txBox="1"/>
            <p:nvPr/>
          </p:nvSpPr>
          <p:spPr>
            <a:xfrm>
              <a:off x="1066800" y="2743200"/>
              <a:ext cx="2362200" cy="537555"/>
            </a:xfrm>
            <a:prstGeom prst="rect">
              <a:avLst/>
            </a:prstGeom>
            <a:noFill/>
          </p:spPr>
          <p:txBody>
            <a:bodyPr wrap="square" rtlCol="0">
              <a:spAutoFit/>
            </a:bodyPr>
            <a:lstStyle/>
            <a:p>
              <a:r>
                <a:rPr lang="en-US" sz="2800" dirty="0">
                  <a:solidFill>
                    <a:srgbClr val="001F54"/>
                  </a:solidFill>
                </a:rPr>
                <a:t>The problem:</a:t>
              </a:r>
            </a:p>
          </p:txBody>
        </p:sp>
      </p:grpSp>
      <p:sp>
        <p:nvSpPr>
          <p:cNvPr id="2" name="Title 1"/>
          <p:cNvSpPr>
            <a:spLocks noGrp="1"/>
          </p:cNvSpPr>
          <p:nvPr>
            <p:ph type="title"/>
          </p:nvPr>
        </p:nvSpPr>
        <p:spPr/>
        <p:txBody>
          <a:bodyPr>
            <a:noAutofit/>
          </a:bodyPr>
          <a:lstStyle/>
          <a:p>
            <a:r>
              <a:rPr lang="en-US" dirty="0"/>
              <a:t>Brainstorming in a Small Box</a:t>
            </a:r>
          </a:p>
        </p:txBody>
      </p:sp>
      <p:sp>
        <p:nvSpPr>
          <p:cNvPr id="10" name="Content Placeholder 9"/>
          <p:cNvSpPr>
            <a:spLocks noGrp="1"/>
          </p:cNvSpPr>
          <p:nvPr>
            <p:ph idx="1"/>
          </p:nvPr>
        </p:nvSpPr>
        <p:spPr/>
        <p:txBody>
          <a:bodyPr/>
          <a:lstStyle/>
          <a:p>
            <a:endParaRPr lang="en-US"/>
          </a:p>
        </p:txBody>
      </p:sp>
      <p:sp>
        <p:nvSpPr>
          <p:cNvPr id="12" name="Slide Number Placeholder 11"/>
          <p:cNvSpPr>
            <a:spLocks noGrp="1"/>
          </p:cNvSpPr>
          <p:nvPr>
            <p:ph type="sldNum" sz="quarter" idx="12"/>
          </p:nvPr>
        </p:nvSpPr>
        <p:spPr/>
        <p:txBody>
          <a:bodyPr/>
          <a:lstStyle/>
          <a:p>
            <a:fld id="{8568160C-95AF-4AF8-B07C-F3B3C0B8A227}" type="slidenum">
              <a:rPr lang="en-US" smtClean="0">
                <a:solidFill>
                  <a:srgbClr val="04617B">
                    <a:shade val="90000"/>
                  </a:srgbClr>
                </a:solidFill>
              </a:rPr>
              <a:pPr/>
              <a:t>25</a:t>
            </a:fld>
            <a:endParaRPr lang="en-US" dirty="0">
              <a:solidFill>
                <a:srgbClr val="04617B">
                  <a:shade val="90000"/>
                </a:srgbClr>
              </a:solidFill>
            </a:endParaRPr>
          </a:p>
        </p:txBody>
      </p:sp>
      <p:sp>
        <p:nvSpPr>
          <p:cNvPr id="13" name="TextBox 12"/>
          <p:cNvSpPr txBox="1"/>
          <p:nvPr/>
        </p:nvSpPr>
        <p:spPr>
          <a:xfrm>
            <a:off x="762000" y="3505200"/>
            <a:ext cx="2743200" cy="523220"/>
          </a:xfrm>
          <a:prstGeom prst="rect">
            <a:avLst/>
          </a:prstGeom>
          <a:noFill/>
        </p:spPr>
        <p:txBody>
          <a:bodyPr wrap="square" rtlCol="0">
            <a:spAutoFit/>
          </a:bodyPr>
          <a:lstStyle/>
          <a:p>
            <a:r>
              <a:rPr lang="en-US" sz="2800" dirty="0">
                <a:solidFill>
                  <a:srgbClr val="001F54"/>
                </a:solidFill>
              </a:rPr>
              <a:t>The alternatives: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752600"/>
            <a:ext cx="2143125" cy="2143125"/>
          </a:xfrm>
          <a:prstGeom prst="rect">
            <a:avLst/>
          </a:prstGeom>
        </p:spPr>
      </p:pic>
      <p:sp>
        <p:nvSpPr>
          <p:cNvPr id="15" name="TextBox 14"/>
          <p:cNvSpPr txBox="1"/>
          <p:nvPr/>
        </p:nvSpPr>
        <p:spPr>
          <a:xfrm>
            <a:off x="4141569" y="1905000"/>
            <a:ext cx="762000" cy="1323439"/>
          </a:xfrm>
          <a:prstGeom prst="rect">
            <a:avLst/>
          </a:prstGeom>
          <a:noFill/>
        </p:spPr>
        <p:txBody>
          <a:bodyPr wrap="square" rtlCol="0">
            <a:spAutoFit/>
          </a:bodyPr>
          <a:lstStyle/>
          <a:p>
            <a:r>
              <a:rPr lang="en-US" sz="8000" dirty="0">
                <a:solidFill>
                  <a:srgbClr val="001F54"/>
                </a:solidFill>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149" y="4953000"/>
            <a:ext cx="3005051" cy="107380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200" y="4119562"/>
            <a:ext cx="1666875" cy="166687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1940" y="4085139"/>
            <a:ext cx="2545213" cy="1168557"/>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400" y="5253696"/>
            <a:ext cx="3371850" cy="1352550"/>
          </a:xfrm>
          <a:prstGeom prst="rect">
            <a:avLst/>
          </a:prstGeom>
        </p:spPr>
      </p:pic>
    </p:spTree>
    <p:extLst>
      <p:ext uri="{BB962C8B-B14F-4D97-AF65-F5344CB8AC3E}">
        <p14:creationId xmlns:p14="http://schemas.microsoft.com/office/powerpoint/2010/main" val="213855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605946" y="1539875"/>
            <a:ext cx="3131507" cy="2286000"/>
            <a:chOff x="682146" y="2691661"/>
            <a:chExt cx="3131507" cy="2348630"/>
          </a:xfrm>
        </p:grpSpPr>
        <p:pic>
          <p:nvPicPr>
            <p:cNvPr id="7" name="Picture 6" descr="Screw.jpg"/>
            <p:cNvPicPr>
              <a:picLocks noChangeAspect="1"/>
            </p:cNvPicPr>
            <p:nvPr/>
          </p:nvPicPr>
          <p:blipFill>
            <a:blip r:embed="rId2" cstate="print"/>
            <a:stretch>
              <a:fillRect/>
            </a:stretch>
          </p:blipFill>
          <p:spPr>
            <a:xfrm>
              <a:off x="682146" y="2691661"/>
              <a:ext cx="3131507" cy="2348630"/>
            </a:xfrm>
            <a:prstGeom prst="rect">
              <a:avLst/>
            </a:prstGeom>
          </p:spPr>
        </p:pic>
        <p:sp>
          <p:nvSpPr>
            <p:cNvPr id="8" name="TextBox 7"/>
            <p:cNvSpPr txBox="1"/>
            <p:nvPr/>
          </p:nvSpPr>
          <p:spPr>
            <a:xfrm>
              <a:off x="1066800" y="2743200"/>
              <a:ext cx="2362200" cy="537555"/>
            </a:xfrm>
            <a:prstGeom prst="rect">
              <a:avLst/>
            </a:prstGeom>
            <a:noFill/>
          </p:spPr>
          <p:txBody>
            <a:bodyPr wrap="square" rtlCol="0">
              <a:spAutoFit/>
            </a:bodyPr>
            <a:lstStyle/>
            <a:p>
              <a:r>
                <a:rPr lang="en-US" sz="2800" dirty="0">
                  <a:solidFill>
                    <a:srgbClr val="001F54"/>
                  </a:solidFill>
                </a:rPr>
                <a:t>The problem:</a:t>
              </a:r>
            </a:p>
          </p:txBody>
        </p:sp>
      </p:grpSp>
      <p:sp>
        <p:nvSpPr>
          <p:cNvPr id="2" name="Title 1"/>
          <p:cNvSpPr>
            <a:spLocks noGrp="1"/>
          </p:cNvSpPr>
          <p:nvPr>
            <p:ph type="title"/>
          </p:nvPr>
        </p:nvSpPr>
        <p:spPr/>
        <p:txBody>
          <a:bodyPr>
            <a:noAutofit/>
          </a:bodyPr>
          <a:lstStyle/>
          <a:p>
            <a:r>
              <a:rPr lang="en-US" dirty="0"/>
              <a:t>Brainstorming in a Bigger Box</a:t>
            </a:r>
          </a:p>
        </p:txBody>
      </p:sp>
      <p:sp>
        <p:nvSpPr>
          <p:cNvPr id="4" name="Content Placeholder 3"/>
          <p:cNvSpPr>
            <a:spLocks noGrp="1"/>
          </p:cNvSpPr>
          <p:nvPr>
            <p:ph idx="1"/>
          </p:nvPr>
        </p:nvSpPr>
        <p:spPr/>
        <p:txBody>
          <a:bodyPr/>
          <a:lstStyle/>
          <a:p>
            <a:endParaRPr lang="en-US"/>
          </a:p>
        </p:txBody>
      </p:sp>
      <p:sp>
        <p:nvSpPr>
          <p:cNvPr id="12" name="Slide Number Placeholder 11"/>
          <p:cNvSpPr>
            <a:spLocks noGrp="1"/>
          </p:cNvSpPr>
          <p:nvPr>
            <p:ph type="sldNum" sz="quarter" idx="12"/>
          </p:nvPr>
        </p:nvSpPr>
        <p:spPr/>
        <p:txBody>
          <a:bodyPr/>
          <a:lstStyle/>
          <a:p>
            <a:fld id="{8568160C-95AF-4AF8-B07C-F3B3C0B8A227}" type="slidenum">
              <a:rPr lang="en-US" smtClean="0">
                <a:solidFill>
                  <a:srgbClr val="04617B">
                    <a:shade val="90000"/>
                  </a:srgbClr>
                </a:solidFill>
              </a:rPr>
              <a:pPr/>
              <a:t>26</a:t>
            </a:fld>
            <a:endParaRPr lang="en-US" dirty="0">
              <a:solidFill>
                <a:srgbClr val="04617B">
                  <a:shade val="90000"/>
                </a:srgbClr>
              </a:solidFill>
            </a:endParaRPr>
          </a:p>
        </p:txBody>
      </p:sp>
      <p:sp>
        <p:nvSpPr>
          <p:cNvPr id="13" name="TextBox 12"/>
          <p:cNvSpPr txBox="1"/>
          <p:nvPr/>
        </p:nvSpPr>
        <p:spPr>
          <a:xfrm>
            <a:off x="762000" y="3505200"/>
            <a:ext cx="2743200" cy="523220"/>
          </a:xfrm>
          <a:prstGeom prst="rect">
            <a:avLst/>
          </a:prstGeom>
          <a:noFill/>
        </p:spPr>
        <p:txBody>
          <a:bodyPr wrap="square" rtlCol="0">
            <a:spAutoFit/>
          </a:bodyPr>
          <a:lstStyle/>
          <a:p>
            <a:r>
              <a:rPr lang="en-US" sz="2800" dirty="0">
                <a:solidFill>
                  <a:srgbClr val="001F54"/>
                </a:solidFill>
              </a:rPr>
              <a:t>The alternatives: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752600"/>
            <a:ext cx="2143125" cy="2143125"/>
          </a:xfrm>
          <a:prstGeom prst="rect">
            <a:avLst/>
          </a:prstGeom>
        </p:spPr>
      </p:pic>
      <p:sp>
        <p:nvSpPr>
          <p:cNvPr id="15" name="TextBox 14"/>
          <p:cNvSpPr txBox="1"/>
          <p:nvPr/>
        </p:nvSpPr>
        <p:spPr>
          <a:xfrm>
            <a:off x="4141569" y="1905000"/>
            <a:ext cx="762000" cy="1323439"/>
          </a:xfrm>
          <a:prstGeom prst="rect">
            <a:avLst/>
          </a:prstGeom>
          <a:noFill/>
        </p:spPr>
        <p:txBody>
          <a:bodyPr wrap="square" rtlCol="0">
            <a:spAutoFit/>
          </a:bodyPr>
          <a:lstStyle/>
          <a:p>
            <a:r>
              <a:rPr lang="en-US" sz="8000" dirty="0">
                <a:solidFill>
                  <a:srgbClr val="001F54"/>
                </a:solidFill>
              </a:rPr>
              <a:t>+</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316" y="3992567"/>
            <a:ext cx="3338149" cy="2507321"/>
          </a:xfrm>
          <a:prstGeom prst="rect">
            <a:avLst/>
          </a:prstGeom>
        </p:spPr>
      </p:pic>
      <p:grpSp>
        <p:nvGrpSpPr>
          <p:cNvPr id="18" name="Group 17"/>
          <p:cNvGrpSpPr/>
          <p:nvPr/>
        </p:nvGrpSpPr>
        <p:grpSpPr>
          <a:xfrm>
            <a:off x="4638675" y="3764823"/>
            <a:ext cx="4048125" cy="2770918"/>
            <a:chOff x="4638675" y="3764823"/>
            <a:chExt cx="4048125" cy="2770918"/>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8675" y="3764823"/>
              <a:ext cx="2143125" cy="21431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675" y="4392616"/>
              <a:ext cx="2143125" cy="2143125"/>
            </a:xfrm>
            <a:prstGeom prst="rect">
              <a:avLst/>
            </a:prstGeom>
          </p:spPr>
        </p:pic>
        <p:sp>
          <p:nvSpPr>
            <p:cNvPr id="17" name="TextBox 16"/>
            <p:cNvSpPr txBox="1"/>
            <p:nvPr/>
          </p:nvSpPr>
          <p:spPr>
            <a:xfrm>
              <a:off x="6367463" y="4584509"/>
              <a:ext cx="762000" cy="1323439"/>
            </a:xfrm>
            <a:prstGeom prst="rect">
              <a:avLst/>
            </a:prstGeom>
            <a:noFill/>
          </p:spPr>
          <p:txBody>
            <a:bodyPr wrap="square" rtlCol="0">
              <a:spAutoFit/>
            </a:bodyPr>
            <a:lstStyle/>
            <a:p>
              <a:r>
                <a:rPr lang="en-US" sz="8000" dirty="0">
                  <a:solidFill>
                    <a:srgbClr val="001F54"/>
                  </a:solidFill>
                </a:rPr>
                <a:t>+</a:t>
              </a:r>
            </a:p>
          </p:txBody>
        </p:sp>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8875" y="3825875"/>
            <a:ext cx="2127729" cy="2127729"/>
          </a:xfrm>
          <a:prstGeom prst="rect">
            <a:avLst/>
          </a:prstGeom>
        </p:spPr>
      </p:pic>
    </p:spTree>
    <p:extLst>
      <p:ext uri="{BB962C8B-B14F-4D97-AF65-F5344CB8AC3E}">
        <p14:creationId xmlns:p14="http://schemas.microsoft.com/office/powerpoint/2010/main" val="429381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605946" y="1539875"/>
            <a:ext cx="3131507" cy="2286000"/>
            <a:chOff x="682146" y="2691661"/>
            <a:chExt cx="3131507" cy="2348630"/>
          </a:xfrm>
        </p:grpSpPr>
        <p:pic>
          <p:nvPicPr>
            <p:cNvPr id="7" name="Picture 6" descr="Screw.jpg"/>
            <p:cNvPicPr>
              <a:picLocks noChangeAspect="1"/>
            </p:cNvPicPr>
            <p:nvPr/>
          </p:nvPicPr>
          <p:blipFill>
            <a:blip r:embed="rId3" cstate="print"/>
            <a:stretch>
              <a:fillRect/>
            </a:stretch>
          </p:blipFill>
          <p:spPr>
            <a:xfrm>
              <a:off x="682146" y="2691661"/>
              <a:ext cx="3131507" cy="2348630"/>
            </a:xfrm>
            <a:prstGeom prst="rect">
              <a:avLst/>
            </a:prstGeom>
          </p:spPr>
        </p:pic>
        <p:sp>
          <p:nvSpPr>
            <p:cNvPr id="8" name="TextBox 7"/>
            <p:cNvSpPr txBox="1"/>
            <p:nvPr/>
          </p:nvSpPr>
          <p:spPr>
            <a:xfrm>
              <a:off x="1066800" y="2743200"/>
              <a:ext cx="2362200" cy="537555"/>
            </a:xfrm>
            <a:prstGeom prst="rect">
              <a:avLst/>
            </a:prstGeom>
            <a:noFill/>
          </p:spPr>
          <p:txBody>
            <a:bodyPr wrap="square" rtlCol="0">
              <a:spAutoFit/>
            </a:bodyPr>
            <a:lstStyle/>
            <a:p>
              <a:r>
                <a:rPr lang="en-US" sz="2800" dirty="0">
                  <a:solidFill>
                    <a:srgbClr val="001F54"/>
                  </a:solidFill>
                </a:rPr>
                <a:t>The problem:</a:t>
              </a:r>
            </a:p>
          </p:txBody>
        </p:sp>
      </p:grpSp>
      <p:sp>
        <p:nvSpPr>
          <p:cNvPr id="2" name="Title 1"/>
          <p:cNvSpPr>
            <a:spLocks noGrp="1"/>
          </p:cNvSpPr>
          <p:nvPr>
            <p:ph type="title"/>
          </p:nvPr>
        </p:nvSpPr>
        <p:spPr/>
        <p:txBody>
          <a:bodyPr>
            <a:normAutofit/>
          </a:bodyPr>
          <a:lstStyle/>
          <a:p>
            <a:r>
              <a:rPr lang="en-US" dirty="0"/>
              <a:t>Brainstorming Outside the Box</a:t>
            </a:r>
          </a:p>
        </p:txBody>
      </p:sp>
      <p:sp>
        <p:nvSpPr>
          <p:cNvPr id="10" name="Content Placeholder 9"/>
          <p:cNvSpPr>
            <a:spLocks noGrp="1"/>
          </p:cNvSpPr>
          <p:nvPr>
            <p:ph idx="1"/>
          </p:nvPr>
        </p:nvSpPr>
        <p:spPr/>
        <p:txBody>
          <a:bodyPr/>
          <a:lstStyle/>
          <a:p>
            <a:endParaRPr lang="en-US"/>
          </a:p>
        </p:txBody>
      </p:sp>
      <p:sp>
        <p:nvSpPr>
          <p:cNvPr id="12" name="Slide Number Placeholder 11"/>
          <p:cNvSpPr>
            <a:spLocks noGrp="1"/>
          </p:cNvSpPr>
          <p:nvPr>
            <p:ph type="sldNum" sz="quarter" idx="12"/>
          </p:nvPr>
        </p:nvSpPr>
        <p:spPr/>
        <p:txBody>
          <a:bodyPr/>
          <a:lstStyle/>
          <a:p>
            <a:fld id="{8568160C-95AF-4AF8-B07C-F3B3C0B8A227}" type="slidenum">
              <a:rPr lang="en-US" smtClean="0">
                <a:solidFill>
                  <a:srgbClr val="04617B">
                    <a:shade val="90000"/>
                  </a:srgbClr>
                </a:solidFill>
              </a:rPr>
              <a:pPr/>
              <a:t>27</a:t>
            </a:fld>
            <a:endParaRPr lang="en-US" dirty="0">
              <a:solidFill>
                <a:srgbClr val="04617B">
                  <a:shade val="90000"/>
                </a:srgbClr>
              </a:solidFill>
            </a:endParaRPr>
          </a:p>
        </p:txBody>
      </p:sp>
      <p:sp>
        <p:nvSpPr>
          <p:cNvPr id="13" name="TextBox 12"/>
          <p:cNvSpPr txBox="1"/>
          <p:nvPr/>
        </p:nvSpPr>
        <p:spPr>
          <a:xfrm>
            <a:off x="762000" y="3505200"/>
            <a:ext cx="2743200" cy="523220"/>
          </a:xfrm>
          <a:prstGeom prst="rect">
            <a:avLst/>
          </a:prstGeom>
          <a:noFill/>
        </p:spPr>
        <p:txBody>
          <a:bodyPr wrap="square" rtlCol="0">
            <a:spAutoFit/>
          </a:bodyPr>
          <a:lstStyle/>
          <a:p>
            <a:r>
              <a:rPr lang="en-US" sz="2800" dirty="0">
                <a:solidFill>
                  <a:srgbClr val="001F54"/>
                </a:solidFill>
              </a:rPr>
              <a:t>The alternatives: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752600"/>
            <a:ext cx="2143125" cy="2143125"/>
          </a:xfrm>
          <a:prstGeom prst="rect">
            <a:avLst/>
          </a:prstGeom>
        </p:spPr>
      </p:pic>
      <p:sp>
        <p:nvSpPr>
          <p:cNvPr id="15" name="TextBox 14"/>
          <p:cNvSpPr txBox="1"/>
          <p:nvPr/>
        </p:nvSpPr>
        <p:spPr>
          <a:xfrm>
            <a:off x="4141569" y="1905000"/>
            <a:ext cx="762000" cy="1323439"/>
          </a:xfrm>
          <a:prstGeom prst="rect">
            <a:avLst/>
          </a:prstGeom>
          <a:noFill/>
        </p:spPr>
        <p:txBody>
          <a:bodyPr wrap="square" rtlCol="0">
            <a:spAutoFit/>
          </a:bodyPr>
          <a:lstStyle/>
          <a:p>
            <a:r>
              <a:rPr lang="en-US" sz="8000" dirty="0">
                <a:solidFill>
                  <a:srgbClr val="001F54"/>
                </a:solidFill>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946" y="4191000"/>
            <a:ext cx="2615624" cy="148335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0300" y="4018656"/>
            <a:ext cx="2095500" cy="218122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6600" y="4914039"/>
            <a:ext cx="2619375" cy="1743075"/>
          </a:xfrm>
          <a:prstGeom prst="rect">
            <a:avLst/>
          </a:prstGeom>
        </p:spPr>
      </p:pic>
      <p:sp>
        <p:nvSpPr>
          <p:cNvPr id="9" name="Multiply 8"/>
          <p:cNvSpPr/>
          <p:nvPr/>
        </p:nvSpPr>
        <p:spPr>
          <a:xfrm>
            <a:off x="1095169" y="1718318"/>
            <a:ext cx="1905000" cy="1929113"/>
          </a:xfrm>
          <a:prstGeom prst="mathMultiply">
            <a:avLst>
              <a:gd name="adj1" fmla="val 109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28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df7_OUok1I"/>
          <p:cNvPicPr>
            <a:picLocks noGrp="1" noRot="1" noChangeAspect="1"/>
          </p:cNvPicPr>
          <p:nvPr>
            <p:ph idx="1"/>
            <a:videoFile r:link="rId1"/>
          </p:nvPr>
        </p:nvPicPr>
        <p:blipFill>
          <a:blip r:embed="rId4"/>
          <a:stretch>
            <a:fillRect/>
          </a:stretch>
        </p:blipFill>
        <p:spPr>
          <a:xfrm>
            <a:off x="152400" y="457200"/>
            <a:ext cx="8805332" cy="4953000"/>
          </a:xfrm>
          <a:prstGeom prst="rect">
            <a:avLst/>
          </a:prstGeom>
        </p:spPr>
      </p:pic>
    </p:spTree>
    <p:extLst>
      <p:ext uri="{BB962C8B-B14F-4D97-AF65-F5344CB8AC3E}">
        <p14:creationId xmlns:p14="http://schemas.microsoft.com/office/powerpoint/2010/main" val="11399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Focus on the Process</a:t>
            </a:r>
          </a:p>
        </p:txBody>
      </p:sp>
      <p:sp>
        <p:nvSpPr>
          <p:cNvPr id="3" name="Content Placeholder 2"/>
          <p:cNvSpPr>
            <a:spLocks noGrp="1"/>
          </p:cNvSpPr>
          <p:nvPr>
            <p:ph idx="1"/>
          </p:nvPr>
        </p:nvSpPr>
        <p:spPr/>
        <p:txBody>
          <a:bodyPr/>
          <a:lstStyle/>
          <a:p>
            <a:pPr marL="742950" lvl="0" indent="-742950">
              <a:buFont typeface="+mj-lt"/>
              <a:buAutoNum type="arabicPeriod"/>
            </a:pPr>
            <a:r>
              <a:rPr lang="en-US" sz="3200" dirty="0"/>
              <a:t>consider a reasonable number of alternatives, </a:t>
            </a:r>
          </a:p>
          <a:p>
            <a:pPr marL="742950" lvl="0" indent="-742950">
              <a:buFont typeface="+mj-lt"/>
              <a:buAutoNum type="arabicPeriod"/>
            </a:pPr>
            <a:r>
              <a:rPr lang="en-US" sz="3200" dirty="0"/>
              <a:t>objectively analyze the feasible alternatives, and </a:t>
            </a:r>
          </a:p>
          <a:p>
            <a:pPr marL="742950" lvl="0" indent="-742950">
              <a:buFont typeface="+mj-lt"/>
              <a:buAutoNum type="arabicPeriod"/>
            </a:pPr>
            <a:r>
              <a:rPr lang="en-US" sz="3200" dirty="0"/>
              <a:t>choose an alternative that meets the borrower’s specific needs. </a:t>
            </a:r>
          </a:p>
          <a:p>
            <a:endParaRPr lang="en-US" dirty="0"/>
          </a:p>
        </p:txBody>
      </p:sp>
    </p:spTree>
    <p:extLst>
      <p:ext uri="{BB962C8B-B14F-4D97-AF65-F5344CB8AC3E}">
        <p14:creationId xmlns:p14="http://schemas.microsoft.com/office/powerpoint/2010/main" val="308296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5400" b="1" dirty="0"/>
          </a:p>
          <a:p>
            <a:pPr marL="0" indent="0">
              <a:buNone/>
            </a:pPr>
            <a:r>
              <a:rPr lang="en-US" sz="5400" b="1" dirty="0"/>
              <a:t>Is the project the cost effective alternative?</a:t>
            </a:r>
          </a:p>
          <a:p>
            <a:endParaRPr lang="en-US" dirty="0"/>
          </a:p>
        </p:txBody>
      </p:sp>
    </p:spTree>
    <p:extLst>
      <p:ext uri="{BB962C8B-B14F-4D97-AF65-F5344CB8AC3E}">
        <p14:creationId xmlns:p14="http://schemas.microsoft.com/office/powerpoint/2010/main" val="1353984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       Feasible?</a:t>
            </a:r>
          </a:p>
        </p:txBody>
      </p:sp>
      <p:sp>
        <p:nvSpPr>
          <p:cNvPr id="3" name="Content Placeholder 2"/>
          <p:cNvSpPr>
            <a:spLocks noGrp="1"/>
          </p:cNvSpPr>
          <p:nvPr>
            <p:ph idx="1"/>
          </p:nvPr>
        </p:nvSpPr>
        <p:spPr/>
        <p:txBody>
          <a:bodyPr>
            <a:normAutofit/>
          </a:bodyPr>
          <a:lstStyle/>
          <a:p>
            <a:pPr lvl="0"/>
            <a:r>
              <a:rPr lang="en-US" sz="3200" dirty="0"/>
              <a:t>Explain alternatives not analyzed. </a:t>
            </a:r>
          </a:p>
          <a:p>
            <a:pPr lvl="0"/>
            <a:r>
              <a:rPr lang="en-US" sz="3200" dirty="0"/>
              <a:t>Calculate life cycle costs.</a:t>
            </a:r>
          </a:p>
          <a:p>
            <a:pPr lvl="0"/>
            <a:r>
              <a:rPr lang="en-US" sz="3200" dirty="0"/>
              <a:t>Consider other factors.</a:t>
            </a:r>
          </a:p>
          <a:p>
            <a:pPr lvl="0"/>
            <a:r>
              <a:rPr lang="en-US" sz="3200" dirty="0"/>
              <a:t>Select an alternative.</a:t>
            </a:r>
          </a:p>
          <a:p>
            <a:endParaRPr lang="en-US" sz="3200" dirty="0"/>
          </a:p>
        </p:txBody>
      </p:sp>
    </p:spTree>
    <p:extLst>
      <p:ext uri="{BB962C8B-B14F-4D97-AF65-F5344CB8AC3E}">
        <p14:creationId xmlns:p14="http://schemas.microsoft.com/office/powerpoint/2010/main" val="3493902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Hidden assumptions in </a:t>
            </a:r>
            <a:br>
              <a:rPr lang="en-US" dirty="0"/>
            </a:br>
            <a:r>
              <a:rPr lang="en-US" dirty="0"/>
              <a:t>Life Cycle Costs</a:t>
            </a:r>
          </a:p>
        </p:txBody>
      </p:sp>
      <p:sp>
        <p:nvSpPr>
          <p:cNvPr id="3" name="Content Placeholder 2"/>
          <p:cNvSpPr>
            <a:spLocks noGrp="1"/>
          </p:cNvSpPr>
          <p:nvPr>
            <p:ph idx="1"/>
          </p:nvPr>
        </p:nvSpPr>
        <p:spPr/>
        <p:txBody>
          <a:bodyPr>
            <a:normAutofit/>
          </a:bodyPr>
          <a:lstStyle/>
          <a:p>
            <a:r>
              <a:rPr lang="en-US" sz="2800" dirty="0"/>
              <a:t>Only as good as the set of options considered. </a:t>
            </a:r>
          </a:p>
          <a:p>
            <a:r>
              <a:rPr lang="en-US" sz="2800" dirty="0"/>
              <a:t>Only as accurate as construction cost estimates.</a:t>
            </a:r>
          </a:p>
          <a:p>
            <a:pPr lvl="1"/>
            <a:r>
              <a:rPr lang="en-US" sz="2400" dirty="0"/>
              <a:t>AND the O&amp;M estimates.</a:t>
            </a:r>
          </a:p>
          <a:p>
            <a:pPr lvl="1"/>
            <a:r>
              <a:rPr lang="en-US" sz="2400" dirty="0"/>
              <a:t>AND the replacement cost estimates.</a:t>
            </a:r>
          </a:p>
          <a:p>
            <a:r>
              <a:rPr lang="en-US" sz="2800" dirty="0"/>
              <a:t>Difficult to compare partial options or options with different levels of benefit. </a:t>
            </a:r>
          </a:p>
          <a:p>
            <a:r>
              <a:rPr lang="en-US" sz="2800" dirty="0"/>
              <a:t>Cost isn’t everything.</a:t>
            </a:r>
          </a:p>
          <a:p>
            <a:endParaRPr lang="en-US" sz="2800" dirty="0"/>
          </a:p>
        </p:txBody>
      </p:sp>
    </p:spTree>
    <p:extLst>
      <p:ext uri="{BB962C8B-B14F-4D97-AF65-F5344CB8AC3E}">
        <p14:creationId xmlns:p14="http://schemas.microsoft.com/office/powerpoint/2010/main" val="3757982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Factors to Consider</a:t>
            </a:r>
          </a:p>
        </p:txBody>
      </p:sp>
      <p:sp>
        <p:nvSpPr>
          <p:cNvPr id="3" name="Content Placeholder 2"/>
          <p:cNvSpPr>
            <a:spLocks noGrp="1"/>
          </p:cNvSpPr>
          <p:nvPr>
            <p:ph idx="1"/>
          </p:nvPr>
        </p:nvSpPr>
        <p:spPr/>
        <p:txBody>
          <a:bodyPr>
            <a:normAutofit/>
          </a:bodyPr>
          <a:lstStyle/>
          <a:p>
            <a:pPr lvl="0"/>
            <a:r>
              <a:rPr lang="en-US" sz="2800" dirty="0"/>
              <a:t>Risk</a:t>
            </a:r>
          </a:p>
          <a:p>
            <a:pPr lvl="0"/>
            <a:r>
              <a:rPr lang="en-US" sz="2800" dirty="0"/>
              <a:t>Regulatory requirements</a:t>
            </a:r>
          </a:p>
          <a:p>
            <a:pPr lvl="0"/>
            <a:r>
              <a:rPr lang="en-US" sz="2800" dirty="0"/>
              <a:t>Level of benefit </a:t>
            </a:r>
          </a:p>
          <a:p>
            <a:pPr lvl="0"/>
            <a:r>
              <a:rPr lang="en-US" sz="2800" dirty="0"/>
              <a:t>Operational ease / flexibility. </a:t>
            </a:r>
          </a:p>
          <a:p>
            <a:pPr lvl="0"/>
            <a:r>
              <a:rPr lang="en-US" sz="2800" dirty="0"/>
              <a:t>Other project benefits</a:t>
            </a:r>
          </a:p>
          <a:p>
            <a:pPr lvl="0"/>
            <a:r>
              <a:rPr lang="en-US" sz="2800" dirty="0"/>
              <a:t>Other non-cost factors </a:t>
            </a:r>
          </a:p>
          <a:p>
            <a:pPr lvl="0"/>
            <a:endParaRPr lang="en-US" sz="2800" dirty="0"/>
          </a:p>
          <a:p>
            <a:endParaRPr lang="en-US" sz="2800" dirty="0"/>
          </a:p>
        </p:txBody>
      </p:sp>
    </p:spTree>
    <p:extLst>
      <p:ext uri="{BB962C8B-B14F-4D97-AF65-F5344CB8AC3E}">
        <p14:creationId xmlns:p14="http://schemas.microsoft.com/office/powerpoint/2010/main" val="2264349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Cost Effectiveness Guidance</a:t>
            </a:r>
            <a:br>
              <a:rPr lang="en-US" dirty="0"/>
            </a:br>
            <a:r>
              <a:rPr lang="en-US" dirty="0"/>
              <a:t>for </a:t>
            </a:r>
            <a:r>
              <a:rPr lang="en-US"/>
              <a:t>Small Communities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Stakeholder engagement.</a:t>
            </a:r>
          </a:p>
          <a:p>
            <a:pPr lvl="0"/>
            <a:r>
              <a:rPr lang="en-US" dirty="0"/>
              <a:t>Develop an inclusive problem statement.</a:t>
            </a:r>
          </a:p>
          <a:p>
            <a:pPr lvl="0"/>
            <a:r>
              <a:rPr lang="en-US" dirty="0"/>
              <a:t>Generate alternatives.</a:t>
            </a:r>
          </a:p>
          <a:p>
            <a:pPr lvl="0"/>
            <a:r>
              <a:rPr lang="en-US" dirty="0"/>
              <a:t>Consider both Life Cycle Costs and Other Factors.</a:t>
            </a:r>
          </a:p>
          <a:p>
            <a:pPr lvl="0"/>
            <a:r>
              <a:rPr lang="en-US" dirty="0"/>
              <a:t>Choose a cost effective alternative. </a:t>
            </a:r>
          </a:p>
          <a:p>
            <a:pPr lvl="0"/>
            <a:r>
              <a:rPr lang="en-US" dirty="0"/>
              <a:t>Certify.</a:t>
            </a:r>
          </a:p>
        </p:txBody>
      </p:sp>
    </p:spTree>
    <p:extLst>
      <p:ext uri="{BB962C8B-B14F-4D97-AF65-F5344CB8AC3E}">
        <p14:creationId xmlns:p14="http://schemas.microsoft.com/office/powerpoint/2010/main" val="4027696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219200"/>
            <a:ext cx="6705600" cy="4525963"/>
          </a:xfrm>
        </p:spPr>
        <p:txBody>
          <a:bodyPr/>
          <a:lstStyle/>
          <a:p>
            <a:pPr marL="0" indent="0">
              <a:buNone/>
            </a:pPr>
            <a:r>
              <a:rPr lang="en-US" sz="4000" dirty="0"/>
              <a:t>David Dunn</a:t>
            </a:r>
          </a:p>
          <a:p>
            <a:pPr marL="0" indent="0">
              <a:buNone/>
            </a:pPr>
            <a:r>
              <a:rPr lang="en-US" dirty="0"/>
              <a:t>Washington State Department of Ecology</a:t>
            </a:r>
          </a:p>
          <a:p>
            <a:pPr marL="0" indent="0">
              <a:buNone/>
            </a:pPr>
            <a:r>
              <a:rPr lang="en-US" u="sng" dirty="0">
                <a:hlinkClick r:id="rId2"/>
              </a:rPr>
              <a:t>David.Dunn@ecy.wa.gov</a:t>
            </a:r>
            <a:endParaRPr lang="en-US" dirty="0"/>
          </a:p>
          <a:p>
            <a:pPr marL="0" indent="0">
              <a:buNone/>
            </a:pPr>
            <a:r>
              <a:rPr lang="en-US" dirty="0"/>
              <a:t>360/407-6503 (Desk) </a:t>
            </a:r>
          </a:p>
          <a:p>
            <a:pPr marL="0" indent="0">
              <a:buNone/>
            </a:pPr>
            <a:r>
              <a:rPr lang="en-US" dirty="0"/>
              <a:t>360/515-8601 (mobile)</a:t>
            </a:r>
          </a:p>
          <a:p>
            <a:pPr marL="0" indent="0" algn="ctr">
              <a:buNone/>
            </a:pPr>
            <a:endParaRPr lang="en-US" dirty="0"/>
          </a:p>
        </p:txBody>
      </p:sp>
    </p:spTree>
    <p:extLst>
      <p:ext uri="{BB962C8B-B14F-4D97-AF65-F5344CB8AC3E}">
        <p14:creationId xmlns:p14="http://schemas.microsoft.com/office/powerpoint/2010/main" val="284010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5400" b="1" dirty="0"/>
          </a:p>
          <a:p>
            <a:pPr marL="0" indent="0">
              <a:buNone/>
            </a:pPr>
            <a:r>
              <a:rPr lang="en-US" sz="5400" b="1" dirty="0"/>
              <a:t>Is the project </a:t>
            </a:r>
            <a:r>
              <a:rPr lang="en-US" sz="5400" b="1" strike="sngStrike" dirty="0">
                <a:solidFill>
                  <a:srgbClr val="FF0000"/>
                </a:solidFill>
              </a:rPr>
              <a:t>the</a:t>
            </a:r>
            <a:r>
              <a:rPr lang="en-US" sz="5400" b="1" dirty="0"/>
              <a:t> cost effective alternative?</a:t>
            </a:r>
          </a:p>
          <a:p>
            <a:endParaRPr lang="en-US" dirty="0"/>
          </a:p>
        </p:txBody>
      </p:sp>
      <p:sp>
        <p:nvSpPr>
          <p:cNvPr id="7" name="TextBox 6"/>
          <p:cNvSpPr txBox="1"/>
          <p:nvPr/>
        </p:nvSpPr>
        <p:spPr>
          <a:xfrm>
            <a:off x="5105400" y="2052935"/>
            <a:ext cx="1371600" cy="923330"/>
          </a:xfrm>
          <a:prstGeom prst="rect">
            <a:avLst/>
          </a:prstGeom>
          <a:noFill/>
        </p:spPr>
        <p:txBody>
          <a:bodyPr wrap="square" rtlCol="0">
            <a:spAutoFit/>
          </a:bodyPr>
          <a:lstStyle/>
          <a:p>
            <a:r>
              <a:rPr lang="en-US" sz="5400" b="1" dirty="0">
                <a:latin typeface="Century Gothic" panose="020B0502020202020204" pitchFamily="34" charset="0"/>
              </a:rPr>
              <a:t>a</a:t>
            </a:r>
          </a:p>
        </p:txBody>
      </p:sp>
    </p:spTree>
    <p:extLst>
      <p:ext uri="{BB962C8B-B14F-4D97-AF65-F5344CB8AC3E}">
        <p14:creationId xmlns:p14="http://schemas.microsoft.com/office/powerpoint/2010/main" val="286523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Life Cycle Cost Analysis</a:t>
            </a:r>
          </a:p>
        </p:txBody>
      </p:sp>
      <p:sp>
        <p:nvSpPr>
          <p:cNvPr id="7" name="Content Placeholder 2"/>
          <p:cNvSpPr>
            <a:spLocks noGrp="1"/>
          </p:cNvSpPr>
          <p:nvPr>
            <p:ph idx="1"/>
          </p:nvPr>
        </p:nvSpPr>
        <p:spPr>
          <a:xfrm>
            <a:off x="266700" y="3505200"/>
            <a:ext cx="3581400" cy="952500"/>
          </a:xfrm>
        </p:spPr>
        <p:txBody>
          <a:bodyPr>
            <a:normAutofit/>
          </a:bodyPr>
          <a:lstStyle/>
          <a:p>
            <a:pPr>
              <a:buNone/>
            </a:pPr>
            <a:r>
              <a:rPr lang="en-US" sz="2000" dirty="0"/>
              <a:t>LCC= Life Cycle Cost</a:t>
            </a:r>
          </a:p>
          <a:p>
            <a:pPr>
              <a:buNone/>
            </a:pPr>
            <a:r>
              <a:rPr lang="en-US" sz="2000" dirty="0"/>
              <a:t>NPW = Net Present Worth</a:t>
            </a:r>
          </a:p>
          <a:p>
            <a:pPr>
              <a:buNone/>
            </a:pPr>
            <a:endParaRPr lang="en-US" dirty="0"/>
          </a:p>
          <a:p>
            <a:pPr>
              <a:buNone/>
            </a:pPr>
            <a:endParaRPr lang="en-US" dirty="0"/>
          </a:p>
          <a:p>
            <a:pPr>
              <a:buNone/>
            </a:pPr>
            <a:endParaRPr lang="en-US" dirty="0"/>
          </a:p>
        </p:txBody>
      </p:sp>
      <p:pic>
        <p:nvPicPr>
          <p:cNvPr id="6"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3952" y="1435127"/>
            <a:ext cx="6477000" cy="2283558"/>
          </a:xfrm>
          <a:prstGeom prst="rect">
            <a:avLst/>
          </a:prstGeom>
          <a:noFill/>
        </p:spPr>
      </p:pic>
      <p:pic>
        <p:nvPicPr>
          <p:cNvPr id="8"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38600" y="3723420"/>
            <a:ext cx="3638550" cy="1219200"/>
          </a:xfrm>
          <a:prstGeom prst="rect">
            <a:avLst/>
          </a:prstGeom>
          <a:noFill/>
        </p:spPr>
      </p:pic>
      <p:sp>
        <p:nvSpPr>
          <p:cNvPr id="9" name="Content Placeholder 2"/>
          <p:cNvSpPr txBox="1">
            <a:spLocks/>
          </p:cNvSpPr>
          <p:nvPr/>
        </p:nvSpPr>
        <p:spPr>
          <a:xfrm>
            <a:off x="3657600" y="4711577"/>
            <a:ext cx="3321570" cy="1401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600" dirty="0"/>
              <a:t>P=Present Value</a:t>
            </a:r>
          </a:p>
          <a:p>
            <a:pPr>
              <a:buFont typeface="Arial" pitchFamily="34" charset="0"/>
              <a:buNone/>
            </a:pPr>
            <a:r>
              <a:rPr lang="en-US" sz="1600" dirty="0"/>
              <a:t>A=Annual Cost</a:t>
            </a:r>
          </a:p>
          <a:p>
            <a:pPr>
              <a:buFont typeface="Arial" pitchFamily="34" charset="0"/>
              <a:buNone/>
            </a:pPr>
            <a:r>
              <a:rPr lang="en-US" sz="1600" i="1" dirty="0" err="1"/>
              <a:t>i</a:t>
            </a:r>
            <a:r>
              <a:rPr lang="en-US" sz="1600" dirty="0"/>
              <a:t>= discount rate</a:t>
            </a:r>
          </a:p>
          <a:p>
            <a:pPr>
              <a:buFont typeface="Arial" pitchFamily="34" charset="0"/>
              <a:buNone/>
            </a:pPr>
            <a:r>
              <a:rPr lang="en-US" sz="1600" i="1" dirty="0"/>
              <a:t>n</a:t>
            </a:r>
            <a:r>
              <a:rPr lang="en-US" sz="1600" dirty="0"/>
              <a:t>=number of years</a:t>
            </a:r>
          </a:p>
        </p:txBody>
      </p:sp>
    </p:spTree>
    <p:extLst>
      <p:ext uri="{BB962C8B-B14F-4D97-AF65-F5344CB8AC3E}">
        <p14:creationId xmlns:p14="http://schemas.microsoft.com/office/powerpoint/2010/main" val="361860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b="21428"/>
          <a:stretch/>
        </p:blipFill>
        <p:spPr>
          <a:xfrm>
            <a:off x="304800" y="304800"/>
            <a:ext cx="8569961" cy="5029200"/>
          </a:xfrm>
          <a:prstGeom prst="rect">
            <a:avLst/>
          </a:prstGeom>
        </p:spPr>
      </p:pic>
      <p:sp>
        <p:nvSpPr>
          <p:cNvPr id="7" name="Oval 6"/>
          <p:cNvSpPr/>
          <p:nvPr/>
        </p:nvSpPr>
        <p:spPr>
          <a:xfrm>
            <a:off x="609600" y="1752600"/>
            <a:ext cx="3886200" cy="12192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Tree>
    <p:extLst>
      <p:ext uri="{BB962C8B-B14F-4D97-AF65-F5344CB8AC3E}">
        <p14:creationId xmlns:p14="http://schemas.microsoft.com/office/powerpoint/2010/main" val="387487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Control</a:t>
            </a:r>
          </a:p>
        </p:txBody>
      </p:sp>
      <p:sp>
        <p:nvSpPr>
          <p:cNvPr id="3" name="Content Placeholder 2"/>
          <p:cNvSpPr>
            <a:spLocks noGrp="1"/>
          </p:cNvSpPr>
          <p:nvPr>
            <p:ph idx="1"/>
          </p:nvPr>
        </p:nvSpPr>
        <p:spPr/>
        <p:txBody>
          <a:bodyPr/>
          <a:lstStyle/>
          <a:p>
            <a:r>
              <a:rPr lang="en-US" dirty="0"/>
              <a:t>Infrastructure decisions are made locally.</a:t>
            </a:r>
          </a:p>
          <a:p>
            <a:r>
              <a:rPr lang="en-US" dirty="0"/>
              <a:t>Trust the local process. </a:t>
            </a:r>
          </a:p>
          <a:p>
            <a:r>
              <a:rPr lang="en-US" dirty="0"/>
              <a:t>Allow borrowers to certify that they evaluated project cost effectiveness.</a:t>
            </a:r>
          </a:p>
        </p:txBody>
      </p:sp>
    </p:spTree>
    <p:extLst>
      <p:ext uri="{BB962C8B-B14F-4D97-AF65-F5344CB8AC3E}">
        <p14:creationId xmlns:p14="http://schemas.microsoft.com/office/powerpoint/2010/main" val="404434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1000" y="0"/>
            <a:ext cx="8440099" cy="6155211"/>
          </a:xfrm>
          <a:prstGeom prst="rect">
            <a:avLst/>
          </a:prstGeom>
        </p:spPr>
      </p:pic>
    </p:spTree>
    <p:extLst>
      <p:ext uri="{BB962C8B-B14F-4D97-AF65-F5344CB8AC3E}">
        <p14:creationId xmlns:p14="http://schemas.microsoft.com/office/powerpoint/2010/main" val="280646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3105150"/>
            <a:ext cx="8229600" cy="4525963"/>
          </a:xfrm>
        </p:spPr>
        <p:txBody>
          <a:bodyPr/>
          <a:lstStyle/>
          <a:p>
            <a:r>
              <a:rPr lang="en-US" dirty="0"/>
              <a:t>Clean Water State Revolving Fund</a:t>
            </a:r>
          </a:p>
          <a:p>
            <a:r>
              <a:rPr lang="en-US" dirty="0"/>
              <a:t>Drinking Water State Revolving Fund</a:t>
            </a:r>
          </a:p>
          <a:p>
            <a:r>
              <a:rPr lang="en-US" dirty="0"/>
              <a:t>Public Works Trust Fund</a:t>
            </a:r>
          </a:p>
        </p:txBody>
      </p:sp>
      <p:sp>
        <p:nvSpPr>
          <p:cNvPr id="7" name="Title 1"/>
          <p:cNvSpPr>
            <a:spLocks noGrp="1"/>
          </p:cNvSpPr>
          <p:nvPr>
            <p:ph type="title"/>
          </p:nvPr>
        </p:nvSpPr>
        <p:spPr>
          <a:xfrm>
            <a:off x="457200" y="274638"/>
            <a:ext cx="8229600" cy="1143000"/>
          </a:xfrm>
        </p:spPr>
        <p:txBody>
          <a:bodyPr/>
          <a:lstStyle/>
          <a:p>
            <a:r>
              <a:rPr lang="en-US" dirty="0"/>
              <a:t>Three Revolving Funds</a:t>
            </a:r>
          </a:p>
        </p:txBody>
      </p:sp>
    </p:spTree>
    <p:extLst>
      <p:ext uri="{BB962C8B-B14F-4D97-AF65-F5344CB8AC3E}">
        <p14:creationId xmlns:p14="http://schemas.microsoft.com/office/powerpoint/2010/main" val="1319004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12575C2B22924692B8143FB5899C68" ma:contentTypeVersion="1" ma:contentTypeDescription="Create a new document." ma:contentTypeScope="" ma:versionID="033c48c148f3c49bcc9d478271c8bfb7">
  <xsd:schema xmlns:xsd="http://www.w3.org/2001/XMLSchema" xmlns:p="http://schemas.microsoft.com/office/2006/metadata/properties" xmlns:ns1="83c3e2a3-eb7e-4996-a898-94e8effec478" targetNamespace="http://schemas.microsoft.com/office/2006/metadata/properties" ma:root="true" ma:fieldsID="c0d16a34014704acf41ee51d061a6fa5" ns1:_="">
    <xsd:import namespace="83c3e2a3-eb7e-4996-a898-94e8effec478"/>
    <xsd:element name="properties">
      <xsd:complexType>
        <xsd:sequence>
          <xsd:element name="documentManagement">
            <xsd:complexType>
              <xsd:all>
                <xsd:element ref="ns1:Workgroup" minOccurs="0"/>
              </xsd:all>
            </xsd:complexType>
          </xsd:element>
        </xsd:sequence>
      </xsd:complexType>
    </xsd:element>
  </xsd:schema>
  <xsd:schema xmlns:xsd="http://www.w3.org/2001/XMLSchema" xmlns:dms="http://schemas.microsoft.com/office/2006/documentManagement/types" targetNamespace="83c3e2a3-eb7e-4996-a898-94e8effec478" elementFormDefault="qualified">
    <xsd:import namespace="http://schemas.microsoft.com/office/2006/documentManagement/types"/>
    <xsd:element name="Workgroup" ma:index="0" nillable="true" ma:displayName="Workgroup" ma:default="--" ma:description="Which team is this document for?" ma:format="Dropdown" ma:internalName="Workgroup">
      <xsd:simpleType>
        <xsd:restriction base="dms:Choice">
          <xsd:enumeration value="--"/>
          <xsd:enumeration value="Social Media"/>
          <xsd:enumeration value="Web"/>
          <xsd:enumeration value="Video/Flickr"/>
          <xsd:enumeration value="Issues Mgt"/>
          <xsd:enumeration value="News Releases"/>
          <xsd:enumeration value="Partnerships/Outreach"/>
          <xsd:enumeration value="Internal Communication"/>
          <xsd:enumeration value="ALL group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Workgroup xmlns="83c3e2a3-eb7e-4996-a898-94e8effec478">--</Workgroup>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563E0E-17F2-41D0-AA5A-A22280659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c3e2a3-eb7e-4996-a898-94e8effec47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2B02CE9-C842-4364-B4B7-D0E6570675C7}">
  <ds:schemaRefs>
    <ds:schemaRef ds:uri="http://purl.org/dc/elements/1.1/"/>
    <ds:schemaRef ds:uri="http://schemas.microsoft.com/office/2006/metadata/properties"/>
    <ds:schemaRef ds:uri="http://purl.org/dc/terms/"/>
    <ds:schemaRef ds:uri="http://schemas.openxmlformats.org/package/2006/metadata/core-properties"/>
    <ds:schemaRef ds:uri="83c3e2a3-eb7e-4996-a898-94e8effec478"/>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7E647F1A-BF02-4520-96E2-512853620F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7471</TotalTime>
  <Words>1021</Words>
  <Application>Microsoft Office PowerPoint</Application>
  <PresentationFormat>On-screen Show (4:3)</PresentationFormat>
  <Paragraphs>177</Paragraphs>
  <Slides>34</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Adobe Kaiti Std R</vt:lpstr>
      <vt:lpstr>Arial</vt:lpstr>
      <vt:lpstr>Calibri</vt:lpstr>
      <vt:lpstr>Century Gothic</vt:lpstr>
      <vt:lpstr>Rockwell</vt:lpstr>
      <vt:lpstr>Wingdings 2</vt:lpstr>
      <vt:lpstr>Office Theme</vt:lpstr>
      <vt:lpstr>Small Community Cost Effectiveness</vt:lpstr>
      <vt:lpstr>Cost Effective Solutions</vt:lpstr>
      <vt:lpstr>PowerPoint Presentation</vt:lpstr>
      <vt:lpstr>PowerPoint Presentation</vt:lpstr>
      <vt:lpstr>Life Cycle Cost Analysis</vt:lpstr>
      <vt:lpstr>PowerPoint Presentation</vt:lpstr>
      <vt:lpstr>Local Control</vt:lpstr>
      <vt:lpstr>PowerPoint Presentation</vt:lpstr>
      <vt:lpstr>Three Revolving Funds</vt:lpstr>
      <vt:lpstr>PowerPoint Presentation</vt:lpstr>
      <vt:lpstr>PowerPoint Presentation</vt:lpstr>
      <vt:lpstr>Value Planning: </vt:lpstr>
      <vt:lpstr>PowerPoint Presentation</vt:lpstr>
      <vt:lpstr>Focus on the Process</vt:lpstr>
      <vt:lpstr>What is a Reasonable  Number of Alternatives?</vt:lpstr>
      <vt:lpstr>Brainstorming When  You’re Stuck In a Rut</vt:lpstr>
      <vt:lpstr>Stakeholder involvement informs the problem/opportunity statement</vt:lpstr>
      <vt:lpstr>Who is a “Stakeholder”?</vt:lpstr>
      <vt:lpstr>The problem statement determines the range of alternatives</vt:lpstr>
      <vt:lpstr>Upgrade the treatment plant at town A. </vt:lpstr>
      <vt:lpstr>Town A’s wastewater treatment plant is failing; most systems are operating beyond their useful life.  Upgrade the treatment plant at town A. </vt:lpstr>
      <vt:lpstr>Town A’s wastewater treatment plant is failing; most systems are operating beyond their useful life.  Provide sanitation for the residents of Town A. </vt:lpstr>
      <vt:lpstr>Town B’s UV system is old technology, no longer supported by the manufacturer.  The system is on the edge of complete failure.  Town cannot obtain bulbs or replacement parts for the system.  Replace the  UV system at Town B’s treatment plant. </vt:lpstr>
      <vt:lpstr>Town B’s UV system is old technology, no longer supported by the manufacturer.  The system is on the edge of complete failure.  Town cannot obtain bulbs or replacement parts for the system.  Provide adequate  disinfection at Town B’s treatment plant. </vt:lpstr>
      <vt:lpstr>Brainstorming in a Small Box</vt:lpstr>
      <vt:lpstr>Brainstorming in a Bigger Box</vt:lpstr>
      <vt:lpstr>Brainstorming Outside the Box</vt:lpstr>
      <vt:lpstr>PowerPoint Presentation</vt:lpstr>
      <vt:lpstr>Focus on the Process</vt:lpstr>
      <vt:lpstr>Objective?       Feasible?</vt:lpstr>
      <vt:lpstr>Hidden assumptions in  Life Cycle Costs</vt:lpstr>
      <vt:lpstr>Other Factors to Consider</vt:lpstr>
      <vt:lpstr>Cost Effectiveness Guidance for Small Communities</vt:lpstr>
      <vt:lpstr>PowerPoint Presentation</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PowerPoint template</dc:title>
  <dc:creator>cast461</dc:creator>
  <cp:lastModifiedBy>Dani Su</cp:lastModifiedBy>
  <cp:revision>75</cp:revision>
  <dcterms:created xsi:type="dcterms:W3CDTF">2014-07-25T19:35:40Z</dcterms:created>
  <dcterms:modified xsi:type="dcterms:W3CDTF">2020-12-09T15:49:46Z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0x0101006A12575C2B22924692B8143FB5899C68</vt:lpwstr>
  </property>
</Properties>
</file>