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5"/>
  </p:notesMasterIdLst>
  <p:sldIdLst>
    <p:sldId id="1205" r:id="rId2"/>
    <p:sldId id="1203" r:id="rId3"/>
    <p:sldId id="1204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2">
          <p15:clr>
            <a:srgbClr val="A4A3A4"/>
          </p15:clr>
        </p15:guide>
        <p15:guide id="2" orient="horz" pos="3504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104">
          <p15:clr>
            <a:srgbClr val="A4A3A4"/>
          </p15:clr>
        </p15:guide>
        <p15:guide id="6" orient="horz" pos="4296">
          <p15:clr>
            <a:srgbClr val="A4A3A4"/>
          </p15:clr>
        </p15:guide>
        <p15:guide id="7" orient="horz" pos="1728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448">
          <p15:clr>
            <a:srgbClr val="A4A3A4"/>
          </p15:clr>
        </p15:guide>
        <p15:guide id="10" orient="horz" pos="2112">
          <p15:clr>
            <a:srgbClr val="A4A3A4"/>
          </p15:clr>
        </p15:guide>
        <p15:guide id="11" pos="96">
          <p15:clr>
            <a:srgbClr val="A4A3A4"/>
          </p15:clr>
        </p15:guide>
        <p15:guide id="12" pos="2928">
          <p15:clr>
            <a:srgbClr val="A4A3A4"/>
          </p15:clr>
        </p15:guide>
        <p15:guide id="13" pos="5207">
          <p15:clr>
            <a:srgbClr val="A4A3A4"/>
          </p15:clr>
        </p15:guide>
        <p15:guide id="14" pos="56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1859C"/>
    <a:srgbClr val="4D73A1"/>
    <a:srgbClr val="A0FC80"/>
    <a:srgbClr val="006600"/>
    <a:srgbClr val="1A8388"/>
    <a:srgbClr val="EBEBEB"/>
    <a:srgbClr val="FFFFD5"/>
    <a:srgbClr val="2323A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5897" autoAdjust="0"/>
  </p:normalViewPr>
  <p:slideViewPr>
    <p:cSldViewPr snapToObjects="1">
      <p:cViewPr varScale="1">
        <p:scale>
          <a:sx n="109" d="100"/>
          <a:sy n="109" d="100"/>
        </p:scale>
        <p:origin x="1728" y="184"/>
      </p:cViewPr>
      <p:guideLst>
        <p:guide orient="horz" pos="4172"/>
        <p:guide orient="horz" pos="3504"/>
        <p:guide orient="horz" pos="144"/>
        <p:guide orient="horz" pos="384"/>
        <p:guide orient="horz" pos="1104"/>
        <p:guide orient="horz" pos="4296"/>
        <p:guide orient="horz" pos="1728"/>
        <p:guide orient="horz" pos="528"/>
        <p:guide orient="horz" pos="2448"/>
        <p:guide orient="horz" pos="2112"/>
        <p:guide pos="96"/>
        <p:guide pos="2928"/>
        <p:guide pos="5207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69920" cy="480060"/>
          </a:xfrm>
          <a:prstGeom prst="rect">
            <a:avLst/>
          </a:prstGeom>
        </p:spPr>
        <p:txBody>
          <a:bodyPr vert="horz" lIns="96036" tIns="48015" rIns="96036" bIns="48015" rtlCol="0"/>
          <a:lstStyle>
            <a:lvl1pPr algn="l">
              <a:defRPr sz="11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3" y="2"/>
            <a:ext cx="3169920" cy="480060"/>
          </a:xfrm>
          <a:prstGeom prst="rect">
            <a:avLst/>
          </a:prstGeom>
        </p:spPr>
        <p:txBody>
          <a:bodyPr vert="horz" lIns="96036" tIns="48015" rIns="96036" bIns="48015" rtlCol="0"/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512E1B13-900C-4418-958A-81BBF3475A3A}" type="datetimeFigureOut">
              <a:rPr lang="en-US" smtClean="0"/>
              <a:pPr/>
              <a:t>10/30/17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20725"/>
            <a:ext cx="4808538" cy="3605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36" tIns="48015" rIns="96036" bIns="480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036" tIns="48015" rIns="96036" bIns="4801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7"/>
            <a:ext cx="3169920" cy="480060"/>
          </a:xfrm>
          <a:prstGeom prst="rect">
            <a:avLst/>
          </a:prstGeom>
        </p:spPr>
        <p:txBody>
          <a:bodyPr vert="horz" lIns="96036" tIns="48015" rIns="96036" bIns="48015" rtlCol="0" anchor="b"/>
          <a:lstStyle>
            <a:lvl1pPr algn="l">
              <a:defRPr sz="11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3" y="9119477"/>
            <a:ext cx="3169920" cy="480060"/>
          </a:xfrm>
          <a:prstGeom prst="rect">
            <a:avLst/>
          </a:prstGeom>
        </p:spPr>
        <p:txBody>
          <a:bodyPr vert="horz" lIns="96036" tIns="48015" rIns="96036" bIns="48015" rtlCol="0" anchor="b"/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7957E60C-B818-4369-851A-DB683DC896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3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7E60C-B818-4369-851A-DB683DC896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5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8735">
              <a:defRPr/>
            </a:pPr>
            <a:fld id="{7957E60C-B818-4369-851A-DB683DC896B4}" type="slidenum">
              <a:rPr lang="en-US">
                <a:solidFill>
                  <a:prstClr val="black"/>
                </a:solidFill>
              </a:rPr>
              <a:pPr defTabSz="908735"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8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8735">
              <a:defRPr/>
            </a:pPr>
            <a:fld id="{7957E60C-B818-4369-851A-DB683DC896B4}" type="slidenum">
              <a:rPr lang="en-US">
                <a:solidFill>
                  <a:prstClr val="black"/>
                </a:solidFill>
              </a:rPr>
              <a:pPr defTabSz="908735"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74714" y="1005840"/>
            <a:ext cx="7391400" cy="54308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6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625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2325749"/>
            <a:ext cx="8720732" cy="1276986"/>
          </a:xfrm>
        </p:spPr>
        <p:txBody>
          <a:bodyPr lIns="0" rIns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TopLineA"/>
          <p:cNvCxnSpPr/>
          <p:nvPr userDrawn="1">
            <p:custDataLst>
              <p:tags r:id="rId1"/>
            </p:custDataLst>
          </p:nvPr>
        </p:nvCxnSpPr>
        <p:spPr>
          <a:xfrm>
            <a:off x="0" y="2324162"/>
            <a:ext cx="9144000" cy="1587"/>
          </a:xfrm>
          <a:prstGeom prst="line">
            <a:avLst/>
          </a:prstGeom>
          <a:ln w="9525" cmpd="sng">
            <a:solidFill>
              <a:srgbClr val="B3B3B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opLineB"/>
          <p:cNvCxnSpPr/>
          <p:nvPr userDrawn="1">
            <p:custDataLst>
              <p:tags r:id="rId2"/>
            </p:custDataLst>
          </p:nvPr>
        </p:nvCxnSpPr>
        <p:spPr>
          <a:xfrm>
            <a:off x="0" y="3602735"/>
            <a:ext cx="9144000" cy="1587"/>
          </a:xfrm>
          <a:prstGeom prst="line">
            <a:avLst/>
          </a:prstGeom>
          <a:ln w="9525" cmpd="sng">
            <a:solidFill>
              <a:srgbClr val="B3B3B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1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95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" y="2324162"/>
            <a:ext cx="7104888" cy="1280160"/>
          </a:xfrm>
        </p:spPr>
        <p:txBody>
          <a:bodyPr lIns="0" rIns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603626"/>
            <a:ext cx="9144000" cy="1588"/>
          </a:xfrm>
          <a:prstGeom prst="line">
            <a:avLst/>
          </a:prstGeom>
          <a:ln w="9525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0" y="2324162"/>
            <a:ext cx="9144000" cy="1588"/>
          </a:xfrm>
          <a:prstGeom prst="line">
            <a:avLst/>
          </a:prstGeom>
          <a:ln w="9525">
            <a:solidFill>
              <a:srgbClr val="B3B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3603626"/>
            <a:ext cx="9144000" cy="1588"/>
          </a:xfrm>
          <a:prstGeom prst="line">
            <a:avLst/>
          </a:prstGeom>
          <a:ln w="9525">
            <a:solidFill>
              <a:srgbClr val="B3B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84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074" y="179387"/>
            <a:ext cx="8877301" cy="246221"/>
          </a:xfrm>
          <a:prstGeom prst="rect">
            <a:avLst/>
          </a:prstGeom>
        </p:spPr>
        <p:txBody>
          <a:bodyPr vert="horz" wrap="square" lIns="73152" tIns="0" rIns="73152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74715" y="1005840"/>
            <a:ext cx="7391399" cy="364236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436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673" r:id="rId5"/>
    <p:sldLayoutId id="214748371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>
          <a:solidFill>
            <a:schemeClr val="tx1"/>
          </a:solidFill>
          <a:latin typeface="Trade Gothic LT Com" pitchFamily="34" charset="0"/>
          <a:ea typeface="+mj-ea"/>
          <a:cs typeface="Arial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Font typeface="Arial" pitchFamily="34" charset="0"/>
        <a:buNone/>
        <a:tabLst/>
        <a:defRPr kumimoji="0" lang="en-US" sz="1500" b="1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rade Gothic LT Com"/>
          <a:ea typeface="+mn-ea"/>
          <a:cs typeface="Arial" pitchFamily="34" charset="0"/>
        </a:defRPr>
      </a:lvl1pPr>
      <a:lvl2pPr marL="164592" marR="0" indent="-164592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B3B3B3"/>
        </a:buClr>
        <a:buSzPct val="60000"/>
        <a:buFont typeface="Wingdings" pitchFamily="2" charset="2"/>
        <a:buChar char="n"/>
        <a:tabLst/>
        <a:defRPr kumimoji="0" lang="en-US" sz="15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rade Gothic LT Com"/>
          <a:ea typeface="+mn-ea"/>
          <a:cs typeface="Arial" pitchFamily="34" charset="0"/>
        </a:defRPr>
      </a:lvl2pPr>
      <a:lvl3pPr marL="329184" marR="0" indent="-164592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B3B3B3"/>
        </a:buClr>
        <a:buSzPct val="80000"/>
        <a:buFont typeface="Arial" pitchFamily="34" charset="0"/>
        <a:buChar char="─"/>
        <a:tabLst/>
        <a:defRPr kumimoji="0" lang="en-US" sz="15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rade Gothic LT Com"/>
          <a:ea typeface="+mn-ea"/>
          <a:cs typeface="Arial" pitchFamily="34" charset="0"/>
        </a:defRPr>
      </a:lvl3pPr>
      <a:lvl4pPr marL="493776" marR="0" indent="-164592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B3B3B3"/>
        </a:buClr>
        <a:buSzPct val="60000"/>
        <a:buFont typeface="Wingdings" pitchFamily="2" charset="2"/>
        <a:buChar char="n"/>
        <a:tabLst/>
        <a:defRPr kumimoji="0" lang="en-US" sz="13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rade Gothic LT Com"/>
          <a:ea typeface="+mn-ea"/>
          <a:cs typeface="Arial" pitchFamily="34" charset="0"/>
        </a:defRPr>
      </a:lvl4pPr>
      <a:lvl5pPr marL="658368" marR="0" indent="-164592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B3B3B3"/>
        </a:buClr>
        <a:buSzPct val="80000"/>
        <a:buFont typeface="Arial" pitchFamily="34" charset="0"/>
        <a:buChar char="─"/>
        <a:tabLst/>
        <a:defRPr kumimoji="0" lang="en-US" sz="13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Trade Gothic LT Com"/>
          <a:ea typeface="+mn-ea"/>
          <a:cs typeface="Arial" pitchFamily="34" charset="0"/>
        </a:defRPr>
      </a:lvl5pPr>
      <a:lvl6pPr marL="485775" indent="-120650" algn="l" defTabSz="914400" rtl="0" eaLnBrk="1" latinLnBrk="0" hangingPunct="1">
        <a:spcBef>
          <a:spcPts val="500"/>
        </a:spcBef>
        <a:buClr>
          <a:srgbClr val="9A9A9A"/>
        </a:buClr>
        <a:buFont typeface="Wingdings" pitchFamily="2" charset="2"/>
        <a:buChar char="§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slideLayout" Target="../slideLayouts/slideLayout4.xml"/><Relationship Id="rId8" Type="http://schemas.openxmlformats.org/officeDocument/2006/relationships/notesSlide" Target="../notesSlides/notesSlide1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TopLineA"/>
          <p:cNvCxnSpPr/>
          <p:nvPr>
            <p:custDataLst>
              <p:tags r:id="rId2"/>
            </p:custDataLst>
          </p:nvPr>
        </p:nvCxnSpPr>
        <p:spPr>
          <a:xfrm>
            <a:off x="0" y="2322584"/>
            <a:ext cx="9144000" cy="1587"/>
          </a:xfrm>
          <a:prstGeom prst="line">
            <a:avLst/>
          </a:prstGeom>
          <a:ln w="9525" cmpd="sng">
            <a:solidFill>
              <a:srgbClr val="B3B3B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TopLineB"/>
          <p:cNvCxnSpPr/>
          <p:nvPr>
            <p:custDataLst>
              <p:tags r:id="rId3"/>
            </p:custDataLst>
          </p:nvPr>
        </p:nvCxnSpPr>
        <p:spPr>
          <a:xfrm>
            <a:off x="0" y="3602741"/>
            <a:ext cx="9144000" cy="1587"/>
          </a:xfrm>
          <a:prstGeom prst="line">
            <a:avLst/>
          </a:prstGeom>
          <a:ln w="9525" cmpd="sng">
            <a:solidFill>
              <a:srgbClr val="B3B3B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>
            <p:custDataLst>
              <p:tags r:id="rId4"/>
            </p:custDataLst>
          </p:nvPr>
        </p:nvSpPr>
        <p:spPr>
          <a:xfrm>
            <a:off x="173736" y="2322576"/>
            <a:ext cx="8284464" cy="1280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b="1" i="1" dirty="0">
                <a:solidFill>
                  <a:srgbClr val="000000"/>
                </a:solidFill>
              </a:rPr>
              <a:t>Spinning Straw into Gold – A Discussion on Maximizing Resources</a:t>
            </a:r>
            <a:endParaRPr lang="en-US" sz="1300" i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5"/>
            </p:custDataLst>
          </p:nvPr>
        </p:nvSpPr>
        <p:spPr>
          <a:xfrm>
            <a:off x="173736" y="3703320"/>
            <a:ext cx="6053328" cy="24688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1000" dirty="0">
                <a:solidFill>
                  <a:srgbClr val="595959"/>
                </a:solidFill>
              </a:rPr>
              <a:t>October 30, 2017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285262" y="4278816"/>
            <a:ext cx="8401538" cy="1740984"/>
          </a:xfrm>
          <a:prstGeom prst="rect">
            <a:avLst/>
          </a:prstGeom>
          <a:noFill/>
          <a:ln w="9525" cmpd="sng">
            <a:solidFill>
              <a:schemeClr val="bg1">
                <a:lumMod val="50000"/>
              </a:schemeClr>
            </a:solidFill>
          </a:ln>
        </p:spPr>
        <p:txBody>
          <a:bodyPr vert="horz" wrap="square" lIns="73152" tIns="73152" rIns="73152" bIns="73152" rtlCol="0"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Participants: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Sabrina Ty,  </a:t>
            </a:r>
            <a:r>
              <a:rPr lang="en-US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President and CEO, 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York State Environmental Facilities Corporation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Anne Burger Entrekin,  </a:t>
            </a:r>
            <a:r>
              <a:rPr lang="en-US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Regional Managing Director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FirstSouthwest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Neil Flanagan,  </a:t>
            </a:r>
            <a:r>
              <a:rPr lang="en-US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Managing Director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Jefferies LLC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Thomas Liu,  </a:t>
            </a:r>
            <a:r>
              <a:rPr lang="en-US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Managing Director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Bank of America Merrill Lynch</a:t>
            </a:r>
          </a:p>
          <a:p>
            <a:pPr>
              <a:spcBef>
                <a:spcPts val="600"/>
              </a:spcBef>
            </a:pPr>
            <a:endParaRPr lang="en-US" sz="1200" b="1" dirty="0">
              <a:solidFill>
                <a:srgbClr val="00000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52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" y="179389"/>
            <a:ext cx="9216348" cy="49244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latin typeface="Arial" pitchFamily="34" charset="0"/>
                <a:ea typeface="ＭＳ Ｐゴシック"/>
              </a:rPr>
              <a:t>EFC Had Important Financing Needs related to the New York City Municipal Water Finance Authority, the largest single borrower in EFC’s program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LT Com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65798"/>
              </p:ext>
            </p:extLst>
          </p:nvPr>
        </p:nvGraphicFramePr>
        <p:xfrm>
          <a:off x="407533" y="1542292"/>
          <a:ext cx="8210062" cy="3108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56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4652">
                  <a:extLst>
                    <a:ext uri="{9D8B030D-6E8A-4147-A177-3AD203B41FA5}">
                      <a16:colId xmlns:a16="http://schemas.microsoft.com/office/drawing/2014/main" xmlns="" val="3138805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300980723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Tax-Exempt Bonds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Series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Federally Taxable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Series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Par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$588,745,000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$336,335,000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Priority of Lien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Subordinated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Senior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6958651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Expected Ratings  (Moody’s/S&amp;P/Fitch)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Arial" pitchFamily="34" charset="0"/>
                          <a:cs typeface="Arial" pitchFamily="34" charset="0"/>
                        </a:rPr>
                        <a:t>Aaa</a:t>
                      </a: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/AAA/AAA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(Fitch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Upgrade)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Arial" pitchFamily="34" charset="0"/>
                          <a:cs typeface="Arial" pitchFamily="34" charset="0"/>
                        </a:rPr>
                        <a:t>Aaa</a:t>
                      </a: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/AAA/AAA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3570777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Lead Managers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Bank of America Merrill Lynch / </a:t>
                      </a:r>
                    </a:p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Jefferies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Jefferies /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Bank of America Merrill Lynch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92238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of Proceeds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$608,011,790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Refinancing</a:t>
                      </a:r>
                      <a:endParaRPr lang="en-US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$337,860,000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Bond Refunding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$333,285,000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Bond Refunding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20070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Final Maturity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2046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2036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2036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0576399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Subsidy Delivery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Blend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Reserve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Reserve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58811444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85261" y="5266946"/>
            <a:ext cx="8332333" cy="838200"/>
          </a:xfrm>
          <a:prstGeom prst="rect">
            <a:avLst/>
          </a:prstGeom>
          <a:noFill/>
          <a:ln w="9525" cmpd="sng">
            <a:solidFill>
              <a:schemeClr val="bg1">
                <a:lumMod val="50000"/>
              </a:schemeClr>
            </a:solidFill>
          </a:ln>
        </p:spPr>
        <p:txBody>
          <a:bodyPr vert="horz" wrap="square" lIns="73152" tIns="73152" rIns="73152" bIns="73152" rtlCol="0" anchor="ctr">
            <a:no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The Series were sold with 15 day separation to create separate financing plans but needed to close on the same date</a:t>
            </a:r>
          </a:p>
        </p:txBody>
      </p:sp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4512564" y="6720840"/>
            <a:ext cx="118872" cy="10972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algn="ctr"/>
            <a:r>
              <a:rPr lang="en-US" sz="700" dirty="0">
                <a:solidFill>
                  <a:srgbClr val="000000"/>
                </a:solidFill>
                <a:latin typeface="Trade Gothic LT Com" panose="020B05030403030200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49183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95276" y="4760128"/>
            <a:ext cx="86106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sng">
            <a:solidFill>
              <a:schemeClr val="bg1">
                <a:lumMod val="50000"/>
              </a:schemeClr>
            </a:solidFill>
          </a:ln>
        </p:spPr>
        <p:txBody>
          <a:bodyPr vert="horz" wrap="square" lIns="73152" tIns="73152" rIns="73152" bIns="73152" rtlCol="0"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1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* The Series 2004C bonds were ultimately left outstanding since the GIC was not assigned by the counterparty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25378"/>
              </p:ext>
            </p:extLst>
          </p:nvPr>
        </p:nvGraphicFramePr>
        <p:xfrm>
          <a:off x="343225" y="1292077"/>
          <a:ext cx="8454379" cy="4118120"/>
        </p:xfrm>
        <a:graphic>
          <a:graphicData uri="http://schemas.openxmlformats.org/drawingml/2006/table">
            <a:tbl>
              <a:tblPr/>
              <a:tblGrid>
                <a:gridCol w="681063">
                  <a:extLst>
                    <a:ext uri="{9D8B030D-6E8A-4147-A177-3AD203B41FA5}">
                      <a16:colId xmlns:a16="http://schemas.microsoft.com/office/drawing/2014/main" xmlns="" val="3643217432"/>
                    </a:ext>
                  </a:extLst>
                </a:gridCol>
                <a:gridCol w="1310400">
                  <a:extLst>
                    <a:ext uri="{9D8B030D-6E8A-4147-A177-3AD203B41FA5}">
                      <a16:colId xmlns:a16="http://schemas.microsoft.com/office/drawing/2014/main" xmlns="" val="2760647961"/>
                    </a:ext>
                  </a:extLst>
                </a:gridCol>
                <a:gridCol w="1241432">
                  <a:extLst>
                    <a:ext uri="{9D8B030D-6E8A-4147-A177-3AD203B41FA5}">
                      <a16:colId xmlns:a16="http://schemas.microsoft.com/office/drawing/2014/main" xmlns="" val="1976491326"/>
                    </a:ext>
                  </a:extLst>
                </a:gridCol>
                <a:gridCol w="1241432">
                  <a:extLst>
                    <a:ext uri="{9D8B030D-6E8A-4147-A177-3AD203B41FA5}">
                      <a16:colId xmlns:a16="http://schemas.microsoft.com/office/drawing/2014/main" xmlns="" val="3649846429"/>
                    </a:ext>
                  </a:extLst>
                </a:gridCol>
                <a:gridCol w="965558">
                  <a:extLst>
                    <a:ext uri="{9D8B030D-6E8A-4147-A177-3AD203B41FA5}">
                      <a16:colId xmlns:a16="http://schemas.microsoft.com/office/drawing/2014/main" xmlns="" val="3097319300"/>
                    </a:ext>
                  </a:extLst>
                </a:gridCol>
                <a:gridCol w="1241432">
                  <a:extLst>
                    <a:ext uri="{9D8B030D-6E8A-4147-A177-3AD203B41FA5}">
                      <a16:colId xmlns:a16="http://schemas.microsoft.com/office/drawing/2014/main" xmlns="" val="3564531733"/>
                    </a:ext>
                  </a:extLst>
                </a:gridCol>
                <a:gridCol w="563242">
                  <a:extLst>
                    <a:ext uri="{9D8B030D-6E8A-4147-A177-3AD203B41FA5}">
                      <a16:colId xmlns:a16="http://schemas.microsoft.com/office/drawing/2014/main" xmlns="" val="1543314612"/>
                    </a:ext>
                  </a:extLst>
                </a:gridCol>
                <a:gridCol w="563242">
                  <a:extLst>
                    <a:ext uri="{9D8B030D-6E8A-4147-A177-3AD203B41FA5}">
                      <a16:colId xmlns:a16="http://schemas.microsoft.com/office/drawing/2014/main" xmlns="" val="1916980680"/>
                    </a:ext>
                  </a:extLst>
                </a:gridCol>
                <a:gridCol w="646578">
                  <a:extLst>
                    <a:ext uri="{9D8B030D-6E8A-4147-A177-3AD203B41FA5}">
                      <a16:colId xmlns:a16="http://schemas.microsoft.com/office/drawing/2014/main" xmlns="" val="2299097107"/>
                    </a:ext>
                  </a:extLst>
                </a:gridCol>
              </a:tblGrid>
              <a:tr h="344553"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Bonds Refunded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 Investments</a:t>
                      </a:r>
                    </a:p>
                  </a:txBody>
                  <a:tcPr marL="7542" marR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904513"/>
                  </a:ext>
                </a:extLst>
              </a:tr>
              <a:tr h="5078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Series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Series A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(Tax-Exempt)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Series B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(Taxable)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 Savings 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 marL="7542" marR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6296421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2004F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Previously completed  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123,365,000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123,365,000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12.13%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123,331,667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5.13%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3789103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Previously completed  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67,975,000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67,975,000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8.88%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69,250,000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4.69%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 Gen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5084172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2006A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Previously completed  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70,305,000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70,305,000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9.75%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69,265,833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5.43%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 Gen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2001903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2007A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75,275,000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71,640,000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146,915,000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11.66%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71,604,166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5.14%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 Gen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6899978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2007B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187,710,000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187,710,000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13.77%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 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5598010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74,875,000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74,875,000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7.93%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26,472,500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3.90%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829946"/>
                  </a:ext>
                </a:extLst>
              </a:tr>
              <a:tr h="344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Total*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337,860,000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333,285,000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671,145,000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11.44%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359,924,166 </a:t>
                      </a:r>
                    </a:p>
                  </a:txBody>
                  <a:tcPr marL="7542" marT="7542" marB="36203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7906890"/>
                  </a:ext>
                </a:extLst>
              </a:tr>
              <a:tr h="2388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3351307"/>
                  </a:ext>
                </a:extLst>
              </a:tr>
              <a:tr h="2388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3137109"/>
                  </a:ext>
                </a:extLst>
              </a:tr>
              <a:tr h="2388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8928553"/>
                  </a:ext>
                </a:extLst>
              </a:tr>
              <a:tr h="2388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348657"/>
                  </a:ext>
                </a:extLst>
              </a:tr>
              <a:tr h="280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Previously completed  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78,465,000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78,465,000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7.80%*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78,285,833 </a:t>
                      </a:r>
                    </a:p>
                  </a:txBody>
                  <a:tcPr marL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4.83%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GIC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JPM</a:t>
                      </a:r>
                    </a:p>
                  </a:txBody>
                  <a:tcPr marL="7542" marR="7542" marT="7542" marB="3620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915061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" y="179389"/>
            <a:ext cx="9216348" cy="24622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ea typeface="ＭＳ Ｐゴシック"/>
              </a:rPr>
              <a:t>The Refunding Component was comprised on 6 Separate Refunded Series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4512564" y="6720840"/>
            <a:ext cx="118872" cy="10972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algn="ctr"/>
            <a:r>
              <a:rPr lang="en-US" sz="700" dirty="0">
                <a:solidFill>
                  <a:srgbClr val="000000"/>
                </a:solidFill>
                <a:latin typeface="Trade Gothic LT Com" panose="020B05030403030200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931056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opLine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e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KeyPointsBo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e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opLine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Cover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opLin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opLine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Cover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CoverDa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KeyPointsBo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KeyPointsBox"/>
</p:tagLst>
</file>

<file path=ppt/theme/theme1.xml><?xml version="1.0" encoding="utf-8"?>
<a:theme xmlns:a="http://schemas.openxmlformats.org/drawingml/2006/main" name="2_JefPres 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_TradeGothic_Theme Font">
      <a:majorFont>
        <a:latin typeface="Trade Gothic LT Com"/>
        <a:ea typeface=""/>
        <a:cs typeface=""/>
      </a:majorFont>
      <a:minorFont>
        <a:latin typeface="Trade Gothic LT Co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C0C0"/>
          </a:solidFill>
        </a:ln>
        <a:effectLst/>
      </a:spPr>
      <a:bodyPr lIns="0" tIns="0" rIns="0" bIns="27432" rtlCol="0" anchor="ctr" anchorCtr="1"/>
      <a:lstStyle>
        <a:defPPr algn="ctr">
          <a:defRPr sz="900" b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C0C0C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45427</TotalTime>
  <Words>338</Words>
  <Application>Microsoft Macintosh PowerPoint</Application>
  <PresentationFormat>On-screen Show (4:3)</PresentationFormat>
  <Paragraphs>131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ＭＳ Ｐゴシック</vt:lpstr>
      <vt:lpstr>Trade Gothic LT Com</vt:lpstr>
      <vt:lpstr>Wingdings</vt:lpstr>
      <vt:lpstr>Arial</vt:lpstr>
      <vt:lpstr>2_JefPres US</vt:lpstr>
      <vt:lpstr>PowerPoint Presentation</vt:lpstr>
      <vt:lpstr>EFC Had Important Financing Needs related to the New York City Municipal Water Finance Authority, the largest single borrower in EFC’s program</vt:lpstr>
      <vt:lpstr>The Refunding Component was comprised on 6 Separate Refunded Series</vt:lpstr>
    </vt:vector>
  </TitlesOfParts>
  <Company>Jefferies &amp; Company,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efroehlig</dc:creator>
  <cp:lastModifiedBy>Brian Carlstrom</cp:lastModifiedBy>
  <cp:revision>2789</cp:revision>
  <cp:lastPrinted>2017-10-27T20:22:07Z</cp:lastPrinted>
  <dcterms:created xsi:type="dcterms:W3CDTF">2010-01-07T21:33:17Z</dcterms:created>
  <dcterms:modified xsi:type="dcterms:W3CDTF">2017-10-30T15:15:41Z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DocPath">
    <vt:bool>false</vt:bool>
  </property>
  <property fmtid="{D5CDD505-2E9C-101B-9397-08002B2CF9AE}" pid="3" name="AutoPageNumberingON">
    <vt:bool>true</vt:bool>
  </property>
  <property fmtid="{D5CDD505-2E9C-101B-9397-08002B2CF9AE}" pid="4" name="CompanyLogo">
    <vt:lpwstr>JefLogo.wmf</vt:lpwstr>
  </property>
  <property fmtid="{D5CDD505-2E9C-101B-9397-08002B2CF9AE}" pid="5" name="TabStyleTOC">
    <vt:bool>false</vt:bool>
  </property>
  <property fmtid="{D5CDD505-2E9C-101B-9397-08002B2CF9AE}" pid="6" name="AutoTOCleft">
    <vt:r8>0.949999988079071</vt:r8>
  </property>
  <property fmtid="{D5CDD505-2E9C-101B-9397-08002B2CF9AE}" pid="7" name="AutoTOCwidth">
    <vt:r8>6.5</vt:r8>
  </property>
  <property fmtid="{D5CDD505-2E9C-101B-9397-08002B2CF9AE}" pid="8" name="SlideSubTitleWidth">
    <vt:r8>8.17</vt:r8>
  </property>
  <property fmtid="{D5CDD505-2E9C-101B-9397-08002B2CF9AE}" pid="9" name="FooterSectionLeft">
    <vt:r8>-1</vt:r8>
  </property>
  <property fmtid="{D5CDD505-2E9C-101B-9397-08002B2CF9AE}" pid="10" name="AutoPageNumberColor">
    <vt:lpwstr>Black</vt:lpwstr>
  </property>
  <property fmtid="{D5CDD505-2E9C-101B-9397-08002B2CF9AE}" pid="11" name="PaginationType">
    <vt:lpwstr>RomanArabic</vt:lpwstr>
  </property>
</Properties>
</file>