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6" r:id="rId3"/>
    <p:sldId id="364" r:id="rId4"/>
    <p:sldId id="390" r:id="rId5"/>
    <p:sldId id="295" r:id="rId6"/>
    <p:sldId id="391" r:id="rId7"/>
    <p:sldId id="393" r:id="rId8"/>
    <p:sldId id="392" r:id="rId9"/>
    <p:sldId id="394" r:id="rId10"/>
    <p:sldId id="395" r:id="rId11"/>
    <p:sldId id="396" r:id="rId12"/>
    <p:sldId id="397" r:id="rId13"/>
    <p:sldId id="401" r:id="rId14"/>
    <p:sldId id="400" r:id="rId15"/>
    <p:sldId id="402" r:id="rId16"/>
    <p:sldId id="398" r:id="rId17"/>
    <p:sldId id="399" r:id="rId18"/>
    <p:sldId id="403" r:id="rId19"/>
    <p:sldId id="404" r:id="rId20"/>
    <p:sldId id="408" r:id="rId21"/>
    <p:sldId id="409" r:id="rId22"/>
    <p:sldId id="365" r:id="rId23"/>
    <p:sldId id="407" r:id="rId24"/>
    <p:sldId id="405" r:id="rId25"/>
    <p:sldId id="406" r:id="rId26"/>
    <p:sldId id="28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8000"/>
    <a:srgbClr val="6699FF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182C24B-2E41-469F-BF0C-549AEB47C6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79B07A7-5C84-48E6-8C1E-3B197777C0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3435D35A-209B-461C-8F7C-465914617D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997039E-023B-4310-AD3D-F29C631D718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E92A8C-F544-4023-A058-EB65C8D2B2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4E3622-9904-4C9D-BDF8-A6495A394B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A1C85-CE11-4ECB-9EB3-832A8C4DDE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934269-7CD5-45FC-8D13-0CA48A461903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9468475-1000-426E-B9B3-97079A1A7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562F25-9419-4044-BB10-CF11A34AE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DB587-70C8-4492-9E98-7C96CDABC0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EF6BA-04BA-4FDE-856E-FF8F02DAB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60A24-91F9-4503-8B49-DB2C9EE1C7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AEA0110-D8F3-4741-A5B6-D173E80710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F762E2F-8227-46FD-9374-D33DD33793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Until 2002, we only offered loans for water and wastewater infrastructure.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F2F3A18-ADC6-4F51-827F-717A2DE63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ADF6D4-1C85-40C3-A215-9F58AAB69AD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A49F2BCA-FA4C-430B-8D02-B3FFD5451A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BAEA6071-7D25-495E-9EBC-E59596036D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Until 2002, we only offered loans for water and wastewater infrastructure.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36DF53D-00AE-4B4A-94C5-36DFE8696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99111B-813F-4A8E-B4FE-FFE29519B0D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DC27297-310B-44F8-B0D3-DCC0F14D0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9853B7A-EDFB-4E2B-9044-C53E6EE9F6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With changes in state legislation and federal requirements, program development and listening to our customers, the programs have expanded into many different areas, including loans for nonpoint source water quality.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B0A9F818-AE1D-4E9E-9CB6-969032224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E3ED78-95A6-452B-B780-17FD2300202B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739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73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390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68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92B8A-D414-4908-9F59-7E8C47A6D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FEDAE9-3CE9-4CD8-887E-3234F8889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EEA3A4-224B-4684-8E9C-0A9AAEBA0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3A02FC29-3AD9-485E-AA50-2D5F6DEE6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708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6E38DA-31F9-44FE-BA88-C334195B1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7D18B5-D0B4-441F-8CD5-BCC411668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C7EE8E-8F00-44BC-B414-B57F8B5C3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47F2512C-2B6F-4320-8EE3-87AA1F80C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06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A70AD4-49A9-4620-9283-FD13D60C1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24543C-4BD3-422A-9EAA-F7797FB98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314A14-A2D2-422C-B02B-EC4FECC88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16E41581-E87F-462C-A0CE-CA8232E15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72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0E5FF-6FE9-40B4-B6FB-750EB5B0A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1CA39-602F-44D6-AF3E-680A2BECC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ADEF3-252D-429D-B79C-46C04F22F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E305F118-8D5F-4FDC-B9A8-A87DE31B8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72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5E1D52-75F5-4D47-BC9B-D7580143F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EF51BD-CB1A-4AB4-9862-A933E05D2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3A99D2-3EEF-4CA5-B9CA-848727833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3F5D9DA7-8AC5-44F6-AF21-213CC018F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3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AD9582-244E-4329-9802-552AF52A2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387CAC-443A-44A2-B206-1C0F8C24B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F6FA61-855A-41E1-9FFC-959078398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E0E712F-B6D7-4D66-B8F8-F66E1CD60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481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5ACAD5-772B-431F-BF60-E41A68B03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639309-8D4D-4D21-826D-3D1AF9E70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92079F-5C49-4F75-9CAA-90E034D47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E45406C3-B5D0-498B-A814-92503967A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57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224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C6250-EFF3-4C60-A106-6E4726500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9A0BC-0FB9-413B-9EF3-177F1F0A1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0D05A-828E-41D3-9F14-E8D1E5879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BED50829-412F-4AEB-8EBF-C053A9536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826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75F68-CD61-4DE2-B1AF-4B2591A77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93BB0-522A-4B8E-A610-2DABC90C5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C917D-9E94-4461-9B91-D6AB45AAF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B3FCFA7D-3ABD-4AA8-BFBA-7C40A795C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04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4F4FED-7287-47F4-BCD7-C936676FD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1F7432-DD10-4255-A48D-39CF7000D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54934-D73B-4225-8900-9A817AFFC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8979E944-0C0F-403E-A2FB-050BF4D0D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7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601B29-9F32-4869-A6E7-EB0B523B0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716EBD-9B0B-45EE-9CA8-BAAE1EE8D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1F289B-238F-4D63-8DAF-DD3C31195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1F2CA2D1-A381-498F-A30F-8E51BFF41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4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54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23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31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023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4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83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60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1156-1-SRF-PowerPoint-Temp 7">
            <a:extLst>
              <a:ext uri="{FF2B5EF4-FFF2-40B4-BE49-F238E27FC236}">
                <a16:creationId xmlns:a16="http://schemas.microsoft.com/office/drawing/2014/main" id="{DD96C1AF-F688-45B9-AE9C-377B223458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013638B-AF4A-4B8B-9DCE-FE8C13431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BAEBD28-FDA5-4639-A2C5-3B2127F9B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6880004-5167-4C9B-BC81-29F0EBE40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30F0B9C-D3BC-43E5-BE0E-8C5A6E2A0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8C4FAC-5670-4982-8D24-B7AF4C5F42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2807C4-E8C4-428D-9FD6-A7169B3B3E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7CD387-E8B4-472E-BDFA-47D351D509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E0C03F96-5679-47F4-AB20-930712BC49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FC96EC57-9BEE-4548-91D5-23F0A819B2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622425"/>
            <a:ext cx="9144000" cy="2351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Iowa CWSRF</a:t>
            </a:r>
            <a:br>
              <a:rPr lang="en-US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en-US" altLang="en-US" sz="4000" b="1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</a:t>
            </a:r>
            <a:r>
              <a:rPr lang="en-US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Before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 </a:t>
            </a:r>
            <a:r>
              <a:rPr lang="en-US" altLang="en-US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After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Story</a:t>
            </a:r>
          </a:p>
        </p:txBody>
      </p:sp>
      <p:sp>
        <p:nvSpPr>
          <p:cNvPr id="14339" name="TextBox 3">
            <a:extLst>
              <a:ext uri="{FF2B5EF4-FFF2-40B4-BE49-F238E27FC236}">
                <a16:creationId xmlns:a16="http://schemas.microsoft.com/office/drawing/2014/main" id="{DB466448-786D-4EF7-860F-0372E431B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5562600"/>
            <a:ext cx="5370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Patti Cale-Finnegan, Iowa Department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of Natural Resources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15B089-3F8B-4C50-88EF-AA4FB3BC6B50}"/>
              </a:ext>
            </a:extLst>
          </p:cNvPr>
          <p:cNvSpPr/>
          <p:nvPr/>
        </p:nvSpPr>
        <p:spPr>
          <a:xfrm>
            <a:off x="5895975" y="5895975"/>
            <a:ext cx="3090863" cy="896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7A104D4-25C9-47FA-85D4-4CF83F47F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to Respond</a:t>
            </a: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088224A-67D6-475C-901C-78F1A6B3E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12888"/>
            <a:ext cx="80978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September 2004 -- DNR created the SRF Coordinator position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Brought  a different skill set in program management, communications and outreach, working with municipalities and financial professionals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Fresh set of eyes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Work with Lori and IFA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No baggage!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1659B8F2-A72D-4384-B234-55A696357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2477" r="12220"/>
          <a:stretch/>
        </p:blipFill>
        <p:spPr bwMode="auto">
          <a:xfrm>
            <a:off x="4859338" y="3578225"/>
            <a:ext cx="3848100" cy="2903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78851A7-377F-48F1-AC5C-7100A2FDE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Research - 2005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69F4AB4-8A03-48DE-BFAB-A4390B8D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12888"/>
            <a:ext cx="853440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Iowa Association of Municipal Utilities Survey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Those utilities that had used SRF were generally satisfied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Those that hadn’t cited the following reasons: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b="1">
                <a:latin typeface="Arial" panose="020B0604020202020204" pitchFamily="34" charset="0"/>
              </a:rPr>
              <a:t>Reputation for costly delays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b="1">
                <a:latin typeface="Arial" panose="020B0604020202020204" pitchFamily="34" charset="0"/>
              </a:rPr>
              <a:t>Project deemed too small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b="1">
                <a:latin typeface="Arial" panose="020B0604020202020204" pitchFamily="34" charset="0"/>
              </a:rPr>
              <a:t>Interest rate savings deemed insufficient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b="1">
                <a:latin typeface="Arial" panose="020B0604020202020204" pitchFamily="34" charset="0"/>
              </a:rPr>
              <a:t>Advice of consulting engineer or financial consultant</a:t>
            </a:r>
          </a:p>
          <a:p>
            <a:pPr lvl="2" eaLnBrk="1" hangingPunct="1">
              <a:spcBef>
                <a:spcPct val="0"/>
              </a:spcBef>
            </a:pP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AA462C6-E4B5-4F6C-92A4-B34EC3D72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Improvements 2005 - 2007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0042751-9B91-4EAF-A62E-7D33E797B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12888"/>
            <a:ext cx="83772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Increased collaboration and cooperation between DNR and IFA led to the following improvements: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Planning and design loans created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The CWSRF project approval process time cut from 28 months to 4.5 months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Applications for the CWSRF accepted on a continuous basis, rather than once per year, making funds available when projects are ready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b="1"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</a:pP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34A7DE-D23F-408C-AA6A-714B4CEFF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Improvements 2005 - 2007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AE8E692-01BD-43A3-BA5D-214DAFF35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12888"/>
            <a:ext cx="8139113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More improvements: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Held a Kaizen event to better understand how environmental review was perceived as barrier to using program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Created environmental review services and hired ER specialist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Three new nonpoint source programs created to provide low-interest loans to farmers, landowners, livestock producers, communities, watershed organizations, and others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Dynamic financial management – obtained funds when needed rather than building up surplus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b="1"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</a:pP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49E0EE5-FC1F-4C3B-A3AD-4EE87533D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Pace Started to Pick Up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266EBC7E-1DC6-4CC3-A19F-B9EBB801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20825"/>
            <a:ext cx="7280275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2B67D3-4F5C-4EF5-969F-F9025EF17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Research - 2007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19465F9-CC44-4AC3-BAB8-0702695A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12888"/>
            <a:ext cx="82073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U.S. EPA provided help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Engaged Lisa Bechini, Northbridge, and hired Mary-Jane Atwater, Atwater Communications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Worked with Iowa staff to identify the research problem and design a research plan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Conducted a focus group and telephone survey</a:t>
            </a:r>
          </a:p>
          <a:p>
            <a:pPr lvl="2" eaLnBrk="1" hangingPunct="1">
              <a:spcBef>
                <a:spcPct val="0"/>
              </a:spcBef>
            </a:pP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435753-0E1A-45FF-87A8-0CBB148BF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Research - 2007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21720A4-6864-41F8-8F23-A2D6A2E97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12888"/>
            <a:ext cx="820737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Key Findings: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Respondents had inaccurate perceptions of the program – weren’t aware of the improvements or new features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Didn’t understand benefits of SRF financing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They liked IFA but were negative toward DNR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b="1">
                <a:latin typeface="Arial" panose="020B0604020202020204" pitchFamily="34" charset="0"/>
              </a:rPr>
              <a:t>“IFA = Hope; DNR = No Hope”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Preferred methods of communication – conferences and workshops, direct mail, listserves</a:t>
            </a:r>
          </a:p>
          <a:p>
            <a:pPr lvl="2" eaLnBrk="1" hangingPunct="1">
              <a:spcBef>
                <a:spcPct val="0"/>
              </a:spcBef>
            </a:pP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8989A48-D455-4770-85CA-762BD15A3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Research - 2007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3DAB825-3E2E-483E-83AF-3A469B6DF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12888"/>
            <a:ext cx="820737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Recommendations: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Provide a single point of contact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Consolidate DNR and IFA marketing for an SRF brand identity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Provide case studies of successful projects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Refine SRF marketing messages – e.g. “below-market interest rate”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Develop outreach to engineering consultants and financial advisors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b="1"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</a:pPr>
            <a:endParaRPr lang="en-US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96198A-A6B2-4073-BE9A-D3663CAC2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Program Improvements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3B78B44-2B3E-4337-89AE-6E63BB894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12888"/>
            <a:ext cx="820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Developed SRF logo and tag line: “Investing in Iowa’s Water”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Produced a new IowaSRF.com website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85261496-138F-462E-88D4-ACD771311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945" t="18698" r="12994" b="6841"/>
          <a:stretch/>
        </p:blipFill>
        <p:spPr bwMode="auto">
          <a:xfrm>
            <a:off x="1787525" y="2830513"/>
            <a:ext cx="7138988" cy="397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FEAF311-BEFD-4788-820A-D75E2CED3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Program Improvements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B4C31BC-6D34-4E2D-9F75-0698C4FF1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12888"/>
            <a:ext cx="8207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Presented at conferences and workshops, e.g. Iowa League of Cities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Implemented “Advanced SRF” training for consultants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Offered extended term financing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B8584-A10C-4788-B16B-CA2F62460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288" y="3575050"/>
            <a:ext cx="4103687" cy="3078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>
            <a:extLst>
              <a:ext uri="{FF2B5EF4-FFF2-40B4-BE49-F238E27FC236}">
                <a16:creationId xmlns:a16="http://schemas.microsoft.com/office/drawing/2014/main" id="{4B7D27E4-DBFB-4EC2-A81E-01CE163D9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03200"/>
            <a:ext cx="8778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BEFORE:  We had ULOs before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ULOs were invented</a:t>
            </a:r>
          </a:p>
        </p:txBody>
      </p:sp>
      <p:pic>
        <p:nvPicPr>
          <p:cNvPr id="15363" name="Picture 9">
            <a:extLst>
              <a:ext uri="{FF2B5EF4-FFF2-40B4-BE49-F238E27FC236}">
                <a16:creationId xmlns:a16="http://schemas.microsoft.com/office/drawing/2014/main" id="{2D2FDA2E-34DA-40E6-BBBC-724E4063C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376363"/>
            <a:ext cx="7054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4C6A17-8FA4-47F0-B318-F2670C4EC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Program Improvements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239D68A-D0C5-4F7F-9E1B-28D1FEC11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12888"/>
            <a:ext cx="820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Developed Water Resource Restoration Sponsored Projects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39638-CDA9-47A8-9547-C5588915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213" y="2054225"/>
            <a:ext cx="6100762" cy="4575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MultiTools - SwissChamp">
            <a:extLst>
              <a:ext uri="{FF2B5EF4-FFF2-40B4-BE49-F238E27FC236}">
                <a16:creationId xmlns:a16="http://schemas.microsoft.com/office/drawing/2014/main" id="{A2E70CDE-8D04-4DE4-8BB6-4DE470F4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0"/>
            <a:ext cx="6710362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6FA6BE-A5A8-4FD4-84FA-F2E50A68760E}"/>
              </a:ext>
            </a:extLst>
          </p:cNvPr>
          <p:cNvSpPr/>
          <p:nvPr/>
        </p:nvSpPr>
        <p:spPr>
          <a:xfrm>
            <a:off x="0" y="0"/>
            <a:ext cx="2549525" cy="668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820" name="Text Box 9">
            <a:extLst>
              <a:ext uri="{FF2B5EF4-FFF2-40B4-BE49-F238E27FC236}">
                <a16:creationId xmlns:a16="http://schemas.microsoft.com/office/drawing/2014/main" id="{41D8526C-FD0F-40D1-B392-59B2E82DE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311150"/>
            <a:ext cx="4260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latin typeface="Arial Black" panose="020B0A04020102020204" pitchFamily="34" charset="0"/>
              </a:rPr>
              <a:t>AFTER</a:t>
            </a:r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D51402ED-9468-43FD-9B64-36E3B177E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979488"/>
            <a:ext cx="365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Wastewater Infrastructure</a:t>
            </a:r>
          </a:p>
        </p:txBody>
      </p:sp>
      <p:sp>
        <p:nvSpPr>
          <p:cNvPr id="34822" name="Text Box 9">
            <a:extLst>
              <a:ext uri="{FF2B5EF4-FFF2-40B4-BE49-F238E27FC236}">
                <a16:creationId xmlns:a16="http://schemas.microsoft.com/office/drawing/2014/main" id="{9E3EC8DA-E5E9-4F02-A02B-DE87F6133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1922463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Planning and Design</a:t>
            </a:r>
          </a:p>
        </p:txBody>
      </p:sp>
      <p:sp>
        <p:nvSpPr>
          <p:cNvPr id="34823" name="Text Box 10">
            <a:extLst>
              <a:ext uri="{FF2B5EF4-FFF2-40B4-BE49-F238E27FC236}">
                <a16:creationId xmlns:a16="http://schemas.microsoft.com/office/drawing/2014/main" id="{BA3DCB84-27E1-4095-98B2-E909E463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535463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Urban Stormwater </a:t>
            </a:r>
          </a:p>
        </p:txBody>
      </p:sp>
      <p:sp>
        <p:nvSpPr>
          <p:cNvPr id="34824" name="Text Box 11">
            <a:extLst>
              <a:ext uri="{FF2B5EF4-FFF2-40B4-BE49-F238E27FC236}">
                <a16:creationId xmlns:a16="http://schemas.microsoft.com/office/drawing/2014/main" id="{E6F40189-CC98-461D-B052-B5ED8750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2951163"/>
            <a:ext cx="365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Soil, Sediment, and Nutrient Management</a:t>
            </a:r>
          </a:p>
        </p:txBody>
      </p:sp>
      <p:sp>
        <p:nvSpPr>
          <p:cNvPr id="34825" name="Text Box 13">
            <a:extLst>
              <a:ext uri="{FF2B5EF4-FFF2-40B4-BE49-F238E27FC236}">
                <a16:creationId xmlns:a16="http://schemas.microsoft.com/office/drawing/2014/main" id="{ACC67822-127C-401D-B178-93B3A5A4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892175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Onsite Septic Systems</a:t>
            </a:r>
          </a:p>
        </p:txBody>
      </p:sp>
      <p:sp>
        <p:nvSpPr>
          <p:cNvPr id="34826" name="Text Box 15">
            <a:extLst>
              <a:ext uri="{FF2B5EF4-FFF2-40B4-BE49-F238E27FC236}">
                <a16:creationId xmlns:a16="http://schemas.microsoft.com/office/drawing/2014/main" id="{C6A16E12-78F4-4EDB-A61D-2312CA2ED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4478338"/>
            <a:ext cx="23320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Habitat Protection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936C72AB-55FC-4AF1-AD1A-FA4DA4493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410845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Brownfield Cleanup</a:t>
            </a:r>
          </a:p>
        </p:txBody>
      </p:sp>
      <p:sp>
        <p:nvSpPr>
          <p:cNvPr id="34828" name="Text Box 11">
            <a:extLst>
              <a:ext uri="{FF2B5EF4-FFF2-40B4-BE49-F238E27FC236}">
                <a16:creationId xmlns:a16="http://schemas.microsoft.com/office/drawing/2014/main" id="{458F99F4-A165-4BFE-AFF4-45DCEA1E0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692775"/>
            <a:ext cx="365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Landfill Closure</a:t>
            </a:r>
          </a:p>
        </p:txBody>
      </p:sp>
      <p:sp>
        <p:nvSpPr>
          <p:cNvPr id="34829" name="Text Box 11">
            <a:extLst>
              <a:ext uri="{FF2B5EF4-FFF2-40B4-BE49-F238E27FC236}">
                <a16:creationId xmlns:a16="http://schemas.microsoft.com/office/drawing/2014/main" id="{2D634667-7049-4D79-AAE8-EAE02925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2446338"/>
            <a:ext cx="365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Lake and Wetland Restoration</a:t>
            </a:r>
          </a:p>
        </p:txBody>
      </p:sp>
      <p:sp>
        <p:nvSpPr>
          <p:cNvPr id="34830" name="Text Box 11">
            <a:extLst>
              <a:ext uri="{FF2B5EF4-FFF2-40B4-BE49-F238E27FC236}">
                <a16:creationId xmlns:a16="http://schemas.microsoft.com/office/drawing/2014/main" id="{A2ECFB6F-3EE2-4E56-A808-7AB59AB8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47371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Energy and Water Efficiency</a:t>
            </a:r>
          </a:p>
        </p:txBody>
      </p:sp>
      <p:sp>
        <p:nvSpPr>
          <p:cNvPr id="34831" name="Text Box 11">
            <a:extLst>
              <a:ext uri="{FF2B5EF4-FFF2-40B4-BE49-F238E27FC236}">
                <a16:creationId xmlns:a16="http://schemas.microsoft.com/office/drawing/2014/main" id="{6FB95927-9B43-4955-A50E-3EC98517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5072063"/>
            <a:ext cx="2100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Sponsored Projects</a:t>
            </a:r>
          </a:p>
        </p:txBody>
      </p:sp>
      <p:pic>
        <p:nvPicPr>
          <p:cNvPr id="34832" name="Picture 16">
            <a:extLst>
              <a:ext uri="{FF2B5EF4-FFF2-40B4-BE49-F238E27FC236}">
                <a16:creationId xmlns:a16="http://schemas.microsoft.com/office/drawing/2014/main" id="{093D0AA2-DCB8-47CA-B24F-BCBF8A5D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81088"/>
            <a:ext cx="13747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198150A1-1AA8-4E9A-B029-6E9D0E99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736600"/>
            <a:ext cx="1820862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Terry Branstad,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Iowa Governor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A659FABE-C3FA-46A0-94CE-58C7B5F4A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1177925"/>
            <a:ext cx="1355725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Chuck Gipp,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Dep’t of Natural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Resources Director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144B42F3-7E95-431D-BB9E-A7E2D510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2311400"/>
            <a:ext cx="1444625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William Ehm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Environmental Services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Division Administrator</a:t>
            </a:r>
          </a:p>
        </p:txBody>
      </p:sp>
      <p:sp>
        <p:nvSpPr>
          <p:cNvPr id="35845" name="Text Box 7">
            <a:extLst>
              <a:ext uri="{FF2B5EF4-FFF2-40B4-BE49-F238E27FC236}">
                <a16:creationId xmlns:a16="http://schemas.microsoft.com/office/drawing/2014/main" id="{41B99035-1EE9-46F6-BA0E-4F399870A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2997200"/>
            <a:ext cx="14478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Jennifer Nelson,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Chief Budget and Grants</a:t>
            </a:r>
          </a:p>
        </p:txBody>
      </p:sp>
      <p:sp>
        <p:nvSpPr>
          <p:cNvPr id="35846" name="Text Box 8">
            <a:extLst>
              <a:ext uri="{FF2B5EF4-FFF2-40B4-BE49-F238E27FC236}">
                <a16:creationId xmlns:a16="http://schemas.microsoft.com/office/drawing/2014/main" id="{9B341DB0-65E0-4904-A1E6-B17FC09F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1238250"/>
            <a:ext cx="1452562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David Jamison,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Iowa Finance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Authority Director</a:t>
            </a:r>
          </a:p>
        </p:txBody>
      </p:sp>
      <p:sp>
        <p:nvSpPr>
          <p:cNvPr id="35847" name="Text Box 9">
            <a:extLst>
              <a:ext uri="{FF2B5EF4-FFF2-40B4-BE49-F238E27FC236}">
                <a16:creationId xmlns:a16="http://schemas.microsoft.com/office/drawing/2014/main" id="{3F9DF53D-8C11-4C79-8887-6330675E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920750"/>
            <a:ext cx="1631950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Bill Northey,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Iowa Secretary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of Agriculture</a:t>
            </a:r>
          </a:p>
        </p:txBody>
      </p:sp>
      <p:sp>
        <p:nvSpPr>
          <p:cNvPr id="35848" name="Text Box 15">
            <a:extLst>
              <a:ext uri="{FF2B5EF4-FFF2-40B4-BE49-F238E27FC236}">
                <a16:creationId xmlns:a16="http://schemas.microsoft.com/office/drawing/2014/main" id="{9AF5486F-454E-45E2-A464-46268D1A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3578225"/>
            <a:ext cx="1295400" cy="554038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Mark Moeller,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Supv., Water Supply Engineering</a:t>
            </a:r>
          </a:p>
        </p:txBody>
      </p:sp>
      <p:sp>
        <p:nvSpPr>
          <p:cNvPr id="35849" name="Text Box 16">
            <a:extLst>
              <a:ext uri="{FF2B5EF4-FFF2-40B4-BE49-F238E27FC236}">
                <a16:creationId xmlns:a16="http://schemas.microsoft.com/office/drawing/2014/main" id="{BD026E2F-BD3B-4BFB-852C-43F83C7C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3578225"/>
            <a:ext cx="1455737" cy="1169988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Patti Cale-Finnegan,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DNR SRF Coordinator/Team Leader, General Nonpoint Source Program, Sponsored Projects</a:t>
            </a:r>
          </a:p>
        </p:txBody>
      </p:sp>
      <p:sp>
        <p:nvSpPr>
          <p:cNvPr id="35850" name="Text Box 17">
            <a:extLst>
              <a:ext uri="{FF2B5EF4-FFF2-40B4-BE49-F238E27FC236}">
                <a16:creationId xmlns:a16="http://schemas.microsoft.com/office/drawing/2014/main" id="{163B1888-0004-4F42-AD24-86F3433DC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3578225"/>
            <a:ext cx="1304925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Erik Wiklund,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Supv., NPDES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i="1">
              <a:solidFill>
                <a:srgbClr val="000000"/>
              </a:solidFill>
            </a:endParaRPr>
          </a:p>
        </p:txBody>
      </p:sp>
      <p:sp>
        <p:nvSpPr>
          <p:cNvPr id="35851" name="Text Box 18">
            <a:extLst>
              <a:ext uri="{FF2B5EF4-FFF2-40B4-BE49-F238E27FC236}">
                <a16:creationId xmlns:a16="http://schemas.microsoft.com/office/drawing/2014/main" id="{2C69259D-FFCC-41CC-9AB7-7DF37ABC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3578225"/>
            <a:ext cx="1457325" cy="4064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Shirley Christoffersen,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Grant Manager</a:t>
            </a:r>
          </a:p>
        </p:txBody>
      </p:sp>
      <p:sp>
        <p:nvSpPr>
          <p:cNvPr id="35852" name="Text Box 19">
            <a:extLst>
              <a:ext uri="{FF2B5EF4-FFF2-40B4-BE49-F238E27FC236}">
                <a16:creationId xmlns:a16="http://schemas.microsoft.com/office/drawing/2014/main" id="{A7F82039-3E76-4023-91D3-555313278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1546225"/>
            <a:ext cx="1631950" cy="1938338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Iowa Department of Agriculture and Land Stewardship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Tony Toigo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, Local Water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Protection, Livestock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Water Quality Facilities </a:t>
            </a: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Amy Bouska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Derek Namanny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Wayne Petersen, Joel Schwarzkopf, Jennifer Welch,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Urban Conservation and Sponsored Projects</a:t>
            </a:r>
            <a:endParaRPr lang="en-US" altLang="en-US" sz="1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53" name="Text Box 47">
            <a:extLst>
              <a:ext uri="{FF2B5EF4-FFF2-40B4-BE49-F238E27FC236}">
                <a16:creationId xmlns:a16="http://schemas.microsoft.com/office/drawing/2014/main" id="{6233C6F8-74C0-4105-A8CC-82106EA54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4186238"/>
            <a:ext cx="1323975" cy="1938337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Jim Oppelt,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CWSRF Team Leader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Nichelle Anderson, Tim Bauer, Larry Bryant, Marty Jacobs,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Terry Kirschenman,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Laura Knispel, Emy Liu,  Melissa Schlickbernd, Mark Valmore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CWSRF Project Managers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Gina Andre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, Admin.</a:t>
            </a:r>
            <a:endParaRPr lang="en-US" altLang="en-US" sz="1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54" name="Text Box 48">
            <a:extLst>
              <a:ext uri="{FF2B5EF4-FFF2-40B4-BE49-F238E27FC236}">
                <a16:creationId xmlns:a16="http://schemas.microsoft.com/office/drawing/2014/main" id="{6E00667C-0C83-4A13-B357-640B3A45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187825"/>
            <a:ext cx="1285875" cy="2092325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Jennifer Bunton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, DWSRF Team Leader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Michael Anderson, Taroon Bidar,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Lanie Boas, Bob Campbell, Daryl Enfield, Gabe Lee,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AJ Montefusco, Tara Naber, Skipp Slattenow, Sara Smith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DWSRF Project Managers</a:t>
            </a:r>
            <a:endParaRPr lang="en-US" altLang="en-US" sz="1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55" name="Rectangle 61">
            <a:extLst>
              <a:ext uri="{FF2B5EF4-FFF2-40B4-BE49-F238E27FC236}">
                <a16:creationId xmlns:a16="http://schemas.microsoft.com/office/drawing/2014/main" id="{9270CDE5-1BFC-46C7-8FFE-5D2AF332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5219700"/>
            <a:ext cx="152400" cy="1524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56" name="Text Box 62">
            <a:extLst>
              <a:ext uri="{FF2B5EF4-FFF2-40B4-BE49-F238E27FC236}">
                <a16:creationId xmlns:a16="http://schemas.microsoft.com/office/drawing/2014/main" id="{5BD358FD-A064-4234-9D79-10F414263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50673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Calibri" panose="020F0502020204030204" pitchFamily="34" charset="0"/>
              </a:rPr>
              <a:t>SRF financial functions</a:t>
            </a:r>
          </a:p>
        </p:txBody>
      </p:sp>
      <p:sp>
        <p:nvSpPr>
          <p:cNvPr id="35857" name="Rectangle 63">
            <a:extLst>
              <a:ext uri="{FF2B5EF4-FFF2-40B4-BE49-F238E27FC236}">
                <a16:creationId xmlns:a16="http://schemas.microsoft.com/office/drawing/2014/main" id="{1322EE41-B7B7-4242-8304-866AA65D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5219700"/>
            <a:ext cx="152400" cy="15240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58" name="Text Box 64">
            <a:extLst>
              <a:ext uri="{FF2B5EF4-FFF2-40B4-BE49-F238E27FC236}">
                <a16:creationId xmlns:a16="http://schemas.microsoft.com/office/drawing/2014/main" id="{56D4C94E-8409-45B2-B6ED-6B9C635C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51435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Calibri" panose="020F0502020204030204" pitchFamily="34" charset="0"/>
              </a:rPr>
              <a:t>Clean Water SRF</a:t>
            </a:r>
          </a:p>
        </p:txBody>
      </p:sp>
      <p:sp>
        <p:nvSpPr>
          <p:cNvPr id="35859" name="Rectangle 65">
            <a:extLst>
              <a:ext uri="{FF2B5EF4-FFF2-40B4-BE49-F238E27FC236}">
                <a16:creationId xmlns:a16="http://schemas.microsoft.com/office/drawing/2014/main" id="{7B28C695-3194-49E7-B417-03A4F890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5524500"/>
            <a:ext cx="152400" cy="1524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60" name="Text Box 66">
            <a:extLst>
              <a:ext uri="{FF2B5EF4-FFF2-40B4-BE49-F238E27FC236}">
                <a16:creationId xmlns:a16="http://schemas.microsoft.com/office/drawing/2014/main" id="{A57E7F69-F22F-4637-B7A5-32FA27452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5448300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Calibri" panose="020F0502020204030204" pitchFamily="34" charset="0"/>
              </a:rPr>
              <a:t>Drinking Water SRF</a:t>
            </a:r>
          </a:p>
        </p:txBody>
      </p:sp>
      <p:sp>
        <p:nvSpPr>
          <p:cNvPr id="35861" name="Text Box 67">
            <a:extLst>
              <a:ext uri="{FF2B5EF4-FFF2-40B4-BE49-F238E27FC236}">
                <a16:creationId xmlns:a16="http://schemas.microsoft.com/office/drawing/2014/main" id="{715F7F53-C440-486F-AF70-940E4D53F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6989763" cy="461963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State Revolving Fund Organizational Structure -- Iowa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62" name="Text Box 76">
            <a:extLst>
              <a:ext uri="{FF2B5EF4-FFF2-40B4-BE49-F238E27FC236}">
                <a16:creationId xmlns:a16="http://schemas.microsoft.com/office/drawing/2014/main" id="{E7B3CA4D-0B6C-41E7-BA02-7BC460A66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5578475"/>
            <a:ext cx="1209675" cy="554038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Jeanne Johnson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Administrative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Assistant</a:t>
            </a:r>
          </a:p>
        </p:txBody>
      </p:sp>
      <p:sp>
        <p:nvSpPr>
          <p:cNvPr id="35863" name="Text Box 82">
            <a:extLst>
              <a:ext uri="{FF2B5EF4-FFF2-40B4-BE49-F238E27FC236}">
                <a16:creationId xmlns:a16="http://schemas.microsoft.com/office/drawing/2014/main" id="{8D0EAFDA-81A6-4248-B1C9-34F623172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2336800"/>
            <a:ext cx="1290637" cy="554038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Alyson Fleming,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Program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Specialist</a:t>
            </a:r>
          </a:p>
        </p:txBody>
      </p:sp>
      <p:sp>
        <p:nvSpPr>
          <p:cNvPr id="35864" name="Text Box 84">
            <a:extLst>
              <a:ext uri="{FF2B5EF4-FFF2-40B4-BE49-F238E27FC236}">
                <a16:creationId xmlns:a16="http://schemas.microsoft.com/office/drawing/2014/main" id="{09F980B7-44F8-46CB-BD39-F294DF9E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984500"/>
            <a:ext cx="1447800" cy="40005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Jon Tack,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Chief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Water Quality Bureau</a:t>
            </a:r>
          </a:p>
        </p:txBody>
      </p:sp>
      <p:sp>
        <p:nvSpPr>
          <p:cNvPr id="35865" name="Rectangle 86">
            <a:extLst>
              <a:ext uri="{FF2B5EF4-FFF2-40B4-BE49-F238E27FC236}">
                <a16:creationId xmlns:a16="http://schemas.microsoft.com/office/drawing/2014/main" id="{A56CA402-1993-41A6-A676-13BE8F242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5524500"/>
            <a:ext cx="152400" cy="152400"/>
          </a:xfrm>
          <a:prstGeom prst="rect">
            <a:avLst/>
          </a:prstGeom>
          <a:gradFill rotWithShape="1">
            <a:gsLst>
              <a:gs pos="0">
                <a:srgbClr val="FFCC66">
                  <a:alpha val="50000"/>
                </a:srgb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66" name="Text Box 87">
            <a:extLst>
              <a:ext uri="{FF2B5EF4-FFF2-40B4-BE49-F238E27FC236}">
                <a16:creationId xmlns:a16="http://schemas.microsoft.com/office/drawing/2014/main" id="{984A4E16-15CE-4097-A7A9-5F9B7D3EA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54483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Calibri" panose="020F0502020204030204" pitchFamily="34" charset="0"/>
              </a:rPr>
              <a:t>Clean Water and Drinking Water SRF</a:t>
            </a:r>
          </a:p>
        </p:txBody>
      </p:sp>
      <p:sp>
        <p:nvSpPr>
          <p:cNvPr id="35867" name="Text Box 92">
            <a:extLst>
              <a:ext uri="{FF2B5EF4-FFF2-40B4-BE49-F238E27FC236}">
                <a16:creationId xmlns:a16="http://schemas.microsoft.com/office/drawing/2014/main" id="{E358C2D1-6786-4947-B3C4-4173A9AF3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3581400"/>
            <a:ext cx="1219200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Corey McCoid,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Supv., Water Supply Operations</a:t>
            </a:r>
          </a:p>
        </p:txBody>
      </p:sp>
      <p:sp>
        <p:nvSpPr>
          <p:cNvPr id="35868" name="Text Box 12">
            <a:extLst>
              <a:ext uri="{FF2B5EF4-FFF2-40B4-BE49-F238E27FC236}">
                <a16:creationId xmlns:a16="http://schemas.microsoft.com/office/drawing/2014/main" id="{4B3E1FFF-FFF9-4D5B-9424-70E8BAC0B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3576638"/>
            <a:ext cx="1333500" cy="554037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Satya Chennupati,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Supv.  Wastewater Engineering</a:t>
            </a:r>
          </a:p>
        </p:txBody>
      </p:sp>
      <p:sp>
        <p:nvSpPr>
          <p:cNvPr id="35869" name="Text Box 122">
            <a:extLst>
              <a:ext uri="{FF2B5EF4-FFF2-40B4-BE49-F238E27FC236}">
                <a16:creationId xmlns:a16="http://schemas.microsoft.com/office/drawing/2014/main" id="{6A863F1D-E5FE-4222-B885-BF4E04B6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4186238"/>
            <a:ext cx="1219200" cy="132397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Mario Fenu, Jean Mayne, Tiffany Wilson Lillard, Michael Sullivan,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Lee Wagner,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Environmental Review/Sponsored Projects</a:t>
            </a:r>
          </a:p>
        </p:txBody>
      </p:sp>
      <p:sp>
        <p:nvSpPr>
          <p:cNvPr id="35870" name="Text Box 123">
            <a:extLst>
              <a:ext uri="{FF2B5EF4-FFF2-40B4-BE49-F238E27FC236}">
                <a16:creationId xmlns:a16="http://schemas.microsoft.com/office/drawing/2014/main" id="{12B66906-E82A-4DF6-B652-6233D963D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1854200"/>
            <a:ext cx="1438275" cy="4064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Lori Beary,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IFA SRF Coordinator</a:t>
            </a:r>
          </a:p>
        </p:txBody>
      </p:sp>
      <p:sp>
        <p:nvSpPr>
          <p:cNvPr id="35871" name="Text Box 127">
            <a:extLst>
              <a:ext uri="{FF2B5EF4-FFF2-40B4-BE49-F238E27FC236}">
                <a16:creationId xmlns:a16="http://schemas.microsoft.com/office/drawing/2014/main" id="{394CEA2B-6288-459C-BF20-D2C2AD1DA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2327275"/>
            <a:ext cx="1328738" cy="40005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Tracy Scebold,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SRF Finance Officer</a:t>
            </a:r>
          </a:p>
        </p:txBody>
      </p:sp>
      <p:sp>
        <p:nvSpPr>
          <p:cNvPr id="35872" name="Text Box 129">
            <a:extLst>
              <a:ext uri="{FF2B5EF4-FFF2-40B4-BE49-F238E27FC236}">
                <a16:creationId xmlns:a16="http://schemas.microsoft.com/office/drawing/2014/main" id="{9CDCDAC5-24E3-44A5-A066-FF4D5907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794000"/>
            <a:ext cx="1314450" cy="554038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Jane Larson, </a:t>
            </a: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Linked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Deposit Administrator</a:t>
            </a:r>
          </a:p>
        </p:txBody>
      </p:sp>
      <p:sp>
        <p:nvSpPr>
          <p:cNvPr id="35873" name="Text Box 45">
            <a:extLst>
              <a:ext uri="{FF2B5EF4-FFF2-40B4-BE49-F238E27FC236}">
                <a16:creationId xmlns:a16="http://schemas.microsoft.com/office/drawing/2014/main" id="{DA9A1F05-6651-400F-8159-F88832652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4187825"/>
            <a:ext cx="1304925" cy="554038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Dan Olson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On-Site Wastewater Program</a:t>
            </a:r>
          </a:p>
        </p:txBody>
      </p:sp>
      <p:sp>
        <p:nvSpPr>
          <p:cNvPr id="35874" name="Text Box 4">
            <a:extLst>
              <a:ext uri="{FF2B5EF4-FFF2-40B4-BE49-F238E27FC236}">
                <a16:creationId xmlns:a16="http://schemas.microsoft.com/office/drawing/2014/main" id="{F67A25D4-FBCD-4F98-AEAC-54CA57C61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1797050"/>
            <a:ext cx="13557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Bruce Trautman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000000"/>
                </a:solidFill>
                <a:latin typeface="Calibri" panose="020F0502020204030204" pitchFamily="34" charset="0"/>
              </a:rPr>
              <a:t>Deputy Director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BD55CA18-A711-4E93-9721-8B9DB2D8EA33}"/>
              </a:ext>
            </a:extLst>
          </p:cNvPr>
          <p:cNvSpPr/>
          <p:nvPr/>
        </p:nvSpPr>
        <p:spPr bwMode="auto">
          <a:xfrm>
            <a:off x="6908800" y="863600"/>
            <a:ext cx="1943100" cy="26543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F432ABB7-FFC2-40C8-9BBE-011AFE4E9E2D}"/>
              </a:ext>
            </a:extLst>
          </p:cNvPr>
          <p:cNvSpPr/>
          <p:nvPr/>
        </p:nvSpPr>
        <p:spPr bwMode="auto">
          <a:xfrm>
            <a:off x="3644900" y="1181100"/>
            <a:ext cx="3340100" cy="23368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B04E7BCE-B1C7-42BB-B3B2-61B3BB405626}"/>
              </a:ext>
            </a:extLst>
          </p:cNvPr>
          <p:cNvSpPr/>
          <p:nvPr/>
        </p:nvSpPr>
        <p:spPr bwMode="auto">
          <a:xfrm>
            <a:off x="254000" y="3519488"/>
            <a:ext cx="8686800" cy="2881312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8F4FE7B-28E8-43F0-999D-C39AA2597162}"/>
              </a:ext>
            </a:extLst>
          </p:cNvPr>
          <p:cNvSpPr/>
          <p:nvPr/>
        </p:nvSpPr>
        <p:spPr bwMode="auto">
          <a:xfrm>
            <a:off x="215900" y="1155700"/>
            <a:ext cx="3556000" cy="23495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5DD0B4E-A0CE-4F83-9A7E-3DED5E345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AFTER: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FFA4EAFE-7298-43B7-9B5D-F782614B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439863"/>
            <a:ext cx="7627937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20429A1-E373-4656-B4C3-7104C66BE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AFTER: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760F91EF-E560-4EDA-8A24-5504F7F52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382713"/>
            <a:ext cx="7246937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00D86C8-0CEE-4546-B431-109D3DBA35DA}"/>
              </a:ext>
            </a:extLst>
          </p:cNvPr>
          <p:cNvSpPr/>
          <p:nvPr/>
        </p:nvSpPr>
        <p:spPr>
          <a:xfrm rot="2049841">
            <a:off x="8110538" y="2403475"/>
            <a:ext cx="558800" cy="39846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036F81B-C0E3-4C8C-8511-B03759CD2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84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E5C34D5-87F3-4C98-ADD3-9C02D1D0A8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19150" y="2843213"/>
            <a:ext cx="7315200" cy="1714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Patti Cale-Finnegan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Iowa Department of Natural Resources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515-725-0498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Patti.cale-finnegan@dnr.iowa.gov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swissarmy1">
            <a:extLst>
              <a:ext uri="{FF2B5EF4-FFF2-40B4-BE49-F238E27FC236}">
                <a16:creationId xmlns:a16="http://schemas.microsoft.com/office/drawing/2014/main" id="{FFF7B65A-33AC-422E-9C77-D2B1863A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914400" y="304800"/>
            <a:ext cx="4398963" cy="4716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7" name="Text Box 7">
            <a:extLst>
              <a:ext uri="{FF2B5EF4-FFF2-40B4-BE49-F238E27FC236}">
                <a16:creationId xmlns:a16="http://schemas.microsoft.com/office/drawing/2014/main" id="{ADF8BE4D-C22A-4633-A19A-0F1F5F3E6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04800"/>
            <a:ext cx="34813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BEFORE: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Low-interest loans for wastewater infrastructure only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Averaged $25 million per year in loans 1990-2004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BBC6E39-35AB-47BA-A418-9F2654044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47663"/>
            <a:ext cx="665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BEFORE:</a:t>
            </a:r>
          </a:p>
        </p:txBody>
      </p:sp>
      <p:pic>
        <p:nvPicPr>
          <p:cNvPr id="17411" name="Picture 11" descr="http://mireilledornano.eu/wp-content/uploads/2016/09/justice.png">
            <a:extLst>
              <a:ext uri="{FF2B5EF4-FFF2-40B4-BE49-F238E27FC236}">
                <a16:creationId xmlns:a16="http://schemas.microsoft.com/office/drawing/2014/main" id="{7C2DCD15-0ED2-4458-B833-E9A3F228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352425"/>
            <a:ext cx="5041900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3326AA-66B4-4899-AEDC-E2686D1CB9DC}"/>
              </a:ext>
            </a:extLst>
          </p:cNvPr>
          <p:cNvSpPr/>
          <p:nvPr/>
        </p:nvSpPr>
        <p:spPr>
          <a:xfrm>
            <a:off x="609600" y="2959100"/>
            <a:ext cx="45720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Iowa Department of Natural Resources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Program planning and prioritization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Project planning and permitting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Environmental review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Federal compliance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Financial 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Loan processing and disbursement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C4D23-DBF7-4113-8022-F431BD5B9E5C}"/>
              </a:ext>
            </a:extLst>
          </p:cNvPr>
          <p:cNvSpPr/>
          <p:nvPr/>
        </p:nvSpPr>
        <p:spPr>
          <a:xfrm>
            <a:off x="5670550" y="2687638"/>
            <a:ext cx="27638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Iowa Finance Authority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Bond issues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81F5E5-C1E5-4A08-880B-427FDFFE52E7}"/>
              </a:ext>
            </a:extLst>
          </p:cNvPr>
          <p:cNvSpPr/>
          <p:nvPr/>
        </p:nvSpPr>
        <p:spPr>
          <a:xfrm>
            <a:off x="5895975" y="5895975"/>
            <a:ext cx="3090863" cy="896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B92E50A-3FA5-4BFA-8924-66D0A8F61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47663"/>
            <a:ext cx="665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6F0902-2C42-4814-8106-BC202AD3A02E}"/>
              </a:ext>
            </a:extLst>
          </p:cNvPr>
          <p:cNvSpPr/>
          <p:nvPr/>
        </p:nvSpPr>
        <p:spPr>
          <a:xfrm>
            <a:off x="609600" y="1512888"/>
            <a:ext cx="81661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Financial 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Over-leveraged without corresponding demand</a:t>
            </a:r>
          </a:p>
          <a:p>
            <a:pPr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47F57FDA-A781-45C0-A3A7-716BBC027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8079" b="6139"/>
          <a:stretch/>
        </p:blipFill>
        <p:spPr bwMode="auto">
          <a:xfrm rot="457945">
            <a:off x="5170488" y="2898775"/>
            <a:ext cx="3594100" cy="3443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438" name="Rectangle 6">
            <a:extLst>
              <a:ext uri="{FF2B5EF4-FFF2-40B4-BE49-F238E27FC236}">
                <a16:creationId xmlns:a16="http://schemas.microsoft.com/office/drawing/2014/main" id="{F4435A4D-F99B-4652-9ACF-7185BD8A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209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Did not use first-in, first-out – reserved cap grant funds for specific projects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232DA9-F98C-485A-8479-A985767872F6}"/>
              </a:ext>
            </a:extLst>
          </p:cNvPr>
          <p:cNvSpPr/>
          <p:nvPr/>
        </p:nvSpPr>
        <p:spPr>
          <a:xfrm>
            <a:off x="5895975" y="5895975"/>
            <a:ext cx="3090863" cy="896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347538-5073-4AFA-9707-C2C70EC2A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47663"/>
            <a:ext cx="665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839CB-1B36-4380-9A5F-A8118AAC1D35}"/>
              </a:ext>
            </a:extLst>
          </p:cNvPr>
          <p:cNvSpPr/>
          <p:nvPr/>
        </p:nvSpPr>
        <p:spPr>
          <a:xfrm>
            <a:off x="609600" y="1404938"/>
            <a:ext cx="8189913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No clearly laid out process for obtaining construction permits or meeting SRF requirements</a:t>
            </a:r>
          </a:p>
          <a:p>
            <a:pPr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17506663-47B0-4AB6-8B6F-FA4C8F28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3496">
            <a:off x="5862638" y="3030538"/>
            <a:ext cx="2657475" cy="3379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462" name="Rectangle 3">
            <a:extLst>
              <a:ext uri="{FF2B5EF4-FFF2-40B4-BE49-F238E27FC236}">
                <a16:creationId xmlns:a16="http://schemas.microsoft.com/office/drawing/2014/main" id="{57761C74-BE29-47BD-9A1E-9153CDE9A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82875"/>
            <a:ext cx="52863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Holdovers from construction grants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Poor relationships with environmental clearance agencies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A19239-8AAB-4A67-BE1B-600DF247AD23}"/>
              </a:ext>
            </a:extLst>
          </p:cNvPr>
          <p:cNvSpPr/>
          <p:nvPr/>
        </p:nvSpPr>
        <p:spPr>
          <a:xfrm>
            <a:off x="5895975" y="5895975"/>
            <a:ext cx="3090863" cy="896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44BB418-1188-4196-A1A5-CD28FE2F9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47663"/>
            <a:ext cx="6654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3FC50-B008-4C0C-872A-FF2CE2100CA7}"/>
              </a:ext>
            </a:extLst>
          </p:cNvPr>
          <p:cNvSpPr/>
          <p:nvPr/>
        </p:nvSpPr>
        <p:spPr>
          <a:xfrm>
            <a:off x="609600" y="1512888"/>
            <a:ext cx="5695950" cy="4000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Marketing and Promotion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No outreach to potential borrowers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No understanding of our audiences and what their perceptions and attitudes were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SRF project managers were engineers with a focus on technical issues, not on marketing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6F894F14-117C-4A30-9DDE-B5E8311B9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7765">
            <a:off x="6327775" y="2830513"/>
            <a:ext cx="2227263" cy="357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C4C3304-0780-463B-A91A-A5AA4C1A5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Wake-Up Call 2003-2004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62255C-9917-49A8-AC9B-7942C57E204B}"/>
              </a:ext>
            </a:extLst>
          </p:cNvPr>
          <p:cNvSpPr/>
          <p:nvPr/>
        </p:nvSpPr>
        <p:spPr>
          <a:xfrm>
            <a:off x="609600" y="1512888"/>
            <a:ext cx="8097838" cy="4370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Iowa Water Quality Summit – developed a plan to restore Iowa’s water quality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Iowa Policy Project – published “Effectively Using the Clean Water State Revolving Fund to Improve Iowa Water Quality”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CWSRF surplus of $125 million made it difficult to gain support for other water quality funding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Iowa’s focus on wastewater ignored other watershed needs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EPA criticized Iowa CWSRF for underutilizing funds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A2AAB9E-2E6D-4150-A72C-58A1E1299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837723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to Respond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D14B38-98F7-4180-A244-429A39C8DA7A}"/>
              </a:ext>
            </a:extLst>
          </p:cNvPr>
          <p:cNvSpPr/>
          <p:nvPr/>
        </p:nvSpPr>
        <p:spPr>
          <a:xfrm>
            <a:off x="609600" y="1512888"/>
            <a:ext cx="8097838" cy="3846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DNR management started to tackle the underutilization of the CWSRF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DNR Wastewater Engineering Section -- held a Kaizen event to streamline permitting and CWSRF process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DNR and IFA initiated an MOA to define roles with the goal of IFA taking over financial tasks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Financial experts should manage the program’s finances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IFA dedicated resources to SRF – esp. Lori Beary</a:t>
            </a:r>
          </a:p>
          <a:p>
            <a:pPr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7401</TotalTime>
  <Words>1117</Words>
  <Application>Microsoft Office PowerPoint</Application>
  <PresentationFormat>On-screen Show (4:3)</PresentationFormat>
  <Paragraphs>185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1_Default Design</vt:lpstr>
      <vt:lpstr>The Iowa CWSRF  A Before  and After Story</vt:lpstr>
      <vt:lpstr>PowerPoint Presentation</vt:lpstr>
      <vt:lpstr>PowerPoint Presentation</vt:lpstr>
      <vt:lpstr>BEFORE:</vt:lpstr>
      <vt:lpstr>BEFORE:</vt:lpstr>
      <vt:lpstr>BEFORE:</vt:lpstr>
      <vt:lpstr>BEFORE:</vt:lpstr>
      <vt:lpstr>Wake-Up Call 2003-2004</vt:lpstr>
      <vt:lpstr>Starting to Respond</vt:lpstr>
      <vt:lpstr>Starting to Respond</vt:lpstr>
      <vt:lpstr>Marketing Research - 2005</vt:lpstr>
      <vt:lpstr>Improvements 2005 - 2007</vt:lpstr>
      <vt:lpstr>Improvements 2005 - 2007</vt:lpstr>
      <vt:lpstr>Pace Started to Pick Up</vt:lpstr>
      <vt:lpstr>Marketing Research - 2007</vt:lpstr>
      <vt:lpstr>Marketing Research - 2007</vt:lpstr>
      <vt:lpstr>Marketing Research - 2007</vt:lpstr>
      <vt:lpstr>More Program Improvements</vt:lpstr>
      <vt:lpstr>More Program Improvements</vt:lpstr>
      <vt:lpstr>More Program Improvements</vt:lpstr>
      <vt:lpstr>PowerPoint Presentation</vt:lpstr>
      <vt:lpstr>PowerPoint Presentation</vt:lpstr>
      <vt:lpstr>AFTER:</vt:lpstr>
      <vt:lpstr>AFTER:</vt:lpstr>
      <vt:lpstr>Questions?</vt:lpstr>
    </vt:vector>
  </TitlesOfParts>
  <Company>Strategic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khentzen</dc:creator>
  <cp:lastModifiedBy>PCaleFi</cp:lastModifiedBy>
  <cp:revision>248</cp:revision>
  <dcterms:created xsi:type="dcterms:W3CDTF">2008-07-29T15:26:35Z</dcterms:created>
  <dcterms:modified xsi:type="dcterms:W3CDTF">2020-06-02T16:47:59Z</dcterms:modified>
</cp:coreProperties>
</file>