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57" r:id="rId3"/>
    <p:sldId id="261" r:id="rId4"/>
    <p:sldId id="260" r:id="rId5"/>
    <p:sldId id="258" r:id="rId6"/>
    <p:sldId id="259" r:id="rId7"/>
    <p:sldId id="269" r:id="rId8"/>
    <p:sldId id="263" r:id="rId9"/>
    <p:sldId id="264" r:id="rId10"/>
    <p:sldId id="268" r:id="rId11"/>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1425"/>
    <a:srgbClr val="56575A"/>
    <a:srgbClr val="ECF1F8"/>
    <a:srgbClr val="8FAFD5"/>
    <a:srgbClr val="CDDEFF"/>
    <a:srgbClr val="EFF5FF"/>
    <a:srgbClr val="B9D2FF"/>
    <a:srgbClr val="3473A3"/>
    <a:srgbClr val="77787B"/>
    <a:srgbClr val="E79B0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67615" autoAdjust="0"/>
  </p:normalViewPr>
  <p:slideViewPr>
    <p:cSldViewPr snapToGrid="0" snapToObjects="1">
      <p:cViewPr>
        <p:scale>
          <a:sx n="75" d="100"/>
          <a:sy n="75" d="100"/>
        </p:scale>
        <p:origin x="-2664"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08CB1534-8F09-5B44-891F-2F92A4F76746}" type="datetimeFigureOut">
              <a:rPr lang="en-US" smtClean="0"/>
              <a:t>11/1/2016</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6F925ED4-B862-F14D-99DF-36E58D048823}" type="slidenum">
              <a:rPr lang="en-US" smtClean="0"/>
              <a:t>‹#›</a:t>
            </a:fld>
            <a:endParaRPr lang="en-US"/>
          </a:p>
        </p:txBody>
      </p:sp>
    </p:spTree>
    <p:extLst>
      <p:ext uri="{BB962C8B-B14F-4D97-AF65-F5344CB8AC3E}">
        <p14:creationId xmlns:p14="http://schemas.microsoft.com/office/powerpoint/2010/main" val="15357047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E014F9A-7FBF-744D-A86B-A33D4FA93365}" type="datetimeFigureOut">
              <a:rPr lang="en-US" smtClean="0"/>
              <a:t>11/1/2016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7C6CF9E-74D3-5947-9DDD-D2357AF77A93}" type="slidenum">
              <a:rPr lang="en-US" smtClean="0"/>
              <a:t>‹#›</a:t>
            </a:fld>
            <a:endParaRPr lang="en-US"/>
          </a:p>
        </p:txBody>
      </p:sp>
    </p:spTree>
    <p:extLst>
      <p:ext uri="{BB962C8B-B14F-4D97-AF65-F5344CB8AC3E}">
        <p14:creationId xmlns:p14="http://schemas.microsoft.com/office/powerpoint/2010/main" val="38681988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Jennifer.</a:t>
            </a:r>
            <a:endParaRPr lang="en-US" b="1" dirty="0"/>
          </a:p>
        </p:txBody>
      </p:sp>
      <p:sp>
        <p:nvSpPr>
          <p:cNvPr id="4" name="Slide Number Placeholder 3"/>
          <p:cNvSpPr>
            <a:spLocks noGrp="1"/>
          </p:cNvSpPr>
          <p:nvPr>
            <p:ph type="sldNum" sz="quarter" idx="10"/>
          </p:nvPr>
        </p:nvSpPr>
        <p:spPr/>
        <p:txBody>
          <a:bodyPr/>
          <a:lstStyle/>
          <a:p>
            <a:fld id="{E7C6CF9E-74D3-5947-9DDD-D2357AF77A93}" type="slidenum">
              <a:rPr lang="en-US" smtClean="0"/>
              <a:t>1</a:t>
            </a:fld>
            <a:endParaRPr lang="en-US"/>
          </a:p>
        </p:txBody>
      </p:sp>
    </p:spTree>
    <p:extLst>
      <p:ext uri="{BB962C8B-B14F-4D97-AF65-F5344CB8AC3E}">
        <p14:creationId xmlns:p14="http://schemas.microsoft.com/office/powerpoint/2010/main" val="1978843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C6CF9E-74D3-5947-9DDD-D2357AF77A93}" type="slidenum">
              <a:rPr lang="en-US" smtClean="0"/>
              <a:t>10</a:t>
            </a:fld>
            <a:endParaRPr lang="en-US"/>
          </a:p>
        </p:txBody>
      </p:sp>
    </p:spTree>
    <p:extLst>
      <p:ext uri="{BB962C8B-B14F-4D97-AF65-F5344CB8AC3E}">
        <p14:creationId xmlns:p14="http://schemas.microsoft.com/office/powerpoint/2010/main" val="3606126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I’ll be speaking briefly on how WRRDA changed the way Texas funds stormwater projects with the CWSRF.  Then, I’ll highlight the application by the City of Lubbock to </a:t>
            </a:r>
            <a:r>
              <a:rPr lang="en-US" b="1" baseline="0" dirty="0" smtClean="0"/>
              <a:t>receive </a:t>
            </a:r>
            <a:r>
              <a:rPr lang="en-US" b="1" baseline="0" dirty="0" smtClean="0"/>
              <a:t>CWSRF financing of their stormwater project.</a:t>
            </a:r>
          </a:p>
        </p:txBody>
      </p:sp>
      <p:sp>
        <p:nvSpPr>
          <p:cNvPr id="4" name="Slide Number Placeholder 3"/>
          <p:cNvSpPr>
            <a:spLocks noGrp="1"/>
          </p:cNvSpPr>
          <p:nvPr>
            <p:ph type="sldNum" sz="quarter" idx="10"/>
          </p:nvPr>
        </p:nvSpPr>
        <p:spPr/>
        <p:txBody>
          <a:bodyPr/>
          <a:lstStyle/>
          <a:p>
            <a:fld id="{E7C6CF9E-74D3-5947-9DDD-D2357AF77A93}" type="slidenum">
              <a:rPr lang="en-US" smtClean="0"/>
              <a:t>2</a:t>
            </a:fld>
            <a:endParaRPr lang="en-US"/>
          </a:p>
        </p:txBody>
      </p:sp>
    </p:spTree>
    <p:extLst>
      <p:ext uri="{BB962C8B-B14F-4D97-AF65-F5344CB8AC3E}">
        <p14:creationId xmlns:p14="http://schemas.microsoft.com/office/powerpoint/2010/main" val="240971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As background</a:t>
            </a:r>
            <a:r>
              <a:rPr lang="en-US" b="1" baseline="0" dirty="0" smtClean="0"/>
              <a:t> and i</a:t>
            </a:r>
            <a:r>
              <a:rPr lang="en-US" b="1" dirty="0" smtClean="0"/>
              <a:t>n general terms, stormwater and flood water can be defined as here on this slide.</a:t>
            </a:r>
            <a:endParaRPr lang="en-US" b="1" dirty="0"/>
          </a:p>
        </p:txBody>
      </p:sp>
      <p:sp>
        <p:nvSpPr>
          <p:cNvPr id="4" name="Slide Number Placeholder 3"/>
          <p:cNvSpPr>
            <a:spLocks noGrp="1"/>
          </p:cNvSpPr>
          <p:nvPr>
            <p:ph type="sldNum" sz="quarter" idx="10"/>
          </p:nvPr>
        </p:nvSpPr>
        <p:spPr/>
        <p:txBody>
          <a:bodyPr/>
          <a:lstStyle/>
          <a:p>
            <a:fld id="{E7C6CF9E-74D3-5947-9DDD-D2357AF77A93}" type="slidenum">
              <a:rPr lang="en-US" smtClean="0"/>
              <a:t>3</a:t>
            </a:fld>
            <a:endParaRPr lang="en-US"/>
          </a:p>
        </p:txBody>
      </p:sp>
    </p:spTree>
    <p:extLst>
      <p:ext uri="{BB962C8B-B14F-4D97-AF65-F5344CB8AC3E}">
        <p14:creationId xmlns:p14="http://schemas.microsoft.com/office/powerpoint/2010/main" val="4129268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Prior to WRRDA</a:t>
            </a:r>
            <a:r>
              <a:rPr lang="en-US" b="1" baseline="0" dirty="0" smtClean="0"/>
              <a:t> and to be eligible for funding with the CWSRF programs, a stormwater project needed to contain some type of treatment aspect.</a:t>
            </a:r>
            <a:endParaRPr lang="en-US" b="1" dirty="0"/>
          </a:p>
        </p:txBody>
      </p:sp>
      <p:sp>
        <p:nvSpPr>
          <p:cNvPr id="4" name="Slide Number Placeholder 3"/>
          <p:cNvSpPr>
            <a:spLocks noGrp="1"/>
          </p:cNvSpPr>
          <p:nvPr>
            <p:ph type="sldNum" sz="quarter" idx="10"/>
          </p:nvPr>
        </p:nvSpPr>
        <p:spPr/>
        <p:txBody>
          <a:bodyPr/>
          <a:lstStyle/>
          <a:p>
            <a:fld id="{E7C6CF9E-74D3-5947-9DDD-D2357AF77A93}" type="slidenum">
              <a:rPr lang="en-US" smtClean="0"/>
              <a:t>4</a:t>
            </a:fld>
            <a:endParaRPr lang="en-US"/>
          </a:p>
        </p:txBody>
      </p:sp>
    </p:spTree>
    <p:extLst>
      <p:ext uri="{BB962C8B-B14F-4D97-AF65-F5344CB8AC3E}">
        <p14:creationId xmlns:p14="http://schemas.microsoft.com/office/powerpoint/2010/main" val="3438706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When the EPA guidance was released in January 6, 2015,</a:t>
            </a:r>
            <a:r>
              <a:rPr lang="en-US" b="1" baseline="0" dirty="0" smtClean="0"/>
              <a:t> we noticed that measures to treat stormwater was actually the third on the eligibility list, measures to MANAGE stormwater was the first.  And indeed, the Q&amp;As contained in the guidance actually confirmed that no treatment component was necessary for the CWSRF to fund a stormwater project.</a:t>
            </a:r>
          </a:p>
        </p:txBody>
      </p:sp>
      <p:sp>
        <p:nvSpPr>
          <p:cNvPr id="4" name="Slide Number Placeholder 3"/>
          <p:cNvSpPr>
            <a:spLocks noGrp="1"/>
          </p:cNvSpPr>
          <p:nvPr>
            <p:ph type="sldNum" sz="quarter" idx="10"/>
          </p:nvPr>
        </p:nvSpPr>
        <p:spPr/>
        <p:txBody>
          <a:bodyPr/>
          <a:lstStyle/>
          <a:p>
            <a:fld id="{E7C6CF9E-74D3-5947-9DDD-D2357AF77A93}" type="slidenum">
              <a:rPr lang="en-US" smtClean="0"/>
              <a:t>5</a:t>
            </a:fld>
            <a:endParaRPr lang="en-US"/>
          </a:p>
        </p:txBody>
      </p:sp>
    </p:spTree>
    <p:extLst>
      <p:ext uri="{BB962C8B-B14F-4D97-AF65-F5344CB8AC3E}">
        <p14:creationId xmlns:p14="http://schemas.microsoft.com/office/powerpoint/2010/main" val="590758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Based </a:t>
            </a:r>
            <a:r>
              <a:rPr lang="en-US" b="1" dirty="0" smtClean="0"/>
              <a:t>on WRRDA, significant </a:t>
            </a:r>
            <a:r>
              <a:rPr lang="en-US" b="1" dirty="0" smtClean="0"/>
              <a:t>flooding that has occurred after a near record </a:t>
            </a:r>
            <a:r>
              <a:rPr lang="en-US" b="1" dirty="0" smtClean="0"/>
              <a:t>drought, </a:t>
            </a:r>
            <a:r>
              <a:rPr lang="en-US" b="1" dirty="0" smtClean="0"/>
              <a:t>and the urgent needs of Texas</a:t>
            </a:r>
            <a:r>
              <a:rPr lang="en-US" b="1" baseline="0" dirty="0" smtClean="0"/>
              <a:t> communities</a:t>
            </a:r>
            <a:r>
              <a:rPr lang="en-US" b="1" dirty="0" smtClean="0"/>
              <a:t>, Texas</a:t>
            </a:r>
            <a:r>
              <a:rPr lang="en-US" b="1" baseline="0" dirty="0" smtClean="0"/>
              <a:t> now has expanded the types of CWSRF eligible projects to include projects that address flooding issues such as rehabilitation of dams and spillways and other projects designed to manage excessive stormwater that </a:t>
            </a:r>
            <a:r>
              <a:rPr lang="en-US" b="1" baseline="0" dirty="0" smtClean="0"/>
              <a:t>may or may </a:t>
            </a:r>
            <a:r>
              <a:rPr lang="en-US" b="1" baseline="0" dirty="0" smtClean="0"/>
              <a:t>not be required under a Municipal Separate Storm Sewer (MS4) </a:t>
            </a:r>
            <a:r>
              <a:rPr lang="en-US" b="1" baseline="0" dirty="0" smtClean="0"/>
              <a:t>permit </a:t>
            </a:r>
            <a:r>
              <a:rPr lang="en-US" b="1" baseline="0" dirty="0" smtClean="0"/>
              <a:t>and may not qualify as a nonpoint source solution.</a:t>
            </a:r>
          </a:p>
          <a:p>
            <a:endParaRPr lang="en-US" b="1" baseline="0" dirty="0" smtClean="0"/>
          </a:p>
          <a:p>
            <a:r>
              <a:rPr lang="en-US" b="1" baseline="0" dirty="0" smtClean="0"/>
              <a:t>Indeed, we are currently in discussions with one of our Texas River Authorities to potentially finance the rehabilitation of flood gates on of one their dams due to the large potential for downstream sediment loading and water quality issues, not to mention public safety, should the dam fail or otherwise not operate properly.  We are also discussing other stormwater projects with cities and counties in the southeast </a:t>
            </a:r>
            <a:r>
              <a:rPr lang="en-US" b="1" baseline="0" dirty="0" smtClean="0"/>
              <a:t>and southern portions </a:t>
            </a:r>
            <a:r>
              <a:rPr lang="en-US" b="1" baseline="0" dirty="0" smtClean="0"/>
              <a:t>of the state.</a:t>
            </a:r>
          </a:p>
        </p:txBody>
      </p:sp>
      <p:sp>
        <p:nvSpPr>
          <p:cNvPr id="4" name="Slide Number Placeholder 3"/>
          <p:cNvSpPr>
            <a:spLocks noGrp="1"/>
          </p:cNvSpPr>
          <p:nvPr>
            <p:ph type="sldNum" sz="quarter" idx="10"/>
          </p:nvPr>
        </p:nvSpPr>
        <p:spPr/>
        <p:txBody>
          <a:bodyPr/>
          <a:lstStyle/>
          <a:p>
            <a:fld id="{E7C6CF9E-74D3-5947-9DDD-D2357AF77A93}" type="slidenum">
              <a:rPr lang="en-US" smtClean="0"/>
              <a:t>6</a:t>
            </a:fld>
            <a:endParaRPr lang="en-US"/>
          </a:p>
        </p:txBody>
      </p:sp>
    </p:spTree>
    <p:extLst>
      <p:ext uri="{BB962C8B-B14F-4D97-AF65-F5344CB8AC3E}">
        <p14:creationId xmlns:p14="http://schemas.microsoft.com/office/powerpoint/2010/main" val="3281589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Continuing our program marketing efforts all ready in use, we have now added specific information about our capacity to fund traditional and non-traditional stormwater projects.</a:t>
            </a:r>
          </a:p>
          <a:p>
            <a:endParaRPr lang="en-US" b="1" baseline="0" dirty="0" smtClean="0"/>
          </a:p>
        </p:txBody>
      </p:sp>
      <p:sp>
        <p:nvSpPr>
          <p:cNvPr id="4" name="Slide Number Placeholder 3"/>
          <p:cNvSpPr>
            <a:spLocks noGrp="1"/>
          </p:cNvSpPr>
          <p:nvPr>
            <p:ph type="sldNum" sz="quarter" idx="10"/>
          </p:nvPr>
        </p:nvSpPr>
        <p:spPr/>
        <p:txBody>
          <a:bodyPr/>
          <a:lstStyle/>
          <a:p>
            <a:fld id="{E7C6CF9E-74D3-5947-9DDD-D2357AF77A93}" type="slidenum">
              <a:rPr lang="en-US" smtClean="0"/>
              <a:t>7</a:t>
            </a:fld>
            <a:endParaRPr lang="en-US"/>
          </a:p>
        </p:txBody>
      </p:sp>
    </p:spTree>
    <p:extLst>
      <p:ext uri="{BB962C8B-B14F-4D97-AF65-F5344CB8AC3E}">
        <p14:creationId xmlns:p14="http://schemas.microsoft.com/office/powerpoint/2010/main" val="3281589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400" b="1" dirty="0" smtClean="0"/>
              <a:t>Our first post-WRRDA</a:t>
            </a:r>
            <a:r>
              <a:rPr lang="en-US" sz="2400" b="1" baseline="0" dirty="0" smtClean="0"/>
              <a:t> stormwater project was submitted by the City of Lubbock earlier this year.</a:t>
            </a:r>
            <a:endParaRPr lang="en-US" sz="2400" b="1" dirty="0" smtClean="0"/>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400" b="1"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sz="2400" b="1" dirty="0" smtClean="0"/>
              <a:t>Background:</a:t>
            </a:r>
            <a:r>
              <a:rPr lang="en-US" sz="2400" b="1" baseline="0" dirty="0" smtClean="0"/>
              <a:t>  </a:t>
            </a:r>
            <a:r>
              <a:rPr lang="en-US" sz="2400" b="1" dirty="0" smtClean="0"/>
              <a:t>In the flat, high plains of North Texas, playa lakes (pan, flat, or dry lakes</a:t>
            </a:r>
            <a:r>
              <a:rPr lang="en-US" sz="2400" b="1" smtClean="0"/>
              <a:t>) </a:t>
            </a:r>
            <a:r>
              <a:rPr lang="en-US" sz="2400" b="1" smtClean="0"/>
              <a:t>may act </a:t>
            </a:r>
            <a:r>
              <a:rPr lang="en-US" sz="2400" b="1" dirty="0" smtClean="0"/>
              <a:t>as detention basins during rain events.  Water that collects in these lakes does not run off, but evaporates or slowly filtrates into the ground.</a:t>
            </a:r>
            <a:endParaRPr lang="en-US" sz="1200" b="0" dirty="0" smtClean="0"/>
          </a:p>
        </p:txBody>
      </p:sp>
      <p:sp>
        <p:nvSpPr>
          <p:cNvPr id="4" name="Slide Number Placeholder 3"/>
          <p:cNvSpPr>
            <a:spLocks noGrp="1"/>
          </p:cNvSpPr>
          <p:nvPr>
            <p:ph type="sldNum" sz="quarter" idx="10"/>
          </p:nvPr>
        </p:nvSpPr>
        <p:spPr/>
        <p:txBody>
          <a:bodyPr/>
          <a:lstStyle/>
          <a:p>
            <a:fld id="{E7C6CF9E-74D3-5947-9DDD-D2357AF77A93}" type="slidenum">
              <a:rPr lang="en-US" smtClean="0"/>
              <a:t>8</a:t>
            </a:fld>
            <a:endParaRPr lang="en-US"/>
          </a:p>
        </p:txBody>
      </p:sp>
    </p:spTree>
    <p:extLst>
      <p:ext uri="{BB962C8B-B14F-4D97-AF65-F5344CB8AC3E}">
        <p14:creationId xmlns:p14="http://schemas.microsoft.com/office/powerpoint/2010/main" val="624293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After several meetings with the City to discuss both stormwater and wastewater projects,</a:t>
            </a:r>
            <a:r>
              <a:rPr lang="en-US" b="1" baseline="0" dirty="0" smtClean="0"/>
              <a:t> the City submitted an application for financial assistance from the Texas CWSRF for the construction phase of the project.</a:t>
            </a:r>
          </a:p>
          <a:p>
            <a:endParaRPr lang="en-US" b="1" baseline="0" dirty="0" smtClean="0"/>
          </a:p>
          <a:p>
            <a:r>
              <a:rPr lang="en-US" b="1" baseline="0" dirty="0" smtClean="0"/>
              <a:t>The project is currently scheduled for consideration on November 17</a:t>
            </a:r>
            <a:r>
              <a:rPr lang="en-US" b="1" baseline="30000" dirty="0" smtClean="0"/>
              <a:t>th</a:t>
            </a:r>
            <a:r>
              <a:rPr lang="en-US" b="1" baseline="0" dirty="0" smtClean="0"/>
              <a:t>.</a:t>
            </a:r>
            <a:endParaRPr lang="en-US" b="1" dirty="0"/>
          </a:p>
        </p:txBody>
      </p:sp>
      <p:sp>
        <p:nvSpPr>
          <p:cNvPr id="4" name="Slide Number Placeholder 3"/>
          <p:cNvSpPr>
            <a:spLocks noGrp="1"/>
          </p:cNvSpPr>
          <p:nvPr>
            <p:ph type="sldNum" sz="quarter" idx="10"/>
          </p:nvPr>
        </p:nvSpPr>
        <p:spPr/>
        <p:txBody>
          <a:bodyPr/>
          <a:lstStyle/>
          <a:p>
            <a:fld id="{E7C6CF9E-74D3-5947-9DDD-D2357AF77A93}" type="slidenum">
              <a:rPr lang="en-US" smtClean="0"/>
              <a:t>9</a:t>
            </a:fld>
            <a:endParaRPr lang="en-US"/>
          </a:p>
        </p:txBody>
      </p:sp>
    </p:spTree>
    <p:extLst>
      <p:ext uri="{BB962C8B-B14F-4D97-AF65-F5344CB8AC3E}">
        <p14:creationId xmlns:p14="http://schemas.microsoft.com/office/powerpoint/2010/main" val="1769143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40290"/>
            <a:ext cx="7772400" cy="1470025"/>
          </a:xfrm>
        </p:spPr>
        <p:txBody>
          <a:bodyPr/>
          <a:lstStyle>
            <a:lvl1pPr>
              <a:defRPr baseline="0"/>
            </a:lvl1pPr>
          </a:lstStyle>
          <a:p>
            <a:r>
              <a:rPr lang="en-US" dirty="0" smtClean="0"/>
              <a:t>1. Section Heading Slide</a:t>
            </a:r>
            <a:br>
              <a:rPr lang="en-US" dirty="0" smtClean="0"/>
            </a:br>
            <a:r>
              <a:rPr lang="en-US" dirty="0" smtClean="0"/>
              <a:t>One or Two Lines, Leading Caps</a:t>
            </a:r>
            <a:endParaRPr lang="en-US" dirty="0"/>
          </a:p>
        </p:txBody>
      </p:sp>
      <p:sp>
        <p:nvSpPr>
          <p:cNvPr id="6" name="Slide Number Placeholder 5"/>
          <p:cNvSpPr>
            <a:spLocks noGrp="1"/>
          </p:cNvSpPr>
          <p:nvPr>
            <p:ph type="sldNum" sz="quarter" idx="12"/>
          </p:nvPr>
        </p:nvSpPr>
        <p:spPr/>
        <p:txBody>
          <a:bodyPr/>
          <a:lstStyle/>
          <a:p>
            <a:fld id="{E25C318A-713C-E34F-BE3B-BC9114480D09}" type="slidenum">
              <a:rPr lang="en-US" smtClean="0"/>
              <a:t>‹#›</a:t>
            </a:fld>
            <a:endParaRPr lang="en-US"/>
          </a:p>
        </p:txBody>
      </p:sp>
    </p:spTree>
    <p:extLst>
      <p:ext uri="{BB962C8B-B14F-4D97-AF65-F5344CB8AC3E}">
        <p14:creationId xmlns:p14="http://schemas.microsoft.com/office/powerpoint/2010/main" val="131371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E25C318A-713C-E34F-BE3B-BC9114480D09}" type="slidenum">
              <a:rPr lang="en-US" smtClean="0"/>
              <a:t>‹#›</a:t>
            </a:fld>
            <a:endParaRPr lang="en-US"/>
          </a:p>
        </p:txBody>
      </p:sp>
    </p:spTree>
    <p:extLst>
      <p:ext uri="{BB962C8B-B14F-4D97-AF65-F5344CB8AC3E}">
        <p14:creationId xmlns:p14="http://schemas.microsoft.com/office/powerpoint/2010/main" val="37905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25C318A-713C-E34F-BE3B-BC9114480D09}" type="slidenum">
              <a:rPr lang="en-US" smtClean="0"/>
              <a:t>‹#›</a:t>
            </a:fld>
            <a:endParaRPr lang="en-US"/>
          </a:p>
        </p:txBody>
      </p:sp>
    </p:spTree>
    <p:extLst>
      <p:ext uri="{BB962C8B-B14F-4D97-AF65-F5344CB8AC3E}">
        <p14:creationId xmlns:p14="http://schemas.microsoft.com/office/powerpoint/2010/main" val="1897788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0135" y="4800600"/>
            <a:ext cx="8212123"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70135" y="612775"/>
            <a:ext cx="821212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0135" y="5367338"/>
            <a:ext cx="821212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E25C318A-713C-E34F-BE3B-BC9114480D09}" type="slidenum">
              <a:rPr lang="en-US" smtClean="0"/>
              <a:t>‹#›</a:t>
            </a:fld>
            <a:endParaRPr lang="en-US"/>
          </a:p>
        </p:txBody>
      </p:sp>
    </p:spTree>
    <p:extLst>
      <p:ext uri="{BB962C8B-B14F-4D97-AF65-F5344CB8AC3E}">
        <p14:creationId xmlns:p14="http://schemas.microsoft.com/office/powerpoint/2010/main" val="6745986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wdb-ppt-template-wt-gray-line.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126480"/>
            <a:ext cx="9144000" cy="731520"/>
          </a:xfrm>
          <a:prstGeom prst="rect">
            <a:avLst/>
          </a:prstGeom>
        </p:spPr>
      </p:pic>
      <p:sp>
        <p:nvSpPr>
          <p:cNvPr id="2" name="Title Placeholder 1"/>
          <p:cNvSpPr>
            <a:spLocks noGrp="1"/>
          </p:cNvSpPr>
          <p:nvPr>
            <p:ph type="title"/>
          </p:nvPr>
        </p:nvSpPr>
        <p:spPr>
          <a:xfrm>
            <a:off x="457200" y="201373"/>
            <a:ext cx="8229600" cy="90982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30998"/>
            <a:ext cx="8229600" cy="46523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3633608" y="6540082"/>
            <a:ext cx="1862228" cy="317918"/>
          </a:xfrm>
          <a:prstGeom prst="rect">
            <a:avLst/>
          </a:prstGeom>
        </p:spPr>
        <p:txBody>
          <a:bodyPr vert="horz" lIns="91440" tIns="45720" rIns="91440" bIns="45720" rtlCol="0" anchor="ctr"/>
          <a:lstStyle>
            <a:lvl1pPr algn="ctr">
              <a:defRPr sz="1200">
                <a:solidFill>
                  <a:srgbClr val="535353"/>
                </a:solidFill>
              </a:defRPr>
            </a:lvl1pPr>
          </a:lstStyle>
          <a:p>
            <a:fld id="{E25C318A-713C-E34F-BE3B-BC9114480D09}" type="slidenum">
              <a:rPr lang="en-US" smtClean="0"/>
              <a:pPr/>
              <a:t>‹#›</a:t>
            </a:fld>
            <a:endParaRPr lang="en-US" dirty="0"/>
          </a:p>
        </p:txBody>
      </p:sp>
    </p:spTree>
    <p:extLst>
      <p:ext uri="{BB962C8B-B14F-4D97-AF65-F5344CB8AC3E}">
        <p14:creationId xmlns:p14="http://schemas.microsoft.com/office/powerpoint/2010/main" val="2710088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7" r:id="rId4"/>
  </p:sldLayoutIdLst>
  <p:hf hdr="0" ftr="0" dt="0"/>
  <p:txStyles>
    <p:titleStyle>
      <a:lvl1pPr algn="ctr" defTabSz="457200" rtl="0" eaLnBrk="1" latinLnBrk="0" hangingPunct="1">
        <a:spcBef>
          <a:spcPct val="0"/>
        </a:spcBef>
        <a:buNone/>
        <a:defRPr sz="4400" kern="1200">
          <a:solidFill>
            <a:srgbClr val="3473A3"/>
          </a:solidFill>
          <a:latin typeface="Segoe UI Semibold" panose="020B0702040204020203" pitchFamily="34" charset="0"/>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56575A"/>
          </a:solidFill>
          <a:latin typeface="Segoe UI" panose="020B0502040204020203" pitchFamily="34" charset="0"/>
          <a:ea typeface="Segoe UI" panose="020B0502040204020203" pitchFamily="34" charset="0"/>
          <a:cs typeface="Segoe UI" panose="020B0502040204020203" pitchFamily="34" charset="0"/>
        </a:defRPr>
      </a:lvl1pPr>
      <a:lvl2pPr marL="742950" indent="-285750" algn="l" defTabSz="457200" rtl="0" eaLnBrk="1" latinLnBrk="0" hangingPunct="1">
        <a:spcBef>
          <a:spcPct val="20000"/>
        </a:spcBef>
        <a:buFont typeface="Arial"/>
        <a:buChar char="–"/>
        <a:defRPr sz="2800" kern="1200">
          <a:solidFill>
            <a:srgbClr val="56575A"/>
          </a:solidFill>
          <a:latin typeface="Segoe UI Light" panose="020B0502040204020203" pitchFamily="34" charset="0"/>
          <a:ea typeface="+mn-ea"/>
          <a:cs typeface="+mn-cs"/>
        </a:defRPr>
      </a:lvl2pPr>
      <a:lvl3pPr marL="1143000" indent="-228600" algn="l" defTabSz="457200" rtl="0" eaLnBrk="1" latinLnBrk="0" hangingPunct="1">
        <a:spcBef>
          <a:spcPct val="20000"/>
        </a:spcBef>
        <a:buFont typeface="Arial"/>
        <a:buChar char="•"/>
        <a:defRPr sz="2400" kern="1200">
          <a:solidFill>
            <a:srgbClr val="56575A"/>
          </a:solidFill>
          <a:latin typeface="Segoe UI Light" panose="020B0502040204020203" pitchFamily="34" charset="0"/>
          <a:ea typeface="+mn-ea"/>
          <a:cs typeface="+mn-cs"/>
        </a:defRPr>
      </a:lvl3pPr>
      <a:lvl4pPr marL="1600200" indent="-228600" algn="l" defTabSz="457200" rtl="0" eaLnBrk="1" latinLnBrk="0" hangingPunct="1">
        <a:spcBef>
          <a:spcPct val="20000"/>
        </a:spcBef>
        <a:buFont typeface="Arial"/>
        <a:buChar char="–"/>
        <a:defRPr sz="2000" kern="1200">
          <a:solidFill>
            <a:srgbClr val="56575A"/>
          </a:solidFill>
          <a:latin typeface="Segoe UI Light" panose="020B0502040204020203" pitchFamily="34" charset="0"/>
          <a:ea typeface="+mn-ea"/>
          <a:cs typeface="+mn-cs"/>
        </a:defRPr>
      </a:lvl4pPr>
      <a:lvl5pPr marL="2057400" indent="-228600" algn="l" defTabSz="457200" rtl="0" eaLnBrk="1" latinLnBrk="0" hangingPunct="1">
        <a:spcBef>
          <a:spcPct val="20000"/>
        </a:spcBef>
        <a:buFont typeface="Arial"/>
        <a:buChar char="»"/>
        <a:defRPr sz="2000" kern="1200">
          <a:solidFill>
            <a:srgbClr val="56575A"/>
          </a:solidFill>
          <a:latin typeface="Segoe UI Light" panose="020B0502040204020203"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2214202"/>
            <a:ext cx="9144000" cy="2713398"/>
          </a:xfrm>
          <a:effectLst/>
        </p:spPr>
        <p:txBody>
          <a:bodyPr>
            <a:noAutofit/>
          </a:bodyPr>
          <a:lstStyle/>
          <a:p>
            <a:r>
              <a:rPr lang="en-US" sz="4500" b="1" dirty="0" smtClean="0">
                <a:ln w="19050">
                  <a:noFill/>
                </a:ln>
                <a:latin typeface="Segoe UI" panose="020B0502040204020203" pitchFamily="34" charset="0"/>
                <a:ea typeface="Segoe UI" panose="020B0502040204020203" pitchFamily="34" charset="0"/>
                <a:cs typeface="Segoe UI" panose="020B0502040204020203" pitchFamily="34" charset="0"/>
              </a:rPr>
              <a:t>Stormwater Funding in Texas with the Clean Water State Revolving Fund</a:t>
            </a:r>
            <a:endParaRPr lang="en-US" sz="3200" i="1" dirty="0">
              <a:ln w="19050">
                <a:noFill/>
              </a:ln>
              <a:effectLst/>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E25C318A-713C-E34F-BE3B-BC9114480D09}" type="slidenum">
              <a:rPr lang="en-US" smtClean="0"/>
              <a:t>1</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3224" y="668914"/>
            <a:ext cx="4146151" cy="1137513"/>
          </a:xfrm>
          <a:prstGeom prst="rect">
            <a:avLst/>
          </a:prstGeom>
        </p:spPr>
      </p:pic>
    </p:spTree>
    <p:extLst>
      <p:ext uri="{BB962C8B-B14F-4D97-AF65-F5344CB8AC3E}">
        <p14:creationId xmlns:p14="http://schemas.microsoft.com/office/powerpoint/2010/main" val="2337460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000" dirty="0" smtClean="0">
              <a:latin typeface="Segoe UI Semibold" panose="020B0702040204020203" pitchFamily="34" charset="0"/>
            </a:endParaRPr>
          </a:p>
          <a:p>
            <a:pPr marL="0" indent="0" algn="ctr">
              <a:buNone/>
            </a:pPr>
            <a:r>
              <a:rPr lang="en-US" sz="4000" b="1" dirty="0" smtClean="0"/>
              <a:t>Questions</a:t>
            </a:r>
            <a:r>
              <a:rPr lang="en-US" sz="4000" b="1" dirty="0" smtClean="0">
                <a:latin typeface="Segoe UI Semibold" panose="020B0702040204020203" pitchFamily="34" charset="0"/>
              </a:rPr>
              <a:t>?</a:t>
            </a:r>
          </a:p>
          <a:p>
            <a:pPr marL="0" indent="0" algn="ctr">
              <a:buNone/>
            </a:pPr>
            <a:endParaRPr lang="en-US" sz="4000" b="1" dirty="0">
              <a:latin typeface="Segoe UI Semibold" panose="020B0702040204020203" pitchFamily="34" charset="0"/>
            </a:endParaRPr>
          </a:p>
          <a:p>
            <a:pPr marL="0" indent="0" algn="ctr">
              <a:buNone/>
            </a:pPr>
            <a:r>
              <a:rPr lang="en-US" sz="4000" b="1" dirty="0" smtClean="0"/>
              <a:t>Thank</a:t>
            </a:r>
            <a:r>
              <a:rPr lang="en-US" sz="4000" b="1" dirty="0" smtClean="0">
                <a:latin typeface="Segoe UI Semibold" panose="020B0702040204020203" pitchFamily="34" charset="0"/>
              </a:rPr>
              <a:t> </a:t>
            </a:r>
            <a:r>
              <a:rPr lang="en-US" sz="4000" b="1" dirty="0" smtClean="0"/>
              <a:t>You!</a:t>
            </a:r>
            <a:endParaRPr lang="en-US" sz="4000" b="1" dirty="0"/>
          </a:p>
        </p:txBody>
      </p:sp>
      <p:sp>
        <p:nvSpPr>
          <p:cNvPr id="4" name="Slide Number Placeholder 3"/>
          <p:cNvSpPr>
            <a:spLocks noGrp="1"/>
          </p:cNvSpPr>
          <p:nvPr>
            <p:ph type="sldNum" sz="quarter" idx="12"/>
          </p:nvPr>
        </p:nvSpPr>
        <p:spPr/>
        <p:txBody>
          <a:bodyPr/>
          <a:lstStyle/>
          <a:p>
            <a:fld id="{E25C318A-713C-E34F-BE3B-BC9114480D09}" type="slidenum">
              <a:rPr lang="en-US" smtClean="0"/>
              <a:t>10</a:t>
            </a:fld>
            <a:endParaRPr lang="en-US"/>
          </a:p>
        </p:txBody>
      </p:sp>
    </p:spTree>
    <p:extLst>
      <p:ext uri="{BB962C8B-B14F-4D97-AF65-F5344CB8AC3E}">
        <p14:creationId xmlns:p14="http://schemas.microsoft.com/office/powerpoint/2010/main" val="1004434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b="1" dirty="0" smtClean="0"/>
              <a:t>Stormwater Funding Pre-WRRDA</a:t>
            </a:r>
          </a:p>
          <a:p>
            <a:r>
              <a:rPr lang="en-US" b="1" dirty="0" smtClean="0"/>
              <a:t>WRRDA Expanded Stormwater Capabilities</a:t>
            </a:r>
          </a:p>
          <a:p>
            <a:r>
              <a:rPr lang="en-US" b="1" dirty="0" smtClean="0"/>
              <a:t>Stormwater Funding in Texas Post-WRRDA</a:t>
            </a:r>
          </a:p>
          <a:p>
            <a:r>
              <a:rPr lang="en-US" b="1" dirty="0" smtClean="0"/>
              <a:t>Current Application – City of Lubbock</a:t>
            </a:r>
          </a:p>
        </p:txBody>
      </p:sp>
      <p:sp>
        <p:nvSpPr>
          <p:cNvPr id="4" name="Slide Number Placeholder 3"/>
          <p:cNvSpPr>
            <a:spLocks noGrp="1"/>
          </p:cNvSpPr>
          <p:nvPr>
            <p:ph type="sldNum" sz="quarter" idx="12"/>
          </p:nvPr>
        </p:nvSpPr>
        <p:spPr/>
        <p:txBody>
          <a:bodyPr/>
          <a:lstStyle/>
          <a:p>
            <a:fld id="{E25C318A-713C-E34F-BE3B-BC9114480D09}" type="slidenum">
              <a:rPr lang="en-US" smtClean="0"/>
              <a:t>2</a:t>
            </a:fld>
            <a:endParaRPr lang="en-US"/>
          </a:p>
        </p:txBody>
      </p:sp>
    </p:spTree>
    <p:extLst>
      <p:ext uri="{BB962C8B-B14F-4D97-AF65-F5344CB8AC3E}">
        <p14:creationId xmlns:p14="http://schemas.microsoft.com/office/powerpoint/2010/main" val="10279709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General Terminology</a:t>
            </a:r>
            <a:endParaRPr lang="en-US" dirty="0"/>
          </a:p>
        </p:txBody>
      </p:sp>
      <p:sp>
        <p:nvSpPr>
          <p:cNvPr id="6" name="Content Placeholder 5"/>
          <p:cNvSpPr>
            <a:spLocks noGrp="1"/>
          </p:cNvSpPr>
          <p:nvPr>
            <p:ph idx="1"/>
          </p:nvPr>
        </p:nvSpPr>
        <p:spPr/>
        <p:txBody>
          <a:bodyPr/>
          <a:lstStyle/>
          <a:p>
            <a:r>
              <a:rPr lang="en-US" b="1" dirty="0" smtClean="0"/>
              <a:t>Stormwater – Water that originates during precipitation events and when snow/ice melts.</a:t>
            </a:r>
          </a:p>
          <a:p>
            <a:endParaRPr lang="en-US" b="1" dirty="0"/>
          </a:p>
          <a:p>
            <a:r>
              <a:rPr lang="en-US" b="1" dirty="0" smtClean="0"/>
              <a:t>Flood Water – An overflow of water that submerges land which is generally dry.</a:t>
            </a:r>
            <a:endParaRPr lang="en-US" b="1" dirty="0"/>
          </a:p>
        </p:txBody>
      </p:sp>
      <p:sp>
        <p:nvSpPr>
          <p:cNvPr id="4" name="Slide Number Placeholder 3"/>
          <p:cNvSpPr>
            <a:spLocks noGrp="1"/>
          </p:cNvSpPr>
          <p:nvPr>
            <p:ph type="sldNum" sz="quarter" idx="12"/>
          </p:nvPr>
        </p:nvSpPr>
        <p:spPr/>
        <p:txBody>
          <a:bodyPr/>
          <a:lstStyle/>
          <a:p>
            <a:fld id="{E25C318A-713C-E34F-BE3B-BC9114480D09}" type="slidenum">
              <a:rPr lang="en-US" smtClean="0"/>
              <a:t>3</a:t>
            </a:fld>
            <a:endParaRPr lang="en-US"/>
          </a:p>
        </p:txBody>
      </p:sp>
    </p:spTree>
    <p:extLst>
      <p:ext uri="{BB962C8B-B14F-4D97-AF65-F5344CB8AC3E}">
        <p14:creationId xmlns:p14="http://schemas.microsoft.com/office/powerpoint/2010/main" val="5159779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72"/>
            <a:ext cx="8229600" cy="1129625"/>
          </a:xfrm>
        </p:spPr>
        <p:txBody>
          <a:bodyPr>
            <a:normAutofit fontScale="90000"/>
          </a:bodyPr>
          <a:lstStyle/>
          <a:p>
            <a:r>
              <a:rPr lang="en-US" dirty="0" smtClean="0"/>
              <a:t>Stormwater Funding with CWSRF Pre-WRRDA</a:t>
            </a:r>
            <a:endParaRPr lang="en-US" dirty="0"/>
          </a:p>
        </p:txBody>
      </p:sp>
      <p:sp>
        <p:nvSpPr>
          <p:cNvPr id="3" name="Content Placeholder 2"/>
          <p:cNvSpPr>
            <a:spLocks noGrp="1"/>
          </p:cNvSpPr>
          <p:nvPr>
            <p:ph idx="1"/>
          </p:nvPr>
        </p:nvSpPr>
        <p:spPr>
          <a:xfrm>
            <a:off x="457200" y="1752600"/>
            <a:ext cx="8229600" cy="4230787"/>
          </a:xfrm>
        </p:spPr>
        <p:txBody>
          <a:bodyPr/>
          <a:lstStyle/>
          <a:p>
            <a:r>
              <a:rPr lang="en-US" b="1" dirty="0" smtClean="0"/>
              <a:t>Prior to WRRDA, a Treatment Aspect was Needed</a:t>
            </a:r>
          </a:p>
          <a:p>
            <a:pPr lvl="1"/>
            <a:r>
              <a:rPr lang="en-US" b="1" dirty="0" smtClean="0">
                <a:latin typeface="Segoe UI" panose="020B0502040204020203" pitchFamily="34" charset="0"/>
                <a:ea typeface="Segoe UI" panose="020B0502040204020203" pitchFamily="34" charset="0"/>
                <a:cs typeface="Segoe UI" panose="020B0502040204020203" pitchFamily="34" charset="0"/>
              </a:rPr>
              <a:t>POTW: Projects need to be required by a draft or final National Pollutant Discharge Elimination System (NPDES) permit.</a:t>
            </a:r>
          </a:p>
          <a:p>
            <a:pPr lvl="1"/>
            <a:r>
              <a:rPr lang="en-US" b="1" dirty="0" smtClean="0">
                <a:latin typeface="Segoe UI" panose="020B0502040204020203" pitchFamily="34" charset="0"/>
                <a:ea typeface="Segoe UI" panose="020B0502040204020203" pitchFamily="34" charset="0"/>
                <a:cs typeface="Segoe UI" panose="020B0502040204020203" pitchFamily="34" charset="0"/>
              </a:rPr>
              <a:t>Otherwise: May be funded as a</a:t>
            </a:r>
          </a:p>
          <a:p>
            <a:pPr marL="457200" lvl="1" indent="0">
              <a:buNone/>
            </a:pPr>
            <a:r>
              <a:rPr lang="en-US" b="1" dirty="0">
                <a:latin typeface="Segoe UI" panose="020B0502040204020203" pitchFamily="34" charset="0"/>
                <a:ea typeface="Segoe UI" panose="020B0502040204020203" pitchFamily="34" charset="0"/>
                <a:cs typeface="Segoe UI" panose="020B0502040204020203" pitchFamily="34" charset="0"/>
              </a:rPr>
              <a:t>	</a:t>
            </a:r>
            <a:r>
              <a:rPr lang="en-US" b="1" dirty="0" smtClean="0">
                <a:latin typeface="Segoe UI" panose="020B0502040204020203" pitchFamily="34" charset="0"/>
                <a:ea typeface="Segoe UI" panose="020B0502040204020203" pitchFamily="34" charset="0"/>
                <a:cs typeface="Segoe UI" panose="020B0502040204020203" pitchFamily="34" charset="0"/>
              </a:rPr>
              <a:t>Nonpoint Source project (section 319).</a:t>
            </a:r>
          </a:p>
        </p:txBody>
      </p:sp>
      <p:sp>
        <p:nvSpPr>
          <p:cNvPr id="4" name="Slide Number Placeholder 3"/>
          <p:cNvSpPr>
            <a:spLocks noGrp="1"/>
          </p:cNvSpPr>
          <p:nvPr>
            <p:ph type="sldNum" sz="quarter" idx="12"/>
          </p:nvPr>
        </p:nvSpPr>
        <p:spPr/>
        <p:txBody>
          <a:bodyPr/>
          <a:lstStyle/>
          <a:p>
            <a:fld id="{E25C318A-713C-E34F-BE3B-BC9114480D09}" type="slidenum">
              <a:rPr lang="en-US" smtClean="0"/>
              <a:t>4</a:t>
            </a:fld>
            <a:endParaRPr lang="en-US" dirty="0"/>
          </a:p>
        </p:txBody>
      </p:sp>
    </p:spTree>
    <p:extLst>
      <p:ext uri="{BB962C8B-B14F-4D97-AF65-F5344CB8AC3E}">
        <p14:creationId xmlns:p14="http://schemas.microsoft.com/office/powerpoint/2010/main" val="2072766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WRRDA and Stormwater</a:t>
            </a:r>
            <a:endParaRPr lang="en-US" dirty="0"/>
          </a:p>
        </p:txBody>
      </p:sp>
      <p:sp>
        <p:nvSpPr>
          <p:cNvPr id="9" name="Rectangle 8"/>
          <p:cNvSpPr/>
          <p:nvPr/>
        </p:nvSpPr>
        <p:spPr>
          <a:xfrm>
            <a:off x="152400" y="3048000"/>
            <a:ext cx="8737600" cy="8509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52400" y="3898900"/>
            <a:ext cx="87376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152400" y="4559298"/>
            <a:ext cx="8737600" cy="9017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E25C318A-713C-E34F-BE3B-BC9114480D09}" type="slidenum">
              <a:rPr lang="en-US" smtClean="0"/>
              <a:t>5</a:t>
            </a:fld>
            <a:endParaRPr lang="en-US"/>
          </a:p>
        </p:txBody>
      </p:sp>
      <p:sp>
        <p:nvSpPr>
          <p:cNvPr id="3" name="Content Placeholder 2"/>
          <p:cNvSpPr>
            <a:spLocks noGrp="1"/>
          </p:cNvSpPr>
          <p:nvPr>
            <p:ph idx="1"/>
          </p:nvPr>
        </p:nvSpPr>
        <p:spPr/>
        <p:txBody>
          <a:bodyPr>
            <a:normAutofit fontScale="85000" lnSpcReduction="20000"/>
          </a:bodyPr>
          <a:lstStyle/>
          <a:p>
            <a:r>
              <a:rPr lang="en-US" b="1" dirty="0"/>
              <a:t>Section 603(c)(</a:t>
            </a:r>
            <a:r>
              <a:rPr lang="en-US" b="1" dirty="0" smtClean="0"/>
              <a:t>5) - As </a:t>
            </a:r>
            <a:r>
              <a:rPr lang="en-US" b="1" dirty="0"/>
              <a:t>amended, the FWPCA now includes section 603(c)(5), which states that each CWSRF may provide financial assistance:</a:t>
            </a:r>
          </a:p>
          <a:p>
            <a:pPr marL="0" indent="0">
              <a:buNone/>
            </a:pPr>
            <a:endParaRPr lang="en-US" b="1" dirty="0"/>
          </a:p>
          <a:p>
            <a:pPr lvl="1"/>
            <a:r>
              <a:rPr lang="en-US" b="1" i="1" dirty="0">
                <a:latin typeface="Segoe UI" panose="020B0502040204020203" pitchFamily="34" charset="0"/>
                <a:ea typeface="Segoe UI" panose="020B0502040204020203" pitchFamily="34" charset="0"/>
                <a:cs typeface="Segoe UI" panose="020B0502040204020203" pitchFamily="34" charset="0"/>
              </a:rPr>
              <a:t>(5) for measures to </a:t>
            </a:r>
            <a:r>
              <a:rPr lang="en-US" b="1" i="1" u="sng" dirty="0">
                <a:latin typeface="Segoe UI" panose="020B0502040204020203" pitchFamily="34" charset="0"/>
                <a:ea typeface="Segoe UI" panose="020B0502040204020203" pitchFamily="34" charset="0"/>
                <a:cs typeface="Segoe UI" panose="020B0502040204020203" pitchFamily="34" charset="0"/>
              </a:rPr>
              <a:t>manage</a:t>
            </a:r>
            <a:r>
              <a:rPr lang="en-US" b="1" i="1" dirty="0">
                <a:latin typeface="Segoe UI" panose="020B0502040204020203" pitchFamily="34" charset="0"/>
                <a:ea typeface="Segoe UI" panose="020B0502040204020203" pitchFamily="34" charset="0"/>
                <a:cs typeface="Segoe UI" panose="020B0502040204020203" pitchFamily="34" charset="0"/>
              </a:rPr>
              <a:t> , </a:t>
            </a:r>
            <a:r>
              <a:rPr lang="en-US" b="1" i="1" u="sng" dirty="0">
                <a:latin typeface="Segoe UI" panose="020B0502040204020203" pitchFamily="34" charset="0"/>
                <a:ea typeface="Segoe UI" panose="020B0502040204020203" pitchFamily="34" charset="0"/>
                <a:cs typeface="Segoe UI" panose="020B0502040204020203" pitchFamily="34" charset="0"/>
              </a:rPr>
              <a:t>reduce</a:t>
            </a:r>
            <a:r>
              <a:rPr lang="en-US" b="1" i="1" dirty="0">
                <a:latin typeface="Segoe UI" panose="020B0502040204020203" pitchFamily="34" charset="0"/>
                <a:ea typeface="Segoe UI" panose="020B0502040204020203" pitchFamily="34" charset="0"/>
                <a:cs typeface="Segoe UI" panose="020B0502040204020203" pitchFamily="34" charset="0"/>
              </a:rPr>
              <a:t>, treat, or recapture stormwater or subsurface drainage water;</a:t>
            </a:r>
          </a:p>
          <a:p>
            <a:pPr marL="0" indent="0">
              <a:buNone/>
            </a:pPr>
            <a:endParaRPr lang="en-US" b="1" dirty="0"/>
          </a:p>
          <a:p>
            <a:r>
              <a:rPr lang="en-US" b="1" dirty="0"/>
              <a:t>Publically and privately owned, permitted and unpermitted projects that manage, reduce, treat, or recapture stormwater or subsurface drainage water are eligible.</a:t>
            </a:r>
          </a:p>
        </p:txBody>
      </p:sp>
    </p:spTree>
    <p:extLst>
      <p:ext uri="{BB962C8B-B14F-4D97-AF65-F5344CB8AC3E}">
        <p14:creationId xmlns:p14="http://schemas.microsoft.com/office/powerpoint/2010/main" val="399691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72"/>
            <a:ext cx="8229600" cy="1055927"/>
          </a:xfrm>
        </p:spPr>
        <p:txBody>
          <a:bodyPr>
            <a:normAutofit fontScale="90000"/>
          </a:bodyPr>
          <a:lstStyle/>
          <a:p>
            <a:r>
              <a:rPr lang="en-US" dirty="0" smtClean="0"/>
              <a:t>Stormwater Funding in Texas Post-WRRDA</a:t>
            </a:r>
            <a:endParaRPr lang="en-US" dirty="0"/>
          </a:p>
        </p:txBody>
      </p:sp>
      <p:sp>
        <p:nvSpPr>
          <p:cNvPr id="3" name="Content Placeholder 2"/>
          <p:cNvSpPr>
            <a:spLocks noGrp="1"/>
          </p:cNvSpPr>
          <p:nvPr>
            <p:ph idx="1"/>
          </p:nvPr>
        </p:nvSpPr>
        <p:spPr>
          <a:xfrm>
            <a:off x="457200" y="1612900"/>
            <a:ext cx="8229600" cy="4370487"/>
          </a:xfrm>
        </p:spPr>
        <p:txBody>
          <a:bodyPr>
            <a:normAutofit fontScale="92500" lnSpcReduction="10000"/>
          </a:bodyPr>
          <a:lstStyle/>
          <a:p>
            <a:pPr marL="0" indent="0">
              <a:buNone/>
            </a:pPr>
            <a:r>
              <a:rPr lang="en-US" b="1" dirty="0"/>
              <a:t>Activities eligible for funding include, but may not be limited to: </a:t>
            </a:r>
          </a:p>
          <a:p>
            <a:pPr marL="400050" lvl="1" indent="0">
              <a:buNone/>
            </a:pPr>
            <a:r>
              <a:rPr lang="en-US" b="1" dirty="0" smtClean="0">
                <a:latin typeface="Segoe UI" panose="020B0502040204020203" pitchFamily="34" charset="0"/>
                <a:ea typeface="Segoe UI" panose="020B0502040204020203" pitchFamily="34" charset="0"/>
                <a:cs typeface="Segoe UI" panose="020B0502040204020203" pitchFamily="34" charset="0"/>
              </a:rPr>
              <a:t>•</a:t>
            </a:r>
            <a:r>
              <a:rPr lang="en-US" b="1" dirty="0">
                <a:latin typeface="Segoe UI" panose="020B0502040204020203" pitchFamily="34" charset="0"/>
                <a:ea typeface="Segoe UI" panose="020B0502040204020203" pitchFamily="34" charset="0"/>
                <a:cs typeface="Segoe UI" panose="020B0502040204020203" pitchFamily="34" charset="0"/>
              </a:rPr>
              <a:t>	Structural or engineered control devices and systems to </a:t>
            </a:r>
            <a:r>
              <a:rPr lang="en-US" b="1" u="sng" dirty="0">
                <a:latin typeface="Segoe UI" panose="020B0502040204020203" pitchFamily="34" charset="0"/>
                <a:ea typeface="Segoe UI" panose="020B0502040204020203" pitchFamily="34" charset="0"/>
                <a:cs typeface="Segoe UI" panose="020B0502040204020203" pitchFamily="34" charset="0"/>
              </a:rPr>
              <a:t>manage</a:t>
            </a:r>
            <a:r>
              <a:rPr lang="en-US" b="1" dirty="0">
                <a:latin typeface="Segoe UI" panose="020B0502040204020203" pitchFamily="34" charset="0"/>
                <a:ea typeface="Segoe UI" panose="020B0502040204020203" pitchFamily="34" charset="0"/>
                <a:cs typeface="Segoe UI" panose="020B0502040204020203" pitchFamily="34" charset="0"/>
              </a:rPr>
              <a:t>, </a:t>
            </a:r>
            <a:r>
              <a:rPr lang="en-US" b="1" u="sng" dirty="0">
                <a:latin typeface="Segoe UI" panose="020B0502040204020203" pitchFamily="34" charset="0"/>
                <a:ea typeface="Segoe UI" panose="020B0502040204020203" pitchFamily="34" charset="0"/>
                <a:cs typeface="Segoe UI" panose="020B0502040204020203" pitchFamily="34" charset="0"/>
              </a:rPr>
              <a:t>reduce</a:t>
            </a:r>
            <a:r>
              <a:rPr lang="en-US" b="1" dirty="0">
                <a:latin typeface="Segoe UI" panose="020B0502040204020203" pitchFamily="34" charset="0"/>
                <a:ea typeface="Segoe UI" panose="020B0502040204020203" pitchFamily="34" charset="0"/>
                <a:cs typeface="Segoe UI" panose="020B0502040204020203" pitchFamily="34" charset="0"/>
              </a:rPr>
              <a:t>, store, and/or treat storm/flood water</a:t>
            </a:r>
          </a:p>
          <a:p>
            <a:pPr marL="400050" lvl="1" indent="0">
              <a:buNone/>
            </a:pPr>
            <a:r>
              <a:rPr lang="en-US" b="1" dirty="0">
                <a:latin typeface="Segoe UI" panose="020B0502040204020203" pitchFamily="34" charset="0"/>
                <a:ea typeface="Segoe UI" panose="020B0502040204020203" pitchFamily="34" charset="0"/>
                <a:cs typeface="Segoe UI" panose="020B0502040204020203" pitchFamily="34" charset="0"/>
              </a:rPr>
              <a:t>•	Stormwater BMPs, both technical and institutional</a:t>
            </a:r>
          </a:p>
          <a:p>
            <a:pPr marL="400050" lvl="1" indent="0">
              <a:buNone/>
            </a:pPr>
            <a:r>
              <a:rPr lang="en-US" b="1" dirty="0">
                <a:latin typeface="Segoe UI" panose="020B0502040204020203" pitchFamily="34" charset="0"/>
                <a:ea typeface="Segoe UI" panose="020B0502040204020203" pitchFamily="34" charset="0"/>
                <a:cs typeface="Segoe UI" panose="020B0502040204020203" pitchFamily="34" charset="0"/>
              </a:rPr>
              <a:t>•	Acquisition, protection, and/or rehabilitation of natural waterways</a:t>
            </a:r>
          </a:p>
          <a:p>
            <a:pPr marL="400050" lvl="1" indent="0">
              <a:buNone/>
            </a:pPr>
            <a:r>
              <a:rPr lang="en-US" b="1" dirty="0">
                <a:latin typeface="Segoe UI" panose="020B0502040204020203" pitchFamily="34" charset="0"/>
                <a:ea typeface="Segoe UI" panose="020B0502040204020203" pitchFamily="34" charset="0"/>
                <a:cs typeface="Segoe UI" panose="020B0502040204020203" pitchFamily="34" charset="0"/>
              </a:rPr>
              <a:t>•	Low Impact Development (LID)</a:t>
            </a:r>
          </a:p>
          <a:p>
            <a:endParaRPr lang="en-US" dirty="0"/>
          </a:p>
        </p:txBody>
      </p:sp>
      <p:sp>
        <p:nvSpPr>
          <p:cNvPr id="4" name="Slide Number Placeholder 3"/>
          <p:cNvSpPr>
            <a:spLocks noGrp="1"/>
          </p:cNvSpPr>
          <p:nvPr>
            <p:ph type="sldNum" sz="quarter" idx="12"/>
          </p:nvPr>
        </p:nvSpPr>
        <p:spPr/>
        <p:txBody>
          <a:bodyPr/>
          <a:lstStyle/>
          <a:p>
            <a:fld id="{E25C318A-713C-E34F-BE3B-BC9114480D09}" type="slidenum">
              <a:rPr lang="en-US" smtClean="0"/>
              <a:t>6</a:t>
            </a:fld>
            <a:endParaRPr lang="en-US"/>
          </a:p>
        </p:txBody>
      </p:sp>
    </p:spTree>
    <p:extLst>
      <p:ext uri="{BB962C8B-B14F-4D97-AF65-F5344CB8AC3E}">
        <p14:creationId xmlns:p14="http://schemas.microsoft.com/office/powerpoint/2010/main" val="10108443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72"/>
            <a:ext cx="8229600" cy="1055927"/>
          </a:xfrm>
        </p:spPr>
        <p:txBody>
          <a:bodyPr>
            <a:normAutofit fontScale="90000"/>
          </a:bodyPr>
          <a:lstStyle/>
          <a:p>
            <a:r>
              <a:rPr lang="en-US" dirty="0" smtClean="0"/>
              <a:t>Stormwater Funding Marketing Efforts</a:t>
            </a:r>
            <a:endParaRPr lang="en-US" dirty="0"/>
          </a:p>
        </p:txBody>
      </p:sp>
      <p:sp>
        <p:nvSpPr>
          <p:cNvPr id="3" name="Content Placeholder 2"/>
          <p:cNvSpPr>
            <a:spLocks noGrp="1"/>
          </p:cNvSpPr>
          <p:nvPr>
            <p:ph idx="1"/>
          </p:nvPr>
        </p:nvSpPr>
        <p:spPr>
          <a:xfrm>
            <a:off x="457200" y="1612900"/>
            <a:ext cx="8229600" cy="4370487"/>
          </a:xfrm>
        </p:spPr>
        <p:txBody>
          <a:bodyPr>
            <a:normAutofit/>
          </a:bodyPr>
          <a:lstStyle/>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Funding workshops year-round (one per month) across the state</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Participating in affected community meetings and workshops</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Targeted meetings with community leaders</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Education of consulting engineers, financial advisors, and others</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E25C318A-713C-E34F-BE3B-BC9114480D09}" type="slidenum">
              <a:rPr lang="en-US" smtClean="0"/>
              <a:t>7</a:t>
            </a:fld>
            <a:endParaRPr lang="en-US"/>
          </a:p>
        </p:txBody>
      </p:sp>
    </p:spTree>
    <p:extLst>
      <p:ext uri="{BB962C8B-B14F-4D97-AF65-F5344CB8AC3E}">
        <p14:creationId xmlns:p14="http://schemas.microsoft.com/office/powerpoint/2010/main" val="1286973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City of Lubbock</a:t>
            </a:r>
            <a:endParaRPr lang="en-US" dirty="0"/>
          </a:p>
        </p:txBody>
      </p:sp>
      <p:sp>
        <p:nvSpPr>
          <p:cNvPr id="4" name="Slide Number Placeholder 3"/>
          <p:cNvSpPr>
            <a:spLocks noGrp="1"/>
          </p:cNvSpPr>
          <p:nvPr>
            <p:ph type="sldNum" sz="quarter" idx="12"/>
          </p:nvPr>
        </p:nvSpPr>
        <p:spPr/>
        <p:txBody>
          <a:bodyPr/>
          <a:lstStyle/>
          <a:p>
            <a:fld id="{E25C318A-713C-E34F-BE3B-BC9114480D09}" type="slidenum">
              <a:rPr lang="en-US" smtClean="0"/>
              <a:t>8</a:t>
            </a:fld>
            <a:endParaRPr lang="en-US"/>
          </a:p>
        </p:txBody>
      </p:sp>
      <p:sp>
        <p:nvSpPr>
          <p:cNvPr id="6" name="Content Placeholder 5"/>
          <p:cNvSpPr>
            <a:spLocks noGrp="1"/>
          </p:cNvSpPr>
          <p:nvPr>
            <p:ph idx="1"/>
          </p:nvPr>
        </p:nvSpPr>
        <p:spPr>
          <a:xfrm>
            <a:off x="457200" y="1330999"/>
            <a:ext cx="8229600" cy="4485601"/>
          </a:xfrm>
        </p:spPr>
        <p:txBody>
          <a:bodyPr>
            <a:noAutofit/>
          </a:bodyPr>
          <a:lstStyle/>
          <a:p>
            <a:pPr marL="0" indent="0">
              <a:buNone/>
            </a:pPr>
            <a:r>
              <a:rPr lang="en-US" b="1" dirty="0" smtClean="0"/>
              <a:t>Northwest Drainage Improvements</a:t>
            </a:r>
            <a:endParaRPr lang="en-US" sz="2800" b="1" dirty="0"/>
          </a:p>
          <a:p>
            <a:r>
              <a:rPr lang="en-US" sz="2400" b="1" u="sng" dirty="0" smtClean="0"/>
              <a:t>Problem</a:t>
            </a:r>
            <a:r>
              <a:rPr lang="en-US" sz="2400" b="1" dirty="0" smtClean="0"/>
              <a:t> – Repeated flooding in northern and northwest portions of the City.</a:t>
            </a:r>
          </a:p>
          <a:p>
            <a:r>
              <a:rPr lang="en-US" sz="2400" b="1" u="sng" dirty="0" smtClean="0"/>
              <a:t>Urgency</a:t>
            </a:r>
            <a:r>
              <a:rPr lang="en-US" sz="2400" b="1" dirty="0" smtClean="0"/>
              <a:t> – During a recent major flooding event, streets around major medical complex were affected to the point of emergency vehicles seeking alternate routes increasing service times</a:t>
            </a:r>
          </a:p>
          <a:p>
            <a:r>
              <a:rPr lang="en-US" sz="2400" b="1" u="sng" dirty="0" smtClean="0"/>
              <a:t>Solution and Project </a:t>
            </a:r>
            <a:r>
              <a:rPr lang="en-US" sz="2400" b="1" dirty="0" smtClean="0"/>
              <a:t>– Construct a stormwater infrastructure network to drain playa lakes to a pre-rain condition thereby created capacity in the playas for additional storage.</a:t>
            </a:r>
            <a:endParaRPr lang="en-US" sz="2800" b="1" dirty="0" smtClean="0"/>
          </a:p>
        </p:txBody>
      </p:sp>
    </p:spTree>
    <p:extLst>
      <p:ext uri="{BB962C8B-B14F-4D97-AF65-F5344CB8AC3E}">
        <p14:creationId xmlns:p14="http://schemas.microsoft.com/office/powerpoint/2010/main" val="21002077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City of Lubbock</a:t>
            </a:r>
          </a:p>
        </p:txBody>
      </p:sp>
      <p:sp>
        <p:nvSpPr>
          <p:cNvPr id="3" name="Content Placeholder 2"/>
          <p:cNvSpPr>
            <a:spLocks noGrp="1"/>
          </p:cNvSpPr>
          <p:nvPr>
            <p:ph idx="1"/>
          </p:nvPr>
        </p:nvSpPr>
        <p:spPr/>
        <p:txBody>
          <a:bodyPr/>
          <a:lstStyle/>
          <a:p>
            <a:pPr marL="0" indent="0">
              <a:buNone/>
            </a:pPr>
            <a:r>
              <a:rPr lang="en-US" b="1" dirty="0" smtClean="0"/>
              <a:t>Proposed Funding</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$35,000,000, 20-year CWSRF loan with a 0% interest rate based on urgency of need.</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Savings to the City will be approximately $7.5MM by utilizing the CWSRF.</a:t>
            </a:r>
          </a:p>
          <a:p>
            <a:pPr lvl="1">
              <a:buFont typeface="Arial" panose="020B0604020202020204" pitchFamily="34" charset="0"/>
              <a:buChar char="•"/>
            </a:pPr>
            <a:r>
              <a:rPr lang="en-US" b="1" dirty="0" smtClean="0">
                <a:latin typeface="Segoe UI" panose="020B0502040204020203" pitchFamily="34" charset="0"/>
                <a:ea typeface="Segoe UI" panose="020B0502040204020203" pitchFamily="34" charset="0"/>
                <a:cs typeface="Segoe UI" panose="020B0502040204020203" pitchFamily="34" charset="0"/>
              </a:rPr>
              <a:t>Thursday, November 17, 2016 – Date the project will be presented to our Board for consideration.</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E25C318A-713C-E34F-BE3B-BC9114480D09}" type="slidenum">
              <a:rPr lang="en-US" smtClean="0"/>
              <a:t>9</a:t>
            </a:fld>
            <a:endParaRPr lang="en-US"/>
          </a:p>
        </p:txBody>
      </p:sp>
    </p:spTree>
    <p:extLst>
      <p:ext uri="{BB962C8B-B14F-4D97-AF65-F5344CB8AC3E}">
        <p14:creationId xmlns:p14="http://schemas.microsoft.com/office/powerpoint/2010/main" val="387125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wdb-ppt-blue-template-footer-white-15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twdb-ppt-blue-template-footer-white-1504</Template>
  <TotalTime>3313</TotalTime>
  <Words>841</Words>
  <Application>Microsoft Office PowerPoint</Application>
  <PresentationFormat>On-screen Show (4:3)</PresentationFormat>
  <Paragraphs>81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twdb-ppt-blue-template-footer-white-1504</vt:lpstr>
      <vt:lpstr>Stormwater Funding in Texas with the Clean Water State Revolving Fund</vt:lpstr>
      <vt:lpstr>Topics</vt:lpstr>
      <vt:lpstr>General Terminology</vt:lpstr>
      <vt:lpstr>Stormwater Funding with CWSRF Pre-WRRDA</vt:lpstr>
      <vt:lpstr>WRRDA and Stormwater</vt:lpstr>
      <vt:lpstr>Stormwater Funding in Texas Post-WRRDA</vt:lpstr>
      <vt:lpstr>Stormwater Funding Marketing Efforts</vt:lpstr>
      <vt:lpstr>City of Lubbock</vt:lpstr>
      <vt:lpstr>City of Lubbock</vt:lpstr>
      <vt:lpstr>PowerPoint Presentation</vt:lpstr>
    </vt:vector>
  </TitlesOfParts>
  <Company>Texas Water Development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Texas Water Development Board</dc:title>
  <dc:creator>Not Registered</dc:creator>
  <cp:lastModifiedBy>Mark Evans</cp:lastModifiedBy>
  <cp:revision>272</cp:revision>
  <cp:lastPrinted>2016-11-01T12:12:18Z</cp:lastPrinted>
  <dcterms:created xsi:type="dcterms:W3CDTF">2016-04-19T13:53:39Z</dcterms:created>
  <dcterms:modified xsi:type="dcterms:W3CDTF">2016-11-01T12:26:09Z</dcterms:modified>
</cp:coreProperties>
</file>