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56" r:id="rId5"/>
    <p:sldId id="261" r:id="rId6"/>
    <p:sldId id="262" r:id="rId7"/>
    <p:sldId id="927" r:id="rId8"/>
    <p:sldId id="958" r:id="rId9"/>
    <p:sldId id="956" r:id="rId10"/>
    <p:sldId id="258" r:id="rId11"/>
    <p:sldId id="259" r:id="rId12"/>
    <p:sldId id="959" r:id="rId13"/>
    <p:sldId id="257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1EA289-2D07-4789-8657-8213A337FCCB}">
          <p14:sldIdLst>
            <p14:sldId id="256"/>
            <p14:sldId id="261"/>
            <p14:sldId id="262"/>
            <p14:sldId id="927"/>
            <p14:sldId id="958"/>
            <p14:sldId id="956"/>
            <p14:sldId id="258"/>
            <p14:sldId id="259"/>
            <p14:sldId id="959"/>
            <p14:sldId id="257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9A74E8-9349-439A-3F95-23A02538F225}" name="Kals, Sandeep@Waterboards" initials="KS" userId="S::sandeep.kals@waterboards.ca.gov::5357a1b1-e752-4df3-87b2-c6282c3df5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6AD0"/>
    <a:srgbClr val="004E7D"/>
    <a:srgbClr val="6CA644"/>
    <a:srgbClr val="E60000"/>
    <a:srgbClr val="32B3C4"/>
    <a:srgbClr val="D20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FC1A05-8B5D-4322-A72F-3FC9F86EBC9A}" v="3" dt="2024-11-15T17:43:56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068" autoAdjust="0"/>
  </p:normalViewPr>
  <p:slideViewPr>
    <p:cSldViewPr snapToGrid="0">
      <p:cViewPr varScale="1">
        <p:scale>
          <a:sx n="71" d="100"/>
          <a:sy n="71" d="100"/>
        </p:scale>
        <p:origin x="8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wney, Michael@Waterboards" userId="328b607b-7280-4de8-9bfe-45e0c548d474" providerId="ADAL" clId="{37FC1A05-8B5D-4322-A72F-3FC9F86EBC9A}"/>
    <pc:docChg chg="undo custSel modSld">
      <pc:chgData name="Downey, Michael@Waterboards" userId="328b607b-7280-4de8-9bfe-45e0c548d474" providerId="ADAL" clId="{37FC1A05-8B5D-4322-A72F-3FC9F86EBC9A}" dt="2024-11-15T17:49:43.675" v="167" actId="255"/>
      <pc:docMkLst>
        <pc:docMk/>
      </pc:docMkLst>
      <pc:sldChg chg="addSp delSp modSp mod">
        <pc:chgData name="Downey, Michael@Waterboards" userId="328b607b-7280-4de8-9bfe-45e0c548d474" providerId="ADAL" clId="{37FC1A05-8B5D-4322-A72F-3FC9F86EBC9A}" dt="2024-11-15T17:49:43.675" v="167" actId="255"/>
        <pc:sldMkLst>
          <pc:docMk/>
          <pc:sldMk cId="3719948172" sldId="256"/>
        </pc:sldMkLst>
        <pc:spChg chg="mod">
          <ac:chgData name="Downey, Michael@Waterboards" userId="328b607b-7280-4de8-9bfe-45e0c548d474" providerId="ADAL" clId="{37FC1A05-8B5D-4322-A72F-3FC9F86EBC9A}" dt="2024-11-15T17:48:58.440" v="159" actId="1076"/>
          <ac:spMkLst>
            <pc:docMk/>
            <pc:sldMk cId="3719948172" sldId="256"/>
            <ac:spMk id="2" creationId="{42DECFF9-7B4A-4F58-8204-051DF9D8BCA2}"/>
          </ac:spMkLst>
        </pc:spChg>
        <pc:spChg chg="mod">
          <ac:chgData name="Downey, Michael@Waterboards" userId="328b607b-7280-4de8-9bfe-45e0c548d474" providerId="ADAL" clId="{37FC1A05-8B5D-4322-A72F-3FC9F86EBC9A}" dt="2024-11-15T17:48:30.600" v="147" actId="1076"/>
          <ac:spMkLst>
            <pc:docMk/>
            <pc:sldMk cId="3719948172" sldId="256"/>
            <ac:spMk id="3" creationId="{8462484C-1499-4EBF-AE7D-A9BC2C925AF0}"/>
          </ac:spMkLst>
        </pc:spChg>
        <pc:spChg chg="del">
          <ac:chgData name="Downey, Michael@Waterboards" userId="328b607b-7280-4de8-9bfe-45e0c548d474" providerId="ADAL" clId="{37FC1A05-8B5D-4322-A72F-3FC9F86EBC9A}" dt="2024-11-15T17:45:34.675" v="53" actId="478"/>
          <ac:spMkLst>
            <pc:docMk/>
            <pc:sldMk cId="3719948172" sldId="256"/>
            <ac:spMk id="5" creationId="{C9F3EE2A-FDE8-E088-4F55-28BD5C6726D0}"/>
          </ac:spMkLst>
        </pc:spChg>
        <pc:spChg chg="add mod">
          <ac:chgData name="Downey, Michael@Waterboards" userId="328b607b-7280-4de8-9bfe-45e0c548d474" providerId="ADAL" clId="{37FC1A05-8B5D-4322-A72F-3FC9F86EBC9A}" dt="2024-11-15T17:49:43.675" v="167" actId="255"/>
          <ac:spMkLst>
            <pc:docMk/>
            <pc:sldMk cId="3719948172" sldId="256"/>
            <ac:spMk id="7" creationId="{DD45E2C8-ED4A-2E27-D446-E4C75C3D5CAE}"/>
          </ac:spMkLst>
        </pc:spChg>
      </pc:sldChg>
      <pc:sldChg chg="modSp">
        <pc:chgData name="Downey, Michael@Waterboards" userId="328b607b-7280-4de8-9bfe-45e0c548d474" providerId="ADAL" clId="{37FC1A05-8B5D-4322-A72F-3FC9F86EBC9A}" dt="2024-11-15T17:43:56.994" v="2"/>
        <pc:sldMkLst>
          <pc:docMk/>
          <pc:sldMk cId="1081351996" sldId="261"/>
        </pc:sldMkLst>
        <pc:graphicFrameChg chg="mod">
          <ac:chgData name="Downey, Michael@Waterboards" userId="328b607b-7280-4de8-9bfe-45e0c548d474" providerId="ADAL" clId="{37FC1A05-8B5D-4322-A72F-3FC9F86EBC9A}" dt="2024-11-15T17:43:56.994" v="2"/>
          <ac:graphicFrameMkLst>
            <pc:docMk/>
            <pc:sldMk cId="1081351996" sldId="261"/>
            <ac:graphicFrameMk id="8" creationId="{406C0066-48B7-5077-01A6-0011BA82650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als\AppData\Local\Microsoft\Windows\INetCache\Content.Outlook\94PNYFBJ\CA-WIFIA%20Projec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94499567534756"/>
          <c:y val="3.6499373083423665E-2"/>
          <c:w val="0.79629849850555778"/>
          <c:h val="0.817602080095823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E90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05-4269-AA0C-6F7E6FD2F785}"/>
              </c:ext>
            </c:extLst>
          </c:dPt>
          <c:dLbls>
            <c:delete val="1"/>
          </c:dLbls>
          <c:cat>
            <c:strRef>
              <c:f>'Project lists $$'!$C$1:$D$1</c:f>
              <c:strCache>
                <c:ptCount val="2"/>
                <c:pt idx="0">
                  <c:v>WIFIA  </c:v>
                </c:pt>
                <c:pt idx="1">
                  <c:v>SWB</c:v>
                </c:pt>
              </c:strCache>
            </c:strRef>
          </c:cat>
          <c:val>
            <c:numRef>
              <c:f>'Project lists $$'!$C$21:$D$21</c:f>
              <c:numCache>
                <c:formatCode>_("$"* #,##0_);_("$"* \(#,##0\);_("$"* "-"??_);_(@_)</c:formatCode>
                <c:ptCount val="2"/>
                <c:pt idx="0">
                  <c:v>4195219577.8000002</c:v>
                </c:pt>
                <c:pt idx="1">
                  <c:v>2272441488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05-4269-AA0C-6F7E6FD2F7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2342735"/>
        <c:axId val="1642341775"/>
      </c:barChart>
      <c:catAx>
        <c:axId val="164234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42341775"/>
        <c:crosses val="autoZero"/>
        <c:auto val="1"/>
        <c:lblAlgn val="ctr"/>
        <c:lblOffset val="100"/>
        <c:noMultiLvlLbl val="0"/>
      </c:catAx>
      <c:valAx>
        <c:axId val="1642341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42342735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40E70-31CA-47E2-B7C8-D5E248CF68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967BE6-A3BE-4C3D-A11E-FC7D4FD35A62}">
      <dgm:prSet/>
      <dgm:spPr/>
      <dgm:t>
        <a:bodyPr/>
        <a:lstStyle/>
        <a:p>
          <a:r>
            <a:rPr lang="en-US" dirty="0"/>
            <a:t>SRF vs WIFIA Loan Features</a:t>
          </a:r>
        </a:p>
      </dgm:t>
    </dgm:pt>
    <dgm:pt modelId="{D68830BE-ECE3-477E-BE10-B1F40A0850D2}" type="parTrans" cxnId="{1611E2A3-213D-4AD2-BF21-124317FAD36C}">
      <dgm:prSet/>
      <dgm:spPr/>
      <dgm:t>
        <a:bodyPr/>
        <a:lstStyle/>
        <a:p>
          <a:endParaRPr lang="en-US"/>
        </a:p>
      </dgm:t>
    </dgm:pt>
    <dgm:pt modelId="{08077E4E-6281-4309-A8D8-456C171DDD79}" type="sibTrans" cxnId="{1611E2A3-213D-4AD2-BF21-124317FAD36C}">
      <dgm:prSet/>
      <dgm:spPr/>
      <dgm:t>
        <a:bodyPr/>
        <a:lstStyle/>
        <a:p>
          <a:endParaRPr lang="en-US"/>
        </a:p>
      </dgm:t>
    </dgm:pt>
    <dgm:pt modelId="{CE54E55C-04D7-49FB-8CBE-4CA9E78D7880}">
      <dgm:prSet/>
      <dgm:spPr/>
      <dgm:t>
        <a:bodyPr/>
        <a:lstStyle/>
        <a:p>
          <a:r>
            <a:rPr lang="en-US" dirty="0"/>
            <a:t>Requirements of Non-SRF Sources</a:t>
          </a:r>
        </a:p>
      </dgm:t>
    </dgm:pt>
    <dgm:pt modelId="{3E964CF3-B5EB-438E-9FD4-ECDA23FEA527}" type="parTrans" cxnId="{1AA27E2C-71F6-497E-9B44-1BA946BF208D}">
      <dgm:prSet/>
      <dgm:spPr/>
      <dgm:t>
        <a:bodyPr/>
        <a:lstStyle/>
        <a:p>
          <a:endParaRPr lang="en-US"/>
        </a:p>
      </dgm:t>
    </dgm:pt>
    <dgm:pt modelId="{39C2FEE4-3CC6-43D3-A18A-779828F367E2}" type="sibTrans" cxnId="{1AA27E2C-71F6-497E-9B44-1BA946BF208D}">
      <dgm:prSet/>
      <dgm:spPr/>
      <dgm:t>
        <a:bodyPr/>
        <a:lstStyle/>
        <a:p>
          <a:endParaRPr lang="en-US"/>
        </a:p>
      </dgm:t>
    </dgm:pt>
    <dgm:pt modelId="{96BD00C3-D784-41E5-AB2D-96E4713B95D4}">
      <dgm:prSet/>
      <dgm:spPr/>
      <dgm:t>
        <a:bodyPr/>
        <a:lstStyle/>
        <a:p>
          <a:r>
            <a:rPr lang="en-US" dirty="0"/>
            <a:t>How it’s Working</a:t>
          </a:r>
        </a:p>
      </dgm:t>
    </dgm:pt>
    <dgm:pt modelId="{2B119642-2BF8-416D-912B-D4482EB2877A}" type="parTrans" cxnId="{34AEAACE-FC95-47A6-939D-589A05F0A42F}">
      <dgm:prSet/>
      <dgm:spPr/>
      <dgm:t>
        <a:bodyPr/>
        <a:lstStyle/>
        <a:p>
          <a:endParaRPr lang="en-US"/>
        </a:p>
      </dgm:t>
    </dgm:pt>
    <dgm:pt modelId="{941A8501-769C-4E06-A076-4F5C17602E95}" type="sibTrans" cxnId="{34AEAACE-FC95-47A6-939D-589A05F0A42F}">
      <dgm:prSet/>
      <dgm:spPr/>
      <dgm:t>
        <a:bodyPr/>
        <a:lstStyle/>
        <a:p>
          <a:endParaRPr lang="en-US"/>
        </a:p>
      </dgm:t>
    </dgm:pt>
    <dgm:pt modelId="{71CE6052-E96F-40F4-8C1C-1E474994BD5E}">
      <dgm:prSet/>
      <dgm:spPr/>
      <dgm:t>
        <a:bodyPr/>
        <a:lstStyle/>
        <a:p>
          <a:r>
            <a:rPr lang="en-US" dirty="0"/>
            <a:t>Sources of Co-Funding</a:t>
          </a:r>
        </a:p>
      </dgm:t>
    </dgm:pt>
    <dgm:pt modelId="{27B66D59-8190-4C3D-8083-386B49EEB4CE}" type="parTrans" cxnId="{552CCE9A-FCAB-40A4-B87E-8E22BCD8F890}">
      <dgm:prSet/>
      <dgm:spPr/>
      <dgm:t>
        <a:bodyPr/>
        <a:lstStyle/>
        <a:p>
          <a:endParaRPr lang="en-US"/>
        </a:p>
      </dgm:t>
    </dgm:pt>
    <dgm:pt modelId="{16550627-9A46-42A0-B237-678A1DD5D9AD}" type="sibTrans" cxnId="{552CCE9A-FCAB-40A4-B87E-8E22BCD8F890}">
      <dgm:prSet/>
      <dgm:spPr/>
      <dgm:t>
        <a:bodyPr/>
        <a:lstStyle/>
        <a:p>
          <a:endParaRPr lang="en-US"/>
        </a:p>
      </dgm:t>
    </dgm:pt>
    <dgm:pt modelId="{C00828FB-A5D3-4C02-ACF5-AE32AA708D1C}">
      <dgm:prSet/>
      <dgm:spPr/>
      <dgm:t>
        <a:bodyPr/>
        <a:lstStyle/>
        <a:p>
          <a:r>
            <a:rPr lang="en-US" dirty="0"/>
            <a:t>WIFIA Co-Funded Projects</a:t>
          </a:r>
        </a:p>
      </dgm:t>
    </dgm:pt>
    <dgm:pt modelId="{C4D09096-73E0-449F-9421-E37AFB7DDFB2}" type="parTrans" cxnId="{80D3A91D-D780-4288-A3BE-CE91C4984751}">
      <dgm:prSet/>
      <dgm:spPr/>
      <dgm:t>
        <a:bodyPr/>
        <a:lstStyle/>
        <a:p>
          <a:endParaRPr lang="en-US"/>
        </a:p>
      </dgm:t>
    </dgm:pt>
    <dgm:pt modelId="{C13D5CC9-723A-4D07-8238-64D20A50FFB5}" type="sibTrans" cxnId="{80D3A91D-D780-4288-A3BE-CE91C4984751}">
      <dgm:prSet/>
      <dgm:spPr/>
      <dgm:t>
        <a:bodyPr/>
        <a:lstStyle/>
        <a:p>
          <a:endParaRPr lang="en-US"/>
        </a:p>
      </dgm:t>
    </dgm:pt>
    <dgm:pt modelId="{D02566A8-58BF-4837-AC49-DC635760C84C}">
      <dgm:prSet/>
      <dgm:spPr/>
      <dgm:t>
        <a:bodyPr/>
        <a:lstStyle/>
        <a:p>
          <a:r>
            <a:rPr lang="en-US"/>
            <a:t>CA’s Application Review Process</a:t>
          </a:r>
          <a:endParaRPr lang="en-US" dirty="0"/>
        </a:p>
      </dgm:t>
    </dgm:pt>
    <dgm:pt modelId="{2C708CC9-EFAE-44AF-AF1E-5D4C5AD482A7}" type="parTrans" cxnId="{A4D93A7B-7A5D-49D3-ABF4-5B6341118DC5}">
      <dgm:prSet/>
      <dgm:spPr/>
      <dgm:t>
        <a:bodyPr/>
        <a:lstStyle/>
        <a:p>
          <a:endParaRPr lang="en-US"/>
        </a:p>
      </dgm:t>
    </dgm:pt>
    <dgm:pt modelId="{DBCAC5A4-A687-458A-8598-878BCD0B24BD}" type="sibTrans" cxnId="{A4D93A7B-7A5D-49D3-ABF4-5B6341118DC5}">
      <dgm:prSet/>
      <dgm:spPr/>
      <dgm:t>
        <a:bodyPr/>
        <a:lstStyle/>
        <a:p>
          <a:endParaRPr lang="en-US"/>
        </a:p>
      </dgm:t>
    </dgm:pt>
    <dgm:pt modelId="{A22A46D0-9394-4B07-B4F7-8A106D6A7183}" type="pres">
      <dgm:prSet presAssocID="{A2B40E70-31CA-47E2-B7C8-D5E248CF685E}" presName="linear" presStyleCnt="0">
        <dgm:presLayoutVars>
          <dgm:dir/>
          <dgm:animLvl val="lvl"/>
          <dgm:resizeHandles val="exact"/>
        </dgm:presLayoutVars>
      </dgm:prSet>
      <dgm:spPr/>
    </dgm:pt>
    <dgm:pt modelId="{024DFE73-FB47-4423-86CA-76FF207CBAEF}" type="pres">
      <dgm:prSet presAssocID="{71CE6052-E96F-40F4-8C1C-1E474994BD5E}" presName="parentLin" presStyleCnt="0"/>
      <dgm:spPr/>
    </dgm:pt>
    <dgm:pt modelId="{FBDFEC5C-D166-4111-BB23-335F9A2777E1}" type="pres">
      <dgm:prSet presAssocID="{71CE6052-E96F-40F4-8C1C-1E474994BD5E}" presName="parentLeftMargin" presStyleLbl="node1" presStyleIdx="0" presStyleCnt="6"/>
      <dgm:spPr/>
    </dgm:pt>
    <dgm:pt modelId="{6B91300C-5A8D-416B-BCD2-F295A6045F90}" type="pres">
      <dgm:prSet presAssocID="{71CE6052-E96F-40F4-8C1C-1E474994BD5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CF0DF21-ECC1-45F3-8429-4FC2B21DCB36}" type="pres">
      <dgm:prSet presAssocID="{71CE6052-E96F-40F4-8C1C-1E474994BD5E}" presName="negativeSpace" presStyleCnt="0"/>
      <dgm:spPr/>
    </dgm:pt>
    <dgm:pt modelId="{7AC78DA2-5071-42DB-B494-DE2F72814DF3}" type="pres">
      <dgm:prSet presAssocID="{71CE6052-E96F-40F4-8C1C-1E474994BD5E}" presName="childText" presStyleLbl="conFgAcc1" presStyleIdx="0" presStyleCnt="6">
        <dgm:presLayoutVars>
          <dgm:bulletEnabled val="1"/>
        </dgm:presLayoutVars>
      </dgm:prSet>
      <dgm:spPr/>
    </dgm:pt>
    <dgm:pt modelId="{07EE2229-4814-4A5D-8DBD-F21FDA02F7D4}" type="pres">
      <dgm:prSet presAssocID="{16550627-9A46-42A0-B237-678A1DD5D9AD}" presName="spaceBetweenRectangles" presStyleCnt="0"/>
      <dgm:spPr/>
    </dgm:pt>
    <dgm:pt modelId="{FC4C2200-A966-4EDE-8536-C1BA6E52AC88}" type="pres">
      <dgm:prSet presAssocID="{C00828FB-A5D3-4C02-ACF5-AE32AA708D1C}" presName="parentLin" presStyleCnt="0"/>
      <dgm:spPr/>
    </dgm:pt>
    <dgm:pt modelId="{4A25D318-BC38-4AE6-BA1A-5AE9A2A59D9B}" type="pres">
      <dgm:prSet presAssocID="{C00828FB-A5D3-4C02-ACF5-AE32AA708D1C}" presName="parentLeftMargin" presStyleLbl="node1" presStyleIdx="0" presStyleCnt="6"/>
      <dgm:spPr/>
    </dgm:pt>
    <dgm:pt modelId="{BBAB62FA-FE7D-4780-B5DE-24CCD957F5DF}" type="pres">
      <dgm:prSet presAssocID="{C00828FB-A5D3-4C02-ACF5-AE32AA708D1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40C1892-069E-4AC8-85C8-CC3886E2E82D}" type="pres">
      <dgm:prSet presAssocID="{C00828FB-A5D3-4C02-ACF5-AE32AA708D1C}" presName="negativeSpace" presStyleCnt="0"/>
      <dgm:spPr/>
    </dgm:pt>
    <dgm:pt modelId="{20A5F264-C923-492E-A3B3-1C58BD50E1AF}" type="pres">
      <dgm:prSet presAssocID="{C00828FB-A5D3-4C02-ACF5-AE32AA708D1C}" presName="childText" presStyleLbl="conFgAcc1" presStyleIdx="1" presStyleCnt="6">
        <dgm:presLayoutVars>
          <dgm:bulletEnabled val="1"/>
        </dgm:presLayoutVars>
      </dgm:prSet>
      <dgm:spPr/>
    </dgm:pt>
    <dgm:pt modelId="{822934F0-90F2-4949-B0FE-1450A8BAC4E8}" type="pres">
      <dgm:prSet presAssocID="{C13D5CC9-723A-4D07-8238-64D20A50FFB5}" presName="spaceBetweenRectangles" presStyleCnt="0"/>
      <dgm:spPr/>
    </dgm:pt>
    <dgm:pt modelId="{B647BDDE-BF99-4D44-A6BF-3AD79BCAC452}" type="pres">
      <dgm:prSet presAssocID="{E2967BE6-A3BE-4C3D-A11E-FC7D4FD35A62}" presName="parentLin" presStyleCnt="0"/>
      <dgm:spPr/>
    </dgm:pt>
    <dgm:pt modelId="{541F74A2-908B-4A35-B515-7BE29BB2571A}" type="pres">
      <dgm:prSet presAssocID="{E2967BE6-A3BE-4C3D-A11E-FC7D4FD35A62}" presName="parentLeftMargin" presStyleLbl="node1" presStyleIdx="1" presStyleCnt="6"/>
      <dgm:spPr/>
    </dgm:pt>
    <dgm:pt modelId="{C1BF6C3F-3106-4665-BDEA-9E23DC408C65}" type="pres">
      <dgm:prSet presAssocID="{E2967BE6-A3BE-4C3D-A11E-FC7D4FD35A6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EA7AD7A-8566-4577-BC92-E6B6BADCAD49}" type="pres">
      <dgm:prSet presAssocID="{E2967BE6-A3BE-4C3D-A11E-FC7D4FD35A62}" presName="negativeSpace" presStyleCnt="0"/>
      <dgm:spPr/>
    </dgm:pt>
    <dgm:pt modelId="{434BEBA8-B0EF-4F23-A473-6647B3842F02}" type="pres">
      <dgm:prSet presAssocID="{E2967BE6-A3BE-4C3D-A11E-FC7D4FD35A62}" presName="childText" presStyleLbl="conFgAcc1" presStyleIdx="2" presStyleCnt="6">
        <dgm:presLayoutVars>
          <dgm:bulletEnabled val="1"/>
        </dgm:presLayoutVars>
      </dgm:prSet>
      <dgm:spPr/>
    </dgm:pt>
    <dgm:pt modelId="{D1A8B615-3D19-4DA1-B6DF-800E0FB0D89D}" type="pres">
      <dgm:prSet presAssocID="{08077E4E-6281-4309-A8D8-456C171DDD79}" presName="spaceBetweenRectangles" presStyleCnt="0"/>
      <dgm:spPr/>
    </dgm:pt>
    <dgm:pt modelId="{215CFF13-7E51-4081-B57E-7A57A95A6EBA}" type="pres">
      <dgm:prSet presAssocID="{CE54E55C-04D7-49FB-8CBE-4CA9E78D7880}" presName="parentLin" presStyleCnt="0"/>
      <dgm:spPr/>
    </dgm:pt>
    <dgm:pt modelId="{24908A5D-EAFA-4FA1-896D-C403A5D0C7A3}" type="pres">
      <dgm:prSet presAssocID="{CE54E55C-04D7-49FB-8CBE-4CA9E78D7880}" presName="parentLeftMargin" presStyleLbl="node1" presStyleIdx="2" presStyleCnt="6"/>
      <dgm:spPr/>
    </dgm:pt>
    <dgm:pt modelId="{3CCE7659-D01E-43BD-B3FC-D0A65558D544}" type="pres">
      <dgm:prSet presAssocID="{CE54E55C-04D7-49FB-8CBE-4CA9E78D788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7E17409-D7B3-4A40-9721-A9A456BCF0F3}" type="pres">
      <dgm:prSet presAssocID="{CE54E55C-04D7-49FB-8CBE-4CA9E78D7880}" presName="negativeSpace" presStyleCnt="0"/>
      <dgm:spPr/>
    </dgm:pt>
    <dgm:pt modelId="{362D5AED-CD4C-4AD8-92BA-41AAD8D299A6}" type="pres">
      <dgm:prSet presAssocID="{CE54E55C-04D7-49FB-8CBE-4CA9E78D7880}" presName="childText" presStyleLbl="conFgAcc1" presStyleIdx="3" presStyleCnt="6">
        <dgm:presLayoutVars>
          <dgm:bulletEnabled val="1"/>
        </dgm:presLayoutVars>
      </dgm:prSet>
      <dgm:spPr/>
    </dgm:pt>
    <dgm:pt modelId="{4826905D-8165-4FDC-A194-880DB560A735}" type="pres">
      <dgm:prSet presAssocID="{39C2FEE4-3CC6-43D3-A18A-779828F367E2}" presName="spaceBetweenRectangles" presStyleCnt="0"/>
      <dgm:spPr/>
    </dgm:pt>
    <dgm:pt modelId="{2D21AA59-5A0B-4C1E-BC11-3B7ADFF7E9F4}" type="pres">
      <dgm:prSet presAssocID="{D02566A8-58BF-4837-AC49-DC635760C84C}" presName="parentLin" presStyleCnt="0"/>
      <dgm:spPr/>
    </dgm:pt>
    <dgm:pt modelId="{94904152-EDED-4F5C-B1E1-60DBBDE5835B}" type="pres">
      <dgm:prSet presAssocID="{D02566A8-58BF-4837-AC49-DC635760C84C}" presName="parentLeftMargin" presStyleLbl="node1" presStyleIdx="3" presStyleCnt="6"/>
      <dgm:spPr/>
    </dgm:pt>
    <dgm:pt modelId="{23F93E95-2A5D-4AA9-87A6-6DF0E8B4B6BE}" type="pres">
      <dgm:prSet presAssocID="{D02566A8-58BF-4837-AC49-DC635760C84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879D9BE-776B-4620-A7F1-12724A6680C7}" type="pres">
      <dgm:prSet presAssocID="{D02566A8-58BF-4837-AC49-DC635760C84C}" presName="negativeSpace" presStyleCnt="0"/>
      <dgm:spPr/>
    </dgm:pt>
    <dgm:pt modelId="{AB72F21D-A7FE-4EB1-AC78-20A11F4DE927}" type="pres">
      <dgm:prSet presAssocID="{D02566A8-58BF-4837-AC49-DC635760C84C}" presName="childText" presStyleLbl="conFgAcc1" presStyleIdx="4" presStyleCnt="6">
        <dgm:presLayoutVars>
          <dgm:bulletEnabled val="1"/>
        </dgm:presLayoutVars>
      </dgm:prSet>
      <dgm:spPr/>
    </dgm:pt>
    <dgm:pt modelId="{06305B58-00FE-40B6-847D-7B5D590CCFE1}" type="pres">
      <dgm:prSet presAssocID="{DBCAC5A4-A687-458A-8598-878BCD0B24BD}" presName="spaceBetweenRectangles" presStyleCnt="0"/>
      <dgm:spPr/>
    </dgm:pt>
    <dgm:pt modelId="{16479046-B757-4FCF-9BFE-35CB1D1E627E}" type="pres">
      <dgm:prSet presAssocID="{96BD00C3-D784-41E5-AB2D-96E4713B95D4}" presName="parentLin" presStyleCnt="0"/>
      <dgm:spPr/>
    </dgm:pt>
    <dgm:pt modelId="{84862214-60DC-4E0E-9E05-9EF3000C9D31}" type="pres">
      <dgm:prSet presAssocID="{96BD00C3-D784-41E5-AB2D-96E4713B95D4}" presName="parentLeftMargin" presStyleLbl="node1" presStyleIdx="4" presStyleCnt="6"/>
      <dgm:spPr/>
    </dgm:pt>
    <dgm:pt modelId="{8A3C5E31-7EBC-4BD5-AEA1-342DD129B881}" type="pres">
      <dgm:prSet presAssocID="{96BD00C3-D784-41E5-AB2D-96E4713B95D4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45134A1-0BE8-4B5C-91A0-A51F3F1ED306}" type="pres">
      <dgm:prSet presAssocID="{96BD00C3-D784-41E5-AB2D-96E4713B95D4}" presName="negativeSpace" presStyleCnt="0"/>
      <dgm:spPr/>
    </dgm:pt>
    <dgm:pt modelId="{AF1D4C88-29FA-40CA-B58E-19D6AA2C6698}" type="pres">
      <dgm:prSet presAssocID="{96BD00C3-D784-41E5-AB2D-96E4713B95D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B756007-7316-4A67-83AE-F81A02E4155A}" type="presOf" srcId="{E2967BE6-A3BE-4C3D-A11E-FC7D4FD35A62}" destId="{C1BF6C3F-3106-4665-BDEA-9E23DC408C65}" srcOrd="1" destOrd="0" presId="urn:microsoft.com/office/officeart/2005/8/layout/list1"/>
    <dgm:cxn modelId="{C8504C09-3DA3-4D1A-983C-C88A4B0B68F4}" type="presOf" srcId="{71CE6052-E96F-40F4-8C1C-1E474994BD5E}" destId="{FBDFEC5C-D166-4111-BB23-335F9A2777E1}" srcOrd="0" destOrd="0" presId="urn:microsoft.com/office/officeart/2005/8/layout/list1"/>
    <dgm:cxn modelId="{D3A09114-8FA3-499D-9361-116B18447DA1}" type="presOf" srcId="{CE54E55C-04D7-49FB-8CBE-4CA9E78D7880}" destId="{3CCE7659-D01E-43BD-B3FC-D0A65558D544}" srcOrd="1" destOrd="0" presId="urn:microsoft.com/office/officeart/2005/8/layout/list1"/>
    <dgm:cxn modelId="{2F888C16-F772-40F9-9510-434323EAF9F1}" type="presOf" srcId="{CE54E55C-04D7-49FB-8CBE-4CA9E78D7880}" destId="{24908A5D-EAFA-4FA1-896D-C403A5D0C7A3}" srcOrd="0" destOrd="0" presId="urn:microsoft.com/office/officeart/2005/8/layout/list1"/>
    <dgm:cxn modelId="{80D3A91D-D780-4288-A3BE-CE91C4984751}" srcId="{A2B40E70-31CA-47E2-B7C8-D5E248CF685E}" destId="{C00828FB-A5D3-4C02-ACF5-AE32AA708D1C}" srcOrd="1" destOrd="0" parTransId="{C4D09096-73E0-449F-9421-E37AFB7DDFB2}" sibTransId="{C13D5CC9-723A-4D07-8238-64D20A50FFB5}"/>
    <dgm:cxn modelId="{1AA27E2C-71F6-497E-9B44-1BA946BF208D}" srcId="{A2B40E70-31CA-47E2-B7C8-D5E248CF685E}" destId="{CE54E55C-04D7-49FB-8CBE-4CA9E78D7880}" srcOrd="3" destOrd="0" parTransId="{3E964CF3-B5EB-438E-9FD4-ECDA23FEA527}" sibTransId="{39C2FEE4-3CC6-43D3-A18A-779828F367E2}"/>
    <dgm:cxn modelId="{EC079B63-64EC-4D35-8D7A-4E86BD9C094A}" type="presOf" srcId="{96BD00C3-D784-41E5-AB2D-96E4713B95D4}" destId="{8A3C5E31-7EBC-4BD5-AEA1-342DD129B881}" srcOrd="1" destOrd="0" presId="urn:microsoft.com/office/officeart/2005/8/layout/list1"/>
    <dgm:cxn modelId="{5820C773-3D4D-48F1-8FF5-0D4E66C3785E}" type="presOf" srcId="{D02566A8-58BF-4837-AC49-DC635760C84C}" destId="{94904152-EDED-4F5C-B1E1-60DBBDE5835B}" srcOrd="0" destOrd="0" presId="urn:microsoft.com/office/officeart/2005/8/layout/list1"/>
    <dgm:cxn modelId="{C24B9A57-CC58-48BB-8EA0-303274DD9FBB}" type="presOf" srcId="{D02566A8-58BF-4837-AC49-DC635760C84C}" destId="{23F93E95-2A5D-4AA9-87A6-6DF0E8B4B6BE}" srcOrd="1" destOrd="0" presId="urn:microsoft.com/office/officeart/2005/8/layout/list1"/>
    <dgm:cxn modelId="{A4D93A7B-7A5D-49D3-ABF4-5B6341118DC5}" srcId="{A2B40E70-31CA-47E2-B7C8-D5E248CF685E}" destId="{D02566A8-58BF-4837-AC49-DC635760C84C}" srcOrd="4" destOrd="0" parTransId="{2C708CC9-EFAE-44AF-AF1E-5D4C5AD482A7}" sibTransId="{DBCAC5A4-A687-458A-8598-878BCD0B24BD}"/>
    <dgm:cxn modelId="{148D437F-68A7-4CDF-B6A6-76C60C4F292B}" type="presOf" srcId="{C00828FB-A5D3-4C02-ACF5-AE32AA708D1C}" destId="{4A25D318-BC38-4AE6-BA1A-5AE9A2A59D9B}" srcOrd="0" destOrd="0" presId="urn:microsoft.com/office/officeart/2005/8/layout/list1"/>
    <dgm:cxn modelId="{D192A484-D42D-45A2-9364-AFA6003929FF}" type="presOf" srcId="{C00828FB-A5D3-4C02-ACF5-AE32AA708D1C}" destId="{BBAB62FA-FE7D-4780-B5DE-24CCD957F5DF}" srcOrd="1" destOrd="0" presId="urn:microsoft.com/office/officeart/2005/8/layout/list1"/>
    <dgm:cxn modelId="{C8653393-04AB-4775-8EC0-84A5615111C2}" type="presOf" srcId="{71CE6052-E96F-40F4-8C1C-1E474994BD5E}" destId="{6B91300C-5A8D-416B-BCD2-F295A6045F90}" srcOrd="1" destOrd="0" presId="urn:microsoft.com/office/officeart/2005/8/layout/list1"/>
    <dgm:cxn modelId="{552CCE9A-FCAB-40A4-B87E-8E22BCD8F890}" srcId="{A2B40E70-31CA-47E2-B7C8-D5E248CF685E}" destId="{71CE6052-E96F-40F4-8C1C-1E474994BD5E}" srcOrd="0" destOrd="0" parTransId="{27B66D59-8190-4C3D-8083-386B49EEB4CE}" sibTransId="{16550627-9A46-42A0-B237-678A1DD5D9AD}"/>
    <dgm:cxn modelId="{1611E2A3-213D-4AD2-BF21-124317FAD36C}" srcId="{A2B40E70-31CA-47E2-B7C8-D5E248CF685E}" destId="{E2967BE6-A3BE-4C3D-A11E-FC7D4FD35A62}" srcOrd="2" destOrd="0" parTransId="{D68830BE-ECE3-477E-BE10-B1F40A0850D2}" sibTransId="{08077E4E-6281-4309-A8D8-456C171DDD79}"/>
    <dgm:cxn modelId="{FF35F6A9-EB8C-4AC1-8730-5DF1C953740B}" type="presOf" srcId="{E2967BE6-A3BE-4C3D-A11E-FC7D4FD35A62}" destId="{541F74A2-908B-4A35-B515-7BE29BB2571A}" srcOrd="0" destOrd="0" presId="urn:microsoft.com/office/officeart/2005/8/layout/list1"/>
    <dgm:cxn modelId="{4B0A17AF-A0C5-4743-A892-94DA04EB1EB6}" type="presOf" srcId="{A2B40E70-31CA-47E2-B7C8-D5E248CF685E}" destId="{A22A46D0-9394-4B07-B4F7-8A106D6A7183}" srcOrd="0" destOrd="0" presId="urn:microsoft.com/office/officeart/2005/8/layout/list1"/>
    <dgm:cxn modelId="{34AEAACE-FC95-47A6-939D-589A05F0A42F}" srcId="{A2B40E70-31CA-47E2-B7C8-D5E248CF685E}" destId="{96BD00C3-D784-41E5-AB2D-96E4713B95D4}" srcOrd="5" destOrd="0" parTransId="{2B119642-2BF8-416D-912B-D4482EB2877A}" sibTransId="{941A8501-769C-4E06-A076-4F5C17602E95}"/>
    <dgm:cxn modelId="{F0D05AE4-1781-4913-9FA7-CEAA16E1B56A}" type="presOf" srcId="{96BD00C3-D784-41E5-AB2D-96E4713B95D4}" destId="{84862214-60DC-4E0E-9E05-9EF3000C9D31}" srcOrd="0" destOrd="0" presId="urn:microsoft.com/office/officeart/2005/8/layout/list1"/>
    <dgm:cxn modelId="{208BFAFB-DBEB-47E5-BADA-D47332288B14}" type="presParOf" srcId="{A22A46D0-9394-4B07-B4F7-8A106D6A7183}" destId="{024DFE73-FB47-4423-86CA-76FF207CBAEF}" srcOrd="0" destOrd="0" presId="urn:microsoft.com/office/officeart/2005/8/layout/list1"/>
    <dgm:cxn modelId="{23087481-748B-404D-BF85-57E8D9674828}" type="presParOf" srcId="{024DFE73-FB47-4423-86CA-76FF207CBAEF}" destId="{FBDFEC5C-D166-4111-BB23-335F9A2777E1}" srcOrd="0" destOrd="0" presId="urn:microsoft.com/office/officeart/2005/8/layout/list1"/>
    <dgm:cxn modelId="{76CD9C48-007F-42BC-9BD6-BFC4EE968451}" type="presParOf" srcId="{024DFE73-FB47-4423-86CA-76FF207CBAEF}" destId="{6B91300C-5A8D-416B-BCD2-F295A6045F90}" srcOrd="1" destOrd="0" presId="urn:microsoft.com/office/officeart/2005/8/layout/list1"/>
    <dgm:cxn modelId="{460E0993-E7D6-4E65-B3C4-30D55141143C}" type="presParOf" srcId="{A22A46D0-9394-4B07-B4F7-8A106D6A7183}" destId="{0CF0DF21-ECC1-45F3-8429-4FC2B21DCB36}" srcOrd="1" destOrd="0" presId="urn:microsoft.com/office/officeart/2005/8/layout/list1"/>
    <dgm:cxn modelId="{E8ECE1AF-469B-44F0-8B29-1D4DAA251E28}" type="presParOf" srcId="{A22A46D0-9394-4B07-B4F7-8A106D6A7183}" destId="{7AC78DA2-5071-42DB-B494-DE2F72814DF3}" srcOrd="2" destOrd="0" presId="urn:microsoft.com/office/officeart/2005/8/layout/list1"/>
    <dgm:cxn modelId="{9579A7EB-F018-4E75-903F-EBA02EFD95AA}" type="presParOf" srcId="{A22A46D0-9394-4B07-B4F7-8A106D6A7183}" destId="{07EE2229-4814-4A5D-8DBD-F21FDA02F7D4}" srcOrd="3" destOrd="0" presId="urn:microsoft.com/office/officeart/2005/8/layout/list1"/>
    <dgm:cxn modelId="{01E2EF0B-B0B1-46DC-80F3-AAB5BFF2104A}" type="presParOf" srcId="{A22A46D0-9394-4B07-B4F7-8A106D6A7183}" destId="{FC4C2200-A966-4EDE-8536-C1BA6E52AC88}" srcOrd="4" destOrd="0" presId="urn:microsoft.com/office/officeart/2005/8/layout/list1"/>
    <dgm:cxn modelId="{7FF45C6A-7C3D-427E-8804-1BE92817E00C}" type="presParOf" srcId="{FC4C2200-A966-4EDE-8536-C1BA6E52AC88}" destId="{4A25D318-BC38-4AE6-BA1A-5AE9A2A59D9B}" srcOrd="0" destOrd="0" presId="urn:microsoft.com/office/officeart/2005/8/layout/list1"/>
    <dgm:cxn modelId="{D54A6B3D-1F1F-4C25-BCC4-F9238654EED9}" type="presParOf" srcId="{FC4C2200-A966-4EDE-8536-C1BA6E52AC88}" destId="{BBAB62FA-FE7D-4780-B5DE-24CCD957F5DF}" srcOrd="1" destOrd="0" presId="urn:microsoft.com/office/officeart/2005/8/layout/list1"/>
    <dgm:cxn modelId="{CBDFCFB6-9185-41BD-B620-4BF3F2E4652D}" type="presParOf" srcId="{A22A46D0-9394-4B07-B4F7-8A106D6A7183}" destId="{A40C1892-069E-4AC8-85C8-CC3886E2E82D}" srcOrd="5" destOrd="0" presId="urn:microsoft.com/office/officeart/2005/8/layout/list1"/>
    <dgm:cxn modelId="{F789A2EA-F56F-4BC6-9852-4994BE70B3FB}" type="presParOf" srcId="{A22A46D0-9394-4B07-B4F7-8A106D6A7183}" destId="{20A5F264-C923-492E-A3B3-1C58BD50E1AF}" srcOrd="6" destOrd="0" presId="urn:microsoft.com/office/officeart/2005/8/layout/list1"/>
    <dgm:cxn modelId="{F6B54F65-267F-450A-8797-0DB720A933C4}" type="presParOf" srcId="{A22A46D0-9394-4B07-B4F7-8A106D6A7183}" destId="{822934F0-90F2-4949-B0FE-1450A8BAC4E8}" srcOrd="7" destOrd="0" presId="urn:microsoft.com/office/officeart/2005/8/layout/list1"/>
    <dgm:cxn modelId="{67C5CB5C-5C3F-4DCD-9804-7F91FB9A1589}" type="presParOf" srcId="{A22A46D0-9394-4B07-B4F7-8A106D6A7183}" destId="{B647BDDE-BF99-4D44-A6BF-3AD79BCAC452}" srcOrd="8" destOrd="0" presId="urn:microsoft.com/office/officeart/2005/8/layout/list1"/>
    <dgm:cxn modelId="{91B6B5C8-40D7-4C9B-83F4-A84E721AEA91}" type="presParOf" srcId="{B647BDDE-BF99-4D44-A6BF-3AD79BCAC452}" destId="{541F74A2-908B-4A35-B515-7BE29BB2571A}" srcOrd="0" destOrd="0" presId="urn:microsoft.com/office/officeart/2005/8/layout/list1"/>
    <dgm:cxn modelId="{D62E3CAF-5818-41B0-A5DE-105DEF2B5C0A}" type="presParOf" srcId="{B647BDDE-BF99-4D44-A6BF-3AD79BCAC452}" destId="{C1BF6C3F-3106-4665-BDEA-9E23DC408C65}" srcOrd="1" destOrd="0" presId="urn:microsoft.com/office/officeart/2005/8/layout/list1"/>
    <dgm:cxn modelId="{0EA0B9F4-A4CB-47F8-983B-391C354F6C6E}" type="presParOf" srcId="{A22A46D0-9394-4B07-B4F7-8A106D6A7183}" destId="{1EA7AD7A-8566-4577-BC92-E6B6BADCAD49}" srcOrd="9" destOrd="0" presId="urn:microsoft.com/office/officeart/2005/8/layout/list1"/>
    <dgm:cxn modelId="{12D8BF00-846F-4F22-B2F4-A7101B69A66E}" type="presParOf" srcId="{A22A46D0-9394-4B07-B4F7-8A106D6A7183}" destId="{434BEBA8-B0EF-4F23-A473-6647B3842F02}" srcOrd="10" destOrd="0" presId="urn:microsoft.com/office/officeart/2005/8/layout/list1"/>
    <dgm:cxn modelId="{DD131A43-1650-4759-9958-8054BA564D7D}" type="presParOf" srcId="{A22A46D0-9394-4B07-B4F7-8A106D6A7183}" destId="{D1A8B615-3D19-4DA1-B6DF-800E0FB0D89D}" srcOrd="11" destOrd="0" presId="urn:microsoft.com/office/officeart/2005/8/layout/list1"/>
    <dgm:cxn modelId="{18FE8FF9-4089-4A8E-AF05-11668D0DA9A8}" type="presParOf" srcId="{A22A46D0-9394-4B07-B4F7-8A106D6A7183}" destId="{215CFF13-7E51-4081-B57E-7A57A95A6EBA}" srcOrd="12" destOrd="0" presId="urn:microsoft.com/office/officeart/2005/8/layout/list1"/>
    <dgm:cxn modelId="{F29F57D6-A5A8-4016-A34F-BA5A3C4D1B6F}" type="presParOf" srcId="{215CFF13-7E51-4081-B57E-7A57A95A6EBA}" destId="{24908A5D-EAFA-4FA1-896D-C403A5D0C7A3}" srcOrd="0" destOrd="0" presId="urn:microsoft.com/office/officeart/2005/8/layout/list1"/>
    <dgm:cxn modelId="{1DE281C3-8CEF-49A1-91C5-106AE31019EB}" type="presParOf" srcId="{215CFF13-7E51-4081-B57E-7A57A95A6EBA}" destId="{3CCE7659-D01E-43BD-B3FC-D0A65558D544}" srcOrd="1" destOrd="0" presId="urn:microsoft.com/office/officeart/2005/8/layout/list1"/>
    <dgm:cxn modelId="{3E5033AA-9E1D-4304-97BC-34F3D79FC909}" type="presParOf" srcId="{A22A46D0-9394-4B07-B4F7-8A106D6A7183}" destId="{B7E17409-D7B3-4A40-9721-A9A456BCF0F3}" srcOrd="13" destOrd="0" presId="urn:microsoft.com/office/officeart/2005/8/layout/list1"/>
    <dgm:cxn modelId="{A48C9717-E7BB-4A3F-A52C-52A3C6861C1E}" type="presParOf" srcId="{A22A46D0-9394-4B07-B4F7-8A106D6A7183}" destId="{362D5AED-CD4C-4AD8-92BA-41AAD8D299A6}" srcOrd="14" destOrd="0" presId="urn:microsoft.com/office/officeart/2005/8/layout/list1"/>
    <dgm:cxn modelId="{E9E5F28D-7247-4ADB-A9E9-DD6BB9574CE2}" type="presParOf" srcId="{A22A46D0-9394-4B07-B4F7-8A106D6A7183}" destId="{4826905D-8165-4FDC-A194-880DB560A735}" srcOrd="15" destOrd="0" presId="urn:microsoft.com/office/officeart/2005/8/layout/list1"/>
    <dgm:cxn modelId="{4A169B9B-71E8-4DFC-99E9-16F8175623FC}" type="presParOf" srcId="{A22A46D0-9394-4B07-B4F7-8A106D6A7183}" destId="{2D21AA59-5A0B-4C1E-BC11-3B7ADFF7E9F4}" srcOrd="16" destOrd="0" presId="urn:microsoft.com/office/officeart/2005/8/layout/list1"/>
    <dgm:cxn modelId="{126B79C4-EFF6-4D1F-A309-A6F1936BBD50}" type="presParOf" srcId="{2D21AA59-5A0B-4C1E-BC11-3B7ADFF7E9F4}" destId="{94904152-EDED-4F5C-B1E1-60DBBDE5835B}" srcOrd="0" destOrd="0" presId="urn:microsoft.com/office/officeart/2005/8/layout/list1"/>
    <dgm:cxn modelId="{86BC0E1C-2951-4B8D-A1CD-C63FFF16573E}" type="presParOf" srcId="{2D21AA59-5A0B-4C1E-BC11-3B7ADFF7E9F4}" destId="{23F93E95-2A5D-4AA9-87A6-6DF0E8B4B6BE}" srcOrd="1" destOrd="0" presId="urn:microsoft.com/office/officeart/2005/8/layout/list1"/>
    <dgm:cxn modelId="{AC199040-669D-406B-BD6A-DFB0B3359F4E}" type="presParOf" srcId="{A22A46D0-9394-4B07-B4F7-8A106D6A7183}" destId="{7879D9BE-776B-4620-A7F1-12724A6680C7}" srcOrd="17" destOrd="0" presId="urn:microsoft.com/office/officeart/2005/8/layout/list1"/>
    <dgm:cxn modelId="{46A8D5D2-3B0A-45AF-BDED-0E261C4FE3A5}" type="presParOf" srcId="{A22A46D0-9394-4B07-B4F7-8A106D6A7183}" destId="{AB72F21D-A7FE-4EB1-AC78-20A11F4DE927}" srcOrd="18" destOrd="0" presId="urn:microsoft.com/office/officeart/2005/8/layout/list1"/>
    <dgm:cxn modelId="{DB515010-3176-412B-8AEF-D8CCF27CC3F6}" type="presParOf" srcId="{A22A46D0-9394-4B07-B4F7-8A106D6A7183}" destId="{06305B58-00FE-40B6-847D-7B5D590CCFE1}" srcOrd="19" destOrd="0" presId="urn:microsoft.com/office/officeart/2005/8/layout/list1"/>
    <dgm:cxn modelId="{2C485A4C-C5E1-46CB-A28E-50C8C10BFF8C}" type="presParOf" srcId="{A22A46D0-9394-4B07-B4F7-8A106D6A7183}" destId="{16479046-B757-4FCF-9BFE-35CB1D1E627E}" srcOrd="20" destOrd="0" presId="urn:microsoft.com/office/officeart/2005/8/layout/list1"/>
    <dgm:cxn modelId="{2C83A7F0-A580-433B-9CFC-B65AF2945AD5}" type="presParOf" srcId="{16479046-B757-4FCF-9BFE-35CB1D1E627E}" destId="{84862214-60DC-4E0E-9E05-9EF3000C9D31}" srcOrd="0" destOrd="0" presId="urn:microsoft.com/office/officeart/2005/8/layout/list1"/>
    <dgm:cxn modelId="{3C009EB7-B429-4B40-86D6-A512AC222157}" type="presParOf" srcId="{16479046-B757-4FCF-9BFE-35CB1D1E627E}" destId="{8A3C5E31-7EBC-4BD5-AEA1-342DD129B881}" srcOrd="1" destOrd="0" presId="urn:microsoft.com/office/officeart/2005/8/layout/list1"/>
    <dgm:cxn modelId="{9F32017E-7F2F-44C3-A13A-BC5BCA129503}" type="presParOf" srcId="{A22A46D0-9394-4B07-B4F7-8A106D6A7183}" destId="{E45134A1-0BE8-4B5C-91A0-A51F3F1ED306}" srcOrd="21" destOrd="0" presId="urn:microsoft.com/office/officeart/2005/8/layout/list1"/>
    <dgm:cxn modelId="{568BBD0A-A699-4372-8455-45F3A1BAFAE5}" type="presParOf" srcId="{A22A46D0-9394-4B07-B4F7-8A106D6A7183}" destId="{AF1D4C88-29FA-40CA-B58E-19D6AA2C669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5C19D8-3815-4880-A1F6-EE08AF5187F5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5CE5354-42EF-4E91-B38F-956146892B64}">
      <dgm:prSet phldrT="[Text]" custT="1"/>
      <dgm:spPr>
        <a:xfrm>
          <a:off x="1730" y="1518212"/>
          <a:ext cx="1107045" cy="2024283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5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Submit Application</a:t>
          </a:r>
        </a:p>
      </dgm:t>
    </dgm:pt>
    <dgm:pt modelId="{F0C2C203-4C87-4DA0-87EB-D907A36088C1}" type="parTrans" cxnId="{D7E8A6B8-E388-47DB-BEBC-82B0DAD48637}">
      <dgm:prSet/>
      <dgm:spPr/>
      <dgm:t>
        <a:bodyPr/>
        <a:lstStyle/>
        <a:p>
          <a:endParaRPr lang="en-US"/>
        </a:p>
      </dgm:t>
    </dgm:pt>
    <dgm:pt modelId="{77C5A466-ECE2-4384-AA98-91FA3D6E2AD8}" type="sibTrans" cxnId="{D7E8A6B8-E388-47DB-BEBC-82B0DAD48637}">
      <dgm:prSet/>
      <dgm:spPr/>
      <dgm:t>
        <a:bodyPr/>
        <a:lstStyle/>
        <a:p>
          <a:endParaRPr lang="en-US"/>
        </a:p>
      </dgm:t>
    </dgm:pt>
    <dgm:pt modelId="{311A63FF-BF09-412A-BF1C-873B87741F3F}">
      <dgm:prSet phldrT="[Text]" custT="1"/>
      <dgm:spPr>
        <a:xfrm>
          <a:off x="1293283" y="1518212"/>
          <a:ext cx="1107045" cy="2024283"/>
        </a:xfrm>
        <a:prstGeom prst="roundRect">
          <a:avLst/>
        </a:prstGeom>
        <a:solidFill>
          <a:srgbClr val="8064A2">
            <a:hueOff val="-744128"/>
            <a:satOff val="4483"/>
            <a:lumOff val="3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5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Application Completeness Review</a:t>
          </a:r>
        </a:p>
      </dgm:t>
    </dgm:pt>
    <dgm:pt modelId="{2193FB6A-838C-4263-A41A-115B6B5CFD30}" type="parTrans" cxnId="{A0D9CFEC-0F05-4DFD-A858-A45D26093D18}">
      <dgm:prSet/>
      <dgm:spPr/>
      <dgm:t>
        <a:bodyPr/>
        <a:lstStyle/>
        <a:p>
          <a:endParaRPr lang="en-US"/>
        </a:p>
      </dgm:t>
    </dgm:pt>
    <dgm:pt modelId="{4B9FE1A5-53A8-47A8-AB87-141E83BD44DF}" type="sibTrans" cxnId="{A0D9CFEC-0F05-4DFD-A858-A45D26093D18}">
      <dgm:prSet/>
      <dgm:spPr/>
      <dgm:t>
        <a:bodyPr/>
        <a:lstStyle/>
        <a:p>
          <a:endParaRPr lang="en-US"/>
        </a:p>
      </dgm:t>
    </dgm:pt>
    <dgm:pt modelId="{A4F94184-D70B-4050-8497-8D6E0501C233}">
      <dgm:prSet phldrT="[Text]" custT="1"/>
      <dgm:spPr>
        <a:xfrm>
          <a:off x="3876389" y="1518212"/>
          <a:ext cx="1107045" cy="2024283"/>
        </a:xfrm>
        <a:prstGeom prst="roundRect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5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Placed on Fundable List </a:t>
          </a:r>
        </a:p>
      </dgm:t>
    </dgm:pt>
    <dgm:pt modelId="{F900C74E-9D44-4F7A-AF59-B2965933D46C}" type="parTrans" cxnId="{EC022E4A-B3F4-4321-B608-38AE5644E2C5}">
      <dgm:prSet/>
      <dgm:spPr/>
      <dgm:t>
        <a:bodyPr/>
        <a:lstStyle/>
        <a:p>
          <a:endParaRPr lang="en-US"/>
        </a:p>
      </dgm:t>
    </dgm:pt>
    <dgm:pt modelId="{CB2D097E-86C9-4275-880C-C8FA4B47C44F}" type="sibTrans" cxnId="{EC022E4A-B3F4-4321-B608-38AE5644E2C5}">
      <dgm:prSet/>
      <dgm:spPr/>
      <dgm:t>
        <a:bodyPr/>
        <a:lstStyle/>
        <a:p>
          <a:endParaRPr lang="en-US"/>
        </a:p>
      </dgm:t>
    </dgm:pt>
    <dgm:pt modelId="{BF3090A5-1C8C-4CBB-82B3-EBF9A144C312}">
      <dgm:prSet custT="1"/>
      <dgm:spPr>
        <a:xfrm>
          <a:off x="2584836" y="1518212"/>
          <a:ext cx="1107045" cy="2024283"/>
        </a:xfrm>
        <a:prstGeom prst="roundRect">
          <a:avLst/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5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Priority Score</a:t>
          </a:r>
        </a:p>
      </dgm:t>
    </dgm:pt>
    <dgm:pt modelId="{E6F6CEE4-8C2B-4759-AFD9-5D32394886DF}" type="parTrans" cxnId="{6B0DB710-C106-4C9A-90EB-A3EB1A303A69}">
      <dgm:prSet/>
      <dgm:spPr/>
      <dgm:t>
        <a:bodyPr/>
        <a:lstStyle/>
        <a:p>
          <a:endParaRPr lang="en-US"/>
        </a:p>
      </dgm:t>
    </dgm:pt>
    <dgm:pt modelId="{97A68CC4-937C-44F9-AE49-D400A8F173E5}" type="sibTrans" cxnId="{6B0DB710-C106-4C9A-90EB-A3EB1A303A69}">
      <dgm:prSet/>
      <dgm:spPr/>
      <dgm:t>
        <a:bodyPr/>
        <a:lstStyle/>
        <a:p>
          <a:endParaRPr lang="en-US"/>
        </a:p>
      </dgm:t>
    </dgm:pt>
    <dgm:pt modelId="{55B3C905-F6EB-4F8E-A159-12AED0138F19}">
      <dgm:prSet custT="1"/>
      <dgm:spPr>
        <a:xfrm>
          <a:off x="6459495" y="1518212"/>
          <a:ext cx="1107045" cy="2024283"/>
        </a:xfrm>
        <a:prstGeom prst="roundRect">
          <a:avLst/>
        </a:prstGeom>
        <a:solidFill>
          <a:srgbClr val="8064A2">
            <a:hueOff val="-3720641"/>
            <a:satOff val="22416"/>
            <a:lumOff val="179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5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Execute Funding Agreement</a:t>
          </a:r>
          <a:r>
            <a:rPr lang="en-US" sz="1500" baseline="30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</a:p>
      </dgm:t>
    </dgm:pt>
    <dgm:pt modelId="{FE1DF003-BCB2-4428-A256-47DA3EA20087}" type="parTrans" cxnId="{13E564B4-C942-4256-8629-57E15309583E}">
      <dgm:prSet/>
      <dgm:spPr/>
      <dgm:t>
        <a:bodyPr/>
        <a:lstStyle/>
        <a:p>
          <a:endParaRPr lang="en-US"/>
        </a:p>
      </dgm:t>
    </dgm:pt>
    <dgm:pt modelId="{051AB053-DC2A-4527-B2F0-8AC91C353455}" type="sibTrans" cxnId="{13E564B4-C942-4256-8629-57E15309583E}">
      <dgm:prSet/>
      <dgm:spPr/>
      <dgm:t>
        <a:bodyPr/>
        <a:lstStyle/>
        <a:p>
          <a:endParaRPr lang="en-US"/>
        </a:p>
      </dgm:t>
    </dgm:pt>
    <dgm:pt modelId="{BA2A9228-3A9D-4C6D-ADDE-717ADE3B516E}">
      <dgm:prSet custT="1"/>
      <dgm:spPr>
        <a:xfrm>
          <a:off x="5167942" y="1518212"/>
          <a:ext cx="1107045" cy="2024283"/>
        </a:xfrm>
        <a:prstGeom prst="roundRect">
          <a:avLst/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 lIns="0" rIns="0"/>
        <a:lstStyle/>
        <a:p>
          <a:pPr>
            <a:buNone/>
          </a:pPr>
          <a:r>
            <a:rPr lang="en-US" sz="15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Eligibility Review</a:t>
          </a:r>
        </a:p>
        <a:p>
          <a:pPr>
            <a:buNone/>
          </a:pPr>
          <a:r>
            <a:rPr lang="en-US" sz="15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(Technical, Environmental, Financial, </a:t>
          </a:r>
          <a:br>
            <a:rPr lang="en-US" sz="15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5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Legal)</a:t>
          </a:r>
        </a:p>
      </dgm:t>
    </dgm:pt>
    <dgm:pt modelId="{2A2D5275-D306-481E-8F14-8AC3BE6EEF34}" type="parTrans" cxnId="{E88B0C22-3829-481D-992D-BA56A27A1C1E}">
      <dgm:prSet/>
      <dgm:spPr/>
      <dgm:t>
        <a:bodyPr/>
        <a:lstStyle/>
        <a:p>
          <a:endParaRPr lang="en-US"/>
        </a:p>
      </dgm:t>
    </dgm:pt>
    <dgm:pt modelId="{7DCCC986-0EFD-48D7-9D8A-126AB796EE20}" type="sibTrans" cxnId="{E88B0C22-3829-481D-992D-BA56A27A1C1E}">
      <dgm:prSet/>
      <dgm:spPr/>
      <dgm:t>
        <a:bodyPr/>
        <a:lstStyle/>
        <a:p>
          <a:endParaRPr lang="en-US"/>
        </a:p>
      </dgm:t>
    </dgm:pt>
    <dgm:pt modelId="{48ED861C-D72A-4880-8ACA-0E85308104C2}">
      <dgm:prSet custT="1"/>
      <dgm:spPr>
        <a:xfrm>
          <a:off x="7751049" y="1518212"/>
          <a:ext cx="1107045" cy="2024283"/>
        </a:xfrm>
        <a:prstGeom prst="roundRect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5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Final Budget Approval  </a:t>
          </a:r>
        </a:p>
        <a:p>
          <a:pPr>
            <a:buNone/>
          </a:pPr>
          <a:r>
            <a:rPr lang="en-US" sz="15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(after Bid Opening)</a:t>
          </a:r>
          <a:endParaRPr lang="en-US" sz="1500" baseline="30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8D7EBF4-1B45-4409-9097-E647B56208B7}" type="parTrans" cxnId="{D852773F-6255-4509-9BC1-B336DCC78A97}">
      <dgm:prSet/>
      <dgm:spPr/>
      <dgm:t>
        <a:bodyPr/>
        <a:lstStyle/>
        <a:p>
          <a:endParaRPr lang="en-US"/>
        </a:p>
      </dgm:t>
    </dgm:pt>
    <dgm:pt modelId="{2DC378AA-67BF-4134-B3A6-83F58B882C15}" type="sibTrans" cxnId="{D852773F-6255-4509-9BC1-B336DCC78A97}">
      <dgm:prSet/>
      <dgm:spPr/>
      <dgm:t>
        <a:bodyPr/>
        <a:lstStyle/>
        <a:p>
          <a:endParaRPr lang="en-US"/>
        </a:p>
      </dgm:t>
    </dgm:pt>
    <dgm:pt modelId="{3281CB04-7242-4181-A4D9-DC51AD849AEA}">
      <dgm:prSet custT="1"/>
      <dgm:spPr/>
      <dgm:t>
        <a:bodyPr lIns="0" rIns="0"/>
        <a:lstStyle/>
        <a:p>
          <a:r>
            <a:rPr lang="en-US" sz="1500" dirty="0"/>
            <a:t>Construction Disbursement</a:t>
          </a:r>
        </a:p>
        <a:p>
          <a:r>
            <a:rPr lang="en-US" sz="1500" dirty="0"/>
            <a:t> &amp; </a:t>
          </a:r>
        </a:p>
        <a:p>
          <a:r>
            <a:rPr lang="en-US" sz="1500" dirty="0"/>
            <a:t>Inspection</a:t>
          </a:r>
        </a:p>
      </dgm:t>
    </dgm:pt>
    <dgm:pt modelId="{2C4666E8-83E3-4500-8E36-A02E0343DCB9}" type="parTrans" cxnId="{8DBD86D4-824E-43ED-BA61-466B7B981893}">
      <dgm:prSet/>
      <dgm:spPr/>
      <dgm:t>
        <a:bodyPr/>
        <a:lstStyle/>
        <a:p>
          <a:endParaRPr lang="en-US"/>
        </a:p>
      </dgm:t>
    </dgm:pt>
    <dgm:pt modelId="{A174CD5F-6479-4071-A476-6A1796E54EB8}" type="sibTrans" cxnId="{8DBD86D4-824E-43ED-BA61-466B7B981893}">
      <dgm:prSet/>
      <dgm:spPr/>
      <dgm:t>
        <a:bodyPr/>
        <a:lstStyle/>
        <a:p>
          <a:endParaRPr lang="en-US"/>
        </a:p>
      </dgm:t>
    </dgm:pt>
    <dgm:pt modelId="{917AA2ED-22A2-4BBC-B2F2-071AB242BFFF}" type="pres">
      <dgm:prSet presAssocID="{935C19D8-3815-4880-A1F6-EE08AF5187F5}" presName="CompostProcess" presStyleCnt="0">
        <dgm:presLayoutVars>
          <dgm:dir/>
          <dgm:resizeHandles val="exact"/>
        </dgm:presLayoutVars>
      </dgm:prSet>
      <dgm:spPr/>
    </dgm:pt>
    <dgm:pt modelId="{FB1692FD-3F74-464C-A8FC-5BC914B08A22}" type="pres">
      <dgm:prSet presAssocID="{935C19D8-3815-4880-A1F6-EE08AF5187F5}" presName="arrow" presStyleLbl="bgShp" presStyleIdx="0" presStyleCnt="1"/>
      <dgm:spPr>
        <a:xfrm>
          <a:off x="664486" y="0"/>
          <a:ext cx="7530851" cy="5060707"/>
        </a:xfrm>
        <a:prstGeom prst="rightArrow">
          <a:avLst/>
        </a:prstGeo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B3A5FA56-35F1-471F-B0ED-89864E3CD7E5}" type="pres">
      <dgm:prSet presAssocID="{935C19D8-3815-4880-A1F6-EE08AF5187F5}" presName="linearProcess" presStyleCnt="0"/>
      <dgm:spPr/>
    </dgm:pt>
    <dgm:pt modelId="{78D1F5F9-B8C0-4D42-ACE5-E6B57E1FB0F1}" type="pres">
      <dgm:prSet presAssocID="{05CE5354-42EF-4E91-B38F-956146892B64}" presName="textNode" presStyleLbl="node1" presStyleIdx="0" presStyleCnt="8">
        <dgm:presLayoutVars>
          <dgm:bulletEnabled val="1"/>
        </dgm:presLayoutVars>
      </dgm:prSet>
      <dgm:spPr/>
    </dgm:pt>
    <dgm:pt modelId="{40C7750F-1637-4571-B4D8-DE05DF81F1CD}" type="pres">
      <dgm:prSet presAssocID="{77C5A466-ECE2-4384-AA98-91FA3D6E2AD8}" presName="sibTrans" presStyleCnt="0"/>
      <dgm:spPr/>
    </dgm:pt>
    <dgm:pt modelId="{3A833432-2CF4-4300-8A6F-B93A366E180E}" type="pres">
      <dgm:prSet presAssocID="{311A63FF-BF09-412A-BF1C-873B87741F3F}" presName="textNode" presStyleLbl="node1" presStyleIdx="1" presStyleCnt="8">
        <dgm:presLayoutVars>
          <dgm:bulletEnabled val="1"/>
        </dgm:presLayoutVars>
      </dgm:prSet>
      <dgm:spPr/>
    </dgm:pt>
    <dgm:pt modelId="{40E729C0-EAF0-46C6-A77B-F1091C55F330}" type="pres">
      <dgm:prSet presAssocID="{4B9FE1A5-53A8-47A8-AB87-141E83BD44DF}" presName="sibTrans" presStyleCnt="0"/>
      <dgm:spPr/>
    </dgm:pt>
    <dgm:pt modelId="{B3951F3E-97BF-441B-8ABA-0B7F5016F25B}" type="pres">
      <dgm:prSet presAssocID="{BF3090A5-1C8C-4CBB-82B3-EBF9A144C312}" presName="textNode" presStyleLbl="node1" presStyleIdx="2" presStyleCnt="8">
        <dgm:presLayoutVars>
          <dgm:bulletEnabled val="1"/>
        </dgm:presLayoutVars>
      </dgm:prSet>
      <dgm:spPr/>
    </dgm:pt>
    <dgm:pt modelId="{94A49F3F-DCA1-4FBA-B3F3-DF6FACD9118D}" type="pres">
      <dgm:prSet presAssocID="{97A68CC4-937C-44F9-AE49-D400A8F173E5}" presName="sibTrans" presStyleCnt="0"/>
      <dgm:spPr/>
    </dgm:pt>
    <dgm:pt modelId="{CD780140-127D-4554-9ECF-755348A236BC}" type="pres">
      <dgm:prSet presAssocID="{A4F94184-D70B-4050-8497-8D6E0501C233}" presName="textNode" presStyleLbl="node1" presStyleIdx="3" presStyleCnt="8">
        <dgm:presLayoutVars>
          <dgm:bulletEnabled val="1"/>
        </dgm:presLayoutVars>
      </dgm:prSet>
      <dgm:spPr/>
    </dgm:pt>
    <dgm:pt modelId="{4FA997BF-0CAF-4EE1-AF2C-4F5C8637F59E}" type="pres">
      <dgm:prSet presAssocID="{CB2D097E-86C9-4275-880C-C8FA4B47C44F}" presName="sibTrans" presStyleCnt="0"/>
      <dgm:spPr/>
    </dgm:pt>
    <dgm:pt modelId="{BE52F561-410A-42BD-BBEA-7B9F56417375}" type="pres">
      <dgm:prSet presAssocID="{BA2A9228-3A9D-4C6D-ADDE-717ADE3B516E}" presName="textNode" presStyleLbl="node1" presStyleIdx="4" presStyleCnt="8" custScaleX="113134">
        <dgm:presLayoutVars>
          <dgm:bulletEnabled val="1"/>
        </dgm:presLayoutVars>
      </dgm:prSet>
      <dgm:spPr/>
    </dgm:pt>
    <dgm:pt modelId="{80CF0A0D-D5FE-4D79-8F97-D6A32EF5E1A9}" type="pres">
      <dgm:prSet presAssocID="{7DCCC986-0EFD-48D7-9D8A-126AB796EE20}" presName="sibTrans" presStyleCnt="0"/>
      <dgm:spPr/>
    </dgm:pt>
    <dgm:pt modelId="{1AE36323-5764-44FB-A596-E48BDA274168}" type="pres">
      <dgm:prSet presAssocID="{55B3C905-F6EB-4F8E-A159-12AED0138F19}" presName="textNode" presStyleLbl="node1" presStyleIdx="5" presStyleCnt="8">
        <dgm:presLayoutVars>
          <dgm:bulletEnabled val="1"/>
        </dgm:presLayoutVars>
      </dgm:prSet>
      <dgm:spPr/>
    </dgm:pt>
    <dgm:pt modelId="{6A4B4712-A050-44B3-AA9D-B3D9FE016CDD}" type="pres">
      <dgm:prSet presAssocID="{051AB053-DC2A-4527-B2F0-8AC91C353455}" presName="sibTrans" presStyleCnt="0"/>
      <dgm:spPr/>
    </dgm:pt>
    <dgm:pt modelId="{31E7D737-707E-46CF-A822-81EEE396B61E}" type="pres">
      <dgm:prSet presAssocID="{48ED861C-D72A-4880-8ACA-0E85308104C2}" presName="textNode" presStyleLbl="node1" presStyleIdx="6" presStyleCnt="8">
        <dgm:presLayoutVars>
          <dgm:bulletEnabled val="1"/>
        </dgm:presLayoutVars>
      </dgm:prSet>
      <dgm:spPr/>
    </dgm:pt>
    <dgm:pt modelId="{70843CE3-BAC3-4D15-BEFF-C1BEC3407000}" type="pres">
      <dgm:prSet presAssocID="{2DC378AA-67BF-4134-B3A6-83F58B882C15}" presName="sibTrans" presStyleCnt="0"/>
      <dgm:spPr/>
    </dgm:pt>
    <dgm:pt modelId="{427B41E8-B3D9-4221-819B-65EA7FDBBC13}" type="pres">
      <dgm:prSet presAssocID="{3281CB04-7242-4181-A4D9-DC51AD849AEA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6B0DB710-C106-4C9A-90EB-A3EB1A303A69}" srcId="{935C19D8-3815-4880-A1F6-EE08AF5187F5}" destId="{BF3090A5-1C8C-4CBB-82B3-EBF9A144C312}" srcOrd="2" destOrd="0" parTransId="{E6F6CEE4-8C2B-4759-AFD9-5D32394886DF}" sibTransId="{97A68CC4-937C-44F9-AE49-D400A8F173E5}"/>
    <dgm:cxn modelId="{10FEF321-DE27-4D0C-9982-C416B32D7BE8}" type="presOf" srcId="{BF3090A5-1C8C-4CBB-82B3-EBF9A144C312}" destId="{B3951F3E-97BF-441B-8ABA-0B7F5016F25B}" srcOrd="0" destOrd="0" presId="urn:microsoft.com/office/officeart/2005/8/layout/hProcess9"/>
    <dgm:cxn modelId="{E88B0C22-3829-481D-992D-BA56A27A1C1E}" srcId="{935C19D8-3815-4880-A1F6-EE08AF5187F5}" destId="{BA2A9228-3A9D-4C6D-ADDE-717ADE3B516E}" srcOrd="4" destOrd="0" parTransId="{2A2D5275-D306-481E-8F14-8AC3BE6EEF34}" sibTransId="{7DCCC986-0EFD-48D7-9D8A-126AB796EE20}"/>
    <dgm:cxn modelId="{4C0A9A23-CEE4-4565-B694-96B804F9F0CD}" type="presOf" srcId="{BA2A9228-3A9D-4C6D-ADDE-717ADE3B516E}" destId="{BE52F561-410A-42BD-BBEA-7B9F56417375}" srcOrd="0" destOrd="0" presId="urn:microsoft.com/office/officeart/2005/8/layout/hProcess9"/>
    <dgm:cxn modelId="{1E1B573B-7D8D-43B7-9355-B9AFE75D1EA2}" type="presOf" srcId="{48ED861C-D72A-4880-8ACA-0E85308104C2}" destId="{31E7D737-707E-46CF-A822-81EEE396B61E}" srcOrd="0" destOrd="0" presId="urn:microsoft.com/office/officeart/2005/8/layout/hProcess9"/>
    <dgm:cxn modelId="{D852773F-6255-4509-9BC1-B336DCC78A97}" srcId="{935C19D8-3815-4880-A1F6-EE08AF5187F5}" destId="{48ED861C-D72A-4880-8ACA-0E85308104C2}" srcOrd="6" destOrd="0" parTransId="{08D7EBF4-1B45-4409-9097-E647B56208B7}" sibTransId="{2DC378AA-67BF-4134-B3A6-83F58B882C15}"/>
    <dgm:cxn modelId="{B4CB6068-3CA2-477F-A9CF-A5E6A288A4E1}" type="presOf" srcId="{935C19D8-3815-4880-A1F6-EE08AF5187F5}" destId="{917AA2ED-22A2-4BBC-B2F2-071AB242BFFF}" srcOrd="0" destOrd="0" presId="urn:microsoft.com/office/officeart/2005/8/layout/hProcess9"/>
    <dgm:cxn modelId="{EC022E4A-B3F4-4321-B608-38AE5644E2C5}" srcId="{935C19D8-3815-4880-A1F6-EE08AF5187F5}" destId="{A4F94184-D70B-4050-8497-8D6E0501C233}" srcOrd="3" destOrd="0" parTransId="{F900C74E-9D44-4F7A-AF59-B2965933D46C}" sibTransId="{CB2D097E-86C9-4275-880C-C8FA4B47C44F}"/>
    <dgm:cxn modelId="{EEA6B271-4831-4898-985A-CD3E2CB44975}" type="presOf" srcId="{A4F94184-D70B-4050-8497-8D6E0501C233}" destId="{CD780140-127D-4554-9ECF-755348A236BC}" srcOrd="0" destOrd="0" presId="urn:microsoft.com/office/officeart/2005/8/layout/hProcess9"/>
    <dgm:cxn modelId="{13E564B4-C942-4256-8629-57E15309583E}" srcId="{935C19D8-3815-4880-A1F6-EE08AF5187F5}" destId="{55B3C905-F6EB-4F8E-A159-12AED0138F19}" srcOrd="5" destOrd="0" parTransId="{FE1DF003-BCB2-4428-A256-47DA3EA20087}" sibTransId="{051AB053-DC2A-4527-B2F0-8AC91C353455}"/>
    <dgm:cxn modelId="{D7E8A6B8-E388-47DB-BEBC-82B0DAD48637}" srcId="{935C19D8-3815-4880-A1F6-EE08AF5187F5}" destId="{05CE5354-42EF-4E91-B38F-956146892B64}" srcOrd="0" destOrd="0" parTransId="{F0C2C203-4C87-4DA0-87EB-D907A36088C1}" sibTransId="{77C5A466-ECE2-4384-AA98-91FA3D6E2AD8}"/>
    <dgm:cxn modelId="{D82C76C8-B4F7-4610-8F7D-E69E9AFD640D}" type="presOf" srcId="{55B3C905-F6EB-4F8E-A159-12AED0138F19}" destId="{1AE36323-5764-44FB-A596-E48BDA274168}" srcOrd="0" destOrd="0" presId="urn:microsoft.com/office/officeart/2005/8/layout/hProcess9"/>
    <dgm:cxn modelId="{4798C1C8-64E6-4B60-960C-EACE00FD3854}" type="presOf" srcId="{05CE5354-42EF-4E91-B38F-956146892B64}" destId="{78D1F5F9-B8C0-4D42-ACE5-E6B57E1FB0F1}" srcOrd="0" destOrd="0" presId="urn:microsoft.com/office/officeart/2005/8/layout/hProcess9"/>
    <dgm:cxn modelId="{DD6280CF-D1EF-4C88-AC89-28506C7AF1C1}" type="presOf" srcId="{3281CB04-7242-4181-A4D9-DC51AD849AEA}" destId="{427B41E8-B3D9-4221-819B-65EA7FDBBC13}" srcOrd="0" destOrd="0" presId="urn:microsoft.com/office/officeart/2005/8/layout/hProcess9"/>
    <dgm:cxn modelId="{ABB889CF-7D0B-4E06-BA3A-1A0F2D6C43AE}" type="presOf" srcId="{311A63FF-BF09-412A-BF1C-873B87741F3F}" destId="{3A833432-2CF4-4300-8A6F-B93A366E180E}" srcOrd="0" destOrd="0" presId="urn:microsoft.com/office/officeart/2005/8/layout/hProcess9"/>
    <dgm:cxn modelId="{8DBD86D4-824E-43ED-BA61-466B7B981893}" srcId="{935C19D8-3815-4880-A1F6-EE08AF5187F5}" destId="{3281CB04-7242-4181-A4D9-DC51AD849AEA}" srcOrd="7" destOrd="0" parTransId="{2C4666E8-83E3-4500-8E36-A02E0343DCB9}" sibTransId="{A174CD5F-6479-4071-A476-6A1796E54EB8}"/>
    <dgm:cxn modelId="{A0D9CFEC-0F05-4DFD-A858-A45D26093D18}" srcId="{935C19D8-3815-4880-A1F6-EE08AF5187F5}" destId="{311A63FF-BF09-412A-BF1C-873B87741F3F}" srcOrd="1" destOrd="0" parTransId="{2193FB6A-838C-4263-A41A-115B6B5CFD30}" sibTransId="{4B9FE1A5-53A8-47A8-AB87-141E83BD44DF}"/>
    <dgm:cxn modelId="{6BBF09A4-37B7-41A5-A967-79FE7DEABC8F}" type="presParOf" srcId="{917AA2ED-22A2-4BBC-B2F2-071AB242BFFF}" destId="{FB1692FD-3F74-464C-A8FC-5BC914B08A22}" srcOrd="0" destOrd="0" presId="urn:microsoft.com/office/officeart/2005/8/layout/hProcess9"/>
    <dgm:cxn modelId="{31A8DBBA-3556-477E-AB40-2A4A55B35C95}" type="presParOf" srcId="{917AA2ED-22A2-4BBC-B2F2-071AB242BFFF}" destId="{B3A5FA56-35F1-471F-B0ED-89864E3CD7E5}" srcOrd="1" destOrd="0" presId="urn:microsoft.com/office/officeart/2005/8/layout/hProcess9"/>
    <dgm:cxn modelId="{8B10061D-EDE8-4259-B14E-8A4C5C5C5F28}" type="presParOf" srcId="{B3A5FA56-35F1-471F-B0ED-89864E3CD7E5}" destId="{78D1F5F9-B8C0-4D42-ACE5-E6B57E1FB0F1}" srcOrd="0" destOrd="0" presId="urn:microsoft.com/office/officeart/2005/8/layout/hProcess9"/>
    <dgm:cxn modelId="{E52203C2-DF96-426E-8541-F774B364DA8C}" type="presParOf" srcId="{B3A5FA56-35F1-471F-B0ED-89864E3CD7E5}" destId="{40C7750F-1637-4571-B4D8-DE05DF81F1CD}" srcOrd="1" destOrd="0" presId="urn:microsoft.com/office/officeart/2005/8/layout/hProcess9"/>
    <dgm:cxn modelId="{CDC5F05A-7191-4C72-A8B9-5F6701791331}" type="presParOf" srcId="{B3A5FA56-35F1-471F-B0ED-89864E3CD7E5}" destId="{3A833432-2CF4-4300-8A6F-B93A366E180E}" srcOrd="2" destOrd="0" presId="urn:microsoft.com/office/officeart/2005/8/layout/hProcess9"/>
    <dgm:cxn modelId="{AF90826D-D4E9-4F56-968A-D5AB56A8FDBB}" type="presParOf" srcId="{B3A5FA56-35F1-471F-B0ED-89864E3CD7E5}" destId="{40E729C0-EAF0-46C6-A77B-F1091C55F330}" srcOrd="3" destOrd="0" presId="urn:microsoft.com/office/officeart/2005/8/layout/hProcess9"/>
    <dgm:cxn modelId="{B2BA4015-59F2-4CE3-98D7-1391EEC4081D}" type="presParOf" srcId="{B3A5FA56-35F1-471F-B0ED-89864E3CD7E5}" destId="{B3951F3E-97BF-441B-8ABA-0B7F5016F25B}" srcOrd="4" destOrd="0" presId="urn:microsoft.com/office/officeart/2005/8/layout/hProcess9"/>
    <dgm:cxn modelId="{CFA6B327-BE56-40F9-88C8-88DBDBD521F4}" type="presParOf" srcId="{B3A5FA56-35F1-471F-B0ED-89864E3CD7E5}" destId="{94A49F3F-DCA1-4FBA-B3F3-DF6FACD9118D}" srcOrd="5" destOrd="0" presId="urn:microsoft.com/office/officeart/2005/8/layout/hProcess9"/>
    <dgm:cxn modelId="{50E8581A-CB05-4334-92E0-88EDB1E32534}" type="presParOf" srcId="{B3A5FA56-35F1-471F-B0ED-89864E3CD7E5}" destId="{CD780140-127D-4554-9ECF-755348A236BC}" srcOrd="6" destOrd="0" presId="urn:microsoft.com/office/officeart/2005/8/layout/hProcess9"/>
    <dgm:cxn modelId="{C7E5AEBB-56AF-4213-A32F-BF8142046DA8}" type="presParOf" srcId="{B3A5FA56-35F1-471F-B0ED-89864E3CD7E5}" destId="{4FA997BF-0CAF-4EE1-AF2C-4F5C8637F59E}" srcOrd="7" destOrd="0" presId="urn:microsoft.com/office/officeart/2005/8/layout/hProcess9"/>
    <dgm:cxn modelId="{2AD43807-483D-4E00-BD2E-A7FC618E3041}" type="presParOf" srcId="{B3A5FA56-35F1-471F-B0ED-89864E3CD7E5}" destId="{BE52F561-410A-42BD-BBEA-7B9F56417375}" srcOrd="8" destOrd="0" presId="urn:microsoft.com/office/officeart/2005/8/layout/hProcess9"/>
    <dgm:cxn modelId="{6DD72CBC-BF8E-4DDD-B32E-29ED5314EBEB}" type="presParOf" srcId="{B3A5FA56-35F1-471F-B0ED-89864E3CD7E5}" destId="{80CF0A0D-D5FE-4D79-8F97-D6A32EF5E1A9}" srcOrd="9" destOrd="0" presId="urn:microsoft.com/office/officeart/2005/8/layout/hProcess9"/>
    <dgm:cxn modelId="{01D92BA7-E5F6-4871-A661-6CE78475CF62}" type="presParOf" srcId="{B3A5FA56-35F1-471F-B0ED-89864E3CD7E5}" destId="{1AE36323-5764-44FB-A596-E48BDA274168}" srcOrd="10" destOrd="0" presId="urn:microsoft.com/office/officeart/2005/8/layout/hProcess9"/>
    <dgm:cxn modelId="{CB7BFE93-0566-4A9F-A17F-9E33B34B07A5}" type="presParOf" srcId="{B3A5FA56-35F1-471F-B0ED-89864E3CD7E5}" destId="{6A4B4712-A050-44B3-AA9D-B3D9FE016CDD}" srcOrd="11" destOrd="0" presId="urn:microsoft.com/office/officeart/2005/8/layout/hProcess9"/>
    <dgm:cxn modelId="{74E41517-1508-4232-AEE8-0D1F68F78CCC}" type="presParOf" srcId="{B3A5FA56-35F1-471F-B0ED-89864E3CD7E5}" destId="{31E7D737-707E-46CF-A822-81EEE396B61E}" srcOrd="12" destOrd="0" presId="urn:microsoft.com/office/officeart/2005/8/layout/hProcess9"/>
    <dgm:cxn modelId="{BE28FD2D-B0F8-4CC7-877F-6D709D6AA1B2}" type="presParOf" srcId="{B3A5FA56-35F1-471F-B0ED-89864E3CD7E5}" destId="{70843CE3-BAC3-4D15-BEFF-C1BEC3407000}" srcOrd="13" destOrd="0" presId="urn:microsoft.com/office/officeart/2005/8/layout/hProcess9"/>
    <dgm:cxn modelId="{9D80739E-DE69-4B98-86ED-B789E847B6E2}" type="presParOf" srcId="{B3A5FA56-35F1-471F-B0ED-89864E3CD7E5}" destId="{427B41E8-B3D9-4221-819B-65EA7FDBBC13}" srcOrd="1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533D6-994D-405F-A70B-D420B8F802F3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542D032-7168-485D-80A2-080815F28E94}">
      <dgm:prSet/>
      <dgm:spPr/>
      <dgm:t>
        <a:bodyPr/>
        <a:lstStyle/>
        <a:p>
          <a:r>
            <a:rPr lang="en-US" u="sng" dirty="0"/>
            <a:t>Recipient</a:t>
          </a:r>
          <a:r>
            <a:rPr lang="en-US" dirty="0"/>
            <a:t> responsible for keeping track of sources of funding</a:t>
          </a:r>
        </a:p>
      </dgm:t>
    </dgm:pt>
    <dgm:pt modelId="{B853AD56-F615-4E18-8274-6BCDAE490CA1}" type="parTrans" cxnId="{BF5017BD-47E7-48E7-9391-867206803F9F}">
      <dgm:prSet/>
      <dgm:spPr/>
      <dgm:t>
        <a:bodyPr/>
        <a:lstStyle/>
        <a:p>
          <a:endParaRPr lang="en-US"/>
        </a:p>
      </dgm:t>
    </dgm:pt>
    <dgm:pt modelId="{8123D0FA-A4EC-4721-8183-145C2F2AAC49}" type="sibTrans" cxnId="{BF5017BD-47E7-48E7-9391-867206803F9F}">
      <dgm:prSet/>
      <dgm:spPr/>
      <dgm:t>
        <a:bodyPr/>
        <a:lstStyle/>
        <a:p>
          <a:endParaRPr lang="en-US"/>
        </a:p>
      </dgm:t>
    </dgm:pt>
    <dgm:pt modelId="{6745C269-BF71-4E8D-8530-9810A027F31F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Splitting each bid item by % funding</a:t>
          </a:r>
        </a:p>
      </dgm:t>
    </dgm:pt>
    <dgm:pt modelId="{514BE7EE-04D8-491A-B7E0-45CD1A0798B2}" type="parTrans" cxnId="{8BF1FC51-D2E3-4E39-AD63-72BF9C11E4CA}">
      <dgm:prSet/>
      <dgm:spPr/>
      <dgm:t>
        <a:bodyPr/>
        <a:lstStyle/>
        <a:p>
          <a:endParaRPr lang="en-US"/>
        </a:p>
      </dgm:t>
    </dgm:pt>
    <dgm:pt modelId="{D52CDF27-AE80-4E22-A9A8-8B55CCDCBB21}" type="sibTrans" cxnId="{8BF1FC51-D2E3-4E39-AD63-72BF9C11E4CA}">
      <dgm:prSet/>
      <dgm:spPr/>
      <dgm:t>
        <a:bodyPr/>
        <a:lstStyle/>
        <a:p>
          <a:endParaRPr lang="en-US"/>
        </a:p>
      </dgm:t>
    </dgm:pt>
    <dgm:pt modelId="{73DFB747-39D7-4338-97D2-E7CB72653EDA}">
      <dgm:prSet/>
      <dgm:spPr/>
      <dgm:t>
        <a:bodyPr/>
        <a:lstStyle/>
        <a:p>
          <a:r>
            <a:rPr lang="en-US" u="sng" dirty="0"/>
            <a:t>Recipient</a:t>
          </a:r>
          <a:r>
            <a:rPr lang="en-US" dirty="0"/>
            <a:t> responsible for ensuring there’s no “double-dipping”</a:t>
          </a:r>
        </a:p>
      </dgm:t>
    </dgm:pt>
    <dgm:pt modelId="{E632E267-C745-4959-8524-B32E5FDA1CEE}" type="parTrans" cxnId="{C88A83C7-61E0-47D5-8DA1-BFE38451ABB3}">
      <dgm:prSet/>
      <dgm:spPr/>
      <dgm:t>
        <a:bodyPr/>
        <a:lstStyle/>
        <a:p>
          <a:endParaRPr lang="en-US"/>
        </a:p>
      </dgm:t>
    </dgm:pt>
    <dgm:pt modelId="{ED7915C7-0501-423B-B669-C2684E57CA22}" type="sibTrans" cxnId="{C88A83C7-61E0-47D5-8DA1-BFE38451ABB3}">
      <dgm:prSet/>
      <dgm:spPr/>
      <dgm:t>
        <a:bodyPr/>
        <a:lstStyle/>
        <a:p>
          <a:endParaRPr lang="en-US"/>
        </a:p>
      </dgm:t>
    </dgm:pt>
    <dgm:pt modelId="{F0E08BA5-555D-4DC5-9D07-740F51390AFC}">
      <dgm:prSet/>
      <dgm:spPr/>
      <dgm:t>
        <a:bodyPr/>
        <a:lstStyle/>
        <a:p>
          <a:r>
            <a:rPr lang="en-US" u="sng" dirty="0"/>
            <a:t>Recipient</a:t>
          </a:r>
          <a:r>
            <a:rPr lang="en-US" dirty="0"/>
            <a:t> responsible for determining which funding sources to request first</a:t>
          </a:r>
        </a:p>
      </dgm:t>
    </dgm:pt>
    <dgm:pt modelId="{6BFC8D66-7F3A-4137-B4F2-CF7E6FC6F6CB}" type="parTrans" cxnId="{7C79694D-11DA-484F-A52A-8C2E6C6499C5}">
      <dgm:prSet/>
      <dgm:spPr/>
      <dgm:t>
        <a:bodyPr/>
        <a:lstStyle/>
        <a:p>
          <a:endParaRPr lang="en-US"/>
        </a:p>
      </dgm:t>
    </dgm:pt>
    <dgm:pt modelId="{5143D640-8020-4796-B3D1-7EFD423F48C0}" type="sibTrans" cxnId="{7C79694D-11DA-484F-A52A-8C2E6C6499C5}">
      <dgm:prSet/>
      <dgm:spPr/>
      <dgm:t>
        <a:bodyPr/>
        <a:lstStyle/>
        <a:p>
          <a:endParaRPr lang="en-US"/>
        </a:p>
      </dgm:t>
    </dgm:pt>
    <dgm:pt modelId="{DA2404BA-DE93-445D-B22A-F82F54DA1054}">
      <dgm:prSet/>
      <dgm:spPr>
        <a:solidFill>
          <a:schemeClr val="accent3"/>
        </a:solidFill>
      </dgm:spPr>
      <dgm:t>
        <a:bodyPr/>
        <a:lstStyle/>
        <a:p>
          <a:r>
            <a:rPr lang="en-US"/>
            <a:t>Assign funding to specific bid items</a:t>
          </a:r>
          <a:endParaRPr lang="en-US" dirty="0"/>
        </a:p>
      </dgm:t>
    </dgm:pt>
    <dgm:pt modelId="{F8E62FD8-0ECE-4964-811B-AD68420B64C3}" type="parTrans" cxnId="{3BB27D0C-5484-48AC-B178-C62C2D34C6BA}">
      <dgm:prSet/>
      <dgm:spPr/>
      <dgm:t>
        <a:bodyPr/>
        <a:lstStyle/>
        <a:p>
          <a:endParaRPr lang="en-US"/>
        </a:p>
      </dgm:t>
    </dgm:pt>
    <dgm:pt modelId="{EDF2E611-B63F-4654-9EE5-A21C8BF9DD0E}" type="sibTrans" cxnId="{3BB27D0C-5484-48AC-B178-C62C2D34C6BA}">
      <dgm:prSet/>
      <dgm:spPr/>
      <dgm:t>
        <a:bodyPr/>
        <a:lstStyle/>
        <a:p>
          <a:endParaRPr lang="en-US"/>
        </a:p>
      </dgm:t>
    </dgm:pt>
    <dgm:pt modelId="{4B0E5531-E467-46BD-8EAB-B3ED5DB71414}">
      <dgm:prSet/>
      <dgm:spPr/>
      <dgm:t>
        <a:bodyPr/>
        <a:lstStyle/>
        <a:p>
          <a:r>
            <a:rPr lang="en-US"/>
            <a:t>Staff </a:t>
          </a:r>
          <a:r>
            <a:rPr lang="en-US" dirty="0"/>
            <a:t>include lump-sum amount of other funding sources in the construction disbursement form</a:t>
          </a:r>
        </a:p>
      </dgm:t>
    </dgm:pt>
    <dgm:pt modelId="{C12A0432-1E6B-45CA-84CC-35EA2ABAAE7F}" type="parTrans" cxnId="{6827AF1B-EA7D-4990-8910-115EBDBB9279}">
      <dgm:prSet/>
      <dgm:spPr/>
      <dgm:t>
        <a:bodyPr/>
        <a:lstStyle/>
        <a:p>
          <a:endParaRPr lang="en-US"/>
        </a:p>
      </dgm:t>
    </dgm:pt>
    <dgm:pt modelId="{B012CC68-B939-4F1C-BF4F-24B6C796BD52}" type="sibTrans" cxnId="{6827AF1B-EA7D-4990-8910-115EBDBB9279}">
      <dgm:prSet/>
      <dgm:spPr/>
      <dgm:t>
        <a:bodyPr/>
        <a:lstStyle/>
        <a:p>
          <a:endParaRPr lang="en-US"/>
        </a:p>
      </dgm:t>
    </dgm:pt>
    <dgm:pt modelId="{83A8BB5A-BF04-4BBF-8482-EE8102484474}" type="pres">
      <dgm:prSet presAssocID="{707533D6-994D-405F-A70B-D420B8F802F3}" presName="diagram" presStyleCnt="0">
        <dgm:presLayoutVars>
          <dgm:dir/>
          <dgm:resizeHandles val="exact"/>
        </dgm:presLayoutVars>
      </dgm:prSet>
      <dgm:spPr/>
    </dgm:pt>
    <dgm:pt modelId="{FB100A4D-0667-4F08-9949-3AEB34837833}" type="pres">
      <dgm:prSet presAssocID="{8542D032-7168-485D-80A2-080815F28E94}" presName="node" presStyleLbl="node1" presStyleIdx="0" presStyleCnt="6">
        <dgm:presLayoutVars>
          <dgm:bulletEnabled val="1"/>
        </dgm:presLayoutVars>
      </dgm:prSet>
      <dgm:spPr/>
    </dgm:pt>
    <dgm:pt modelId="{8B60B06B-6BB6-47DA-BA47-0DB26349DA6B}" type="pres">
      <dgm:prSet presAssocID="{8123D0FA-A4EC-4721-8183-145C2F2AAC49}" presName="sibTrans" presStyleCnt="0"/>
      <dgm:spPr/>
    </dgm:pt>
    <dgm:pt modelId="{77BCD7D6-318A-43FF-B020-DD0E34ECFB58}" type="pres">
      <dgm:prSet presAssocID="{73DFB747-39D7-4338-97D2-E7CB72653EDA}" presName="node" presStyleLbl="node1" presStyleIdx="1" presStyleCnt="6">
        <dgm:presLayoutVars>
          <dgm:bulletEnabled val="1"/>
        </dgm:presLayoutVars>
      </dgm:prSet>
      <dgm:spPr/>
    </dgm:pt>
    <dgm:pt modelId="{37CA608B-E942-44D6-BDA0-C1AC17997E28}" type="pres">
      <dgm:prSet presAssocID="{ED7915C7-0501-423B-B669-C2684E57CA22}" presName="sibTrans" presStyleCnt="0"/>
      <dgm:spPr/>
    </dgm:pt>
    <dgm:pt modelId="{899F757E-531B-47C3-BC38-56E18DECDF0A}" type="pres">
      <dgm:prSet presAssocID="{DA2404BA-DE93-445D-B22A-F82F54DA1054}" presName="node" presStyleLbl="node1" presStyleIdx="2" presStyleCnt="6">
        <dgm:presLayoutVars>
          <dgm:bulletEnabled val="1"/>
        </dgm:presLayoutVars>
      </dgm:prSet>
      <dgm:spPr/>
    </dgm:pt>
    <dgm:pt modelId="{19A61B23-E5FC-4EEA-A597-B272F7651E4D}" type="pres">
      <dgm:prSet presAssocID="{EDF2E611-B63F-4654-9EE5-A21C8BF9DD0E}" presName="sibTrans" presStyleCnt="0"/>
      <dgm:spPr/>
    </dgm:pt>
    <dgm:pt modelId="{98F4AB55-1F84-440E-997D-8E2965BC924F}" type="pres">
      <dgm:prSet presAssocID="{F0E08BA5-555D-4DC5-9D07-740F51390AFC}" presName="node" presStyleLbl="node1" presStyleIdx="3" presStyleCnt="6">
        <dgm:presLayoutVars>
          <dgm:bulletEnabled val="1"/>
        </dgm:presLayoutVars>
      </dgm:prSet>
      <dgm:spPr/>
    </dgm:pt>
    <dgm:pt modelId="{7E22A416-8015-420E-AD08-A5D48D072BF6}" type="pres">
      <dgm:prSet presAssocID="{5143D640-8020-4796-B3D1-7EFD423F48C0}" presName="sibTrans" presStyleCnt="0"/>
      <dgm:spPr/>
    </dgm:pt>
    <dgm:pt modelId="{21A1761F-6182-43A4-8470-408CECEC560E}" type="pres">
      <dgm:prSet presAssocID="{4B0E5531-E467-46BD-8EAB-B3ED5DB71414}" presName="node" presStyleLbl="node1" presStyleIdx="4" presStyleCnt="6">
        <dgm:presLayoutVars>
          <dgm:bulletEnabled val="1"/>
        </dgm:presLayoutVars>
      </dgm:prSet>
      <dgm:spPr/>
    </dgm:pt>
    <dgm:pt modelId="{A232F3FC-F831-4AB5-B0F8-6752823FF7EA}" type="pres">
      <dgm:prSet presAssocID="{B012CC68-B939-4F1C-BF4F-24B6C796BD52}" presName="sibTrans" presStyleCnt="0"/>
      <dgm:spPr/>
    </dgm:pt>
    <dgm:pt modelId="{DC5222D4-7E8A-4D0A-BFB4-F827CE60EC30}" type="pres">
      <dgm:prSet presAssocID="{6745C269-BF71-4E8D-8530-9810A027F31F}" presName="node" presStyleLbl="node1" presStyleIdx="5" presStyleCnt="6">
        <dgm:presLayoutVars>
          <dgm:bulletEnabled val="1"/>
        </dgm:presLayoutVars>
      </dgm:prSet>
      <dgm:spPr/>
    </dgm:pt>
  </dgm:ptLst>
  <dgm:cxnLst>
    <dgm:cxn modelId="{436C0004-A98B-4DC8-9FAC-700FBDA903AB}" type="presOf" srcId="{707533D6-994D-405F-A70B-D420B8F802F3}" destId="{83A8BB5A-BF04-4BBF-8482-EE8102484474}" srcOrd="0" destOrd="0" presId="urn:microsoft.com/office/officeart/2005/8/layout/default"/>
    <dgm:cxn modelId="{3BB27D0C-5484-48AC-B178-C62C2D34C6BA}" srcId="{707533D6-994D-405F-A70B-D420B8F802F3}" destId="{DA2404BA-DE93-445D-B22A-F82F54DA1054}" srcOrd="2" destOrd="0" parTransId="{F8E62FD8-0ECE-4964-811B-AD68420B64C3}" sibTransId="{EDF2E611-B63F-4654-9EE5-A21C8BF9DD0E}"/>
    <dgm:cxn modelId="{6827AF1B-EA7D-4990-8910-115EBDBB9279}" srcId="{707533D6-994D-405F-A70B-D420B8F802F3}" destId="{4B0E5531-E467-46BD-8EAB-B3ED5DB71414}" srcOrd="4" destOrd="0" parTransId="{C12A0432-1E6B-45CA-84CC-35EA2ABAAE7F}" sibTransId="{B012CC68-B939-4F1C-BF4F-24B6C796BD52}"/>
    <dgm:cxn modelId="{A6D31820-9383-4E4A-BF09-8EF4CBAF6129}" type="presOf" srcId="{73DFB747-39D7-4338-97D2-E7CB72653EDA}" destId="{77BCD7D6-318A-43FF-B020-DD0E34ECFB58}" srcOrd="0" destOrd="0" presId="urn:microsoft.com/office/officeart/2005/8/layout/default"/>
    <dgm:cxn modelId="{815F8D36-E0B2-41C2-89BD-A6A179A2B5BD}" type="presOf" srcId="{DA2404BA-DE93-445D-B22A-F82F54DA1054}" destId="{899F757E-531B-47C3-BC38-56E18DECDF0A}" srcOrd="0" destOrd="0" presId="urn:microsoft.com/office/officeart/2005/8/layout/default"/>
    <dgm:cxn modelId="{45C17A62-2939-4517-A3F2-BC9C8AE507D4}" type="presOf" srcId="{6745C269-BF71-4E8D-8530-9810A027F31F}" destId="{DC5222D4-7E8A-4D0A-BFB4-F827CE60EC30}" srcOrd="0" destOrd="0" presId="urn:microsoft.com/office/officeart/2005/8/layout/default"/>
    <dgm:cxn modelId="{7C79694D-11DA-484F-A52A-8C2E6C6499C5}" srcId="{707533D6-994D-405F-A70B-D420B8F802F3}" destId="{F0E08BA5-555D-4DC5-9D07-740F51390AFC}" srcOrd="3" destOrd="0" parTransId="{6BFC8D66-7F3A-4137-B4F2-CF7E6FC6F6CB}" sibTransId="{5143D640-8020-4796-B3D1-7EFD423F48C0}"/>
    <dgm:cxn modelId="{8BF1FC51-D2E3-4E39-AD63-72BF9C11E4CA}" srcId="{707533D6-994D-405F-A70B-D420B8F802F3}" destId="{6745C269-BF71-4E8D-8530-9810A027F31F}" srcOrd="5" destOrd="0" parTransId="{514BE7EE-04D8-491A-B7E0-45CD1A0798B2}" sibTransId="{D52CDF27-AE80-4E22-A9A8-8B55CCDCBB21}"/>
    <dgm:cxn modelId="{674B5676-2E85-4683-8CF0-0BFE22DD39F8}" type="presOf" srcId="{F0E08BA5-555D-4DC5-9D07-740F51390AFC}" destId="{98F4AB55-1F84-440E-997D-8E2965BC924F}" srcOrd="0" destOrd="0" presId="urn:microsoft.com/office/officeart/2005/8/layout/default"/>
    <dgm:cxn modelId="{12BCFBB2-125F-4786-A58C-5DD7A658439A}" type="presOf" srcId="{8542D032-7168-485D-80A2-080815F28E94}" destId="{FB100A4D-0667-4F08-9949-3AEB34837833}" srcOrd="0" destOrd="0" presId="urn:microsoft.com/office/officeart/2005/8/layout/default"/>
    <dgm:cxn modelId="{BF5017BD-47E7-48E7-9391-867206803F9F}" srcId="{707533D6-994D-405F-A70B-D420B8F802F3}" destId="{8542D032-7168-485D-80A2-080815F28E94}" srcOrd="0" destOrd="0" parTransId="{B853AD56-F615-4E18-8274-6BCDAE490CA1}" sibTransId="{8123D0FA-A4EC-4721-8183-145C2F2AAC49}"/>
    <dgm:cxn modelId="{C88A83C7-61E0-47D5-8DA1-BFE38451ABB3}" srcId="{707533D6-994D-405F-A70B-D420B8F802F3}" destId="{73DFB747-39D7-4338-97D2-E7CB72653EDA}" srcOrd="1" destOrd="0" parTransId="{E632E267-C745-4959-8524-B32E5FDA1CEE}" sibTransId="{ED7915C7-0501-423B-B669-C2684E57CA22}"/>
    <dgm:cxn modelId="{A4E43FFD-ED37-4168-A68C-BE1D71FFE6DB}" type="presOf" srcId="{4B0E5531-E467-46BD-8EAB-B3ED5DB71414}" destId="{21A1761F-6182-43A4-8470-408CECEC560E}" srcOrd="0" destOrd="0" presId="urn:microsoft.com/office/officeart/2005/8/layout/default"/>
    <dgm:cxn modelId="{D8744150-4DA4-445D-82F3-97AD7EAF1565}" type="presParOf" srcId="{83A8BB5A-BF04-4BBF-8482-EE8102484474}" destId="{FB100A4D-0667-4F08-9949-3AEB34837833}" srcOrd="0" destOrd="0" presId="urn:microsoft.com/office/officeart/2005/8/layout/default"/>
    <dgm:cxn modelId="{60A22B9D-C3B7-41BD-A1D4-631E3D17B16A}" type="presParOf" srcId="{83A8BB5A-BF04-4BBF-8482-EE8102484474}" destId="{8B60B06B-6BB6-47DA-BA47-0DB26349DA6B}" srcOrd="1" destOrd="0" presId="urn:microsoft.com/office/officeart/2005/8/layout/default"/>
    <dgm:cxn modelId="{F42D5107-4847-4FB1-A856-673026AE2F21}" type="presParOf" srcId="{83A8BB5A-BF04-4BBF-8482-EE8102484474}" destId="{77BCD7D6-318A-43FF-B020-DD0E34ECFB58}" srcOrd="2" destOrd="0" presId="urn:microsoft.com/office/officeart/2005/8/layout/default"/>
    <dgm:cxn modelId="{B5FBBE92-8239-4551-8AA6-A9F8930FCA83}" type="presParOf" srcId="{83A8BB5A-BF04-4BBF-8482-EE8102484474}" destId="{37CA608B-E942-44D6-BDA0-C1AC17997E28}" srcOrd="3" destOrd="0" presId="urn:microsoft.com/office/officeart/2005/8/layout/default"/>
    <dgm:cxn modelId="{49678F2F-E8D6-47D8-B1A4-076B2059EF13}" type="presParOf" srcId="{83A8BB5A-BF04-4BBF-8482-EE8102484474}" destId="{899F757E-531B-47C3-BC38-56E18DECDF0A}" srcOrd="4" destOrd="0" presId="urn:microsoft.com/office/officeart/2005/8/layout/default"/>
    <dgm:cxn modelId="{15D1FCC3-30EB-40BF-9F4A-3617E9C9CF3B}" type="presParOf" srcId="{83A8BB5A-BF04-4BBF-8482-EE8102484474}" destId="{19A61B23-E5FC-4EEA-A597-B272F7651E4D}" srcOrd="5" destOrd="0" presId="urn:microsoft.com/office/officeart/2005/8/layout/default"/>
    <dgm:cxn modelId="{EE78C77D-8700-47F9-8FF1-EB3124A1AD1C}" type="presParOf" srcId="{83A8BB5A-BF04-4BBF-8482-EE8102484474}" destId="{98F4AB55-1F84-440E-997D-8E2965BC924F}" srcOrd="6" destOrd="0" presId="urn:microsoft.com/office/officeart/2005/8/layout/default"/>
    <dgm:cxn modelId="{5C6DE319-C6EB-4A76-AB8C-49B9ED10CEDB}" type="presParOf" srcId="{83A8BB5A-BF04-4BBF-8482-EE8102484474}" destId="{7E22A416-8015-420E-AD08-A5D48D072BF6}" srcOrd="7" destOrd="0" presId="urn:microsoft.com/office/officeart/2005/8/layout/default"/>
    <dgm:cxn modelId="{A7FFDEAE-1FD3-4E23-AA12-217B9C372D84}" type="presParOf" srcId="{83A8BB5A-BF04-4BBF-8482-EE8102484474}" destId="{21A1761F-6182-43A4-8470-408CECEC560E}" srcOrd="8" destOrd="0" presId="urn:microsoft.com/office/officeart/2005/8/layout/default"/>
    <dgm:cxn modelId="{937B0425-E96C-4CEA-A3A3-A7E6A02B0491}" type="presParOf" srcId="{83A8BB5A-BF04-4BBF-8482-EE8102484474}" destId="{A232F3FC-F831-4AB5-B0F8-6752823FF7EA}" srcOrd="9" destOrd="0" presId="urn:microsoft.com/office/officeart/2005/8/layout/default"/>
    <dgm:cxn modelId="{2AC37175-6C9B-48EA-AD38-0A65B08FD400}" type="presParOf" srcId="{83A8BB5A-BF04-4BBF-8482-EE8102484474}" destId="{DC5222D4-7E8A-4D0A-BFB4-F827CE60EC3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78DA2-5071-42DB-B494-DE2F72814DF3}">
      <dsp:nvSpPr>
        <dsp:cNvPr id="0" name=""/>
        <dsp:cNvSpPr/>
      </dsp:nvSpPr>
      <dsp:spPr>
        <a:xfrm>
          <a:off x="0" y="301652"/>
          <a:ext cx="797675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1300C-5A8D-416B-BCD2-F295A6045F90}">
      <dsp:nvSpPr>
        <dsp:cNvPr id="0" name=""/>
        <dsp:cNvSpPr/>
      </dsp:nvSpPr>
      <dsp:spPr>
        <a:xfrm>
          <a:off x="398837" y="35972"/>
          <a:ext cx="558373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052" tIns="0" rIns="21105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Sources of Co-Funding</a:t>
          </a:r>
        </a:p>
      </dsp:txBody>
      <dsp:txXfrm>
        <a:off x="424776" y="61911"/>
        <a:ext cx="5531853" cy="479482"/>
      </dsp:txXfrm>
    </dsp:sp>
    <dsp:sp modelId="{20A5F264-C923-492E-A3B3-1C58BD50E1AF}">
      <dsp:nvSpPr>
        <dsp:cNvPr id="0" name=""/>
        <dsp:cNvSpPr/>
      </dsp:nvSpPr>
      <dsp:spPr>
        <a:xfrm>
          <a:off x="0" y="1118132"/>
          <a:ext cx="797675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B62FA-FE7D-4780-B5DE-24CCD957F5DF}">
      <dsp:nvSpPr>
        <dsp:cNvPr id="0" name=""/>
        <dsp:cNvSpPr/>
      </dsp:nvSpPr>
      <dsp:spPr>
        <a:xfrm>
          <a:off x="398837" y="852452"/>
          <a:ext cx="558373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052" tIns="0" rIns="21105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WIFIA Co-Funded Projects</a:t>
          </a:r>
        </a:p>
      </dsp:txBody>
      <dsp:txXfrm>
        <a:off x="424776" y="878391"/>
        <a:ext cx="5531853" cy="479482"/>
      </dsp:txXfrm>
    </dsp:sp>
    <dsp:sp modelId="{434BEBA8-B0EF-4F23-A473-6647B3842F02}">
      <dsp:nvSpPr>
        <dsp:cNvPr id="0" name=""/>
        <dsp:cNvSpPr/>
      </dsp:nvSpPr>
      <dsp:spPr>
        <a:xfrm>
          <a:off x="0" y="1934612"/>
          <a:ext cx="797675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F6C3F-3106-4665-BDEA-9E23DC408C65}">
      <dsp:nvSpPr>
        <dsp:cNvPr id="0" name=""/>
        <dsp:cNvSpPr/>
      </dsp:nvSpPr>
      <dsp:spPr>
        <a:xfrm>
          <a:off x="398837" y="1668932"/>
          <a:ext cx="558373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052" tIns="0" rIns="21105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SRF vs WIFIA Loan Features</a:t>
          </a:r>
        </a:p>
      </dsp:txBody>
      <dsp:txXfrm>
        <a:off x="424776" y="1694871"/>
        <a:ext cx="5531853" cy="479482"/>
      </dsp:txXfrm>
    </dsp:sp>
    <dsp:sp modelId="{362D5AED-CD4C-4AD8-92BA-41AAD8D299A6}">
      <dsp:nvSpPr>
        <dsp:cNvPr id="0" name=""/>
        <dsp:cNvSpPr/>
      </dsp:nvSpPr>
      <dsp:spPr>
        <a:xfrm>
          <a:off x="0" y="2751092"/>
          <a:ext cx="797675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E7659-D01E-43BD-B3FC-D0A65558D544}">
      <dsp:nvSpPr>
        <dsp:cNvPr id="0" name=""/>
        <dsp:cNvSpPr/>
      </dsp:nvSpPr>
      <dsp:spPr>
        <a:xfrm>
          <a:off x="398837" y="2485412"/>
          <a:ext cx="558373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052" tIns="0" rIns="21105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Requirements of Non-SRF Sources</a:t>
          </a:r>
        </a:p>
      </dsp:txBody>
      <dsp:txXfrm>
        <a:off x="424776" y="2511351"/>
        <a:ext cx="5531853" cy="479482"/>
      </dsp:txXfrm>
    </dsp:sp>
    <dsp:sp modelId="{AB72F21D-A7FE-4EB1-AC78-20A11F4DE927}">
      <dsp:nvSpPr>
        <dsp:cNvPr id="0" name=""/>
        <dsp:cNvSpPr/>
      </dsp:nvSpPr>
      <dsp:spPr>
        <a:xfrm>
          <a:off x="0" y="3567572"/>
          <a:ext cx="797675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93E95-2A5D-4AA9-87A6-6DF0E8B4B6BE}">
      <dsp:nvSpPr>
        <dsp:cNvPr id="0" name=""/>
        <dsp:cNvSpPr/>
      </dsp:nvSpPr>
      <dsp:spPr>
        <a:xfrm>
          <a:off x="398837" y="3301892"/>
          <a:ext cx="558373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052" tIns="0" rIns="21105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CA’s Application Review Process</a:t>
          </a:r>
          <a:endParaRPr lang="en-US" sz="1800" kern="1200" dirty="0"/>
        </a:p>
      </dsp:txBody>
      <dsp:txXfrm>
        <a:off x="424776" y="3327831"/>
        <a:ext cx="5531853" cy="479482"/>
      </dsp:txXfrm>
    </dsp:sp>
    <dsp:sp modelId="{AF1D4C88-29FA-40CA-B58E-19D6AA2C6698}">
      <dsp:nvSpPr>
        <dsp:cNvPr id="0" name=""/>
        <dsp:cNvSpPr/>
      </dsp:nvSpPr>
      <dsp:spPr>
        <a:xfrm>
          <a:off x="0" y="4384052"/>
          <a:ext cx="797675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C5E31-7EBC-4BD5-AEA1-342DD129B881}">
      <dsp:nvSpPr>
        <dsp:cNvPr id="0" name=""/>
        <dsp:cNvSpPr/>
      </dsp:nvSpPr>
      <dsp:spPr>
        <a:xfrm>
          <a:off x="398837" y="4118372"/>
          <a:ext cx="558373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052" tIns="0" rIns="21105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 it’s Working</a:t>
          </a:r>
        </a:p>
      </dsp:txBody>
      <dsp:txXfrm>
        <a:off x="424776" y="4144311"/>
        <a:ext cx="5531853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692FD-3F74-464C-A8FC-5BC914B08A22}">
      <dsp:nvSpPr>
        <dsp:cNvPr id="0" name=""/>
        <dsp:cNvSpPr/>
      </dsp:nvSpPr>
      <dsp:spPr>
        <a:xfrm>
          <a:off x="862652" y="0"/>
          <a:ext cx="9776733" cy="5102104"/>
        </a:xfrm>
        <a:prstGeom prst="rightArrow">
          <a:avLst/>
        </a:prstGeo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1F5F9-B8C0-4D42-ACE5-E6B57E1FB0F1}">
      <dsp:nvSpPr>
        <dsp:cNvPr id="0" name=""/>
        <dsp:cNvSpPr/>
      </dsp:nvSpPr>
      <dsp:spPr>
        <a:xfrm>
          <a:off x="1625" y="1530631"/>
          <a:ext cx="1236693" cy="2040841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Submit Application</a:t>
          </a:r>
        </a:p>
      </dsp:txBody>
      <dsp:txXfrm>
        <a:off x="61995" y="1591001"/>
        <a:ext cx="1115953" cy="1920101"/>
      </dsp:txXfrm>
    </dsp:sp>
    <dsp:sp modelId="{3A833432-2CF4-4300-8A6F-B93A366E180E}">
      <dsp:nvSpPr>
        <dsp:cNvPr id="0" name=""/>
        <dsp:cNvSpPr/>
      </dsp:nvSpPr>
      <dsp:spPr>
        <a:xfrm>
          <a:off x="1444435" y="1530631"/>
          <a:ext cx="1236693" cy="2040841"/>
        </a:xfrm>
        <a:prstGeom prst="roundRect">
          <a:avLst/>
        </a:prstGeom>
        <a:solidFill>
          <a:srgbClr val="8064A2">
            <a:hueOff val="-744128"/>
            <a:satOff val="4483"/>
            <a:lumOff val="3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Application Completeness Review</a:t>
          </a:r>
        </a:p>
      </dsp:txBody>
      <dsp:txXfrm>
        <a:off x="1504805" y="1591001"/>
        <a:ext cx="1115953" cy="1920101"/>
      </dsp:txXfrm>
    </dsp:sp>
    <dsp:sp modelId="{B3951F3E-97BF-441B-8ABA-0B7F5016F25B}">
      <dsp:nvSpPr>
        <dsp:cNvPr id="0" name=""/>
        <dsp:cNvSpPr/>
      </dsp:nvSpPr>
      <dsp:spPr>
        <a:xfrm>
          <a:off x="2887244" y="1530631"/>
          <a:ext cx="1236693" cy="2040841"/>
        </a:xfrm>
        <a:prstGeom prst="roundRect">
          <a:avLst/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Priority Score</a:t>
          </a:r>
        </a:p>
      </dsp:txBody>
      <dsp:txXfrm>
        <a:off x="2947614" y="1591001"/>
        <a:ext cx="1115953" cy="1920101"/>
      </dsp:txXfrm>
    </dsp:sp>
    <dsp:sp modelId="{CD780140-127D-4554-9ECF-755348A236BC}">
      <dsp:nvSpPr>
        <dsp:cNvPr id="0" name=""/>
        <dsp:cNvSpPr/>
      </dsp:nvSpPr>
      <dsp:spPr>
        <a:xfrm>
          <a:off x="4330054" y="1530631"/>
          <a:ext cx="1236693" cy="2040841"/>
        </a:xfrm>
        <a:prstGeom prst="roundRect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Placed on Fundable List </a:t>
          </a:r>
        </a:p>
      </dsp:txBody>
      <dsp:txXfrm>
        <a:off x="4390424" y="1591001"/>
        <a:ext cx="1115953" cy="1920101"/>
      </dsp:txXfrm>
    </dsp:sp>
    <dsp:sp modelId="{BE52F561-410A-42BD-BBEA-7B9F56417375}">
      <dsp:nvSpPr>
        <dsp:cNvPr id="0" name=""/>
        <dsp:cNvSpPr/>
      </dsp:nvSpPr>
      <dsp:spPr>
        <a:xfrm>
          <a:off x="5772863" y="1530631"/>
          <a:ext cx="1399121" cy="2040841"/>
        </a:xfrm>
        <a:prstGeom prst="roundRect">
          <a:avLst/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Eligibility Review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(Technical, Environmental, Financial, </a:t>
          </a:r>
          <a:b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Legal)</a:t>
          </a:r>
        </a:p>
      </dsp:txBody>
      <dsp:txXfrm>
        <a:off x="5841162" y="1598930"/>
        <a:ext cx="1262523" cy="1904243"/>
      </dsp:txXfrm>
    </dsp:sp>
    <dsp:sp modelId="{1AE36323-5764-44FB-A596-E48BDA274168}">
      <dsp:nvSpPr>
        <dsp:cNvPr id="0" name=""/>
        <dsp:cNvSpPr/>
      </dsp:nvSpPr>
      <dsp:spPr>
        <a:xfrm>
          <a:off x="7378100" y="1530631"/>
          <a:ext cx="1236693" cy="2040841"/>
        </a:xfrm>
        <a:prstGeom prst="roundRect">
          <a:avLst/>
        </a:prstGeom>
        <a:solidFill>
          <a:srgbClr val="8064A2">
            <a:hueOff val="-3720641"/>
            <a:satOff val="22416"/>
            <a:lumOff val="179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Execute Funding Agreement</a:t>
          </a:r>
          <a:r>
            <a:rPr lang="en-US" sz="1500" kern="1200" baseline="30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</a:p>
      </dsp:txBody>
      <dsp:txXfrm>
        <a:off x="7438470" y="1591001"/>
        <a:ext cx="1115953" cy="1920101"/>
      </dsp:txXfrm>
    </dsp:sp>
    <dsp:sp modelId="{31E7D737-707E-46CF-A822-81EEE396B61E}">
      <dsp:nvSpPr>
        <dsp:cNvPr id="0" name=""/>
        <dsp:cNvSpPr/>
      </dsp:nvSpPr>
      <dsp:spPr>
        <a:xfrm>
          <a:off x="8820909" y="1530631"/>
          <a:ext cx="1236693" cy="2040841"/>
        </a:xfrm>
        <a:prstGeom prst="roundRect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Final Budget Approval 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(after Bid Opening)</a:t>
          </a:r>
          <a:endParaRPr lang="en-US" sz="1500" kern="1200" baseline="30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881279" y="1591001"/>
        <a:ext cx="1115953" cy="1920101"/>
      </dsp:txXfrm>
    </dsp:sp>
    <dsp:sp modelId="{427B41E8-B3D9-4221-819B-65EA7FDBBC13}">
      <dsp:nvSpPr>
        <dsp:cNvPr id="0" name=""/>
        <dsp:cNvSpPr/>
      </dsp:nvSpPr>
      <dsp:spPr>
        <a:xfrm>
          <a:off x="10263719" y="1530631"/>
          <a:ext cx="1236693" cy="2040841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Construction Disbursement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&amp;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Inspection</a:t>
          </a:r>
        </a:p>
      </dsp:txBody>
      <dsp:txXfrm>
        <a:off x="10324089" y="1591001"/>
        <a:ext cx="1115953" cy="1920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00A4D-0667-4F08-9949-3AEB34837833}">
      <dsp:nvSpPr>
        <dsp:cNvPr id="0" name=""/>
        <dsp:cNvSpPr/>
      </dsp:nvSpPr>
      <dsp:spPr>
        <a:xfrm>
          <a:off x="0" y="10552"/>
          <a:ext cx="3330948" cy="19985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sng" kern="1200" dirty="0"/>
            <a:t>Recipient</a:t>
          </a:r>
          <a:r>
            <a:rPr lang="en-US" sz="2500" kern="1200" dirty="0"/>
            <a:t> responsible for keeping track of sources of funding</a:t>
          </a:r>
        </a:p>
      </dsp:txBody>
      <dsp:txXfrm>
        <a:off x="0" y="10552"/>
        <a:ext cx="3330948" cy="1998569"/>
      </dsp:txXfrm>
    </dsp:sp>
    <dsp:sp modelId="{77BCD7D6-318A-43FF-B020-DD0E34ECFB58}">
      <dsp:nvSpPr>
        <dsp:cNvPr id="0" name=""/>
        <dsp:cNvSpPr/>
      </dsp:nvSpPr>
      <dsp:spPr>
        <a:xfrm>
          <a:off x="3664043" y="10552"/>
          <a:ext cx="3330948" cy="19985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sng" kern="1200" dirty="0"/>
            <a:t>Recipient</a:t>
          </a:r>
          <a:r>
            <a:rPr lang="en-US" sz="2500" kern="1200" dirty="0"/>
            <a:t> responsible for ensuring there’s no “double-dipping”</a:t>
          </a:r>
        </a:p>
      </dsp:txBody>
      <dsp:txXfrm>
        <a:off x="3664043" y="10552"/>
        <a:ext cx="3330948" cy="1998569"/>
      </dsp:txXfrm>
    </dsp:sp>
    <dsp:sp modelId="{899F757E-531B-47C3-BC38-56E18DECDF0A}">
      <dsp:nvSpPr>
        <dsp:cNvPr id="0" name=""/>
        <dsp:cNvSpPr/>
      </dsp:nvSpPr>
      <dsp:spPr>
        <a:xfrm>
          <a:off x="7328086" y="10552"/>
          <a:ext cx="3330948" cy="1998569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Assign funding to specific bid items</a:t>
          </a:r>
          <a:endParaRPr lang="en-US" sz="2500" kern="1200" dirty="0"/>
        </a:p>
      </dsp:txBody>
      <dsp:txXfrm>
        <a:off x="7328086" y="10552"/>
        <a:ext cx="3330948" cy="1998569"/>
      </dsp:txXfrm>
    </dsp:sp>
    <dsp:sp modelId="{98F4AB55-1F84-440E-997D-8E2965BC924F}">
      <dsp:nvSpPr>
        <dsp:cNvPr id="0" name=""/>
        <dsp:cNvSpPr/>
      </dsp:nvSpPr>
      <dsp:spPr>
        <a:xfrm>
          <a:off x="0" y="2342216"/>
          <a:ext cx="3330948" cy="19985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u="sng" kern="1200" dirty="0"/>
            <a:t>Recipient</a:t>
          </a:r>
          <a:r>
            <a:rPr lang="en-US" sz="2500" kern="1200" dirty="0"/>
            <a:t> responsible for determining which funding sources to request first</a:t>
          </a:r>
        </a:p>
      </dsp:txBody>
      <dsp:txXfrm>
        <a:off x="0" y="2342216"/>
        <a:ext cx="3330948" cy="1998569"/>
      </dsp:txXfrm>
    </dsp:sp>
    <dsp:sp modelId="{21A1761F-6182-43A4-8470-408CECEC560E}">
      <dsp:nvSpPr>
        <dsp:cNvPr id="0" name=""/>
        <dsp:cNvSpPr/>
      </dsp:nvSpPr>
      <dsp:spPr>
        <a:xfrm>
          <a:off x="3664043" y="2342216"/>
          <a:ext cx="3330948" cy="19985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Staff </a:t>
          </a:r>
          <a:r>
            <a:rPr lang="en-US" sz="2500" kern="1200" dirty="0"/>
            <a:t>include lump-sum amount of other funding sources in the construction disbursement form</a:t>
          </a:r>
        </a:p>
      </dsp:txBody>
      <dsp:txXfrm>
        <a:off x="3664043" y="2342216"/>
        <a:ext cx="3330948" cy="1998569"/>
      </dsp:txXfrm>
    </dsp:sp>
    <dsp:sp modelId="{DC5222D4-7E8A-4D0A-BFB4-F827CE60EC30}">
      <dsp:nvSpPr>
        <dsp:cNvPr id="0" name=""/>
        <dsp:cNvSpPr/>
      </dsp:nvSpPr>
      <dsp:spPr>
        <a:xfrm>
          <a:off x="7328086" y="2342216"/>
          <a:ext cx="3330948" cy="1998569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Splitting each bid item by % funding</a:t>
          </a:r>
        </a:p>
      </dsp:txBody>
      <dsp:txXfrm>
        <a:off x="7328086" y="2342216"/>
        <a:ext cx="3330948" cy="1998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4E81-70CD-46C0-88FF-B77D18962F3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FCD0-1D65-46BA-BE27-6CE1CE19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4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DWR - Integrated Regional Water Management (IRWM)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6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ED83F-E4D9-4D6B-B1FC-C83DC7F10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5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 SRF funds are easier to assign to projects and don’t come with a lot of extra requirements.  Here are some examples of co-funding source requirements that may be challenging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466B0E-E483-4FEE-8D84-A0ADE38B6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4A83DE-6F33-46FC-ABF4-806425B3E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6525"/>
            <a:ext cx="10483121" cy="2276891"/>
          </a:xfrm>
        </p:spPr>
        <p:txBody>
          <a:bodyPr anchor="t">
            <a:normAutofit/>
          </a:bodyPr>
          <a:lstStyle>
            <a:lvl1pPr algn="r"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7D661-7BB0-4687-9A64-1828D6368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3120" y="2549941"/>
            <a:ext cx="9144000" cy="1152629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AC4E27-E980-4F71-8F86-5CC9BE8405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7" y="4684924"/>
            <a:ext cx="2225046" cy="1345285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D9558C0-FB6A-4F5E-9A90-0D6B3C723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6184757"/>
            <a:ext cx="12192000" cy="670258"/>
          </a:xfrm>
          <a:solidFill>
            <a:srgbClr val="004E7D"/>
          </a:solidFill>
        </p:spPr>
        <p:txBody>
          <a:bodyPr anchor="ctr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unit name, date</a:t>
            </a:r>
          </a:p>
        </p:txBody>
      </p:sp>
    </p:spTree>
    <p:extLst>
      <p:ext uri="{BB962C8B-B14F-4D97-AF65-F5344CB8AC3E}">
        <p14:creationId xmlns:p14="http://schemas.microsoft.com/office/powerpoint/2010/main" val="107291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8BDE-65BA-4B6B-97DF-BF4FA6B5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56224-5D0E-432A-9251-CCF542A9C2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8800"/>
            <a:ext cx="10515600" cy="455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4E5EDB-6AF8-4152-9C68-2338E501B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5DF6-9BB8-488B-9824-01BD900C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3490F0-8170-4391-A0D8-5BCDC25C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5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BBAD-B645-468D-A0A0-824BD868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DD4BC-239F-4B09-82B8-E12498217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1B32B-1CA6-4C7E-9C3F-B8224781A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A0BC9-CFE2-4DC0-AD67-FA502169F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3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C4E0-EBAC-4E7C-BE28-BC0FFD07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5D8B0-934B-4C02-BD23-78E9CD5A5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2C38B-656C-42A7-A45B-4523264C9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3314E-D827-488E-99B8-DF6687915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87AB4-C19B-4A84-AFAC-629878771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3140AC-0AF7-4644-B94F-AA172F30B9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F8CD-4C6C-4B3F-B751-4FFF43BC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350CB95-F3D1-49A5-BC14-8EB7A27CD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F6AD44F-B14C-49C0-AED4-3E198278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8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1753-75BC-4FDC-AE08-599116BA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BBF5-709A-4722-B5F8-25FBC94C1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8513D-2361-49C3-91F2-91FE1F67F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372F2-DFE7-4D16-9E72-0BF710D2F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1EC3-AA2A-4057-A61B-9067410D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941CC7-C447-4EDF-914C-1D195793E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F3ECE-0A62-4491-90EA-14E9675F7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6D3DB-A94B-4828-AFE7-6B168D6EF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9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E744356-6CB2-4833-9D39-4BFF8467543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DB3DC-FA1C-495C-A457-8142B608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EEADB-4591-4818-A152-E71E2043C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6F29E-CD5C-4B44-9B8E-833F2FB9B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8AE23-902A-43B4-80BC-34B0AD3F115B}"/>
              </a:ext>
            </a:extLst>
          </p:cNvPr>
          <p:cNvSpPr txBox="1"/>
          <p:nvPr userDrawn="1"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004E7D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California Water Boards</a:t>
            </a:r>
          </a:p>
        </p:txBody>
      </p:sp>
    </p:spTree>
    <p:extLst>
      <p:ext uri="{BB962C8B-B14F-4D97-AF65-F5344CB8AC3E}">
        <p14:creationId xmlns:p14="http://schemas.microsoft.com/office/powerpoint/2010/main" val="356349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3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6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hyperlink" Target="https://www.epa.gov/nepa" TargetMode="Externa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1.svg"/><Relationship Id="rId4" Type="http://schemas.openxmlformats.org/officeDocument/2006/relationships/image" Target="../media/image30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373B9-551E-4F0A-B6FF-AAB47461DD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November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2484C-1499-4EBF-AE7D-A9BC2C925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3121" y="3429000"/>
            <a:ext cx="9144000" cy="115262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Michael Downey, P.E.</a:t>
            </a:r>
          </a:p>
          <a:p>
            <a:r>
              <a:rPr lang="en-US" dirty="0"/>
              <a:t>Assistant Deputy Director</a:t>
            </a:r>
          </a:p>
          <a:p>
            <a:r>
              <a:rPr lang="en-US" dirty="0"/>
              <a:t>Division of Financial Assistance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ECFF9-7B4A-4F58-8204-051DF9D8B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81" y="927847"/>
            <a:ext cx="11926438" cy="228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3000"/>
              </a:spcAft>
            </a:pPr>
            <a:r>
              <a:rPr lang="en-US" dirty="0"/>
              <a:t>California’s Process for SRF Co-Funding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5E2C8-ED4A-2E27-D446-E4C75C3D5CAE}"/>
              </a:ext>
            </a:extLst>
          </p:cNvPr>
          <p:cNvSpPr txBox="1"/>
          <p:nvPr/>
        </p:nvSpPr>
        <p:spPr>
          <a:xfrm>
            <a:off x="135049" y="189474"/>
            <a:ext cx="5456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Co-Funding 101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994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9C25074-4D87-2CBE-660C-436D696EA1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640797"/>
              </p:ext>
            </p:extLst>
          </p:nvPr>
        </p:nvGraphicFramePr>
        <p:xfrm>
          <a:off x="385160" y="996581"/>
          <a:ext cx="11502039" cy="5102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2E8DC14-511F-40D4-B2E8-B595CE47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40" y="26853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Application Review Process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989BCF-5DFF-91E2-A3EF-48C6C85E4966}"/>
              </a:ext>
            </a:extLst>
          </p:cNvPr>
          <p:cNvSpPr txBox="1">
            <a:spLocks/>
          </p:cNvSpPr>
          <p:nvPr/>
        </p:nvSpPr>
        <p:spPr>
          <a:xfrm>
            <a:off x="219760" y="4974522"/>
            <a:ext cx="7613151" cy="775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50" kern="1200" cap="all" spc="188" baseline="0">
                <a:solidFill>
                  <a:srgbClr val="1B2760"/>
                </a:solidFill>
                <a:latin typeface="+mn-lt"/>
                <a:ea typeface="+mn-ea"/>
                <a:cs typeface="+mn-cs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Clr>
                <a:srgbClr val="32B3C4"/>
              </a:buClr>
              <a:buFont typeface="Arial"/>
              <a:buNone/>
              <a:defRPr sz="1650" b="1" kern="1200" cap="none" spc="0" baseline="0">
                <a:solidFill>
                  <a:srgbClr val="32B3C4"/>
                </a:solidFill>
                <a:latin typeface="+mn-lt"/>
                <a:ea typeface="+mn-ea"/>
                <a:cs typeface="+mn-cs"/>
              </a:defRPr>
            </a:lvl2pPr>
            <a:lvl3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500" kern="1200" baseline="0">
                <a:solidFill>
                  <a:srgbClr val="6D6F72"/>
                </a:solidFill>
                <a:latin typeface="+mn-lt"/>
                <a:ea typeface="+mn-ea"/>
                <a:cs typeface="+mn-cs"/>
              </a:defRPr>
            </a:lvl3pPr>
            <a:lvl4pPr marL="137160" indent="-130302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500" kern="1200">
                <a:solidFill>
                  <a:srgbClr val="6D6F72"/>
                </a:solidFill>
                <a:latin typeface="+mn-lt"/>
                <a:ea typeface="+mn-ea"/>
                <a:cs typeface="+mn-cs"/>
              </a:defRPr>
            </a:lvl4pPr>
            <a:lvl5pPr marL="329184" indent="-192024" algn="l" defTabSz="342900" rtl="0" eaLnBrk="1" latinLnBrk="0" hangingPunct="1">
              <a:spcBef>
                <a:spcPts val="476"/>
              </a:spcBef>
              <a:spcAft>
                <a:spcPts val="450"/>
              </a:spcAft>
              <a:buClr>
                <a:srgbClr val="32B3C4"/>
              </a:buClr>
              <a:buSzPct val="100000"/>
              <a:buFont typeface="Courier New"/>
              <a:buChar char="o"/>
              <a:defRPr sz="1500" kern="1200" baseline="0">
                <a:solidFill>
                  <a:srgbClr val="6D6F72"/>
                </a:solidFill>
                <a:latin typeface="+mn-lt"/>
                <a:ea typeface="+mn-ea"/>
                <a:cs typeface="+mn-cs"/>
              </a:defRPr>
            </a:lvl5pPr>
            <a:lvl6pPr marL="500634" indent="-171450" algn="l" defTabSz="342900" rtl="0" eaLnBrk="1" latinLnBrk="0" hangingPunct="1">
              <a:spcBef>
                <a:spcPts val="0"/>
              </a:spcBef>
              <a:buClr>
                <a:srgbClr val="32B3C4"/>
              </a:buClr>
              <a:buFont typeface="Lucida Grande"/>
              <a:buChar char="-"/>
              <a:defRPr sz="1500" kern="1200" baseline="0">
                <a:solidFill>
                  <a:srgbClr val="6D6F72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" marR="0" lvl="3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A5B7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6D6F7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F7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Disburse soft costs (Planning, Design, Admin, etc.)</a:t>
            </a:r>
          </a:p>
          <a:p>
            <a:pPr marL="9144" marR="0" lvl="3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A5B7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D6F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50" b="0" i="0" u="none" strike="noStrike" kern="1200" cap="all" spc="188" normalizeH="0" baseline="0" noProof="0" dirty="0">
              <a:ln>
                <a:noFill/>
              </a:ln>
              <a:solidFill>
                <a:srgbClr val="1B27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678D2A-55AA-7394-11B6-52B05C9E48BE}"/>
              </a:ext>
            </a:extLst>
          </p:cNvPr>
          <p:cNvCxnSpPr/>
          <p:nvPr/>
        </p:nvCxnSpPr>
        <p:spPr>
          <a:xfrm>
            <a:off x="1763805" y="1845108"/>
            <a:ext cx="0" cy="546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D52533-49C3-7117-3A04-0AA45479FF29}"/>
              </a:ext>
            </a:extLst>
          </p:cNvPr>
          <p:cNvSpPr txBox="1"/>
          <p:nvPr/>
        </p:nvSpPr>
        <p:spPr>
          <a:xfrm>
            <a:off x="116540" y="1351045"/>
            <a:ext cx="382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with co-funding partners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32C450-9867-75A0-BD1F-FA6DC4DA5935}"/>
              </a:ext>
            </a:extLst>
          </p:cNvPr>
          <p:cNvCxnSpPr>
            <a:cxnSpLocks/>
          </p:cNvCxnSpPr>
          <p:nvPr/>
        </p:nvCxnSpPr>
        <p:spPr>
          <a:xfrm flipV="1">
            <a:off x="9735670" y="4641019"/>
            <a:ext cx="0" cy="502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6AE2730-3A4F-889C-297A-2C026861B1CA}"/>
              </a:ext>
            </a:extLst>
          </p:cNvPr>
          <p:cNvSpPr txBox="1"/>
          <p:nvPr/>
        </p:nvSpPr>
        <p:spPr>
          <a:xfrm>
            <a:off x="7821706" y="5143042"/>
            <a:ext cx="382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with co-funding partners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A6F04-1A14-E063-ED65-B086AB23F5F6}"/>
              </a:ext>
            </a:extLst>
          </p:cNvPr>
          <p:cNvSpPr txBox="1"/>
          <p:nvPr/>
        </p:nvSpPr>
        <p:spPr>
          <a:xfrm>
            <a:off x="4419604" y="1351045"/>
            <a:ext cx="382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with co-funding partners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B3DF209-BD44-DEDF-9F8A-894E5FF5EB9D}"/>
              </a:ext>
            </a:extLst>
          </p:cNvPr>
          <p:cNvCxnSpPr/>
          <p:nvPr/>
        </p:nvCxnSpPr>
        <p:spPr>
          <a:xfrm>
            <a:off x="6136179" y="1818754"/>
            <a:ext cx="0" cy="546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6BFC82C-ADF0-1CC4-91FC-A4218C171779}"/>
              </a:ext>
            </a:extLst>
          </p:cNvPr>
          <p:cNvSpPr txBox="1">
            <a:spLocks/>
          </p:cNvSpPr>
          <p:nvPr/>
        </p:nvSpPr>
        <p:spPr>
          <a:xfrm>
            <a:off x="102973" y="6443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FC30-E45D-4431-B46B-489B270F7815}" type="slidenum">
              <a:rPr lang="en-US" sz="2000" smtClean="0">
                <a:solidFill>
                  <a:schemeClr val="bg1"/>
                </a:solidFill>
              </a:rPr>
              <a:pPr/>
              <a:t>10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2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E461F-7DA8-0E53-58B4-C58B5551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8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How it’s Working - Pre-Agreement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7091F-7F71-D964-A605-812D00037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46412"/>
            <a:ext cx="10515600" cy="484168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Request a list of </a:t>
            </a:r>
            <a:r>
              <a:rPr lang="en-US" u="sng" dirty="0">
                <a:solidFill>
                  <a:schemeClr val="bg2">
                    <a:lumMod val="25000"/>
                  </a:schemeClr>
                </a:solidFill>
              </a:rPr>
              <a:t>all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funding sources with project application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Coordinate with applicant/co-funding partners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Determine funding amounts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Who will be environmental lead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Discuss Federal provisions and potential waivers</a:t>
            </a:r>
          </a:p>
          <a:p>
            <a:pPr lvl="1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Hold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recurring meetings with WIFIA staff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to discuss current and future projects</a:t>
            </a:r>
          </a:p>
          <a:p>
            <a:pPr lvl="1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Discuss parity/subordinate lien provision requirements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951F0F3-58FC-7C83-598D-0BCB031FFAF8}"/>
              </a:ext>
            </a:extLst>
          </p:cNvPr>
          <p:cNvSpPr txBox="1">
            <a:spLocks/>
          </p:cNvSpPr>
          <p:nvPr/>
        </p:nvSpPr>
        <p:spPr>
          <a:xfrm>
            <a:off x="102973" y="6443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FC30-E45D-4431-B46B-489B270F7815}" type="slidenum">
              <a:rPr lang="en-US" sz="2000" smtClean="0">
                <a:solidFill>
                  <a:schemeClr val="bg1"/>
                </a:solidFill>
              </a:rPr>
              <a:pPr/>
              <a:t>11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4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DD91-22FF-9431-3789-9CF39E0D7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it’s Working – Disbursements</a:t>
            </a:r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C50B2478-46B2-1531-268E-8C091E607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511142"/>
              </p:ext>
            </p:extLst>
          </p:nvPr>
        </p:nvGraphicFramePr>
        <p:xfrm>
          <a:off x="838199" y="1825625"/>
          <a:ext cx="1065903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6FB172EF-0D58-BFB4-D2D8-5253DB674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5671" y="911225"/>
            <a:ext cx="914400" cy="914400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DFB40E41-905E-750A-4192-758DC1DE7B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10516" y="911225"/>
            <a:ext cx="914400" cy="914400"/>
          </a:xfrm>
          <a:prstGeom prst="rect">
            <a:avLst/>
          </a:prstGeom>
        </p:spPr>
      </p:pic>
      <p:pic>
        <p:nvPicPr>
          <p:cNvPr id="18" name="Graphic 17" descr="Close with solid fill">
            <a:extLst>
              <a:ext uri="{FF2B5EF4-FFF2-40B4-BE49-F238E27FC236}">
                <a16:creationId xmlns:a16="http://schemas.microsoft.com/office/drawing/2014/main" id="{E0A882F5-09D3-6DD0-78CF-7B0119D518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71212" y="9112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6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6A0A-93E9-2246-D56B-033C128F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8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How it’s Working - Compliance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DDD13-FF5C-282F-A244-A331DAD514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3140" y="1616148"/>
            <a:ext cx="10515600" cy="45593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Coordinate with recipient/co-funding partners on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site inspections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Staff coordinate with recipient/co-funding partners on ensuring projects are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complying with federal provisions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Future points of coordination: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Annual surveillance of pledged loans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Audit coordination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2458DD8-D1B5-2888-9C63-FCB80EA31C8F}"/>
              </a:ext>
            </a:extLst>
          </p:cNvPr>
          <p:cNvSpPr txBox="1">
            <a:spLocks/>
          </p:cNvSpPr>
          <p:nvPr/>
        </p:nvSpPr>
        <p:spPr>
          <a:xfrm>
            <a:off x="102973" y="6443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FC30-E45D-4431-B46B-489B270F7815}" type="slidenum">
              <a:rPr lang="en-US" sz="2000" smtClean="0">
                <a:solidFill>
                  <a:schemeClr val="bg1"/>
                </a:solidFill>
              </a:rPr>
              <a:pPr/>
              <a:t>13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88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E175A5-C460-D133-E46C-16DAF43FE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37E268-3528-7150-0767-A6AC1D9D0A57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500" dirty="0">
                <a:solidFill>
                  <a:schemeClr val="accent5">
                    <a:lumMod val="50000"/>
                  </a:schemeClr>
                </a:solidFill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7B104-E5D7-5EE1-E96B-B2022FF196FF}"/>
              </a:ext>
            </a:extLst>
          </p:cNvPr>
          <p:cNvSpPr txBox="1">
            <a:spLocks/>
          </p:cNvSpPr>
          <p:nvPr/>
        </p:nvSpPr>
        <p:spPr>
          <a:xfrm>
            <a:off x="102973" y="6443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FC30-E45D-4431-B46B-489B270F7815}" type="slidenum">
              <a:rPr lang="en-US" sz="2000" smtClean="0">
                <a:solidFill>
                  <a:schemeClr val="bg1"/>
                </a:solidFill>
              </a:rPr>
              <a:pPr/>
              <a:t>14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2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8897-4323-CC74-C3F7-B30450E6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Agenda</a:t>
            </a:r>
          </a:p>
        </p:txBody>
      </p:sp>
      <p:graphicFrame>
        <p:nvGraphicFramePr>
          <p:cNvPr id="8" name="Text Placeholder 2">
            <a:extLst>
              <a:ext uri="{FF2B5EF4-FFF2-40B4-BE49-F238E27FC236}">
                <a16:creationId xmlns:a16="http://schemas.microsoft.com/office/drawing/2014/main" id="{406C0066-48B7-5077-01A6-0011BA826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480921"/>
              </p:ext>
            </p:extLst>
          </p:nvPr>
        </p:nvGraphicFramePr>
        <p:xfrm>
          <a:off x="3280246" y="992187"/>
          <a:ext cx="7976759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5C92C86-0DD2-89F2-48DA-8C14C0DF7B51}"/>
              </a:ext>
            </a:extLst>
          </p:cNvPr>
          <p:cNvSpPr txBox="1">
            <a:spLocks/>
          </p:cNvSpPr>
          <p:nvPr/>
        </p:nvSpPr>
        <p:spPr>
          <a:xfrm>
            <a:off x="102973" y="6443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FC30-E45D-4431-B46B-489B270F7815}" type="slidenum">
              <a:rPr lang="en-US" sz="2000" smtClean="0">
                <a:solidFill>
                  <a:schemeClr val="bg1"/>
                </a:solidFill>
              </a:rPr>
              <a:pPr/>
              <a:t>2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5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197F-4AB8-9E5D-E8A8-A3C0483E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Sources of Co-Funding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BF9AE-0DA6-36C3-2EE9-9C3F6DD73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348" y="1601290"/>
            <a:ext cx="6197517" cy="441063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Federal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Water Infrastructure Finance and Innovation Act (WIFIA)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US Bureau of Reclamation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WaterSmart Program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Large-Scale Water Recycling Program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U.S. Department of Agriculture (USDA)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Community Grant / Congressionally Directed Spending</a:t>
            </a:r>
          </a:p>
          <a:p>
            <a:pPr lvl="1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lvl="2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A05F8-49F1-A175-A0B6-8F9F27397A31}"/>
              </a:ext>
            </a:extLst>
          </p:cNvPr>
          <p:cNvSpPr txBox="1"/>
          <p:nvPr/>
        </p:nvSpPr>
        <p:spPr>
          <a:xfrm>
            <a:off x="6774895" y="1690688"/>
            <a:ext cx="5310617" cy="4129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Internal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Funds (Propositions)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Appropriations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20000"/>
              </a:lnSpc>
              <a:spcBef>
                <a:spcPts val="500"/>
              </a:spcBef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External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Water Resources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Office of Emergency Services Grants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F7BBDF1-1FC2-E70B-AB0B-5BD14257B44A}"/>
              </a:ext>
            </a:extLst>
          </p:cNvPr>
          <p:cNvSpPr txBox="1">
            <a:spLocks/>
          </p:cNvSpPr>
          <p:nvPr/>
        </p:nvSpPr>
        <p:spPr>
          <a:xfrm>
            <a:off x="102973" y="6443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FC30-E45D-4431-B46B-489B270F7815}" type="slidenum">
              <a:rPr lang="en-US" sz="2000" smtClean="0">
                <a:solidFill>
                  <a:schemeClr val="bg1"/>
                </a:solidFill>
              </a:rPr>
              <a:pPr/>
              <a:t>3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2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DA7CBA-D078-3107-475C-AD78E5504E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78" b="92533" l="2129" r="98975">
                        <a14:foregroundMark x1="92902" y1="37482" x2="92902" y2="37482"/>
                        <a14:foregroundMark x1="91246" y1="30015" x2="91246" y2="30015"/>
                        <a14:foregroundMark x1="83202" y1="25476" x2="83202" y2="25476"/>
                        <a14:foregroundMark x1="81861" y1="25037" x2="81861" y2="25037"/>
                        <a14:foregroundMark x1="82492" y1="25037" x2="82492" y2="25037"/>
                        <a14:foregroundMark x1="75079" y1="23719" x2="75079" y2="23719"/>
                        <a14:foregroundMark x1="75552" y1="23280" x2="74842" y2="23280"/>
                        <a14:foregroundMark x1="74842" y1="23865" x2="73817" y2="24597"/>
                        <a14:foregroundMark x1="91719" y1="28990" x2="92114" y2="29868"/>
                        <a14:foregroundMark x1="96372" y1="37335" x2="97792" y2="42606"/>
                        <a14:foregroundMark x1="91404" y1="17862" x2="81230" y2="16105"/>
                        <a14:foregroundMark x1="83123" y1="13909" x2="75552" y2="9224"/>
                        <a14:foregroundMark x1="76814" y1="13177" x2="67350" y2="15373"/>
                        <a14:foregroundMark x1="67350" y1="15373" x2="67271" y2="15520"/>
                        <a14:foregroundMark x1="69558" y1="17716" x2="65931" y2="18155"/>
                        <a14:foregroundMark x1="68218" y1="18302" x2="63644" y2="18009"/>
                        <a14:foregroundMark x1="68375" y1="16837" x2="65142" y2="16398"/>
                        <a14:foregroundMark x1="65615" y1="18741" x2="63565" y2="18741"/>
                        <a14:foregroundMark x1="54180" y1="25476" x2="23107" y2="31625"/>
                        <a14:foregroundMark x1="23107" y1="31625" x2="14826" y2="36164"/>
                        <a14:foregroundMark x1="61435" y1="18594" x2="35252" y2="17130"/>
                        <a14:foregroundMark x1="35252" y1="17130" x2="15773" y2="29868"/>
                        <a14:foregroundMark x1="15773" y1="29868" x2="12145" y2="37628"/>
                        <a14:foregroundMark x1="12145" y1="37628" x2="9621" y2="47438"/>
                        <a14:foregroundMark x1="9621" y1="47438" x2="9227" y2="48170"/>
                        <a14:foregroundMark x1="39748" y1="22255" x2="32098" y2="21230"/>
                        <a14:foregroundMark x1="43454" y1="16691" x2="33438" y2="16252"/>
                        <a14:foregroundMark x1="48186" y1="20059" x2="39826" y2="14348"/>
                        <a14:foregroundMark x1="39826" y1="14348" x2="35804" y2="13763"/>
                        <a14:foregroundMark x1="35804" y1="13763" x2="33202" y2="15520"/>
                        <a14:foregroundMark x1="57729" y1="28111" x2="20584" y2="45242"/>
                        <a14:foregroundMark x1="40457" y1="87848" x2="24448" y2="92679"/>
                        <a14:foregroundMark x1="8438" y1="53587" x2="7729" y2="71889"/>
                        <a14:foregroundMark x1="16088" y1="78624" x2="3943" y2="80527"/>
                        <a14:foregroundMark x1="13249" y1="77306" x2="8833" y2="77306"/>
                        <a14:foregroundMark x1="19401" y1="81552" x2="3864" y2="81259"/>
                        <a14:foregroundMark x1="15852" y1="77013" x2="7334" y2="76428"/>
                        <a14:foregroundMark x1="13328" y1="76428" x2="7256" y2="75110"/>
                        <a14:foregroundMark x1="13801" y1="82723" x2="2208" y2="79356"/>
                        <a14:foregroundMark x1="2208" y1="79356" x2="2208" y2="79356"/>
                        <a14:foregroundMark x1="81703" y1="70717" x2="82886" y2="83455"/>
                        <a14:foregroundMark x1="82886" y1="83455" x2="90773" y2="84480"/>
                        <a14:foregroundMark x1="90773" y1="84480" x2="95189" y2="82870"/>
                        <a14:foregroundMark x1="95189" y1="82870" x2="98975" y2="76428"/>
                        <a14:foregroundMark x1="98975" y1="76428" x2="95899" y2="70571"/>
                        <a14:foregroundMark x1="95899" y1="70571" x2="80521" y2="69693"/>
                        <a14:foregroundMark x1="91404" y1="71157" x2="88486" y2="76574"/>
                        <a14:foregroundMark x1="88486" y1="76574" x2="90457" y2="80234"/>
                        <a14:foregroundMark x1="82492" y1="76574" x2="82492" y2="74524"/>
                        <a14:foregroundMark x1="82492" y1="79209" x2="81388" y2="74817"/>
                        <a14:foregroundMark x1="82729" y1="80527" x2="80757" y2="75110"/>
                        <a14:foregroundMark x1="82098" y1="81552" x2="80363" y2="75842"/>
                        <a14:foregroundMark x1="43612" y1="16691" x2="48265" y2="15666"/>
                        <a14:foregroundMark x1="48265" y1="15666" x2="64117" y2="19180"/>
                        <a14:foregroundMark x1="55757" y1="17130" x2="50315" y2="15813"/>
                        <a14:foregroundMark x1="60568" y1="17862" x2="44558" y2="15520"/>
                        <a14:foregroundMark x1="44558" y1="15520" x2="41640" y2="16984"/>
                        <a14:foregroundMark x1="47555" y1="14934" x2="62461" y2="18448"/>
                        <a14:foregroundMark x1="7413" y1="78331" x2="7413" y2="79649"/>
                        <a14:foregroundMark x1="8360" y1="80381" x2="6230" y2="79502"/>
                        <a14:foregroundMark x1="6230" y1="79502" x2="2366" y2="79209"/>
                        <a14:foregroundMark x1="6467" y1="79941" x2="2129" y2="78477"/>
                        <a14:foregroundMark x1="7256" y1="79209" x2="2524" y2="77745"/>
                        <a14:foregroundMark x1="7177" y1="80673" x2="4101" y2="81259"/>
                        <a14:foregroundMark x1="9227" y1="81698" x2="4259" y2="81698"/>
                        <a14:foregroundMark x1="11199" y1="82284" x2="2129" y2="81406"/>
                        <a14:backgroundMark x1="90773" y1="3660" x2="81546" y2="3514"/>
                        <a14:backgroundMark x1="62461" y1="3807" x2="67666" y2="3807"/>
                        <a14:backgroundMark x1="67981" y1="3807" x2="72397" y2="3807"/>
                      </a14:backgroundRemoval>
                    </a14:imgEffect>
                  </a14:imgLayer>
                </a14:imgProps>
              </a:ext>
            </a:extLst>
          </a:blip>
          <a:srcRect l="3544" t="3527" r="1328" b="8795"/>
          <a:stretch/>
        </p:blipFill>
        <p:spPr>
          <a:xfrm>
            <a:off x="3333682" y="528539"/>
            <a:ext cx="8858318" cy="43977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0BBA94-2823-6639-8088-1E562D7C0A2F}"/>
              </a:ext>
            </a:extLst>
          </p:cNvPr>
          <p:cNvSpPr txBox="1">
            <a:spLocks/>
          </p:cNvSpPr>
          <p:nvPr/>
        </p:nvSpPr>
        <p:spPr>
          <a:xfrm>
            <a:off x="380641" y="153142"/>
            <a:ext cx="11353800" cy="1778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California’s Water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Supply Strategy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4B30D2-04D3-D152-AB87-D63E78733185}"/>
              </a:ext>
            </a:extLst>
          </p:cNvPr>
          <p:cNvSpPr txBox="1">
            <a:spLocks/>
          </p:cNvSpPr>
          <p:nvPr/>
        </p:nvSpPr>
        <p:spPr>
          <a:xfrm>
            <a:off x="102973" y="6443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FC30-E45D-4431-B46B-489B270F7815}" type="slidenum">
              <a:rPr lang="en-US" sz="2000" smtClean="0">
                <a:solidFill>
                  <a:schemeClr val="bg1"/>
                </a:solidFill>
              </a:rPr>
              <a:pPr/>
              <a:t>4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7A843E-80C7-BD5D-F9B8-9BDA29876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49" y="2423181"/>
            <a:ext cx="2953041" cy="38199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25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1A8B-F9FB-B9F8-994A-E04DF510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California’s Water Supply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7B2C3-AD67-2428-BE69-0D8D709C5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1383" y="5036038"/>
            <a:ext cx="8669233" cy="11227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Currently CA is delivering approximately</a:t>
            </a:r>
            <a:r>
              <a:rPr lang="en-US" sz="2400" dirty="0">
                <a:solidFill>
                  <a:srgbClr val="966AD0"/>
                </a:solidFill>
              </a:rPr>
              <a:t> 717,000 AFY </a:t>
            </a:r>
            <a:r>
              <a:rPr lang="en-US" sz="2400" dirty="0"/>
              <a:t>of RW - serving </a:t>
            </a:r>
            <a:r>
              <a:rPr lang="en-US" sz="2400" dirty="0">
                <a:solidFill>
                  <a:srgbClr val="966AD0"/>
                </a:solidFill>
              </a:rPr>
              <a:t>1,780,000 households</a:t>
            </a:r>
            <a:r>
              <a:rPr lang="en-US" sz="2400" u="sng" dirty="0">
                <a:solidFill>
                  <a:srgbClr val="966AD0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rgbClr val="32B3C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4E174-2463-92F7-B94D-98A5160E66BA}"/>
              </a:ext>
            </a:extLst>
          </p:cNvPr>
          <p:cNvSpPr txBox="1">
            <a:spLocks/>
          </p:cNvSpPr>
          <p:nvPr/>
        </p:nvSpPr>
        <p:spPr>
          <a:xfrm>
            <a:off x="102973" y="6443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FC30-E45D-4431-B46B-489B270F7815}" type="slidenum">
              <a:rPr lang="en-US" sz="2000" smtClean="0">
                <a:solidFill>
                  <a:schemeClr val="bg1"/>
                </a:solidFill>
              </a:rPr>
              <a:pPr/>
              <a:t>5</a:t>
            </a:fld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2E19D5FC-3E88-ED0C-62D1-DDC9AE0D3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510839"/>
              </p:ext>
            </p:extLst>
          </p:nvPr>
        </p:nvGraphicFramePr>
        <p:xfrm>
          <a:off x="658906" y="1425555"/>
          <a:ext cx="11013141" cy="32203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06975">
                  <a:extLst>
                    <a:ext uri="{9D8B030D-6E8A-4147-A177-3AD203B41FA5}">
                      <a16:colId xmlns:a16="http://schemas.microsoft.com/office/drawing/2014/main" val="1563712787"/>
                    </a:ext>
                  </a:extLst>
                </a:gridCol>
                <a:gridCol w="1921257">
                  <a:extLst>
                    <a:ext uri="{9D8B030D-6E8A-4147-A177-3AD203B41FA5}">
                      <a16:colId xmlns:a16="http://schemas.microsoft.com/office/drawing/2014/main" val="3574404732"/>
                    </a:ext>
                  </a:extLst>
                </a:gridCol>
                <a:gridCol w="1784909">
                  <a:extLst>
                    <a:ext uri="{9D8B030D-6E8A-4147-A177-3AD203B41FA5}">
                      <a16:colId xmlns:a16="http://schemas.microsoft.com/office/drawing/2014/main" val="3127866375"/>
                    </a:ext>
                  </a:extLst>
                </a:gridCol>
              </a:tblGrid>
              <a:tr h="483814"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735" marR="69735" marT="34867" marB="34867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1742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</a:p>
                  </a:txBody>
                  <a:tcPr marL="86390" marR="86390" marT="43195" marB="431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BAE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2040</a:t>
                      </a:r>
                    </a:p>
                  </a:txBody>
                  <a:tcPr marL="86390" marR="86390" marT="43195" marB="43195" anchor="ctr">
                    <a:solidFill>
                      <a:srgbClr val="244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40120"/>
                  </a:ext>
                </a:extLst>
              </a:tr>
              <a:tr h="483814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1742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Recycled Water</a:t>
                      </a:r>
                    </a:p>
                  </a:txBody>
                  <a:tcPr marL="69735" marR="69735" marT="34867" marB="34867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1742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800,000 AF</a:t>
                      </a:r>
                    </a:p>
                  </a:txBody>
                  <a:tcPr marL="69735" marR="69735" marT="34867" marB="34867" anchor="ctr">
                    <a:solidFill>
                      <a:srgbClr val="E6E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MAF</a:t>
                      </a:r>
                    </a:p>
                  </a:txBody>
                  <a:tcPr marL="69735" marR="69735" marT="34867" marB="34867" anchor="ctr">
                    <a:solidFill>
                      <a:srgbClr val="3F6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376794"/>
                  </a:ext>
                </a:extLst>
              </a:tr>
              <a:tr h="483814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1742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Desalination Production</a:t>
                      </a:r>
                    </a:p>
                  </a:txBody>
                  <a:tcPr marL="69735" marR="69735" marT="34867" marB="34867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1742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28,000 AF</a:t>
                      </a:r>
                    </a:p>
                  </a:txBody>
                  <a:tcPr marL="69735" marR="69735" marT="34867" marB="34867" anchor="ctr">
                    <a:solidFill>
                      <a:srgbClr val="E6EB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84,000 AF</a:t>
                      </a:r>
                    </a:p>
                  </a:txBody>
                  <a:tcPr marL="69735" marR="69735" marT="34867" marB="34867" anchor="ctr">
                    <a:solidFill>
                      <a:srgbClr val="3F6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91337"/>
                  </a:ext>
                </a:extLst>
              </a:tr>
              <a:tr h="483814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1742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Stormwater Capture</a:t>
                      </a:r>
                    </a:p>
                  </a:txBody>
                  <a:tcPr marL="69735" marR="69735" marT="34867" marB="34867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1742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250,000 AF</a:t>
                      </a:r>
                    </a:p>
                  </a:txBody>
                  <a:tcPr marL="69735" marR="69735" marT="34867" marB="34867" anchor="ctr">
                    <a:solidFill>
                      <a:srgbClr val="E6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500,000 AF</a:t>
                      </a:r>
                    </a:p>
                  </a:txBody>
                  <a:tcPr marL="69735" marR="69735" marT="34867" marB="34867" anchor="ctr">
                    <a:solidFill>
                      <a:srgbClr val="3F6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651048"/>
                  </a:ext>
                </a:extLst>
              </a:tr>
              <a:tr h="483814">
                <a:tc>
                  <a:txBody>
                    <a:bodyPr/>
                    <a:lstStyle/>
                    <a:p>
                      <a:pPr algn="r"/>
                      <a:r>
                        <a:rPr lang="en-US" sz="2400" b="1">
                          <a:solidFill>
                            <a:srgbClr val="1742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Conservation</a:t>
                      </a:r>
                    </a:p>
                  </a:txBody>
                  <a:tcPr marL="69735" marR="69735" marT="34867" marB="34867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1742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500,000 AF</a:t>
                      </a:r>
                    </a:p>
                  </a:txBody>
                  <a:tcPr marL="69735" marR="69735" marT="34867" marB="34867" anchor="ctr">
                    <a:solidFill>
                      <a:srgbClr val="E6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500,000 AF</a:t>
                      </a:r>
                    </a:p>
                  </a:txBody>
                  <a:tcPr marL="69735" marR="69735" marT="34867" marB="34867" anchor="ctr">
                    <a:solidFill>
                      <a:srgbClr val="3F6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34747"/>
                  </a:ext>
                </a:extLst>
              </a:tr>
              <a:tr h="584948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1742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 FOR RECYLED, DESAL, STORMWATER, AND CONSERVATION</a:t>
                      </a:r>
                    </a:p>
                  </a:txBody>
                  <a:tcPr marL="69735" marR="69735" marT="34867" marB="34867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1742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 MAF</a:t>
                      </a:r>
                    </a:p>
                  </a:txBody>
                  <a:tcPr marL="69735" marR="69735" marT="34867" marB="34867" anchor="ctr">
                    <a:solidFill>
                      <a:srgbClr val="9BAE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 MAF</a:t>
                      </a:r>
                    </a:p>
                  </a:txBody>
                  <a:tcPr marL="69735" marR="69735" marT="34867" marB="34867" anchor="ctr">
                    <a:solidFill>
                      <a:srgbClr val="244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46272"/>
                  </a:ext>
                </a:extLst>
              </a:tr>
            </a:tbl>
          </a:graphicData>
        </a:graphic>
      </p:graphicFrame>
      <p:pic>
        <p:nvPicPr>
          <p:cNvPr id="10" name="Graphic 9" descr="Cloud With Lightning And Rain with solid fill">
            <a:extLst>
              <a:ext uri="{FF2B5EF4-FFF2-40B4-BE49-F238E27FC236}">
                <a16:creationId xmlns:a16="http://schemas.microsoft.com/office/drawing/2014/main" id="{94BD5EB0-DBB6-6913-577F-78C98269E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0556" y="2841964"/>
            <a:ext cx="578852" cy="578852"/>
          </a:xfrm>
          <a:prstGeom prst="rect">
            <a:avLst/>
          </a:prstGeom>
        </p:spPr>
      </p:pic>
      <p:pic>
        <p:nvPicPr>
          <p:cNvPr id="11" name="Graphic 10" descr="Recycle with solid fill">
            <a:extLst>
              <a:ext uri="{FF2B5EF4-FFF2-40B4-BE49-F238E27FC236}">
                <a16:creationId xmlns:a16="http://schemas.microsoft.com/office/drawing/2014/main" id="{63472B2F-97C6-1EBC-C044-AC0FFAA6C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9408" y="1849934"/>
            <a:ext cx="578852" cy="578852"/>
          </a:xfrm>
          <a:prstGeom prst="rect">
            <a:avLst/>
          </a:prstGeom>
        </p:spPr>
      </p:pic>
      <p:pic>
        <p:nvPicPr>
          <p:cNvPr id="12" name="Graphic 11" descr="Wave with solid fill">
            <a:extLst>
              <a:ext uri="{FF2B5EF4-FFF2-40B4-BE49-F238E27FC236}">
                <a16:creationId xmlns:a16="http://schemas.microsoft.com/office/drawing/2014/main" id="{7A34FE6A-A938-A560-3BCB-B7BE74DB8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1704" y="2342520"/>
            <a:ext cx="578852" cy="578852"/>
          </a:xfrm>
          <a:prstGeom prst="rect">
            <a:avLst/>
          </a:prstGeom>
        </p:spPr>
      </p:pic>
      <p:pic>
        <p:nvPicPr>
          <p:cNvPr id="13" name="Graphic 12" descr="Leaky Tap with solid fill">
            <a:extLst>
              <a:ext uri="{FF2B5EF4-FFF2-40B4-BE49-F238E27FC236}">
                <a16:creationId xmlns:a16="http://schemas.microsoft.com/office/drawing/2014/main" id="{156AD69B-8822-4353-2F8D-34611570EB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54074" y="3347375"/>
            <a:ext cx="578852" cy="5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3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60E0-D7BB-7D7C-11FB-44229722A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268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WIFIA / SRF Co-Funded Projects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955B2-F0B9-5BA8-F1DB-A92D770B7B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$6.5 billion </a:t>
            </a:r>
            <a:r>
              <a:rPr lang="en-US" dirty="0"/>
              <a:t>combined total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19 </a:t>
            </a:r>
            <a:r>
              <a:rPr lang="en-US" dirty="0"/>
              <a:t>Co-Funded Projects</a:t>
            </a:r>
          </a:p>
          <a:p>
            <a:endParaRPr lang="en-US" dirty="0"/>
          </a:p>
          <a:p>
            <a:r>
              <a:rPr lang="en-US" dirty="0"/>
              <a:t>State Water Board funding: 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CWSRF </a:t>
            </a:r>
            <a:r>
              <a:rPr lang="en-US" dirty="0"/>
              <a:t>Loan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DWSRF</a:t>
            </a:r>
            <a:r>
              <a:rPr lang="en-US" dirty="0"/>
              <a:t> Loan</a:t>
            </a:r>
          </a:p>
          <a:p>
            <a:pPr lvl="1"/>
            <a:r>
              <a:rPr lang="en-US" dirty="0">
                <a:solidFill>
                  <a:srgbClr val="966AD0"/>
                </a:solidFill>
              </a:rPr>
              <a:t>WRFP</a:t>
            </a:r>
            <a:r>
              <a:rPr lang="en-US" dirty="0"/>
              <a:t> Loans and Grants</a:t>
            </a:r>
          </a:p>
          <a:p>
            <a:pPr lvl="1"/>
            <a:endParaRPr lang="en-US" dirty="0"/>
          </a:p>
          <a:p>
            <a:r>
              <a:rPr lang="en-US" dirty="0"/>
              <a:t>SRF investment </a:t>
            </a:r>
            <a:r>
              <a:rPr lang="en-US" dirty="0">
                <a:solidFill>
                  <a:srgbClr val="0070C0"/>
                </a:solidFill>
              </a:rPr>
              <a:t>doubled </a:t>
            </a:r>
            <a:r>
              <a:rPr lang="en-US" dirty="0"/>
              <a:t>with WIFIA partnership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397D7B-0094-B54C-6962-92D0FC6707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070301"/>
              </p:ext>
            </p:extLst>
          </p:nvPr>
        </p:nvGraphicFramePr>
        <p:xfrm>
          <a:off x="6096000" y="1687329"/>
          <a:ext cx="5785436" cy="448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075B0FF-2F81-E263-FD27-74F952C357BB}"/>
              </a:ext>
            </a:extLst>
          </p:cNvPr>
          <p:cNvSpPr txBox="1"/>
          <p:nvPr/>
        </p:nvSpPr>
        <p:spPr>
          <a:xfrm>
            <a:off x="7290486" y="1322879"/>
            <a:ext cx="45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Agreements Executed Since 2020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CA6E6E1-160A-B127-74EE-39505BAD4C1F}"/>
              </a:ext>
            </a:extLst>
          </p:cNvPr>
          <p:cNvSpPr txBox="1">
            <a:spLocks/>
          </p:cNvSpPr>
          <p:nvPr/>
        </p:nvSpPr>
        <p:spPr>
          <a:xfrm>
            <a:off x="102973" y="6443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FC30-E45D-4431-B46B-489B270F7815}" type="slidenum">
              <a:rPr lang="en-US" sz="2000" smtClean="0">
                <a:solidFill>
                  <a:schemeClr val="bg1"/>
                </a:solidFill>
              </a:rPr>
              <a:pPr/>
              <a:t>6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4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2C39-4555-BE9D-9C67-DEFF4B9E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7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CWSRF Loan Features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A533219-C47B-FEE5-7085-93510C1A7F15}"/>
              </a:ext>
            </a:extLst>
          </p:cNvPr>
          <p:cNvSpPr txBox="1">
            <a:spLocks/>
          </p:cNvSpPr>
          <p:nvPr/>
        </p:nvSpPr>
        <p:spPr>
          <a:xfrm>
            <a:off x="2442373" y="1362876"/>
            <a:ext cx="3051443" cy="4303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50" kern="1200" cap="all" spc="188" baseline="0">
                <a:solidFill>
                  <a:srgbClr val="1B2760"/>
                </a:solidFill>
                <a:latin typeface="+mn-lt"/>
                <a:ea typeface="+mn-ea"/>
                <a:cs typeface="+mn-cs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Clr>
                <a:srgbClr val="32B3C4"/>
              </a:buClr>
              <a:buFont typeface="Arial"/>
              <a:buNone/>
              <a:defRPr sz="1650" b="1" kern="1200" cap="none" spc="0" baseline="0">
                <a:solidFill>
                  <a:srgbClr val="32B3C4"/>
                </a:solidFill>
                <a:latin typeface="+mn-lt"/>
                <a:ea typeface="+mn-ea"/>
                <a:cs typeface="+mn-cs"/>
              </a:defRPr>
            </a:lvl2pPr>
            <a:lvl3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500" kern="1200" baseline="0">
                <a:solidFill>
                  <a:srgbClr val="6D6F72"/>
                </a:solidFill>
                <a:latin typeface="+mn-lt"/>
                <a:ea typeface="+mn-ea"/>
                <a:cs typeface="+mn-cs"/>
              </a:defRPr>
            </a:lvl3pPr>
            <a:lvl4pPr marL="137160" indent="-130302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sz="1500" kern="1200">
                <a:solidFill>
                  <a:srgbClr val="6D6F72"/>
                </a:solidFill>
                <a:latin typeface="+mn-lt"/>
                <a:ea typeface="+mn-ea"/>
                <a:cs typeface="+mn-cs"/>
              </a:defRPr>
            </a:lvl4pPr>
            <a:lvl5pPr marL="329184" indent="-192024" algn="l" defTabSz="342900" rtl="0" eaLnBrk="1" latinLnBrk="0" hangingPunct="1">
              <a:spcBef>
                <a:spcPts val="476"/>
              </a:spcBef>
              <a:spcAft>
                <a:spcPts val="450"/>
              </a:spcAft>
              <a:buClr>
                <a:srgbClr val="32B3C4"/>
              </a:buClr>
              <a:buSzPct val="100000"/>
              <a:buFont typeface="Courier New"/>
              <a:buChar char="o"/>
              <a:defRPr sz="1500" kern="1200" baseline="0">
                <a:solidFill>
                  <a:srgbClr val="6D6F72"/>
                </a:solidFill>
                <a:latin typeface="+mn-lt"/>
                <a:ea typeface="+mn-ea"/>
                <a:cs typeface="+mn-cs"/>
              </a:defRPr>
            </a:lvl5pPr>
            <a:lvl6pPr marL="500634" indent="-171450" algn="l" defTabSz="342900" rtl="0" eaLnBrk="1" latinLnBrk="0" hangingPunct="1">
              <a:spcBef>
                <a:spcPts val="0"/>
              </a:spcBef>
              <a:buClr>
                <a:srgbClr val="32B3C4"/>
              </a:buClr>
              <a:buFont typeface="Lucida Grande"/>
              <a:buChar char="-"/>
              <a:defRPr sz="1500" kern="1200" baseline="0">
                <a:solidFill>
                  <a:srgbClr val="6D6F72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" marR="0" lvl="3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A5B7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D6F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" marR="0" lvl="3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A5B7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Based on $600 M annual CWSRF Loan capacity</a:t>
            </a:r>
          </a:p>
          <a:p>
            <a:pPr marL="9144" marR="0" lvl="3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A5B7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" marR="0" lvl="3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A5B7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" marR="0" lvl="3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A5B7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loan term</a:t>
            </a:r>
          </a:p>
          <a:p>
            <a:pPr marL="9144" marR="0" lvl="3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A5B7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" marR="0" lvl="3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A5B7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" marR="0" lvl="3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A5B7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" marR="0" lvl="3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A5B7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pay for any project cost</a:t>
            </a:r>
          </a:p>
          <a:p>
            <a:pPr marL="9144" marR="0" lvl="3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A5B7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" marR="0" lvl="3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A5B7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" marR="0" lvl="3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A5B7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Interest rate will be half the GO Bond rate (currently 1.80%)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" marR="0" lvl="3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A5B7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D6F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50" b="0" i="0" u="none" strike="noStrike" kern="1200" cap="all" spc="188" normalizeH="0" baseline="0" noProof="0" dirty="0">
              <a:ln>
                <a:noFill/>
              </a:ln>
              <a:solidFill>
                <a:srgbClr val="1B27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3048BF-2625-CF8C-9C59-C9D3CB84B80D}"/>
              </a:ext>
            </a:extLst>
          </p:cNvPr>
          <p:cNvSpPr/>
          <p:nvPr/>
        </p:nvSpPr>
        <p:spPr>
          <a:xfrm>
            <a:off x="7313963" y="1396849"/>
            <a:ext cx="37613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Applicant must satisfy a 1.2 debt-coverage ratio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CEQA Plus Federal Requirements, Davis-Bacon, DBE, American Iron and Steel, BABA and all federal cross-cutter provisions apply.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Projects are scored annually and must be placed on Fundable List to qualify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Cannot take a subordinate position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AF147CC-2E6F-7A96-56C0-B203823A5E59}"/>
              </a:ext>
            </a:extLst>
          </p:cNvPr>
          <p:cNvSpPr/>
          <p:nvPr/>
        </p:nvSpPr>
        <p:spPr>
          <a:xfrm>
            <a:off x="1309989" y="1396849"/>
            <a:ext cx="1038225" cy="1001857"/>
          </a:xfrm>
          <a:prstGeom prst="flowChartConnector">
            <a:avLst/>
          </a:prstGeom>
          <a:solidFill>
            <a:srgbClr val="189BD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201313B2-A2A7-8F3F-5E3D-32C7ED2E2D4E}"/>
              </a:ext>
            </a:extLst>
          </p:cNvPr>
          <p:cNvSpPr/>
          <p:nvPr/>
        </p:nvSpPr>
        <p:spPr>
          <a:xfrm>
            <a:off x="1316050" y="2482266"/>
            <a:ext cx="1038225" cy="1001857"/>
          </a:xfrm>
          <a:prstGeom prst="flowChartConnector">
            <a:avLst/>
          </a:prstGeom>
          <a:solidFill>
            <a:srgbClr val="189BD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30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YEARS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E346338F-4C37-2612-F24C-20675C626900}"/>
              </a:ext>
            </a:extLst>
          </p:cNvPr>
          <p:cNvSpPr/>
          <p:nvPr/>
        </p:nvSpPr>
        <p:spPr>
          <a:xfrm>
            <a:off x="1338180" y="3619944"/>
            <a:ext cx="1038225" cy="1001857"/>
          </a:xfrm>
          <a:prstGeom prst="flowChartConnector">
            <a:avLst/>
          </a:prstGeom>
          <a:solidFill>
            <a:srgbClr val="6CA64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phic 11" descr="Tools outline">
            <a:extLst>
              <a:ext uri="{FF2B5EF4-FFF2-40B4-BE49-F238E27FC236}">
                <a16:creationId xmlns:a16="http://schemas.microsoft.com/office/drawing/2014/main" id="{4BDDAA8A-11D4-9816-7D40-8EEECA937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529" y="3752113"/>
            <a:ext cx="737171" cy="737171"/>
          </a:xfrm>
          <a:prstGeom prst="rect">
            <a:avLst/>
          </a:prstGeom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430FB274-EE6A-FBD3-A63D-931526421F94}"/>
              </a:ext>
            </a:extLst>
          </p:cNvPr>
          <p:cNvSpPr/>
          <p:nvPr/>
        </p:nvSpPr>
        <p:spPr>
          <a:xfrm>
            <a:off x="6096000" y="3714729"/>
            <a:ext cx="1038225" cy="1001857"/>
          </a:xfrm>
          <a:prstGeom prst="flowChartConnector">
            <a:avLst/>
          </a:prstGeom>
          <a:solidFill>
            <a:srgbClr val="189BD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</p:txBody>
      </p:sp>
      <p:pic>
        <p:nvPicPr>
          <p:cNvPr id="14" name="Graphic 13" descr="List with solid fill">
            <a:extLst>
              <a:ext uri="{FF2B5EF4-FFF2-40B4-BE49-F238E27FC236}">
                <a16:creationId xmlns:a16="http://schemas.microsoft.com/office/drawing/2014/main" id="{F93887B3-1886-D9E0-3303-DE9C506DC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5978" y="3867618"/>
            <a:ext cx="732201" cy="732201"/>
          </a:xfrm>
          <a:prstGeom prst="rect">
            <a:avLst/>
          </a:prstGeom>
        </p:spPr>
      </p:pic>
      <p:pic>
        <p:nvPicPr>
          <p:cNvPr id="15" name="Graphic 14" descr="Dollar with solid fill">
            <a:extLst>
              <a:ext uri="{FF2B5EF4-FFF2-40B4-BE49-F238E27FC236}">
                <a16:creationId xmlns:a16="http://schemas.microsoft.com/office/drawing/2014/main" id="{539FE5EC-EE27-3B4B-23E7-072E1BB1D4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393208" y="1465936"/>
            <a:ext cx="862492" cy="862492"/>
          </a:xfrm>
          <a:prstGeom prst="rect">
            <a:avLst/>
          </a:prstGeom>
        </p:spPr>
      </p:pic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B8564502-C4AC-DFC0-B6DC-36FDECA1B760}"/>
              </a:ext>
            </a:extLst>
          </p:cNvPr>
          <p:cNvSpPr/>
          <p:nvPr/>
        </p:nvSpPr>
        <p:spPr>
          <a:xfrm>
            <a:off x="1351141" y="4753970"/>
            <a:ext cx="1025264" cy="1043778"/>
          </a:xfrm>
          <a:prstGeom prst="flowChartConnector">
            <a:avLst/>
          </a:prstGeom>
          <a:solidFill>
            <a:srgbClr val="189BD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Graphic 16" descr="Mortgage outline">
            <a:extLst>
              <a:ext uri="{FF2B5EF4-FFF2-40B4-BE49-F238E27FC236}">
                <a16:creationId xmlns:a16="http://schemas.microsoft.com/office/drawing/2014/main" id="{D649DD6D-8B65-B1F5-E0EF-50675B68AC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17107" y="4724696"/>
            <a:ext cx="952661" cy="952661"/>
          </a:xfrm>
          <a:prstGeom prst="rect">
            <a:avLst/>
          </a:prstGeom>
        </p:spPr>
      </p:pic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52F2B7A2-AB41-68A5-8668-E670A4856932}"/>
              </a:ext>
            </a:extLst>
          </p:cNvPr>
          <p:cNvSpPr/>
          <p:nvPr/>
        </p:nvSpPr>
        <p:spPr>
          <a:xfrm>
            <a:off x="6102969" y="4851413"/>
            <a:ext cx="1038225" cy="1001857"/>
          </a:xfrm>
          <a:prstGeom prst="flowChartConnector">
            <a:avLst/>
          </a:prstGeom>
          <a:solidFill>
            <a:srgbClr val="E600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</p:txBody>
      </p:sp>
      <p:pic>
        <p:nvPicPr>
          <p:cNvPr id="24" name="Picture 9" descr="Pyramid with levels with solid fill">
            <a:extLst>
              <a:ext uri="{FF2B5EF4-FFF2-40B4-BE49-F238E27FC236}">
                <a16:creationId xmlns:a16="http://schemas.microsoft.com/office/drawing/2014/main" id="{7CF3BF29-D490-BEF6-067F-A96E1D8A58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132368" y="4773155"/>
            <a:ext cx="1001857" cy="1001857"/>
          </a:xfrm>
          <a:prstGeom prst="rect">
            <a:avLst/>
          </a:prstGeom>
        </p:spPr>
      </p:pic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9B9DB094-EEFC-C17F-B85F-B6582EF6E284}"/>
              </a:ext>
            </a:extLst>
          </p:cNvPr>
          <p:cNvSpPr/>
          <p:nvPr/>
        </p:nvSpPr>
        <p:spPr>
          <a:xfrm>
            <a:off x="6097727" y="1412732"/>
            <a:ext cx="1038225" cy="1001857"/>
          </a:xfrm>
          <a:prstGeom prst="flowChartConnector">
            <a:avLst/>
          </a:prstGeom>
          <a:solidFill>
            <a:srgbClr val="189BD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Graphic 25" descr="Upward trend with solid fill">
            <a:extLst>
              <a:ext uri="{FF2B5EF4-FFF2-40B4-BE49-F238E27FC236}">
                <a16:creationId xmlns:a16="http://schemas.microsoft.com/office/drawing/2014/main" id="{5B3046D4-1706-1B0E-1A8C-0B1FA51A0A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64881" y="1412732"/>
            <a:ext cx="914400" cy="914400"/>
          </a:xfrm>
          <a:prstGeom prst="rect">
            <a:avLst/>
          </a:prstGeom>
        </p:spPr>
      </p:pic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B010EEE3-CE6F-F369-AD8D-96D73E6F9127}"/>
              </a:ext>
            </a:extLst>
          </p:cNvPr>
          <p:cNvSpPr/>
          <p:nvPr/>
        </p:nvSpPr>
        <p:spPr>
          <a:xfrm>
            <a:off x="6102967" y="2549416"/>
            <a:ext cx="1038225" cy="1001857"/>
          </a:xfrm>
          <a:prstGeom prst="flowChartConnector">
            <a:avLst/>
          </a:prstGeom>
          <a:solidFill>
            <a:srgbClr val="6CA64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Graphic 29" descr="Clipboard Checked with solid fill">
            <a:extLst>
              <a:ext uri="{FF2B5EF4-FFF2-40B4-BE49-F238E27FC236}">
                <a16:creationId xmlns:a16="http://schemas.microsoft.com/office/drawing/2014/main" id="{5636985A-4115-F7D4-BB91-555D3A1AD8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64881" y="2600250"/>
            <a:ext cx="914400" cy="9144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EE3B043-4959-5D03-10C8-669C6A1A8C0B}"/>
              </a:ext>
            </a:extLst>
          </p:cNvPr>
          <p:cNvSpPr txBox="1">
            <a:spLocks/>
          </p:cNvSpPr>
          <p:nvPr/>
        </p:nvSpPr>
        <p:spPr>
          <a:xfrm>
            <a:off x="102973" y="6443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FC30-E45D-4431-B46B-489B270F7815}" type="slidenum">
              <a:rPr lang="en-US" sz="2000" smtClean="0">
                <a:solidFill>
                  <a:schemeClr val="bg1"/>
                </a:solidFill>
              </a:rPr>
              <a:pPr/>
              <a:t>7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4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B7E0-3505-8DE9-E2C4-B706D9A6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4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WIFIA Loan Program Features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6414163-9CBE-CE1E-65FC-97EE455D6546}"/>
              </a:ext>
            </a:extLst>
          </p:cNvPr>
          <p:cNvSpPr txBox="1">
            <a:spLocks/>
          </p:cNvSpPr>
          <p:nvPr/>
        </p:nvSpPr>
        <p:spPr>
          <a:xfrm>
            <a:off x="2343202" y="1515801"/>
            <a:ext cx="2441386" cy="32276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" lvl="3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/>
          </a:p>
          <a:p>
            <a:pPr marL="6858" lvl="3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Minimum project size for large communities</a:t>
            </a:r>
          </a:p>
          <a:p>
            <a:pPr marL="6858" lvl="3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6858" lvl="3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6858" lvl="3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Minimum project size for small communities (population of 25,000 or less)</a:t>
            </a:r>
          </a:p>
          <a:p>
            <a:pPr marL="6858" lvl="3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6858" lvl="3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6858" lvl="3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Maximum portion of eligible project costs that WIFIA can fund</a:t>
            </a:r>
          </a:p>
          <a:p>
            <a:pPr marL="6858" lvl="3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6858" lvl="3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6858" lvl="3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Maximum final maturity date from substantial completion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7D78305-B79A-1D60-D144-0B5D63098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80" y="1342306"/>
            <a:ext cx="1304438" cy="11475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6764CD-9146-4788-455F-ECDF31E0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01" y="2524528"/>
            <a:ext cx="1095788" cy="10763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7BC669-5D0A-EC33-D882-89089C6B1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72" y="3670339"/>
            <a:ext cx="1319254" cy="10731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7F93A9-FC7D-A687-ACB5-1186655AD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551" y="4812881"/>
            <a:ext cx="1096495" cy="102152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1448DD9-995F-4EFB-01A0-1D22FFCF238A}"/>
              </a:ext>
            </a:extLst>
          </p:cNvPr>
          <p:cNvSpPr/>
          <p:nvPr/>
        </p:nvSpPr>
        <p:spPr>
          <a:xfrm>
            <a:off x="7451691" y="1527595"/>
            <a:ext cx="296371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Maximum time that repayment may be deferred after substantial completion of the project</a:t>
            </a:r>
          </a:p>
          <a:p>
            <a:pPr>
              <a:spcAft>
                <a:spcPts val="300"/>
              </a:spcAft>
            </a:pP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Interest rate will be equal to or greater than the U.S. Treasury rate of a similar maturity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957991-1D7A-33A1-C747-065D2096F6C5}"/>
              </a:ext>
            </a:extLst>
          </p:cNvPr>
          <p:cNvGrpSpPr/>
          <p:nvPr/>
        </p:nvGrpSpPr>
        <p:grpSpPr>
          <a:xfrm>
            <a:off x="6249061" y="3788078"/>
            <a:ext cx="1038224" cy="1001102"/>
            <a:chOff x="3896412" y="3684038"/>
            <a:chExt cx="718142" cy="74836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8EECDEB-9F0F-4130-BC64-E0F5A8B13331}"/>
                </a:ext>
              </a:extLst>
            </p:cNvPr>
            <p:cNvSpPr/>
            <p:nvPr/>
          </p:nvSpPr>
          <p:spPr>
            <a:xfrm>
              <a:off x="3896412" y="3684038"/>
              <a:ext cx="718142" cy="748366"/>
            </a:xfrm>
            <a:prstGeom prst="ellipse">
              <a:avLst/>
            </a:prstGeom>
            <a:solidFill>
              <a:srgbClr val="189BD5"/>
            </a:solidFill>
            <a:ln>
              <a:solidFill>
                <a:srgbClr val="189B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9" name="Picture 28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2E40A7EB-6AF8-BED3-2920-39679BA43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 flipH="1">
              <a:off x="4066670" y="3809806"/>
              <a:ext cx="466726" cy="4667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2BE11EF-0438-6DE8-770E-1F21B04DF802}"/>
              </a:ext>
            </a:extLst>
          </p:cNvPr>
          <p:cNvSpPr/>
          <p:nvPr/>
        </p:nvSpPr>
        <p:spPr>
          <a:xfrm>
            <a:off x="7451691" y="3788078"/>
            <a:ext cx="33773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Broad eligibility allows for wide variety of borrowers and projects, plus special program for SRF borrowers (SWIFIA)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NEPA, Davis-Bacon, American Iron and Steel, Build America, Buy America, and all federal cross-cutter provisions apply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A87CE26-B493-5A7E-C02B-53E9E89A4762}"/>
              </a:ext>
            </a:extLst>
          </p:cNvPr>
          <p:cNvSpPr/>
          <p:nvPr/>
        </p:nvSpPr>
        <p:spPr>
          <a:xfrm>
            <a:off x="6232235" y="1416395"/>
            <a:ext cx="1038225" cy="1001857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5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YEARS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9DE83485-F0BE-15C6-8754-201AEB76E15A}"/>
              </a:ext>
            </a:extLst>
          </p:cNvPr>
          <p:cNvSpPr/>
          <p:nvPr/>
        </p:nvSpPr>
        <p:spPr>
          <a:xfrm>
            <a:off x="6232234" y="4957422"/>
            <a:ext cx="1038225" cy="1001857"/>
          </a:xfrm>
          <a:prstGeom prst="flowChartConnector">
            <a:avLst/>
          </a:prstGeom>
          <a:solidFill>
            <a:srgbClr val="6CA64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Graphic 7" descr="Clipboard Checked with solid fill">
            <a:extLst>
              <a:ext uri="{FF2B5EF4-FFF2-40B4-BE49-F238E27FC236}">
                <a16:creationId xmlns:a16="http://schemas.microsoft.com/office/drawing/2014/main" id="{76E8CE63-6758-05AD-BD36-03C1E05F5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94146" y="5001150"/>
            <a:ext cx="914400" cy="914400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89F2950-8E5D-3B7B-D27D-45838C163E86}"/>
              </a:ext>
            </a:extLst>
          </p:cNvPr>
          <p:cNvSpPr/>
          <p:nvPr/>
        </p:nvSpPr>
        <p:spPr>
          <a:xfrm>
            <a:off x="6232234" y="2603175"/>
            <a:ext cx="1038225" cy="1001857"/>
          </a:xfrm>
          <a:prstGeom prst="flowChartConnector">
            <a:avLst/>
          </a:prstGeom>
          <a:solidFill>
            <a:srgbClr val="189BD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Graphic 9" descr="Mortgage outline">
            <a:extLst>
              <a:ext uri="{FF2B5EF4-FFF2-40B4-BE49-F238E27FC236}">
                <a16:creationId xmlns:a16="http://schemas.microsoft.com/office/drawing/2014/main" id="{B5CA5C66-6F57-F53F-ACEE-768AF1F2C2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91148" y="2592523"/>
            <a:ext cx="914400" cy="9144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5A94879-3743-0FB7-1C36-F597EC027950}"/>
              </a:ext>
            </a:extLst>
          </p:cNvPr>
          <p:cNvSpPr txBox="1">
            <a:spLocks/>
          </p:cNvSpPr>
          <p:nvPr/>
        </p:nvSpPr>
        <p:spPr>
          <a:xfrm>
            <a:off x="102973" y="6443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FC30-E45D-4431-B46B-489B270F7815}" type="slidenum">
              <a:rPr lang="en-US" sz="2000" smtClean="0">
                <a:solidFill>
                  <a:schemeClr val="bg1"/>
                </a:solidFill>
              </a:rPr>
              <a:pPr/>
              <a:t>8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9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93CF-3C47-1964-C89A-4B9AEEBE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8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4E7D"/>
                </a:solidFill>
              </a:rPr>
              <a:t>Additional Requirements / Objectives of Non-SRF Sources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1D95A86-2AF6-67AA-A99A-C899424F14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56951"/>
            <a:ext cx="10515600" cy="483114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Federal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WIFIA – total Federal assistance may not exceed 80% of eligible cost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USBR – 75% non-Federal Cost Share Requirement – Does not consider SRF/WIFIA loans “Federal”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State Funds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Encumbrance/Liquidation Deadlines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Challenging Competitive Selection criteria (Prop 1)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Cost-effectiveness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Energy efficiency and GHG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Geographic Allocation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Other specific objectives: % for Small DAC, Septic to sewer callouts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E6495DF-6F31-BC61-5487-DAAA34BF80C3}"/>
              </a:ext>
            </a:extLst>
          </p:cNvPr>
          <p:cNvSpPr txBox="1">
            <a:spLocks/>
          </p:cNvSpPr>
          <p:nvPr/>
        </p:nvSpPr>
        <p:spPr>
          <a:xfrm>
            <a:off x="102973" y="6443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FC30-E45D-4431-B46B-489B270F7815}" type="slidenum">
              <a:rPr lang="en-US" sz="2000" smtClean="0">
                <a:solidFill>
                  <a:schemeClr val="bg1"/>
                </a:solidFill>
              </a:rPr>
              <a:pPr/>
              <a:t>9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66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lides.pptx" id="{D19092ED-CF3C-41A9-A920-5466ADCE7D9B}" vid="{1F01FAC9-64E3-4430-8637-095864E45A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C80C3BB610FD4FB0E3845DA5F1ADA5" ma:contentTypeVersion="5" ma:contentTypeDescription="Create a new document." ma:contentTypeScope="" ma:versionID="661f5a2a8d59f7c9ddf7a3c2f12ca519">
  <xsd:schema xmlns:xsd="http://www.w3.org/2001/XMLSchema" xmlns:xs="http://www.w3.org/2001/XMLSchema" xmlns:p="http://schemas.microsoft.com/office/2006/metadata/properties" xmlns:ns2="0a7d1755-edef-4a42-b150-db345f2ad697" xmlns:ns3="10a364ca-6de3-45e7-a3ee-53a34f09fcbb" targetNamespace="http://schemas.microsoft.com/office/2006/metadata/properties" ma:root="true" ma:fieldsID="29c6ef5633234f595a2b7c386365f738" ns2:_="" ns3:_="">
    <xsd:import namespace="0a7d1755-edef-4a42-b150-db345f2ad697"/>
    <xsd:import namespace="10a364ca-6de3-45e7-a3ee-53a34f09fc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d1755-edef-4a42-b150-db345f2ad6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364ca-6de3-45e7-a3ee-53a34f09fc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83032E-B51D-4DCD-9318-643DFF943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7d1755-edef-4a42-b150-db345f2ad697"/>
    <ds:schemaRef ds:uri="10a364ca-6de3-45e7-a3ee-53a34f09fc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298F98-DA26-4F88-98A8-BF690C2B593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0C2C8D-91FA-4671-8B5C-A9E4499470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Slides</Template>
  <TotalTime>5700</TotalTime>
  <Words>762</Words>
  <Application>Microsoft Office PowerPoint</Application>
  <PresentationFormat>Widescreen</PresentationFormat>
  <Paragraphs>179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(body)</vt:lpstr>
      <vt:lpstr>Cambria Math</vt:lpstr>
      <vt:lpstr>Wingdings</vt:lpstr>
      <vt:lpstr>Office Theme</vt:lpstr>
      <vt:lpstr>California’s Process for SRF Co-Funding</vt:lpstr>
      <vt:lpstr>Agenda</vt:lpstr>
      <vt:lpstr>Sources of Co-Funding</vt:lpstr>
      <vt:lpstr>PowerPoint Presentation</vt:lpstr>
      <vt:lpstr>California’s Water Supply Strategy</vt:lpstr>
      <vt:lpstr>WIFIA / SRF Co-Funded Projects</vt:lpstr>
      <vt:lpstr>CWSRF Loan Features</vt:lpstr>
      <vt:lpstr>WIFIA Loan Program Features</vt:lpstr>
      <vt:lpstr>Additional Requirements / Objectives of Non-SRF Sources</vt:lpstr>
      <vt:lpstr>Application Review Process</vt:lpstr>
      <vt:lpstr>How it’s Working - Pre-Agreement</vt:lpstr>
      <vt:lpstr>How it’s Working – Disbursements</vt:lpstr>
      <vt:lpstr>How it’s Working - Compliance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Kals, Sandeep@Waterboards</dc:creator>
  <cp:lastModifiedBy>Downey, Michael@Waterboards</cp:lastModifiedBy>
  <cp:revision>2</cp:revision>
  <dcterms:created xsi:type="dcterms:W3CDTF">2024-11-05T20:48:01Z</dcterms:created>
  <dcterms:modified xsi:type="dcterms:W3CDTF">2024-11-15T17:49:47Z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0x010100E9C80C3BB610FD4FB0E3845DA5F1ADA5</vt:lpwstr>
  </property>
</Properties>
</file>