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4" r:id="rId1"/>
    <p:sldMasterId id="2147483682" r:id="rId2"/>
  </p:sldMasterIdLst>
  <p:notesMasterIdLst>
    <p:notesMasterId r:id="rId29"/>
  </p:notesMasterIdLst>
  <p:handoutMasterIdLst>
    <p:handoutMasterId r:id="rId30"/>
  </p:handoutMasterIdLst>
  <p:sldIdLst>
    <p:sldId id="565" r:id="rId3"/>
    <p:sldId id="605" r:id="rId4"/>
    <p:sldId id="621" r:id="rId5"/>
    <p:sldId id="660" r:id="rId6"/>
    <p:sldId id="600" r:id="rId7"/>
    <p:sldId id="638" r:id="rId8"/>
    <p:sldId id="635" r:id="rId9"/>
    <p:sldId id="581" r:id="rId10"/>
    <p:sldId id="642" r:id="rId11"/>
    <p:sldId id="632" r:id="rId12"/>
    <p:sldId id="644" r:id="rId13"/>
    <p:sldId id="645" r:id="rId14"/>
    <p:sldId id="654" r:id="rId15"/>
    <p:sldId id="650" r:id="rId16"/>
    <p:sldId id="646" r:id="rId17"/>
    <p:sldId id="612" r:id="rId18"/>
    <p:sldId id="643" r:id="rId19"/>
    <p:sldId id="633" r:id="rId20"/>
    <p:sldId id="647" r:id="rId21"/>
    <p:sldId id="657" r:id="rId22"/>
    <p:sldId id="587" r:id="rId23"/>
    <p:sldId id="655" r:id="rId24"/>
    <p:sldId id="658" r:id="rId25"/>
    <p:sldId id="662" r:id="rId26"/>
    <p:sldId id="663" r:id="rId27"/>
    <p:sldId id="566" r:id="rId28"/>
  </p:sldIdLst>
  <p:sldSz cx="9144000" cy="6858000" type="screen4x3"/>
  <p:notesSz cx="7023100" cy="9309100"/>
  <p:defaultTextStyle>
    <a:defPPr>
      <a:defRPr lang="en-US"/>
    </a:defPPr>
    <a:lvl1pPr algn="l" rtl="0" fontAlgn="base">
      <a:spcBef>
        <a:spcPct val="20000"/>
      </a:spcBef>
      <a:spcAft>
        <a:spcPct val="0"/>
      </a:spcAft>
      <a:buChar char="•"/>
      <a:defRPr sz="4400" kern="1200">
        <a:solidFill>
          <a:schemeClr val="tx2"/>
        </a:solidFill>
        <a:latin typeface="Arial Black" pitchFamily="34" charset="0"/>
        <a:ea typeface="+mn-ea"/>
        <a:cs typeface="+mn-cs"/>
      </a:defRPr>
    </a:lvl1pPr>
    <a:lvl2pPr marL="457200" algn="l" rtl="0" fontAlgn="base">
      <a:spcBef>
        <a:spcPct val="20000"/>
      </a:spcBef>
      <a:spcAft>
        <a:spcPct val="0"/>
      </a:spcAft>
      <a:buChar char="•"/>
      <a:defRPr sz="4400" kern="1200">
        <a:solidFill>
          <a:schemeClr val="tx2"/>
        </a:solidFill>
        <a:latin typeface="Arial Black" pitchFamily="34" charset="0"/>
        <a:ea typeface="+mn-ea"/>
        <a:cs typeface="+mn-cs"/>
      </a:defRPr>
    </a:lvl2pPr>
    <a:lvl3pPr marL="914400" algn="l" rtl="0" fontAlgn="base">
      <a:spcBef>
        <a:spcPct val="20000"/>
      </a:spcBef>
      <a:spcAft>
        <a:spcPct val="0"/>
      </a:spcAft>
      <a:buChar char="•"/>
      <a:defRPr sz="4400" kern="1200">
        <a:solidFill>
          <a:schemeClr val="tx2"/>
        </a:solidFill>
        <a:latin typeface="Arial Black" pitchFamily="34" charset="0"/>
        <a:ea typeface="+mn-ea"/>
        <a:cs typeface="+mn-cs"/>
      </a:defRPr>
    </a:lvl3pPr>
    <a:lvl4pPr marL="1371600" algn="l" rtl="0" fontAlgn="base">
      <a:spcBef>
        <a:spcPct val="20000"/>
      </a:spcBef>
      <a:spcAft>
        <a:spcPct val="0"/>
      </a:spcAft>
      <a:buChar char="•"/>
      <a:defRPr sz="4400" kern="1200">
        <a:solidFill>
          <a:schemeClr val="tx2"/>
        </a:solidFill>
        <a:latin typeface="Arial Black" pitchFamily="34" charset="0"/>
        <a:ea typeface="+mn-ea"/>
        <a:cs typeface="+mn-cs"/>
      </a:defRPr>
    </a:lvl4pPr>
    <a:lvl5pPr marL="1828800" algn="l" rtl="0" fontAlgn="base">
      <a:spcBef>
        <a:spcPct val="20000"/>
      </a:spcBef>
      <a:spcAft>
        <a:spcPct val="0"/>
      </a:spcAft>
      <a:buChar char="•"/>
      <a:defRPr sz="4400" kern="1200">
        <a:solidFill>
          <a:schemeClr val="tx2"/>
        </a:solidFill>
        <a:latin typeface="Arial Black" pitchFamily="34" charset="0"/>
        <a:ea typeface="+mn-ea"/>
        <a:cs typeface="+mn-cs"/>
      </a:defRPr>
    </a:lvl5pPr>
    <a:lvl6pPr marL="2286000" algn="l" defTabSz="914400" rtl="0" eaLnBrk="1" latinLnBrk="0" hangingPunct="1">
      <a:defRPr sz="4400" kern="1200">
        <a:solidFill>
          <a:schemeClr val="tx2"/>
        </a:solidFill>
        <a:latin typeface="Arial Black" pitchFamily="34" charset="0"/>
        <a:ea typeface="+mn-ea"/>
        <a:cs typeface="+mn-cs"/>
      </a:defRPr>
    </a:lvl6pPr>
    <a:lvl7pPr marL="2743200" algn="l" defTabSz="914400" rtl="0" eaLnBrk="1" latinLnBrk="0" hangingPunct="1">
      <a:defRPr sz="4400" kern="1200">
        <a:solidFill>
          <a:schemeClr val="tx2"/>
        </a:solidFill>
        <a:latin typeface="Arial Black" pitchFamily="34" charset="0"/>
        <a:ea typeface="+mn-ea"/>
        <a:cs typeface="+mn-cs"/>
      </a:defRPr>
    </a:lvl7pPr>
    <a:lvl8pPr marL="3200400" algn="l" defTabSz="914400" rtl="0" eaLnBrk="1" latinLnBrk="0" hangingPunct="1">
      <a:defRPr sz="4400" kern="1200">
        <a:solidFill>
          <a:schemeClr val="tx2"/>
        </a:solidFill>
        <a:latin typeface="Arial Black" pitchFamily="34" charset="0"/>
        <a:ea typeface="+mn-ea"/>
        <a:cs typeface="+mn-cs"/>
      </a:defRPr>
    </a:lvl8pPr>
    <a:lvl9pPr marL="3657600" algn="l" defTabSz="914400" rtl="0" eaLnBrk="1" latinLnBrk="0" hangingPunct="1">
      <a:defRPr sz="4400" kern="1200">
        <a:solidFill>
          <a:schemeClr val="tx2"/>
        </a:solidFill>
        <a:latin typeface="Arial Black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933" userDrawn="1">
          <p15:clr>
            <a:srgbClr val="A4A3A4"/>
          </p15:clr>
        </p15:guide>
        <p15:guide id="2" pos="221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009900"/>
    <a:srgbClr val="FF6600"/>
    <a:srgbClr val="FFCC00"/>
    <a:srgbClr val="FF000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91" autoAdjust="0"/>
    <p:restoredTop sz="88902" autoAdjust="0"/>
  </p:normalViewPr>
  <p:slideViewPr>
    <p:cSldViewPr snapToGrid="0">
      <p:cViewPr>
        <p:scale>
          <a:sx n="107" d="100"/>
          <a:sy n="107" d="100"/>
        </p:scale>
        <p:origin x="-1248" y="-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264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-3552" y="-96"/>
      </p:cViewPr>
      <p:guideLst>
        <p:guide orient="horz" pos="2933"/>
        <p:guide pos="221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handoutMaster" Target="handoutMasters/handout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05BED13-FFC7-4D4F-ABEE-B04FF09640AE}" type="doc">
      <dgm:prSet loTypeId="urn:microsoft.com/office/officeart/2005/8/layout/hProcess10" loCatId="process" qsTypeId="urn:microsoft.com/office/officeart/2005/8/quickstyle/3d1" qsCatId="3D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8E8C6D0B-0D11-480E-BA54-B92A5FFA1C8F}">
      <dgm:prSet phldrT="[Text]"/>
      <dgm:spPr/>
      <dgm:t>
        <a:bodyPr/>
        <a:lstStyle/>
        <a:p>
          <a:r>
            <a:rPr lang="en-US" dirty="0" smtClean="0"/>
            <a:t>Feasibility</a:t>
          </a:r>
        </a:p>
        <a:p>
          <a:r>
            <a:rPr lang="en-US" dirty="0" smtClean="0"/>
            <a:t>2006</a:t>
          </a:r>
          <a:endParaRPr lang="en-US" dirty="0"/>
        </a:p>
      </dgm:t>
    </dgm:pt>
    <dgm:pt modelId="{5281082F-CA20-463C-9E7F-8D96E834A966}" type="parTrans" cxnId="{2803654A-1020-42E1-BBCE-58B2404730AA}">
      <dgm:prSet/>
      <dgm:spPr/>
      <dgm:t>
        <a:bodyPr/>
        <a:lstStyle/>
        <a:p>
          <a:endParaRPr lang="en-US"/>
        </a:p>
      </dgm:t>
    </dgm:pt>
    <dgm:pt modelId="{35BF0335-50C1-4DF3-8E14-E98316446902}" type="sibTrans" cxnId="{2803654A-1020-42E1-BBCE-58B2404730AA}">
      <dgm:prSet/>
      <dgm:spPr/>
      <dgm:t>
        <a:bodyPr/>
        <a:lstStyle/>
        <a:p>
          <a:endParaRPr lang="en-US"/>
        </a:p>
      </dgm:t>
    </dgm:pt>
    <dgm:pt modelId="{E82B020B-379E-4CCE-858C-9DC8C2077610}">
      <dgm:prSet phldrT="[Text]"/>
      <dgm:spPr/>
      <dgm:t>
        <a:bodyPr/>
        <a:lstStyle/>
        <a:p>
          <a:r>
            <a:rPr lang="en-US" dirty="0" smtClean="0"/>
            <a:t>Design</a:t>
          </a:r>
        </a:p>
        <a:p>
          <a:r>
            <a:rPr lang="en-US" dirty="0" smtClean="0"/>
            <a:t>2012</a:t>
          </a:r>
          <a:endParaRPr lang="en-US" dirty="0"/>
        </a:p>
      </dgm:t>
    </dgm:pt>
    <dgm:pt modelId="{A2D2EA42-BE0F-44AF-AD38-FD95746A3BB2}" type="parTrans" cxnId="{9C44BDC9-30B4-4682-8042-828FCEA0F6DD}">
      <dgm:prSet/>
      <dgm:spPr/>
      <dgm:t>
        <a:bodyPr/>
        <a:lstStyle/>
        <a:p>
          <a:endParaRPr lang="en-US"/>
        </a:p>
      </dgm:t>
    </dgm:pt>
    <dgm:pt modelId="{C9B1A7C0-54C5-4DB1-9284-EA797AA50541}" type="sibTrans" cxnId="{9C44BDC9-30B4-4682-8042-828FCEA0F6DD}">
      <dgm:prSet/>
      <dgm:spPr/>
      <dgm:t>
        <a:bodyPr/>
        <a:lstStyle/>
        <a:p>
          <a:endParaRPr lang="en-US"/>
        </a:p>
      </dgm:t>
    </dgm:pt>
    <dgm:pt modelId="{2602524A-CF2C-422B-AA3E-AF79751A464D}">
      <dgm:prSet phldrT="[Text]"/>
      <dgm:spPr/>
      <dgm:t>
        <a:bodyPr/>
        <a:lstStyle/>
        <a:p>
          <a:r>
            <a:rPr lang="en-US" dirty="0" smtClean="0"/>
            <a:t>Construction</a:t>
          </a:r>
        </a:p>
        <a:p>
          <a:r>
            <a:rPr lang="en-US" dirty="0" smtClean="0"/>
            <a:t>2014</a:t>
          </a:r>
          <a:endParaRPr lang="en-US" dirty="0"/>
        </a:p>
      </dgm:t>
    </dgm:pt>
    <dgm:pt modelId="{CEFE1C45-F053-42C0-ACF1-152424F8387E}" type="parTrans" cxnId="{B7E5B3F0-1323-443F-A45A-9913C9E258FA}">
      <dgm:prSet/>
      <dgm:spPr/>
      <dgm:t>
        <a:bodyPr/>
        <a:lstStyle/>
        <a:p>
          <a:endParaRPr lang="en-US"/>
        </a:p>
      </dgm:t>
    </dgm:pt>
    <dgm:pt modelId="{048960D4-81B1-4AFF-B41D-898119E8B3F1}" type="sibTrans" cxnId="{B7E5B3F0-1323-443F-A45A-9913C9E258FA}">
      <dgm:prSet/>
      <dgm:spPr/>
      <dgm:t>
        <a:bodyPr/>
        <a:lstStyle/>
        <a:p>
          <a:endParaRPr lang="en-US"/>
        </a:p>
      </dgm:t>
    </dgm:pt>
    <dgm:pt modelId="{C45CE0E6-3A9B-4525-8CB8-CE107B9762B9}" type="pres">
      <dgm:prSet presAssocID="{605BED13-FFC7-4D4F-ABEE-B04FF09640A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86EC1E3-126A-4186-BECD-6F60BEE8CD72}" type="pres">
      <dgm:prSet presAssocID="{8E8C6D0B-0D11-480E-BA54-B92A5FFA1C8F}" presName="composite" presStyleCnt="0"/>
      <dgm:spPr/>
    </dgm:pt>
    <dgm:pt modelId="{65C89EC8-C9C4-4CC6-9C88-0E43493C9402}" type="pres">
      <dgm:prSet presAssocID="{8E8C6D0B-0D11-480E-BA54-B92A5FFA1C8F}" presName="imagSh" presStyleLbl="bgImgPlace1" presStyleIdx="0" presStyleCnt="3" custScaleX="194355" custScaleY="173499" custLinFactNeighborY="0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94D4E51B-2423-4721-865C-02871A1CAB11}" type="pres">
      <dgm:prSet presAssocID="{8E8C6D0B-0D11-480E-BA54-B92A5FFA1C8F}" presName="txNode" presStyleLbl="node1" presStyleIdx="0" presStyleCnt="3" custLinFactNeighborX="30901" custLinFactNeighborY="3370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3B4AE1-1BB0-4E3B-950E-D8B20D82B0FE}" type="pres">
      <dgm:prSet presAssocID="{35BF0335-50C1-4DF3-8E14-E98316446902}" presName="sibTrans" presStyleLbl="sibTrans2D1" presStyleIdx="0" presStyleCnt="2"/>
      <dgm:spPr/>
      <dgm:t>
        <a:bodyPr/>
        <a:lstStyle/>
        <a:p>
          <a:endParaRPr lang="en-US"/>
        </a:p>
      </dgm:t>
    </dgm:pt>
    <dgm:pt modelId="{172475A9-12A1-4F65-9FD0-BB9F6FB29ADD}" type="pres">
      <dgm:prSet presAssocID="{35BF0335-50C1-4DF3-8E14-E98316446902}" presName="connTx" presStyleLbl="sibTrans2D1" presStyleIdx="0" presStyleCnt="2"/>
      <dgm:spPr/>
      <dgm:t>
        <a:bodyPr/>
        <a:lstStyle/>
        <a:p>
          <a:endParaRPr lang="en-US"/>
        </a:p>
      </dgm:t>
    </dgm:pt>
    <dgm:pt modelId="{95E247C2-4548-4EA4-9A39-E5A35A72C80E}" type="pres">
      <dgm:prSet presAssocID="{E82B020B-379E-4CCE-858C-9DC8C2077610}" presName="composite" presStyleCnt="0"/>
      <dgm:spPr/>
    </dgm:pt>
    <dgm:pt modelId="{01D86FEF-4A7A-4E19-B8C0-B95793EA6328}" type="pres">
      <dgm:prSet presAssocID="{E82B020B-379E-4CCE-858C-9DC8C2077610}" presName="imagSh" presStyleLbl="bgImgPlace1" presStyleIdx="1" presStyleCnt="3" custScaleX="194355" custScaleY="173499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34B308B5-18A1-46E6-9A29-CC2B61319EF4}" type="pres">
      <dgm:prSet presAssocID="{E82B020B-379E-4CCE-858C-9DC8C2077610}" presName="txNode" presStyleLbl="node1" presStyleIdx="1" presStyleCnt="3" custLinFactNeighborX="30901" custLinFactNeighborY="3370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67BA48-0257-4A31-BDAB-04CDE3BA21E7}" type="pres">
      <dgm:prSet presAssocID="{C9B1A7C0-54C5-4DB1-9284-EA797AA50541}" presName="sibTrans" presStyleLbl="sibTrans2D1" presStyleIdx="1" presStyleCnt="2"/>
      <dgm:spPr/>
      <dgm:t>
        <a:bodyPr/>
        <a:lstStyle/>
        <a:p>
          <a:endParaRPr lang="en-US"/>
        </a:p>
      </dgm:t>
    </dgm:pt>
    <dgm:pt modelId="{8FC92EF2-25EF-4878-8550-75A3BCC3191D}" type="pres">
      <dgm:prSet presAssocID="{C9B1A7C0-54C5-4DB1-9284-EA797AA50541}" presName="connTx" presStyleLbl="sibTrans2D1" presStyleIdx="1" presStyleCnt="2"/>
      <dgm:spPr/>
      <dgm:t>
        <a:bodyPr/>
        <a:lstStyle/>
        <a:p>
          <a:endParaRPr lang="en-US"/>
        </a:p>
      </dgm:t>
    </dgm:pt>
    <dgm:pt modelId="{6110AC2F-9B9E-45B6-AAAC-87299EF52169}" type="pres">
      <dgm:prSet presAssocID="{2602524A-CF2C-422B-AA3E-AF79751A464D}" presName="composite" presStyleCnt="0"/>
      <dgm:spPr/>
    </dgm:pt>
    <dgm:pt modelId="{272ABBEA-1C5A-41E0-8EE4-3D651A407FDC}" type="pres">
      <dgm:prSet presAssocID="{2602524A-CF2C-422B-AA3E-AF79751A464D}" presName="imagSh" presStyleLbl="bgImgPlace1" presStyleIdx="2" presStyleCnt="3" custScaleX="194355" custScaleY="173499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92A4BBE5-FD09-41E4-B471-3F20EDAD8468}" type="pres">
      <dgm:prSet presAssocID="{2602524A-CF2C-422B-AA3E-AF79751A464D}" presName="txNode" presStyleLbl="node1" presStyleIdx="2" presStyleCnt="3" custLinFactNeighborX="30901" custLinFactNeighborY="3370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7E5B3F0-1323-443F-A45A-9913C9E258FA}" srcId="{605BED13-FFC7-4D4F-ABEE-B04FF09640AE}" destId="{2602524A-CF2C-422B-AA3E-AF79751A464D}" srcOrd="2" destOrd="0" parTransId="{CEFE1C45-F053-42C0-ACF1-152424F8387E}" sibTransId="{048960D4-81B1-4AFF-B41D-898119E8B3F1}"/>
    <dgm:cxn modelId="{00FCBD71-EFAC-48A8-9EE5-A783A97B31A0}" type="presOf" srcId="{2602524A-CF2C-422B-AA3E-AF79751A464D}" destId="{92A4BBE5-FD09-41E4-B471-3F20EDAD8468}" srcOrd="0" destOrd="0" presId="urn:microsoft.com/office/officeart/2005/8/layout/hProcess10"/>
    <dgm:cxn modelId="{1527D7A0-A63B-44D9-B423-DCDC551B1299}" type="presOf" srcId="{C9B1A7C0-54C5-4DB1-9284-EA797AA50541}" destId="{8FC92EF2-25EF-4878-8550-75A3BCC3191D}" srcOrd="1" destOrd="0" presId="urn:microsoft.com/office/officeart/2005/8/layout/hProcess10"/>
    <dgm:cxn modelId="{2803654A-1020-42E1-BBCE-58B2404730AA}" srcId="{605BED13-FFC7-4D4F-ABEE-B04FF09640AE}" destId="{8E8C6D0B-0D11-480E-BA54-B92A5FFA1C8F}" srcOrd="0" destOrd="0" parTransId="{5281082F-CA20-463C-9E7F-8D96E834A966}" sibTransId="{35BF0335-50C1-4DF3-8E14-E98316446902}"/>
    <dgm:cxn modelId="{402B78F6-D3DE-422F-8639-3ECD3D8B9B10}" type="presOf" srcId="{605BED13-FFC7-4D4F-ABEE-B04FF09640AE}" destId="{C45CE0E6-3A9B-4525-8CB8-CE107B9762B9}" srcOrd="0" destOrd="0" presId="urn:microsoft.com/office/officeart/2005/8/layout/hProcess10"/>
    <dgm:cxn modelId="{F163D6FA-77F4-47DA-9972-E1AD6D10D0C9}" type="presOf" srcId="{8E8C6D0B-0D11-480E-BA54-B92A5FFA1C8F}" destId="{94D4E51B-2423-4721-865C-02871A1CAB11}" srcOrd="0" destOrd="0" presId="urn:microsoft.com/office/officeart/2005/8/layout/hProcess10"/>
    <dgm:cxn modelId="{A5F2B365-8AEA-48FF-B2AD-FD3FEE0B9F5A}" type="presOf" srcId="{35BF0335-50C1-4DF3-8E14-E98316446902}" destId="{172475A9-12A1-4F65-9FD0-BB9F6FB29ADD}" srcOrd="1" destOrd="0" presId="urn:microsoft.com/office/officeart/2005/8/layout/hProcess10"/>
    <dgm:cxn modelId="{23878D64-6246-434D-A849-6EC83E8946F7}" type="presOf" srcId="{E82B020B-379E-4CCE-858C-9DC8C2077610}" destId="{34B308B5-18A1-46E6-9A29-CC2B61319EF4}" srcOrd="0" destOrd="0" presId="urn:microsoft.com/office/officeart/2005/8/layout/hProcess10"/>
    <dgm:cxn modelId="{21D158E4-9F53-4ABF-AFDC-CAA866551C1B}" type="presOf" srcId="{C9B1A7C0-54C5-4DB1-9284-EA797AA50541}" destId="{CF67BA48-0257-4A31-BDAB-04CDE3BA21E7}" srcOrd="0" destOrd="0" presId="urn:microsoft.com/office/officeart/2005/8/layout/hProcess10"/>
    <dgm:cxn modelId="{9C44BDC9-30B4-4682-8042-828FCEA0F6DD}" srcId="{605BED13-FFC7-4D4F-ABEE-B04FF09640AE}" destId="{E82B020B-379E-4CCE-858C-9DC8C2077610}" srcOrd="1" destOrd="0" parTransId="{A2D2EA42-BE0F-44AF-AD38-FD95746A3BB2}" sibTransId="{C9B1A7C0-54C5-4DB1-9284-EA797AA50541}"/>
    <dgm:cxn modelId="{B86644EF-4DAF-447B-AEED-C21767EE6A93}" type="presOf" srcId="{35BF0335-50C1-4DF3-8E14-E98316446902}" destId="{8F3B4AE1-1BB0-4E3B-950E-D8B20D82B0FE}" srcOrd="0" destOrd="0" presId="urn:microsoft.com/office/officeart/2005/8/layout/hProcess10"/>
    <dgm:cxn modelId="{AFF182F6-3C45-49F4-B4F2-15B9824FA178}" type="presParOf" srcId="{C45CE0E6-3A9B-4525-8CB8-CE107B9762B9}" destId="{D86EC1E3-126A-4186-BECD-6F60BEE8CD72}" srcOrd="0" destOrd="0" presId="urn:microsoft.com/office/officeart/2005/8/layout/hProcess10"/>
    <dgm:cxn modelId="{FF731737-BCEF-45B7-95DC-E4E4277C2679}" type="presParOf" srcId="{D86EC1E3-126A-4186-BECD-6F60BEE8CD72}" destId="{65C89EC8-C9C4-4CC6-9C88-0E43493C9402}" srcOrd="0" destOrd="0" presId="urn:microsoft.com/office/officeart/2005/8/layout/hProcess10"/>
    <dgm:cxn modelId="{11F7BCB9-2227-4858-AC9A-9CDD88F04DF2}" type="presParOf" srcId="{D86EC1E3-126A-4186-BECD-6F60BEE8CD72}" destId="{94D4E51B-2423-4721-865C-02871A1CAB11}" srcOrd="1" destOrd="0" presId="urn:microsoft.com/office/officeart/2005/8/layout/hProcess10"/>
    <dgm:cxn modelId="{2C3FD705-2AD8-4B88-8135-76D99CED9077}" type="presParOf" srcId="{C45CE0E6-3A9B-4525-8CB8-CE107B9762B9}" destId="{8F3B4AE1-1BB0-4E3B-950E-D8B20D82B0FE}" srcOrd="1" destOrd="0" presId="urn:microsoft.com/office/officeart/2005/8/layout/hProcess10"/>
    <dgm:cxn modelId="{B700D8C9-0462-46EE-A90D-970FBDA646A0}" type="presParOf" srcId="{8F3B4AE1-1BB0-4E3B-950E-D8B20D82B0FE}" destId="{172475A9-12A1-4F65-9FD0-BB9F6FB29ADD}" srcOrd="0" destOrd="0" presId="urn:microsoft.com/office/officeart/2005/8/layout/hProcess10"/>
    <dgm:cxn modelId="{10768120-37CF-426E-810F-D8B95713EF09}" type="presParOf" srcId="{C45CE0E6-3A9B-4525-8CB8-CE107B9762B9}" destId="{95E247C2-4548-4EA4-9A39-E5A35A72C80E}" srcOrd="2" destOrd="0" presId="urn:microsoft.com/office/officeart/2005/8/layout/hProcess10"/>
    <dgm:cxn modelId="{AA3A1CAD-D5DB-40ED-98AD-64815E60B053}" type="presParOf" srcId="{95E247C2-4548-4EA4-9A39-E5A35A72C80E}" destId="{01D86FEF-4A7A-4E19-B8C0-B95793EA6328}" srcOrd="0" destOrd="0" presId="urn:microsoft.com/office/officeart/2005/8/layout/hProcess10"/>
    <dgm:cxn modelId="{7D880659-FB07-4BB0-A72C-77789ED3340D}" type="presParOf" srcId="{95E247C2-4548-4EA4-9A39-E5A35A72C80E}" destId="{34B308B5-18A1-46E6-9A29-CC2B61319EF4}" srcOrd="1" destOrd="0" presId="urn:microsoft.com/office/officeart/2005/8/layout/hProcess10"/>
    <dgm:cxn modelId="{385D36ED-278A-4308-BBA2-90BEE2C1B921}" type="presParOf" srcId="{C45CE0E6-3A9B-4525-8CB8-CE107B9762B9}" destId="{CF67BA48-0257-4A31-BDAB-04CDE3BA21E7}" srcOrd="3" destOrd="0" presId="urn:microsoft.com/office/officeart/2005/8/layout/hProcess10"/>
    <dgm:cxn modelId="{BE85B055-E674-4675-8A44-D3AC5CA74BD2}" type="presParOf" srcId="{CF67BA48-0257-4A31-BDAB-04CDE3BA21E7}" destId="{8FC92EF2-25EF-4878-8550-75A3BCC3191D}" srcOrd="0" destOrd="0" presId="urn:microsoft.com/office/officeart/2005/8/layout/hProcess10"/>
    <dgm:cxn modelId="{7CFBEC41-FFB1-444E-9D41-D780ACF57763}" type="presParOf" srcId="{C45CE0E6-3A9B-4525-8CB8-CE107B9762B9}" destId="{6110AC2F-9B9E-45B6-AAAC-87299EF52169}" srcOrd="4" destOrd="0" presId="urn:microsoft.com/office/officeart/2005/8/layout/hProcess10"/>
    <dgm:cxn modelId="{D0AB103B-9505-4370-BADC-BEB926F77D92}" type="presParOf" srcId="{6110AC2F-9B9E-45B6-AAAC-87299EF52169}" destId="{272ABBEA-1C5A-41E0-8EE4-3D651A407FDC}" srcOrd="0" destOrd="0" presId="urn:microsoft.com/office/officeart/2005/8/layout/hProcess10"/>
    <dgm:cxn modelId="{8E5B333C-B2D5-4DCD-B769-7419908B8A4A}" type="presParOf" srcId="{6110AC2F-9B9E-45B6-AAAC-87299EF52169}" destId="{92A4BBE5-FD09-41E4-B471-3F20EDAD8468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C89EC8-C9C4-4CC6-9C88-0E43493C9402}">
      <dsp:nvSpPr>
        <dsp:cNvPr id="0" name=""/>
        <dsp:cNvSpPr/>
      </dsp:nvSpPr>
      <dsp:spPr>
        <a:xfrm>
          <a:off x="30" y="1027620"/>
          <a:ext cx="2612939" cy="233254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94D4E51B-2423-4721-865C-02871A1CAB11}">
      <dsp:nvSpPr>
        <dsp:cNvPr id="0" name=""/>
        <dsp:cNvSpPr/>
      </dsp:nvSpPr>
      <dsp:spPr>
        <a:xfrm>
          <a:off x="1268589" y="2781418"/>
          <a:ext cx="1344416" cy="134441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Feasibility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2006</a:t>
          </a:r>
          <a:endParaRPr lang="en-US" sz="1600" kern="1200" dirty="0"/>
        </a:p>
      </dsp:txBody>
      <dsp:txXfrm>
        <a:off x="1307966" y="2820795"/>
        <a:ext cx="1265662" cy="1265662"/>
      </dsp:txXfrm>
    </dsp:sp>
    <dsp:sp modelId="{8F3B4AE1-1BB0-4E3B-950E-D8B20D82B0FE}">
      <dsp:nvSpPr>
        <dsp:cNvPr id="0" name=""/>
        <dsp:cNvSpPr/>
      </dsp:nvSpPr>
      <dsp:spPr>
        <a:xfrm>
          <a:off x="2795334" y="2032372"/>
          <a:ext cx="182363" cy="32304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shade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shade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shade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>
        <a:off x="2795334" y="2096981"/>
        <a:ext cx="127654" cy="193826"/>
      </dsp:txXfrm>
    </dsp:sp>
    <dsp:sp modelId="{01D86FEF-4A7A-4E19-B8C0-B95793EA6328}">
      <dsp:nvSpPr>
        <dsp:cNvPr id="0" name=""/>
        <dsp:cNvSpPr/>
      </dsp:nvSpPr>
      <dsp:spPr>
        <a:xfrm>
          <a:off x="3134010" y="1027620"/>
          <a:ext cx="2612939" cy="233254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34B308B5-18A1-46E6-9A29-CC2B61319EF4}">
      <dsp:nvSpPr>
        <dsp:cNvPr id="0" name=""/>
        <dsp:cNvSpPr/>
      </dsp:nvSpPr>
      <dsp:spPr>
        <a:xfrm>
          <a:off x="4402568" y="2781418"/>
          <a:ext cx="1344416" cy="134441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80000"/>
                <a:hueOff val="153123"/>
                <a:satOff val="-2196"/>
                <a:lumOff val="12807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153123"/>
                <a:satOff val="-2196"/>
                <a:lumOff val="12807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153123"/>
                <a:satOff val="-2196"/>
                <a:lumOff val="1280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Design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2012</a:t>
          </a:r>
          <a:endParaRPr lang="en-US" sz="1600" kern="1200" dirty="0"/>
        </a:p>
      </dsp:txBody>
      <dsp:txXfrm>
        <a:off x="4441945" y="2820795"/>
        <a:ext cx="1265662" cy="1265662"/>
      </dsp:txXfrm>
    </dsp:sp>
    <dsp:sp modelId="{CF67BA48-0257-4A31-BDAB-04CDE3BA21E7}">
      <dsp:nvSpPr>
        <dsp:cNvPr id="0" name=""/>
        <dsp:cNvSpPr/>
      </dsp:nvSpPr>
      <dsp:spPr>
        <a:xfrm>
          <a:off x="5929313" y="2032372"/>
          <a:ext cx="182363" cy="32304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shade val="90000"/>
                <a:hueOff val="306300"/>
                <a:satOff val="-4255"/>
                <a:lumOff val="22954"/>
                <a:alphaOff val="0"/>
                <a:shade val="51000"/>
                <a:satMod val="130000"/>
              </a:schemeClr>
            </a:gs>
            <a:gs pos="80000">
              <a:schemeClr val="accent1">
                <a:shade val="90000"/>
                <a:hueOff val="306300"/>
                <a:satOff val="-4255"/>
                <a:lumOff val="22954"/>
                <a:alphaOff val="0"/>
                <a:shade val="93000"/>
                <a:satMod val="130000"/>
              </a:schemeClr>
            </a:gs>
            <a:gs pos="100000">
              <a:schemeClr val="accent1">
                <a:shade val="90000"/>
                <a:hueOff val="306300"/>
                <a:satOff val="-4255"/>
                <a:lumOff val="2295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>
        <a:off x="5929313" y="2096981"/>
        <a:ext cx="127654" cy="193826"/>
      </dsp:txXfrm>
    </dsp:sp>
    <dsp:sp modelId="{272ABBEA-1C5A-41E0-8EE4-3D651A407FDC}">
      <dsp:nvSpPr>
        <dsp:cNvPr id="0" name=""/>
        <dsp:cNvSpPr/>
      </dsp:nvSpPr>
      <dsp:spPr>
        <a:xfrm>
          <a:off x="6267989" y="1027620"/>
          <a:ext cx="2612939" cy="233254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92A4BBE5-FD09-41E4-B471-3F20EDAD8468}">
      <dsp:nvSpPr>
        <dsp:cNvPr id="0" name=""/>
        <dsp:cNvSpPr/>
      </dsp:nvSpPr>
      <dsp:spPr>
        <a:xfrm>
          <a:off x="7536543" y="2781418"/>
          <a:ext cx="1344416" cy="134441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80000"/>
                <a:hueOff val="306246"/>
                <a:satOff val="-4392"/>
                <a:lumOff val="25615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306246"/>
                <a:satOff val="-4392"/>
                <a:lumOff val="25615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306246"/>
                <a:satOff val="-4392"/>
                <a:lumOff val="2561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Construction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2014</a:t>
          </a:r>
          <a:endParaRPr lang="en-US" sz="1600" kern="1200" dirty="0"/>
        </a:p>
      </dsp:txBody>
      <dsp:txXfrm>
        <a:off x="7575920" y="2820795"/>
        <a:ext cx="1265662" cy="12656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43026" cy="465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33" tIns="46617" rIns="93233" bIns="46617" numCol="1" anchor="t" anchorCtr="0" compatLnSpc="1">
            <a:prstTxWarp prst="textNoShape">
              <a:avLst/>
            </a:prstTxWarp>
          </a:bodyPr>
          <a:lstStyle>
            <a:lvl1pPr defTabSz="933644">
              <a:spcBef>
                <a:spcPct val="0"/>
              </a:spcBef>
              <a:buFontTx/>
              <a:buNone/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80075" y="0"/>
            <a:ext cx="3043026" cy="465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33" tIns="46617" rIns="93233" bIns="46617" numCol="1" anchor="t" anchorCtr="0" compatLnSpc="1">
            <a:prstTxWarp prst="textNoShape">
              <a:avLst/>
            </a:prstTxWarp>
          </a:bodyPr>
          <a:lstStyle>
            <a:lvl1pPr algn="r" defTabSz="933644">
              <a:spcBef>
                <a:spcPct val="0"/>
              </a:spcBef>
              <a:buFontTx/>
              <a:buNone/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31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843806"/>
            <a:ext cx="3043026" cy="465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33" tIns="46617" rIns="93233" bIns="46617" numCol="1" anchor="b" anchorCtr="0" compatLnSpc="1">
            <a:prstTxWarp prst="textNoShape">
              <a:avLst/>
            </a:prstTxWarp>
          </a:bodyPr>
          <a:lstStyle>
            <a:lvl1pPr defTabSz="933644">
              <a:spcBef>
                <a:spcPct val="0"/>
              </a:spcBef>
              <a:buFontTx/>
              <a:buNone/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31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80075" y="8843806"/>
            <a:ext cx="3043026" cy="465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33" tIns="46617" rIns="93233" bIns="46617" numCol="1" anchor="b" anchorCtr="0" compatLnSpc="1">
            <a:prstTxWarp prst="textNoShape">
              <a:avLst/>
            </a:prstTxWarp>
          </a:bodyPr>
          <a:lstStyle>
            <a:lvl1pPr algn="r" defTabSz="933644">
              <a:spcBef>
                <a:spcPct val="0"/>
              </a:spcBef>
              <a:buFontTx/>
              <a:buNone/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fld id="{8C915625-634F-43A9-BFAE-F8FF18CA2E42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295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43026" cy="465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33" tIns="46617" rIns="93233" bIns="46617" numCol="1" anchor="t" anchorCtr="0" compatLnSpc="1">
            <a:prstTxWarp prst="textNoShape">
              <a:avLst/>
            </a:prstTxWarp>
          </a:bodyPr>
          <a:lstStyle>
            <a:lvl1pPr defTabSz="933644">
              <a:spcBef>
                <a:spcPct val="0"/>
              </a:spcBef>
              <a:buFontTx/>
              <a:buNone/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8488" y="0"/>
            <a:ext cx="3043026" cy="465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33" tIns="46617" rIns="93233" bIns="46617" numCol="1" anchor="t" anchorCtr="0" compatLnSpc="1">
            <a:prstTxWarp prst="textNoShape">
              <a:avLst/>
            </a:prstTxWarp>
          </a:bodyPr>
          <a:lstStyle>
            <a:lvl1pPr algn="r" defTabSz="933644">
              <a:spcBef>
                <a:spcPct val="0"/>
              </a:spcBef>
              <a:buFontTx/>
              <a:buNone/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92213" y="696913"/>
            <a:ext cx="4651375" cy="34893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405" y="4421109"/>
            <a:ext cx="5622291" cy="4190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33" tIns="46617" rIns="93233" bIns="466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42216"/>
            <a:ext cx="3043026" cy="465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33" tIns="46617" rIns="93233" bIns="46617" numCol="1" anchor="b" anchorCtr="0" compatLnSpc="1">
            <a:prstTxWarp prst="textNoShape">
              <a:avLst/>
            </a:prstTxWarp>
          </a:bodyPr>
          <a:lstStyle>
            <a:lvl1pPr defTabSz="933644">
              <a:spcBef>
                <a:spcPct val="0"/>
              </a:spcBef>
              <a:buFontTx/>
              <a:buNone/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8488" y="8842216"/>
            <a:ext cx="3043026" cy="465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33" tIns="46617" rIns="93233" bIns="46617" numCol="1" anchor="b" anchorCtr="0" compatLnSpc="1">
            <a:prstTxWarp prst="textNoShape">
              <a:avLst/>
            </a:prstTxWarp>
          </a:bodyPr>
          <a:lstStyle>
            <a:lvl1pPr algn="r" defTabSz="933644">
              <a:spcBef>
                <a:spcPct val="0"/>
              </a:spcBef>
              <a:buFontTx/>
              <a:buNone/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fld id="{F6AACC46-C279-443F-B556-4A2B318B4903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48590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ACC46-C279-443F-B556-4A2B318B4903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948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233,929 AF delivered to SAWS customers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ACC46-C279-443F-B556-4A2B318B4903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7281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ACC46-C279-443F-B556-4A2B318B4903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518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Desired Future</a:t>
            </a:r>
            <a:r>
              <a:rPr lang="en-US" baseline="0" dirty="0" smtClean="0"/>
              <a:t> Conditions approved through by GMA 13 </a:t>
            </a:r>
          </a:p>
          <a:p>
            <a:r>
              <a:rPr lang="en-US" baseline="0" dirty="0" smtClean="0"/>
              <a:t>Region L Plan – required projects need to be part of Region L plan to get state funding.  </a:t>
            </a:r>
          </a:p>
          <a:p>
            <a:endParaRPr lang="en-US" baseline="0" dirty="0" smtClean="0"/>
          </a:p>
          <a:p>
            <a:r>
              <a:rPr lang="en-US" baseline="0" dirty="0" smtClean="0"/>
              <a:t> Ensured the full volume of our projects are submitted within the model – 2016 Region L plan – New = 48’ drawdown and </a:t>
            </a:r>
          </a:p>
          <a:p>
            <a:r>
              <a:rPr lang="en-US" baseline="0" dirty="0" smtClean="0"/>
              <a:t>Currently 5622 MAG for brackish – Projects need to be in Region L to get state funding –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ACC46-C279-443F-B556-4A2B318B4903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3887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ACC46-C279-443F-B556-4A2B318B4903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2203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Outreach</a:t>
            </a:r>
            <a:r>
              <a:rPr lang="en-US" baseline="0" dirty="0" smtClean="0"/>
              <a:t> occurred with SAWS board of Trustees and City Council members addressing concern on the project</a:t>
            </a:r>
            <a:endParaRPr lang="en-US" dirty="0" smtClean="0"/>
          </a:p>
          <a:p>
            <a:r>
              <a:rPr lang="en-US" baseline="0" dirty="0" smtClean="0"/>
              <a:t>Consent decree came in 2013 and there was an expected sewer infrastructure increase in cost to $1.1B</a:t>
            </a:r>
          </a:p>
          <a:p>
            <a:pPr defTabSz="915689">
              <a:defRPr/>
            </a:pPr>
            <a:r>
              <a:rPr lang="en-US" dirty="0" smtClean="0"/>
              <a:t>WIF</a:t>
            </a:r>
            <a:r>
              <a:rPr lang="en-US" baseline="0" dirty="0" smtClean="0"/>
              <a:t> Funding ($109.5M) – Fill out application and provide backup information including contracts, deeds, feasibility studies, drawings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ACC46-C279-443F-B556-4A2B318B4903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98368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Purchasing land in rural</a:t>
            </a:r>
            <a:r>
              <a:rPr lang="en-US" baseline="0" dirty="0" smtClean="0"/>
              <a:t> Texas can be challenging.  Incomplete deeds, surveys, mineral rights.</a:t>
            </a:r>
            <a:endParaRPr lang="en-US" dirty="0" smtClean="0"/>
          </a:p>
          <a:p>
            <a:r>
              <a:rPr lang="en-US" dirty="0" smtClean="0"/>
              <a:t>Neighbors</a:t>
            </a:r>
            <a:r>
              <a:rPr lang="en-US" baseline="0" dirty="0" smtClean="0"/>
              <a:t> story of the drill rig and the wedding</a:t>
            </a:r>
          </a:p>
          <a:p>
            <a:r>
              <a:rPr lang="en-US" baseline="0" dirty="0" smtClean="0"/>
              <a:t>Story of Larry and his concern seeing us out there</a:t>
            </a:r>
          </a:p>
          <a:p>
            <a:r>
              <a:rPr lang="en-US" baseline="0" dirty="0" smtClean="0"/>
              <a:t>Story of window being shot out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ACC46-C279-443F-B556-4A2B318B4903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2444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From</a:t>
            </a:r>
            <a:r>
              <a:rPr lang="en-US" baseline="0" dirty="0" smtClean="0"/>
              <a:t> left to Right: 1. Chairman </a:t>
            </a:r>
            <a:r>
              <a:rPr lang="en-US" b="0" dirty="0" smtClean="0"/>
              <a:t>2.</a:t>
            </a:r>
            <a:r>
              <a:rPr lang="en-US" b="0" baseline="0" dirty="0" smtClean="0"/>
              <a:t> Texas Desalination Conference Tour 3. Texas Groundwater Association</a:t>
            </a:r>
          </a:p>
          <a:p>
            <a:r>
              <a:rPr lang="en-US" b="0" baseline="0" dirty="0" smtClean="0"/>
              <a:t>4. </a:t>
            </a:r>
            <a:r>
              <a:rPr lang="en-US" baseline="0" dirty="0" smtClean="0"/>
              <a:t>Pat Jasso and </a:t>
            </a:r>
            <a:r>
              <a:rPr lang="en-US" b="0" dirty="0" smtClean="0"/>
              <a:t>Ernesto </a:t>
            </a:r>
            <a:r>
              <a:rPr lang="en-US" b="0" dirty="0" err="1" smtClean="0"/>
              <a:t>Arrellano</a:t>
            </a:r>
            <a:r>
              <a:rPr lang="en-US" b="0" dirty="0" smtClean="0"/>
              <a:t> </a:t>
            </a:r>
            <a:r>
              <a:rPr lang="en-US" b="0" baseline="0" dirty="0" smtClean="0"/>
              <a:t>5. Texas Senate Committee on Agriculture and Water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ACC46-C279-443F-B556-4A2B318B4903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3850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8"/>
          <p:cNvSpPr txBox="1">
            <a:spLocks noChangeArrowheads="1"/>
          </p:cNvSpPr>
          <p:nvPr userDrawn="1"/>
        </p:nvSpPr>
        <p:spPr bwMode="auto">
          <a:xfrm>
            <a:off x="20946" y="6304823"/>
            <a:ext cx="77619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buFontTx/>
              <a:buNone/>
            </a:pPr>
            <a:r>
              <a:rPr lang="en-US" sz="2400" b="1" baseline="0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SRF Workshop</a:t>
            </a:r>
            <a:endParaRPr lang="en-US" sz="24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3" name="Text Box 19"/>
          <p:cNvSpPr txBox="1">
            <a:spLocks noChangeArrowheads="1"/>
          </p:cNvSpPr>
          <p:nvPr userDrawn="1"/>
        </p:nvSpPr>
        <p:spPr bwMode="auto">
          <a:xfrm>
            <a:off x="321087" y="2489548"/>
            <a:ext cx="5357183" cy="156966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 algn="l">
              <a:lnSpc>
                <a:spcPct val="70000"/>
              </a:lnSpc>
              <a:spcBef>
                <a:spcPct val="50000"/>
              </a:spcBef>
              <a:buFontTx/>
              <a:buNone/>
            </a:pPr>
            <a:r>
              <a:rPr lang="en-US" sz="2400" b="1" dirty="0" smtClean="0">
                <a:solidFill>
                  <a:schemeClr val="accent6"/>
                </a:solidFill>
                <a:latin typeface="+mn-lt"/>
              </a:rPr>
              <a:t>Richard Donat</a:t>
            </a:r>
          </a:p>
          <a:p>
            <a:pPr marL="342900" indent="-342900" algn="l">
              <a:lnSpc>
                <a:spcPct val="70000"/>
              </a:lnSpc>
              <a:spcBef>
                <a:spcPct val="50000"/>
              </a:spcBef>
              <a:buFontTx/>
              <a:buNone/>
            </a:pPr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Executive Management Analyst – Construction</a:t>
            </a:r>
          </a:p>
          <a:p>
            <a:pPr marL="342900" marR="0" indent="-342900" algn="l" defTabSz="914400" rtl="0" eaLnBrk="1" fontAlgn="base" latinLnBrk="0" hangingPunct="1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400" b="1" kern="1200" dirty="0" smtClean="0">
              <a:solidFill>
                <a:schemeClr val="accent6"/>
              </a:solidFill>
              <a:latin typeface="+mn-lt"/>
              <a:ea typeface="+mn-ea"/>
              <a:cs typeface="+mn-cs"/>
            </a:endParaRPr>
          </a:p>
          <a:p>
            <a:pPr marL="342900" marR="0" indent="-342900" algn="l" defTabSz="914400" rtl="0" eaLnBrk="1" fontAlgn="base" latinLnBrk="0" hangingPunct="1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400" b="1" kern="1200" dirty="0" smtClean="0">
              <a:solidFill>
                <a:schemeClr val="accent6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itle Placeholder 1"/>
          <p:cNvSpPr txBox="1">
            <a:spLocks/>
          </p:cNvSpPr>
          <p:nvPr userDrawn="1"/>
        </p:nvSpPr>
        <p:spPr>
          <a:xfrm>
            <a:off x="339382" y="0"/>
            <a:ext cx="8464551" cy="169277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SAWS Brackish Groundwater Desalination Challenges</a:t>
            </a:r>
          </a:p>
        </p:txBody>
      </p:sp>
      <p:sp>
        <p:nvSpPr>
          <p:cNvPr id="5" name="Date Placeholder 3"/>
          <p:cNvSpPr txBox="1">
            <a:spLocks/>
          </p:cNvSpPr>
          <p:nvPr userDrawn="1"/>
        </p:nvSpPr>
        <p:spPr>
          <a:xfrm>
            <a:off x="6895301" y="5555623"/>
            <a:ext cx="2116077" cy="1919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October 31, 2016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chemeClr val="bg1">
                    <a:lumMod val="50000"/>
                  </a:schemeClr>
                </a:solidFill>
                <a:latin typeface="Calibri" pitchFamily="34" charset="0"/>
              </a:defRPr>
            </a:lvl1pPr>
          </a:lstStyle>
          <a:p>
            <a:r>
              <a:rPr lang="en-US" dirty="0" smtClean="0"/>
              <a:t>Click to Edit Page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681183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Calibri" pitchFamily="34" charset="0"/>
              </a:defRPr>
            </a:lvl1pPr>
            <a:lvl2pPr>
              <a:defRPr sz="2800">
                <a:latin typeface="Calibri" pitchFamily="34" charset="0"/>
              </a:defRPr>
            </a:lvl2pPr>
            <a:lvl3pPr>
              <a:defRPr sz="2400">
                <a:latin typeface="Calibri" pitchFamily="34" charset="0"/>
              </a:defRPr>
            </a:lvl3pPr>
            <a:lvl4pPr>
              <a:defRPr sz="2000">
                <a:latin typeface="Calibri" pitchFamily="34" charset="0"/>
              </a:defRPr>
            </a:lvl4pPr>
            <a:lvl5pPr>
              <a:defRPr sz="2000">
                <a:latin typeface="Calibri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45120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Calibri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chemeClr val="bg1">
                    <a:lumMod val="50000"/>
                  </a:schemeClr>
                </a:solidFill>
                <a:latin typeface="Calibri" pitchFamily="34" charset="0"/>
              </a:defRPr>
            </a:lvl1pPr>
          </a:lstStyle>
          <a:p>
            <a:r>
              <a:rPr lang="en-US" dirty="0" smtClean="0"/>
              <a:t>Click to Edit Page Title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Calibri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5656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Calibri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199" y="274638"/>
            <a:ext cx="8542422" cy="11430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>
                    <a:lumMod val="50000"/>
                  </a:schemeClr>
                </a:solidFill>
                <a:latin typeface="Calibri" pitchFamily="34" charset="0"/>
              </a:defRPr>
            </a:lvl1pPr>
          </a:lstStyle>
          <a:p>
            <a:r>
              <a:rPr lang="en-US" dirty="0" smtClean="0"/>
              <a:t>Click to Edit Page Title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354033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39"/>
            <a:ext cx="2057400" cy="5672506"/>
          </a:xfrm>
          <a:prstGeom prst="rect">
            <a:avLst/>
          </a:prstGeom>
        </p:spPr>
        <p:txBody>
          <a:bodyPr vert="eaVert"/>
          <a:lstStyle>
            <a:lvl1pPr>
              <a:defRPr b="1">
                <a:solidFill>
                  <a:schemeClr val="bg1">
                    <a:lumMod val="50000"/>
                  </a:schemeClr>
                </a:solidFill>
                <a:latin typeface="Calibri" pitchFamily="34" charset="0"/>
              </a:defRPr>
            </a:lvl1pPr>
          </a:lstStyle>
          <a:p>
            <a:r>
              <a:rPr lang="en-US" dirty="0" smtClean="0"/>
              <a:t>Click to Edit Page Title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457200" y="274639"/>
            <a:ext cx="6019800" cy="566541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 smtClean="0"/>
              <a:t>Click to edit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199" y="274637"/>
            <a:ext cx="8542422" cy="675389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>
                    <a:lumMod val="50000"/>
                  </a:schemeClr>
                </a:solidFill>
                <a:latin typeface="Calibri" pitchFamily="34" charset="0"/>
              </a:defRPr>
            </a:lvl1pPr>
          </a:lstStyle>
          <a:p>
            <a:r>
              <a:rPr lang="en-US" dirty="0" smtClean="0"/>
              <a:t>Click to Edit Page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5652"/>
            <a:ext cx="8229600" cy="4975669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itles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199" y="274638"/>
            <a:ext cx="8542422" cy="675204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>
                    <a:lumMod val="50000"/>
                  </a:schemeClr>
                </a:solidFill>
                <a:latin typeface="Calibri" pitchFamily="34" charset="0"/>
              </a:defRPr>
            </a:lvl1pPr>
          </a:lstStyle>
          <a:p>
            <a:r>
              <a:rPr lang="en-US" dirty="0" smtClean="0"/>
              <a:t>Click to Edit Page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368208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457200" y="977704"/>
            <a:ext cx="8539090" cy="4454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1">
                <a:solidFill>
                  <a:schemeClr val="accent6"/>
                </a:solidFill>
                <a:latin typeface="Calibri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subtitle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 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199" y="274638"/>
            <a:ext cx="8542422" cy="674931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>
                    <a:lumMod val="50000"/>
                  </a:schemeClr>
                </a:solidFill>
                <a:latin typeface="Calibri" pitchFamily="34" charset="0"/>
              </a:defRPr>
            </a:lvl1pPr>
          </a:lstStyle>
          <a:p>
            <a:r>
              <a:rPr lang="en-US" dirty="0" smtClean="0"/>
              <a:t>Click to Edit Page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85736"/>
            <a:ext cx="4038600" cy="4975585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libri" pitchFamily="34" charset="0"/>
              </a:defRPr>
            </a:lvl1pPr>
            <a:lvl2pPr>
              <a:defRPr sz="2400">
                <a:latin typeface="Calibri" pitchFamily="34" charset="0"/>
              </a:defRPr>
            </a:lvl2pPr>
            <a:lvl3pPr>
              <a:defRPr sz="2000">
                <a:latin typeface="Calibri" pitchFamily="34" charset="0"/>
              </a:defRPr>
            </a:lvl3pPr>
            <a:lvl4pPr>
              <a:defRPr sz="1800">
                <a:latin typeface="Calibri" pitchFamily="34" charset="0"/>
              </a:defRPr>
            </a:lvl4pPr>
            <a:lvl5pPr>
              <a:defRPr sz="1800"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84738"/>
            <a:ext cx="4038600" cy="4983672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libri" pitchFamily="34" charset="0"/>
              </a:defRPr>
            </a:lvl1pPr>
            <a:lvl2pPr>
              <a:defRPr sz="2400">
                <a:latin typeface="Calibri" pitchFamily="34" charset="0"/>
              </a:defRPr>
            </a:lvl2pPr>
            <a:lvl3pPr>
              <a:defRPr sz="2000">
                <a:latin typeface="Calibri" pitchFamily="34" charset="0"/>
              </a:defRPr>
            </a:lvl3pPr>
            <a:lvl4pPr>
              <a:defRPr sz="1800">
                <a:latin typeface="Calibri" pitchFamily="34" charset="0"/>
              </a:defRPr>
            </a:lvl4pPr>
            <a:lvl5pPr>
              <a:defRPr sz="1800"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, 2 Titles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7"/>
          <p:cNvSpPr>
            <a:spLocks noGrp="1"/>
          </p:cNvSpPr>
          <p:nvPr userDrawn="1">
            <p:ph type="title"/>
          </p:nvPr>
        </p:nvSpPr>
        <p:spPr>
          <a:xfrm>
            <a:off x="2861863" y="274638"/>
            <a:ext cx="6137758" cy="11430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>
                    <a:lumMod val="50000"/>
                  </a:schemeClr>
                </a:solidFill>
                <a:latin typeface="Calibr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Content Placeholder 12"/>
          <p:cNvSpPr>
            <a:spLocks noGrp="1"/>
          </p:cNvSpPr>
          <p:nvPr userDrawn="1">
            <p:ph sz="quarter" idx="4"/>
          </p:nvPr>
        </p:nvSpPr>
        <p:spPr>
          <a:xfrm>
            <a:off x="2861863" y="1863177"/>
            <a:ext cx="6146291" cy="4083968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2715768" cy="6309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2719478" cy="6310314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3200">
                <a:latin typeface="Calibri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2863515" y="1416289"/>
            <a:ext cx="6135012" cy="4468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1">
                <a:solidFill>
                  <a:schemeClr val="accent6"/>
                </a:solidFill>
                <a:latin typeface="Calibri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subtitle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itles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361121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libri" pitchFamily="34" charset="0"/>
              </a:defRPr>
            </a:lvl1pPr>
            <a:lvl2pPr>
              <a:defRPr sz="2400">
                <a:latin typeface="Calibri" pitchFamily="34" charset="0"/>
              </a:defRPr>
            </a:lvl2pPr>
            <a:lvl3pPr>
              <a:defRPr sz="2000">
                <a:latin typeface="Calibri" pitchFamily="34" charset="0"/>
              </a:defRPr>
            </a:lvl3pPr>
            <a:lvl4pPr>
              <a:defRPr sz="1800">
                <a:latin typeface="Calibri" pitchFamily="34" charset="0"/>
              </a:defRPr>
            </a:lvl4pPr>
            <a:lvl5pPr>
              <a:defRPr sz="1800"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368209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libri" pitchFamily="34" charset="0"/>
              </a:defRPr>
            </a:lvl1pPr>
            <a:lvl2pPr>
              <a:defRPr sz="2400">
                <a:latin typeface="Calibri" pitchFamily="34" charset="0"/>
              </a:defRPr>
            </a:lvl2pPr>
            <a:lvl3pPr>
              <a:defRPr sz="2000">
                <a:latin typeface="Calibri" pitchFamily="34" charset="0"/>
              </a:defRPr>
            </a:lvl3pPr>
            <a:lvl4pPr>
              <a:defRPr sz="1800">
                <a:latin typeface="Calibri" pitchFamily="34" charset="0"/>
              </a:defRPr>
            </a:lvl4pPr>
            <a:lvl5pPr>
              <a:defRPr sz="1800"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57199" y="274638"/>
            <a:ext cx="8542422" cy="675204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>
                    <a:lumMod val="50000"/>
                  </a:schemeClr>
                </a:solidFill>
                <a:latin typeface="Calibri" pitchFamily="34" charset="0"/>
              </a:defRPr>
            </a:lvl1pPr>
          </a:lstStyle>
          <a:p>
            <a:r>
              <a:rPr lang="en-US" dirty="0" smtClean="0"/>
              <a:t>Click to Edit Page Title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457200" y="977704"/>
            <a:ext cx="8539090" cy="4454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1">
                <a:solidFill>
                  <a:schemeClr val="accent6"/>
                </a:solidFill>
                <a:latin typeface="Calibri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subtitle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12599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/>
                </a:solidFill>
                <a:latin typeface="Calibri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52361"/>
            <a:ext cx="4040188" cy="4285301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Calibri" pitchFamily="34" charset="0"/>
              </a:defRPr>
            </a:lvl1pPr>
            <a:lvl2pPr>
              <a:defRPr sz="2000">
                <a:latin typeface="Calibri" pitchFamily="34" charset="0"/>
              </a:defRPr>
            </a:lvl2pPr>
            <a:lvl3pPr>
              <a:defRPr sz="1800">
                <a:latin typeface="Calibri" pitchFamily="34" charset="0"/>
              </a:defRPr>
            </a:lvl3pPr>
            <a:lvl4pPr>
              <a:defRPr sz="1600">
                <a:latin typeface="Calibri" pitchFamily="34" charset="0"/>
              </a:defRPr>
            </a:lvl4pPr>
            <a:lvl5pPr>
              <a:defRPr sz="1600">
                <a:latin typeface="Calibri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012599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/>
                </a:solidFill>
                <a:latin typeface="Calibri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52361"/>
            <a:ext cx="4041775" cy="4285301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Calibri" pitchFamily="34" charset="0"/>
              </a:defRPr>
            </a:lvl1pPr>
            <a:lvl2pPr>
              <a:defRPr sz="2000">
                <a:latin typeface="Calibri" pitchFamily="34" charset="0"/>
              </a:defRPr>
            </a:lvl2pPr>
            <a:lvl3pPr>
              <a:defRPr sz="1800">
                <a:latin typeface="Calibri" pitchFamily="34" charset="0"/>
              </a:defRPr>
            </a:lvl3pPr>
            <a:lvl4pPr>
              <a:defRPr sz="1600">
                <a:latin typeface="Calibri" pitchFamily="34" charset="0"/>
              </a:defRPr>
            </a:lvl4pPr>
            <a:lvl5pPr>
              <a:defRPr sz="1600">
                <a:latin typeface="Calibri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57199" y="274638"/>
            <a:ext cx="8542422" cy="675204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>
                    <a:lumMod val="50000"/>
                  </a:schemeClr>
                </a:solidFill>
                <a:latin typeface="Calibri" pitchFamily="34" charset="0"/>
              </a:defRPr>
            </a:lvl1pPr>
          </a:lstStyle>
          <a:p>
            <a:r>
              <a:rPr lang="en-US" dirty="0" smtClean="0"/>
              <a:t>Click to Edit Page Title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on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199" y="274638"/>
            <a:ext cx="8542422" cy="11430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>
                    <a:lumMod val="50000"/>
                  </a:schemeClr>
                </a:solidFill>
                <a:latin typeface="Calibri" pitchFamily="34" charset="0"/>
              </a:defRPr>
            </a:lvl1pPr>
          </a:lstStyle>
          <a:p>
            <a:r>
              <a:rPr lang="en-US" dirty="0" smtClean="0"/>
              <a:t>Click to Edit Page Title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mainBKGwmrc1-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6409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</p:sldLayoutIdLst>
  <p:hf hdr="0" ftr="0"/>
  <p:txStyles>
    <p:titleStyle>
      <a:lvl1pPr algn="r" defTabSz="914400" rtl="0" eaLnBrk="1" latinLnBrk="0" hangingPunct="1">
        <a:spcBef>
          <a:spcPct val="0"/>
        </a:spcBef>
        <a:buNone/>
        <a:defRPr sz="4000" kern="1200" baseline="0">
          <a:solidFill>
            <a:schemeClr val="bg1"/>
          </a:solidFill>
          <a:latin typeface="Arial Black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ainFooterwmrc-02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0" y="708"/>
            <a:ext cx="9144000" cy="6857291"/>
          </a:xfrm>
          <a:prstGeom prst="rect">
            <a:avLst/>
          </a:prstGeom>
        </p:spPr>
      </p:pic>
      <p:sp>
        <p:nvSpPr>
          <p:cNvPr id="13" name="Date Placeholder 3"/>
          <p:cNvSpPr txBox="1">
            <a:spLocks/>
          </p:cNvSpPr>
          <p:nvPr/>
        </p:nvSpPr>
        <p:spPr>
          <a:xfrm>
            <a:off x="7566485" y="83762"/>
            <a:ext cx="1577515" cy="2373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noProof="0" dirty="0" smtClean="0">
                <a:latin typeface="Calibri" pitchFamily="34" charset="0"/>
              </a:rPr>
              <a:t>October 31, 2016</a:t>
            </a:r>
            <a:endParaRPr lang="en-US" sz="1200" b="1" noProof="0" dirty="0">
              <a:latin typeface="Calibri" pitchFamily="34" charset="0"/>
            </a:endParaRPr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170444" y="6402035"/>
            <a:ext cx="6935351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2400" b="1" dirty="0" smtClean="0">
                <a:solidFill>
                  <a:schemeClr val="bg1">
                    <a:lumMod val="50000"/>
                  </a:schemeClr>
                </a:solidFill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Calibri" pitchFamily="34" charset="0"/>
              </a:rPr>
              <a:t>SAWS Brackish Groundwater Desalination Project</a:t>
            </a:r>
            <a:endParaRPr lang="en-US" sz="2400" b="1" dirty="0">
              <a:solidFill>
                <a:schemeClr val="bg1">
                  <a:lumMod val="50000"/>
                </a:schemeClr>
              </a:solidFill>
              <a:effectLst>
                <a:glow rad="101600">
                  <a:schemeClr val="bg1">
                    <a:lumMod val="95000"/>
                    <a:alpha val="60000"/>
                  </a:schemeClr>
                </a:glow>
                <a:innerShdw blurRad="114300">
                  <a:prstClr val="black"/>
                </a:innerShdw>
                <a:reflection blurRad="6350" stA="55000" endA="300" endPos="45500" dir="5400000" sy="-100000" algn="bl" rotWithShape="0"/>
              </a:effectLst>
              <a:latin typeface="Calibri" pitchFamily="34" charset="0"/>
            </a:endParaRPr>
          </a:p>
        </p:txBody>
      </p:sp>
      <p:sp>
        <p:nvSpPr>
          <p:cNvPr id="17" name="Rectangle 10"/>
          <p:cNvSpPr>
            <a:spLocks noChangeArrowheads="1"/>
          </p:cNvSpPr>
          <p:nvPr/>
        </p:nvSpPr>
        <p:spPr bwMode="auto">
          <a:xfrm>
            <a:off x="6784708" y="6243744"/>
            <a:ext cx="903471" cy="216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sz="1200" b="1" dirty="0">
                <a:solidFill>
                  <a:schemeClr val="bg1"/>
                </a:solidFill>
                <a:latin typeface="Arial" charset="0"/>
              </a:rPr>
              <a:t>Page </a:t>
            </a:r>
            <a:fld id="{F31E7ECC-B9C9-4914-948A-880332F23CFE}" type="slidenum">
              <a:rPr lang="en-US" sz="1200" b="1" smtClean="0">
                <a:solidFill>
                  <a:schemeClr val="bg1"/>
                </a:solidFill>
                <a:latin typeface="Arial" charset="0"/>
              </a:rPr>
              <a:pPr algn="l">
                <a:spcBef>
                  <a:spcPct val="0"/>
                </a:spcBef>
                <a:buFontTx/>
                <a:buNone/>
              </a:pPr>
              <a:t>‹#›</a:t>
            </a:fld>
            <a:r>
              <a:rPr lang="en-US" sz="1200" b="1" dirty="0" smtClean="0">
                <a:solidFill>
                  <a:schemeClr val="bg1"/>
                </a:solidFill>
                <a:latin typeface="Arial" charset="0"/>
              </a:rPr>
              <a:t> </a:t>
            </a:r>
            <a:endParaRPr lang="en-US" sz="1200" b="1" dirty="0">
              <a:solidFill>
                <a:schemeClr val="bg1"/>
              </a:solidFill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702" r:id="rId2"/>
    <p:sldLayoutId id="2147483686" r:id="rId3"/>
    <p:sldLayoutId id="2147483704" r:id="rId4"/>
    <p:sldLayoutId id="2147483703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914400" rtl="0" eaLnBrk="1" latinLnBrk="0" hangingPunct="1">
        <a:spcBef>
          <a:spcPct val="0"/>
        </a:spcBef>
        <a:buNone/>
        <a:defRPr sz="4000" kern="1200" baseline="0">
          <a:solidFill>
            <a:srgbClr val="000099"/>
          </a:solidFill>
          <a:latin typeface="Arial Black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jpeg"/><Relationship Id="rId4" Type="http://schemas.openxmlformats.org/officeDocument/2006/relationships/image" Target="../media/image27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7" Type="http://schemas.openxmlformats.org/officeDocument/2006/relationships/image" Target="../media/image5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jpeg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jpe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 dirty="0" smtClean="0"/>
              <a:t>Regulatory</a:t>
            </a:r>
            <a:endParaRPr lang="en-US" sz="3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085303" cy="4368208"/>
          </a:xfrm>
        </p:spPr>
        <p:txBody>
          <a:bodyPr/>
          <a:lstStyle/>
          <a:p>
            <a:pPr>
              <a:spcBef>
                <a:spcPts val="575"/>
              </a:spcBef>
            </a:pPr>
            <a:r>
              <a:rPr lang="en-US" sz="2600" dirty="0"/>
              <a:t>State and Local Groundwater Regulation</a:t>
            </a:r>
          </a:p>
          <a:p>
            <a:pPr lvl="1">
              <a:spcBef>
                <a:spcPts val="575"/>
              </a:spcBef>
            </a:pPr>
            <a:r>
              <a:rPr lang="en-US" sz="2200" dirty="0"/>
              <a:t>16 Groundwater Management </a:t>
            </a:r>
            <a:r>
              <a:rPr lang="en-US" sz="2200" dirty="0" smtClean="0"/>
              <a:t>Areas</a:t>
            </a:r>
            <a:endParaRPr lang="en-US" sz="2200" dirty="0"/>
          </a:p>
          <a:p>
            <a:pPr lvl="1">
              <a:spcBef>
                <a:spcPts val="575"/>
              </a:spcBef>
            </a:pPr>
            <a:r>
              <a:rPr lang="en-US" sz="2200" dirty="0" smtClean="0"/>
              <a:t>100 Groundwater </a:t>
            </a:r>
            <a:r>
              <a:rPr lang="en-US" sz="2200" dirty="0"/>
              <a:t>Districts</a:t>
            </a:r>
          </a:p>
          <a:p>
            <a:pPr>
              <a:spcBef>
                <a:spcPts val="575"/>
              </a:spcBef>
            </a:pPr>
            <a:r>
              <a:rPr lang="en-US" sz="2600" dirty="0"/>
              <a:t>Challenges:</a:t>
            </a:r>
          </a:p>
          <a:p>
            <a:pPr lvl="1">
              <a:spcBef>
                <a:spcPts val="575"/>
              </a:spcBef>
            </a:pPr>
            <a:r>
              <a:rPr lang="en-US" sz="2200" dirty="0"/>
              <a:t>Desired Future Conditions (DFCs)</a:t>
            </a:r>
          </a:p>
          <a:p>
            <a:pPr lvl="1">
              <a:spcBef>
                <a:spcPts val="575"/>
              </a:spcBef>
            </a:pPr>
            <a:r>
              <a:rPr lang="en-US" sz="2200" dirty="0"/>
              <a:t>Groundwater </a:t>
            </a:r>
            <a:r>
              <a:rPr lang="en-US" sz="2200" dirty="0" smtClean="0"/>
              <a:t>Permits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Challenges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44182" y="1110032"/>
            <a:ext cx="4552108" cy="451982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4325968" y="5625826"/>
            <a:ext cx="4886858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700" dirty="0"/>
              <a:t>http://www.tceq.state.tx.us/assets/public/permitting/watersupply/groundwater/maps/gcdmap.pdf</a:t>
            </a:r>
          </a:p>
        </p:txBody>
      </p:sp>
    </p:spTree>
    <p:extLst>
      <p:ext uri="{BB962C8B-B14F-4D97-AF65-F5344CB8AC3E}">
        <p14:creationId xmlns:p14="http://schemas.microsoft.com/office/powerpoint/2010/main" val="763196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Public Perception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1"/>
            <a:ext cx="5294671" cy="4368208"/>
          </a:xfrm>
        </p:spPr>
        <p:txBody>
          <a:bodyPr/>
          <a:lstStyle/>
          <a:p>
            <a:pPr>
              <a:spcBef>
                <a:spcPts val="575"/>
              </a:spcBef>
            </a:pPr>
            <a:r>
              <a:rPr lang="en-US" sz="2600" dirty="0" smtClean="0">
                <a:latin typeface="Helvetica" charset="0"/>
              </a:rPr>
              <a:t>Project Opposition</a:t>
            </a:r>
          </a:p>
          <a:p>
            <a:pPr lvl="1">
              <a:spcBef>
                <a:spcPts val="575"/>
              </a:spcBef>
            </a:pPr>
            <a:r>
              <a:rPr lang="en-US" sz="2200" dirty="0">
                <a:latin typeface="Helvetica" charset="0"/>
              </a:rPr>
              <a:t>Residents of neighboring </a:t>
            </a:r>
            <a:r>
              <a:rPr lang="en-US" sz="2200" dirty="0" smtClean="0">
                <a:latin typeface="Helvetica" charset="0"/>
              </a:rPr>
              <a:t>counties</a:t>
            </a:r>
          </a:p>
          <a:p>
            <a:pPr lvl="1">
              <a:spcBef>
                <a:spcPts val="575"/>
              </a:spcBef>
            </a:pPr>
            <a:r>
              <a:rPr lang="en-US" sz="2200" dirty="0" smtClean="0">
                <a:latin typeface="Helvetica" charset="0"/>
              </a:rPr>
              <a:t>Atascosa Water Watch</a:t>
            </a:r>
          </a:p>
          <a:p>
            <a:pPr>
              <a:spcBef>
                <a:spcPts val="575"/>
              </a:spcBef>
            </a:pPr>
            <a:r>
              <a:rPr lang="en-US" sz="2600" dirty="0" smtClean="0">
                <a:latin typeface="Helvetica" charset="0"/>
              </a:rPr>
              <a:t>Response </a:t>
            </a:r>
            <a:r>
              <a:rPr lang="en-US" sz="2600" dirty="0">
                <a:latin typeface="Helvetica" charset="0"/>
              </a:rPr>
              <a:t>to Opposition</a:t>
            </a:r>
          </a:p>
          <a:p>
            <a:pPr lvl="1">
              <a:spcBef>
                <a:spcPts val="575"/>
              </a:spcBef>
            </a:pPr>
            <a:r>
              <a:rPr lang="en-US" sz="2200" dirty="0">
                <a:latin typeface="Helvetica" charset="0"/>
              </a:rPr>
              <a:t>Science Committee</a:t>
            </a:r>
          </a:p>
          <a:p>
            <a:pPr lvl="1">
              <a:spcBef>
                <a:spcPts val="575"/>
              </a:spcBef>
            </a:pPr>
            <a:r>
              <a:rPr lang="en-US" sz="2200" dirty="0">
                <a:latin typeface="Helvetica" charset="0"/>
              </a:rPr>
              <a:t>Phase I in Bexar County</a:t>
            </a:r>
          </a:p>
          <a:p>
            <a:pPr lvl="1">
              <a:spcBef>
                <a:spcPts val="575"/>
              </a:spcBef>
            </a:pPr>
            <a:r>
              <a:rPr lang="en-US" sz="2200" dirty="0">
                <a:latin typeface="Helvetica" charset="0"/>
              </a:rPr>
              <a:t>Constructing monitoring wells</a:t>
            </a:r>
          </a:p>
          <a:p>
            <a:pPr lvl="1">
              <a:spcBef>
                <a:spcPts val="575"/>
              </a:spcBef>
            </a:pPr>
            <a:r>
              <a:rPr lang="en-US" sz="2200" dirty="0">
                <a:latin typeface="Helvetica" charset="0"/>
              </a:rPr>
              <a:t>Continue providing information to political leadership in Bexar County and surrounding </a:t>
            </a:r>
            <a:r>
              <a:rPr lang="en-US" sz="2200" dirty="0" smtClean="0">
                <a:latin typeface="Helvetica" charset="0"/>
              </a:rPr>
              <a:t>Counties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Challenges</a:t>
            </a:r>
            <a:endParaRPr lang="en-US" dirty="0"/>
          </a:p>
        </p:txBody>
      </p:sp>
      <p:pic>
        <p:nvPicPr>
          <p:cNvPr id="5" name="Picture 3" descr="Public_meetingl_004.jpg"/>
          <p:cNvPicPr>
            <a:picLocks noChangeAspect="1"/>
          </p:cNvPicPr>
          <p:nvPr/>
        </p:nvPicPr>
        <p:blipFill>
          <a:blip r:embed="rId2" cstate="print"/>
          <a:srcRect l="9016" t="4451" b="7419"/>
          <a:stretch>
            <a:fillRect/>
          </a:stretch>
        </p:blipFill>
        <p:spPr bwMode="auto">
          <a:xfrm>
            <a:off x="5706009" y="1682151"/>
            <a:ext cx="3390258" cy="190119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Picture 3" descr="S:\User Folders\JSherrill\Carrizo-Wilcox.-rev presentati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5673" y="3725861"/>
            <a:ext cx="3371674" cy="220269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99659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Stakeholder Buy 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19864"/>
            <a:ext cx="4793225" cy="4368208"/>
          </a:xfrm>
        </p:spPr>
        <p:txBody>
          <a:bodyPr/>
          <a:lstStyle/>
          <a:p>
            <a:pPr>
              <a:spcBef>
                <a:spcPts val="575"/>
              </a:spcBef>
            </a:pPr>
            <a:r>
              <a:rPr lang="en-US" sz="2200" dirty="0" smtClean="0"/>
              <a:t>Large project many different stakeholders across SAWS</a:t>
            </a:r>
          </a:p>
          <a:p>
            <a:pPr>
              <a:spcBef>
                <a:spcPts val="575"/>
              </a:spcBef>
            </a:pPr>
            <a:r>
              <a:rPr lang="en-US" sz="2200" dirty="0"/>
              <a:t>Partnering sessions with </a:t>
            </a:r>
            <a:r>
              <a:rPr lang="en-US" sz="2200" dirty="0" smtClean="0"/>
              <a:t>SAWS upper management</a:t>
            </a:r>
          </a:p>
          <a:p>
            <a:pPr>
              <a:spcBef>
                <a:spcPts val="575"/>
              </a:spcBef>
            </a:pPr>
            <a:r>
              <a:rPr lang="en-US" sz="2200" dirty="0" err="1" smtClean="0"/>
              <a:t>Desal</a:t>
            </a:r>
            <a:r>
              <a:rPr lang="en-US" sz="2200" dirty="0" smtClean="0"/>
              <a:t> </a:t>
            </a:r>
            <a:r>
              <a:rPr lang="en-US" sz="2200" dirty="0"/>
              <a:t>plant visits across the United States</a:t>
            </a:r>
          </a:p>
          <a:p>
            <a:pPr>
              <a:spcBef>
                <a:spcPts val="575"/>
              </a:spcBef>
            </a:pPr>
            <a:r>
              <a:rPr lang="en-US" sz="2200" dirty="0" smtClean="0"/>
              <a:t>Outreach </a:t>
            </a:r>
            <a:r>
              <a:rPr lang="en-US" sz="2200" dirty="0"/>
              <a:t>to San Antonio elected officials and SAWS Board of </a:t>
            </a:r>
            <a:r>
              <a:rPr lang="en-US" sz="2200" dirty="0" smtClean="0"/>
              <a:t>Trustees</a:t>
            </a:r>
          </a:p>
          <a:p>
            <a:pPr lvl="1">
              <a:spcBef>
                <a:spcPts val="575"/>
              </a:spcBef>
            </a:pPr>
            <a:r>
              <a:rPr lang="en-US" sz="2000" dirty="0" smtClean="0"/>
              <a:t>Addressed Project concerns</a:t>
            </a:r>
            <a:endParaRPr lang="en-US" sz="2000" dirty="0"/>
          </a:p>
          <a:p>
            <a:pPr>
              <a:spcBef>
                <a:spcPts val="575"/>
              </a:spcBef>
            </a:pPr>
            <a:r>
              <a:rPr lang="en-US" sz="2200" dirty="0" smtClean="0"/>
              <a:t>Construction Manager, </a:t>
            </a:r>
            <a:r>
              <a:rPr lang="en-US" sz="2200" dirty="0"/>
              <a:t>Program Manager, and SAWS </a:t>
            </a:r>
            <a:r>
              <a:rPr lang="en-US" sz="2200" dirty="0" smtClean="0"/>
              <a:t>Workshops</a:t>
            </a:r>
            <a:endParaRPr lang="en-US" sz="2200" dirty="0"/>
          </a:p>
          <a:p>
            <a:endParaRPr lang="en-US" sz="3000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Challenges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65137" y="3521819"/>
            <a:ext cx="3631153" cy="2466253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7" name="Content Placeholder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66515" y="852470"/>
            <a:ext cx="3708433" cy="2615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148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Budgeting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Developing Cost Estimates </a:t>
            </a:r>
            <a:endParaRPr lang="en-US" dirty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2930386" y="5457076"/>
            <a:ext cx="8686798" cy="180936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en-US" sz="1200" b="1" dirty="0" smtClean="0"/>
              <a:t>*For comparison purposes all estimates assume 5% annual debt service</a:t>
            </a:r>
          </a:p>
          <a:p>
            <a:pPr marL="0" indent="0" fontAlgn="auto">
              <a:spcAft>
                <a:spcPts val="0"/>
              </a:spcAft>
              <a:buNone/>
            </a:pPr>
            <a:r>
              <a:rPr lang="en-US" sz="1200" b="1" dirty="0"/>
              <a:t>*2009/2010 Estimate 10 MGD / 2012 Estimate 10.9 MGD / 2014 Estimate 12 MGD</a:t>
            </a:r>
          </a:p>
          <a:p>
            <a:pPr marL="0" indent="0" fontAlgn="auto">
              <a:spcAft>
                <a:spcPts val="0"/>
              </a:spcAft>
              <a:buNone/>
            </a:pPr>
            <a:endParaRPr lang="en-US" sz="1200" b="1" dirty="0"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457202" y="1600201"/>
            <a:ext cx="2646772" cy="4368208"/>
          </a:xfrm>
        </p:spPr>
        <p:txBody>
          <a:bodyPr/>
          <a:lstStyle/>
          <a:p>
            <a:pPr>
              <a:spcBef>
                <a:spcPts val="575"/>
              </a:spcBef>
            </a:pPr>
            <a:r>
              <a:rPr lang="en-US" sz="2600" dirty="0" smtClean="0"/>
              <a:t>Economy</a:t>
            </a:r>
            <a:endParaRPr lang="en-US" sz="2200" dirty="0" smtClean="0"/>
          </a:p>
          <a:p>
            <a:pPr>
              <a:spcBef>
                <a:spcPts val="575"/>
              </a:spcBef>
            </a:pPr>
            <a:r>
              <a:rPr lang="en-US" sz="2600" dirty="0" smtClean="0"/>
              <a:t>Increase Plant Capacity</a:t>
            </a:r>
          </a:p>
          <a:p>
            <a:pPr>
              <a:spcBef>
                <a:spcPts val="575"/>
              </a:spcBef>
            </a:pPr>
            <a:r>
              <a:rPr lang="en-US" sz="2600" dirty="0" smtClean="0"/>
              <a:t>Scope/Vision Change</a:t>
            </a:r>
          </a:p>
          <a:p>
            <a:pPr>
              <a:spcBef>
                <a:spcPts val="575"/>
              </a:spcBef>
            </a:pPr>
            <a:r>
              <a:rPr lang="en-US" sz="2600" dirty="0"/>
              <a:t>New </a:t>
            </a:r>
            <a:r>
              <a:rPr lang="en-US" sz="2600" dirty="0" smtClean="0"/>
              <a:t>Information</a:t>
            </a:r>
          </a:p>
          <a:p>
            <a:pPr>
              <a:spcBef>
                <a:spcPts val="575"/>
              </a:spcBef>
            </a:pPr>
            <a:r>
              <a:rPr lang="en-US" sz="2600" dirty="0" smtClean="0"/>
              <a:t>Estimates vs. Actual Bids</a:t>
            </a:r>
          </a:p>
          <a:p>
            <a:endParaRPr lang="en-US" sz="2600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1226" y="1700981"/>
            <a:ext cx="6213614" cy="3756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703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00201"/>
            <a:ext cx="4193457" cy="4368208"/>
          </a:xfrm>
        </p:spPr>
        <p:txBody>
          <a:bodyPr/>
          <a:lstStyle/>
          <a:p>
            <a:pPr>
              <a:spcBef>
                <a:spcPts val="575"/>
              </a:spcBef>
            </a:pPr>
            <a:r>
              <a:rPr lang="en-US" sz="2400" dirty="0"/>
              <a:t>Rate </a:t>
            </a:r>
            <a:r>
              <a:rPr lang="en-US" sz="2400" dirty="0" smtClean="0"/>
              <a:t>approval </a:t>
            </a:r>
            <a:r>
              <a:rPr lang="en-US" sz="2400" dirty="0"/>
              <a:t>through SAWS board of Trustees and City </a:t>
            </a:r>
            <a:r>
              <a:rPr lang="en-US" sz="2400" dirty="0" smtClean="0"/>
              <a:t>Council</a:t>
            </a:r>
          </a:p>
          <a:p>
            <a:pPr>
              <a:spcBef>
                <a:spcPts val="575"/>
              </a:spcBef>
            </a:pPr>
            <a:r>
              <a:rPr lang="en-US" sz="2400" dirty="0" smtClean="0"/>
              <a:t>Texas </a:t>
            </a:r>
            <a:r>
              <a:rPr lang="en-US" sz="2400" dirty="0"/>
              <a:t>Water Development Board (TWDB) Low Interest </a:t>
            </a:r>
            <a:r>
              <a:rPr lang="en-US" sz="2400" dirty="0" smtClean="0"/>
              <a:t>Loans</a:t>
            </a:r>
          </a:p>
          <a:p>
            <a:pPr>
              <a:spcBef>
                <a:spcPts val="575"/>
              </a:spcBef>
            </a:pPr>
            <a:r>
              <a:rPr lang="en-US" sz="2400" dirty="0" smtClean="0"/>
              <a:t>Construction estimates greater than budget estimates</a:t>
            </a:r>
          </a:p>
          <a:p>
            <a:pPr lvl="1">
              <a:spcBef>
                <a:spcPts val="575"/>
              </a:spcBef>
            </a:pPr>
            <a:r>
              <a:rPr lang="en-US" sz="2200" dirty="0" smtClean="0"/>
              <a:t>Value Engineering</a:t>
            </a:r>
          </a:p>
          <a:p>
            <a:pPr lvl="1">
              <a:spcBef>
                <a:spcPts val="575"/>
              </a:spcBef>
            </a:pPr>
            <a:r>
              <a:rPr lang="en-US" sz="2200" dirty="0" smtClean="0"/>
              <a:t>$17.7M reduction</a:t>
            </a:r>
            <a:endParaRPr lang="en-US" sz="2200" dirty="0"/>
          </a:p>
          <a:p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Funding Sources for the Program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/>
          <a:stretch/>
        </p:blipFill>
        <p:spPr>
          <a:xfrm>
            <a:off x="4650658" y="4051371"/>
            <a:ext cx="4191081" cy="192278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graphicFrame>
        <p:nvGraphicFramePr>
          <p:cNvPr id="7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46099463"/>
              </p:ext>
            </p:extLst>
          </p:nvPr>
        </p:nvGraphicFramePr>
        <p:xfrm>
          <a:off x="4650658" y="1458851"/>
          <a:ext cx="4176139" cy="2488218"/>
        </p:xfrm>
        <a:graphic>
          <a:graphicData uri="http://schemas.openxmlformats.org/drawingml/2006/table">
            <a:tbl>
              <a:tblPr/>
              <a:tblGrid>
                <a:gridCol w="1252842"/>
                <a:gridCol w="1360036"/>
                <a:gridCol w="1563261"/>
              </a:tblGrid>
              <a:tr h="80574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Interest Rate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$/acre-foot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$/1,000 gallons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</a:tr>
              <a:tr h="42791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$1,370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$4.20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</a:tr>
              <a:tr h="42791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$1,266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$3.89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42791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$1,177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$3.60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</a:tr>
              <a:tr h="398737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*Without and interest rate reduction SAWS would need to lower the </a:t>
                      </a:r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capital 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cost by $40M to achieve $1,177 / acre-foot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6393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Real Estate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1"/>
            <a:ext cx="4573707" cy="4368208"/>
          </a:xfrm>
        </p:spPr>
        <p:txBody>
          <a:bodyPr/>
          <a:lstStyle/>
          <a:p>
            <a:r>
              <a:rPr lang="en-US" sz="2600" dirty="0" smtClean="0"/>
              <a:t>Purchasing land needed for well field</a:t>
            </a:r>
          </a:p>
          <a:p>
            <a:pPr lvl="1"/>
            <a:r>
              <a:rPr lang="en-US" sz="2400" dirty="0" smtClean="0"/>
              <a:t>3,200 acres already owned</a:t>
            </a:r>
          </a:p>
          <a:p>
            <a:pPr lvl="1"/>
            <a:r>
              <a:rPr lang="en-US" sz="2400" dirty="0" smtClean="0"/>
              <a:t>Additional 2,800 acres purchased – Takes time</a:t>
            </a:r>
          </a:p>
          <a:p>
            <a:pPr fontAlgn="auto">
              <a:spcAft>
                <a:spcPts val="0"/>
              </a:spcAft>
            </a:pPr>
            <a:r>
              <a:rPr lang="en-US" sz="2600" dirty="0" smtClean="0"/>
              <a:t>Land </a:t>
            </a:r>
            <a:r>
              <a:rPr lang="en-US" sz="2600" dirty="0"/>
              <a:t>is leased back for agriculture and grazing</a:t>
            </a:r>
          </a:p>
          <a:p>
            <a:pPr lvl="1" fontAlgn="auto">
              <a:spcAft>
                <a:spcPts val="0"/>
              </a:spcAft>
            </a:pPr>
            <a:r>
              <a:rPr lang="en-US" sz="2400" dirty="0" smtClean="0"/>
              <a:t>Livestock</a:t>
            </a:r>
          </a:p>
          <a:p>
            <a:r>
              <a:rPr lang="en-US" sz="2600" dirty="0" smtClean="0"/>
              <a:t>Working with neighbors</a:t>
            </a:r>
          </a:p>
          <a:p>
            <a:pPr lvl="1"/>
            <a:r>
              <a:rPr lang="en-US" sz="2400" dirty="0" smtClean="0"/>
              <a:t>Public Meeting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Challenges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51344" y="949842"/>
            <a:ext cx="1739331" cy="26250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23246" y="1391563"/>
            <a:ext cx="2633170" cy="17497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69805" y="3676848"/>
            <a:ext cx="3590325" cy="2291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916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Concentrate Disposal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Options Considered</a:t>
            </a:r>
            <a:endParaRPr lang="en-US" dirty="0"/>
          </a:p>
        </p:txBody>
      </p:sp>
      <p:pic>
        <p:nvPicPr>
          <p:cNvPr id="5" name="Picture 4" descr="1-084t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2201" y="1493520"/>
            <a:ext cx="2967719" cy="202652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 descr="1-082-600x39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29940" y="1524000"/>
            <a:ext cx="3101340" cy="19964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 descr="imagesCA27HCN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0530" y="3825240"/>
            <a:ext cx="2959390" cy="19693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 descr="imagesCAD1TRGF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52071" y="4145280"/>
            <a:ext cx="2454769" cy="163353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 descr="628x47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37582" y="1158240"/>
            <a:ext cx="1121058" cy="152606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 descr="asrsite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329198" y="3825240"/>
            <a:ext cx="3086842" cy="19659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 descr="Casingcrew has stage tool made up - ready to run in well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5400000">
            <a:off x="6540500" y="1800860"/>
            <a:ext cx="2540000" cy="1905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16010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 I injection well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354830" cy="4368208"/>
          </a:xfrm>
        </p:spPr>
        <p:txBody>
          <a:bodyPr/>
          <a:lstStyle/>
          <a:p>
            <a:pPr>
              <a:spcBef>
                <a:spcPts val="575"/>
              </a:spcBef>
            </a:pPr>
            <a:r>
              <a:rPr lang="en-US" sz="2800" dirty="0"/>
              <a:t>Concentrate Water </a:t>
            </a:r>
            <a:r>
              <a:rPr lang="en-US" sz="2800" dirty="0" smtClean="0"/>
              <a:t>Quality</a:t>
            </a:r>
            <a:endParaRPr lang="en-US" sz="2800" dirty="0"/>
          </a:p>
          <a:p>
            <a:pPr>
              <a:spcBef>
                <a:spcPts val="575"/>
              </a:spcBef>
            </a:pPr>
            <a:r>
              <a:rPr lang="en-US" sz="2800" dirty="0" smtClean="0"/>
              <a:t>Water </a:t>
            </a:r>
            <a:r>
              <a:rPr lang="en-US" sz="2800" dirty="0"/>
              <a:t>quality of receiving </a:t>
            </a:r>
            <a:r>
              <a:rPr lang="en-US" sz="2800" dirty="0" smtClean="0"/>
              <a:t>formation</a:t>
            </a:r>
          </a:p>
          <a:p>
            <a:pPr>
              <a:spcBef>
                <a:spcPts val="575"/>
              </a:spcBef>
            </a:pPr>
            <a:r>
              <a:rPr lang="en-US" sz="2800" dirty="0" smtClean="0"/>
              <a:t>Injection capacity</a:t>
            </a:r>
            <a:endParaRPr lang="en-US" sz="2800" dirty="0"/>
          </a:p>
          <a:p>
            <a:pPr>
              <a:spcBef>
                <a:spcPts val="575"/>
              </a:spcBef>
            </a:pPr>
            <a:r>
              <a:rPr lang="en-US" sz="2800" dirty="0" smtClean="0"/>
              <a:t>Regulatory</a:t>
            </a:r>
            <a:endParaRPr lang="en-US" sz="2800" dirty="0"/>
          </a:p>
          <a:p>
            <a:pPr lvl="1">
              <a:spcBef>
                <a:spcPts val="575"/>
              </a:spcBef>
            </a:pPr>
            <a:r>
              <a:rPr lang="en-US" sz="2400" dirty="0" smtClean="0"/>
              <a:t>Texas </a:t>
            </a:r>
            <a:r>
              <a:rPr lang="en-US" sz="2400" dirty="0"/>
              <a:t>Commission on Environmental Quality (TCEQ</a:t>
            </a:r>
            <a:r>
              <a:rPr lang="en-US" sz="2400" dirty="0" smtClean="0"/>
              <a:t>) General Permit</a:t>
            </a:r>
            <a:endParaRPr lang="en-US" sz="2400" dirty="0"/>
          </a:p>
          <a:p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Challenges</a:t>
            </a:r>
            <a:endParaRPr lang="en-US" dirty="0"/>
          </a:p>
        </p:txBody>
      </p:sp>
      <p:pic>
        <p:nvPicPr>
          <p:cNvPr id="7" name="Content Placeholder 4" descr="120608DesalInjLastWaterSample.JPG"/>
          <p:cNvPicPr>
            <a:picLocks noChangeAspect="1"/>
          </p:cNvPicPr>
          <p:nvPr/>
        </p:nvPicPr>
        <p:blipFill rotWithShape="1">
          <a:blip r:embed="rId2" cstate="print"/>
          <a:srcRect l="-315" t="-577" r="2032"/>
          <a:stretch/>
        </p:blipFill>
        <p:spPr>
          <a:xfrm>
            <a:off x="5115872" y="1628004"/>
            <a:ext cx="1009155" cy="211345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 l="15260" r="11098"/>
          <a:stretch>
            <a:fillRect/>
          </a:stretch>
        </p:blipFill>
        <p:spPr bwMode="auto">
          <a:xfrm>
            <a:off x="4436863" y="4119716"/>
            <a:ext cx="1688164" cy="157687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0" name="Picture 9" descr="DSC00031.JPG"/>
          <p:cNvPicPr>
            <a:picLocks noChangeAspect="1"/>
          </p:cNvPicPr>
          <p:nvPr/>
        </p:nvPicPr>
        <p:blipFill rotWithShape="1">
          <a:blip r:embed="rId4" cstate="print"/>
          <a:srcRect t="3211" b="25558"/>
          <a:stretch/>
        </p:blipFill>
        <p:spPr>
          <a:xfrm rot="5400000">
            <a:off x="5494103" y="2521327"/>
            <a:ext cx="4139233" cy="2211297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34056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00201"/>
            <a:ext cx="5196348" cy="4368208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600" dirty="0" smtClean="0"/>
              <a:t>Prevent Membrane </a:t>
            </a:r>
            <a:r>
              <a:rPr lang="en-US" sz="2600" dirty="0"/>
              <a:t>fouling </a:t>
            </a:r>
            <a:endParaRPr lang="en-US" sz="2600" dirty="0" smtClean="0"/>
          </a:p>
          <a:p>
            <a:pPr lvl="1">
              <a:spcAft>
                <a:spcPts val="600"/>
              </a:spcAft>
            </a:pPr>
            <a:r>
              <a:rPr lang="en-US" sz="2400" dirty="0"/>
              <a:t>Open System vs. Closed </a:t>
            </a:r>
            <a:r>
              <a:rPr lang="en-US" sz="2400" dirty="0" smtClean="0"/>
              <a:t>System</a:t>
            </a:r>
          </a:p>
          <a:p>
            <a:pPr lvl="1">
              <a:spcAft>
                <a:spcPts val="600"/>
              </a:spcAft>
            </a:pPr>
            <a:r>
              <a:rPr lang="en-US" sz="2400" dirty="0"/>
              <a:t>Pre-treatment</a:t>
            </a:r>
          </a:p>
          <a:p>
            <a:pPr>
              <a:spcAft>
                <a:spcPts val="600"/>
              </a:spcAft>
            </a:pPr>
            <a:r>
              <a:rPr lang="en-US" sz="2600" dirty="0" smtClean="0"/>
              <a:t>Finish </a:t>
            </a:r>
            <a:r>
              <a:rPr lang="en-US" sz="2600" dirty="0"/>
              <a:t>water quality standards</a:t>
            </a:r>
          </a:p>
          <a:p>
            <a:pPr>
              <a:spcAft>
                <a:spcPts val="600"/>
              </a:spcAft>
            </a:pPr>
            <a:r>
              <a:rPr lang="en-US" sz="2600" dirty="0" smtClean="0"/>
              <a:t>Short </a:t>
            </a:r>
            <a:r>
              <a:rPr lang="en-US" sz="2600" dirty="0"/>
              <a:t>design </a:t>
            </a:r>
            <a:r>
              <a:rPr lang="en-US" sz="2600" dirty="0" smtClean="0"/>
              <a:t>timeline</a:t>
            </a:r>
          </a:p>
          <a:p>
            <a:pPr>
              <a:spcAft>
                <a:spcPts val="600"/>
              </a:spcAft>
            </a:pPr>
            <a:r>
              <a:rPr lang="en-US" sz="2600" dirty="0" smtClean="0"/>
              <a:t>Production well drawdown</a:t>
            </a:r>
            <a:endParaRPr lang="en-US" sz="2600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Challenges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3550" y="1200433"/>
            <a:ext cx="2641183" cy="25357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73212" y="3844641"/>
            <a:ext cx="2821858" cy="2123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279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Construction/Testing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472386" cy="4368208"/>
          </a:xfrm>
        </p:spPr>
        <p:txBody>
          <a:bodyPr/>
          <a:lstStyle/>
          <a:p>
            <a:r>
              <a:rPr lang="en-US" sz="2800" dirty="0" smtClean="0"/>
              <a:t>Budget</a:t>
            </a:r>
          </a:p>
          <a:p>
            <a:pPr lvl="1"/>
            <a:r>
              <a:rPr lang="en-US" sz="2400" dirty="0" smtClean="0"/>
              <a:t>Managing a budget without owner contingency</a:t>
            </a:r>
          </a:p>
          <a:p>
            <a:r>
              <a:rPr lang="en-US" sz="2800" dirty="0" smtClean="0"/>
              <a:t>Schedule</a:t>
            </a:r>
          </a:p>
          <a:p>
            <a:pPr lvl="1"/>
            <a:r>
              <a:rPr lang="en-US" sz="2400" dirty="0" smtClean="0"/>
              <a:t>Record Rainfall </a:t>
            </a:r>
          </a:p>
          <a:p>
            <a:r>
              <a:rPr lang="en-US" sz="2800" dirty="0"/>
              <a:t>Complicated </a:t>
            </a:r>
            <a:r>
              <a:rPr lang="en-US" sz="2800" dirty="0" smtClean="0"/>
              <a:t>Construction</a:t>
            </a:r>
          </a:p>
          <a:p>
            <a:pPr fontAlgn="auto">
              <a:spcAft>
                <a:spcPts val="0"/>
              </a:spcAft>
            </a:pPr>
            <a:r>
              <a:rPr lang="en-US" sz="2800" dirty="0"/>
              <a:t>Water </a:t>
            </a:r>
            <a:r>
              <a:rPr lang="en-US" sz="2800" dirty="0" smtClean="0"/>
              <a:t>Quality</a:t>
            </a:r>
          </a:p>
          <a:p>
            <a:pPr lvl="1"/>
            <a:r>
              <a:rPr lang="en-US" sz="2400" dirty="0" smtClean="0"/>
              <a:t>Raw Water </a:t>
            </a:r>
          </a:p>
          <a:p>
            <a:pPr lvl="1"/>
            <a:r>
              <a:rPr lang="en-US" sz="2400" dirty="0" smtClean="0"/>
              <a:t>Finished Water</a:t>
            </a:r>
            <a:endParaRPr lang="en-US" sz="2400" dirty="0"/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Challenges</a:t>
            </a:r>
            <a:endParaRPr lang="en-US" dirty="0"/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7536006" y="4074478"/>
            <a:ext cx="1983412" cy="12153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1905" y="3690437"/>
            <a:ext cx="2865822" cy="1999835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129549" y="1679974"/>
            <a:ext cx="4123722" cy="436820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endParaRPr lang="en-US" dirty="0" smtClean="0"/>
          </a:p>
          <a:p>
            <a:pPr fontAlgn="auto">
              <a:spcAft>
                <a:spcPts val="0"/>
              </a:spcAft>
            </a:pP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994948" y="1451025"/>
            <a:ext cx="1012723" cy="2400657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5000" dirty="0" smtClean="0">
                <a:solidFill>
                  <a:srgbClr val="00B050"/>
                </a:solidFill>
              </a:rPr>
              <a:t>$</a:t>
            </a:r>
            <a:endParaRPr lang="en-US" sz="15000" dirty="0">
              <a:solidFill>
                <a:srgbClr val="00B05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7346" t="15983" r="45603" b="27741"/>
          <a:stretch/>
        </p:blipFill>
        <p:spPr>
          <a:xfrm>
            <a:off x="6265755" y="1719861"/>
            <a:ext cx="2869623" cy="1930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265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597"/>
            <a:ext cx="8229600" cy="4368208"/>
          </a:xfrm>
        </p:spPr>
        <p:txBody>
          <a:bodyPr/>
          <a:lstStyle/>
          <a:p>
            <a:r>
              <a:rPr lang="en-US" dirty="0" smtClean="0"/>
              <a:t>Why Desalination</a:t>
            </a:r>
          </a:p>
          <a:p>
            <a:r>
              <a:rPr lang="en-US" dirty="0" smtClean="0"/>
              <a:t>Project Background</a:t>
            </a:r>
          </a:p>
          <a:p>
            <a:r>
              <a:rPr lang="en-US" dirty="0" smtClean="0"/>
              <a:t>Challenges</a:t>
            </a:r>
            <a:endParaRPr lang="en-US" dirty="0"/>
          </a:p>
          <a:p>
            <a:r>
              <a:rPr lang="en-US" dirty="0" smtClean="0"/>
              <a:t>Project Status</a:t>
            </a:r>
            <a:endParaRPr lang="en-US" dirty="0"/>
          </a:p>
        </p:txBody>
      </p:sp>
      <p:pic>
        <p:nvPicPr>
          <p:cNvPr id="7" name="Content Placeholder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3947158"/>
            <a:ext cx="9160445" cy="206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578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Operational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232787" cy="4368208"/>
          </a:xfrm>
        </p:spPr>
        <p:txBody>
          <a:bodyPr/>
          <a:lstStyle/>
          <a:p>
            <a:r>
              <a:rPr lang="en-US" dirty="0" smtClean="0"/>
              <a:t>Learning curve new water treatment plant</a:t>
            </a:r>
          </a:p>
          <a:p>
            <a:pPr lvl="1"/>
            <a:r>
              <a:rPr lang="en-US" dirty="0" smtClean="0"/>
              <a:t>Bring in operators early</a:t>
            </a:r>
          </a:p>
          <a:p>
            <a:pPr lvl="1"/>
            <a:r>
              <a:rPr lang="en-US" dirty="0" smtClean="0"/>
              <a:t>Recorded Training</a:t>
            </a:r>
          </a:p>
          <a:p>
            <a:pPr lvl="1"/>
            <a:r>
              <a:rPr lang="en-US" dirty="0" smtClean="0"/>
              <a:t>1 month Reliability Demonstration Testing</a:t>
            </a:r>
          </a:p>
          <a:p>
            <a:pPr lvl="1"/>
            <a:r>
              <a:rPr lang="en-US" dirty="0" smtClean="0"/>
              <a:t>3 months commissioning phase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Challenges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47303" y="1244009"/>
            <a:ext cx="3932903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511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78342"/>
            <a:ext cx="8542422" cy="816996"/>
          </a:xfrm>
        </p:spPr>
        <p:txBody>
          <a:bodyPr/>
          <a:lstStyle/>
          <a:p>
            <a:r>
              <a:rPr lang="en-US" dirty="0" smtClean="0"/>
              <a:t>Construction 2014 to Present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1833"/>
          <a:stretch/>
        </p:blipFill>
        <p:spPr>
          <a:xfrm>
            <a:off x="4597583" y="1399773"/>
            <a:ext cx="2997528" cy="2038751"/>
          </a:xfrm>
          <a:prstGeom prst="rect">
            <a:avLst/>
          </a:prstGeom>
        </p:spPr>
      </p:pic>
      <p:sp>
        <p:nvSpPr>
          <p:cNvPr id="4" name="Subtitle 3"/>
          <p:cNvSpPr>
            <a:spLocks noGrp="1"/>
          </p:cNvSpPr>
          <p:nvPr>
            <p:ph type="subTitle" idx="13"/>
          </p:nvPr>
        </p:nvSpPr>
        <p:spPr>
          <a:xfrm>
            <a:off x="457200" y="847220"/>
            <a:ext cx="8539090" cy="868076"/>
          </a:xfrm>
        </p:spPr>
        <p:txBody>
          <a:bodyPr>
            <a:normAutofit/>
          </a:bodyPr>
          <a:lstStyle/>
          <a:p>
            <a:r>
              <a:rPr lang="en-US" dirty="0" smtClean="0"/>
              <a:t>Building Success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12088"/>
          <a:stretch/>
        </p:blipFill>
        <p:spPr>
          <a:xfrm>
            <a:off x="949671" y="1404112"/>
            <a:ext cx="2992911" cy="20344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9673" y="3750641"/>
            <a:ext cx="2904166" cy="19770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81232" y="3388630"/>
            <a:ext cx="10310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 smtClean="0">
                <a:latin typeface="Calibri" panose="020F0502020204030204" pitchFamily="34" charset="0"/>
              </a:rPr>
              <a:t>June 2014</a:t>
            </a:r>
            <a:endParaRPr lang="en-US" sz="1600" dirty="0">
              <a:latin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23491" y="3403237"/>
            <a:ext cx="10390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 smtClean="0">
                <a:latin typeface="Calibri" panose="020F0502020204030204" pitchFamily="34" charset="0"/>
              </a:rPr>
              <a:t>April 2015</a:t>
            </a:r>
            <a:endParaRPr lang="en-US" sz="1600" dirty="0">
              <a:latin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13055" y="5725721"/>
            <a:ext cx="15665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 smtClean="0">
                <a:latin typeface="Calibri" panose="020F0502020204030204" pitchFamily="34" charset="0"/>
              </a:rPr>
              <a:t>September 2016</a:t>
            </a:r>
            <a:endParaRPr lang="en-US" sz="1600" dirty="0">
              <a:latin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05282" y="5725721"/>
            <a:ext cx="13929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 smtClean="0">
                <a:latin typeface="Calibri" panose="020F0502020204030204" pitchFamily="34" charset="0"/>
              </a:rPr>
              <a:t>February 2016</a:t>
            </a:r>
            <a:endParaRPr lang="en-US" sz="1600" dirty="0">
              <a:latin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9448" y="3741126"/>
            <a:ext cx="2985659" cy="198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613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Loading RO Membranes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3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376" y="1420717"/>
            <a:ext cx="5461019" cy="4405442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83045" y="1423163"/>
            <a:ext cx="3392129" cy="440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890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Administration Building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3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977704"/>
            <a:ext cx="9143999" cy="2833387"/>
          </a:xfrm>
        </p:spPr>
      </p:pic>
      <p:pic>
        <p:nvPicPr>
          <p:cNvPr id="7" name="Content Placeholder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3811091"/>
            <a:ext cx="9143999" cy="240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128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Showcase Facility 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747" y="3663424"/>
            <a:ext cx="3303154" cy="2307127"/>
          </a:xfrm>
        </p:spPr>
      </p:pic>
      <p:sp>
        <p:nvSpPr>
          <p:cNvPr id="4" name="Subtitle 3"/>
          <p:cNvSpPr>
            <a:spLocks noGrp="1"/>
          </p:cNvSpPr>
          <p:nvPr>
            <p:ph type="subTitle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Hard Hat Tours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769" y="1442161"/>
            <a:ext cx="2735360" cy="20515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885" y="1423163"/>
            <a:ext cx="2590649" cy="20806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71"/>
          <a:stretch/>
        </p:blipFill>
        <p:spPr>
          <a:xfrm rot="5400000">
            <a:off x="6604598" y="3766265"/>
            <a:ext cx="2306429" cy="21014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05" y="1451025"/>
            <a:ext cx="3012552" cy="4518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199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3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4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3615"/>
            <a:ext cx="8542422" cy="675204"/>
          </a:xfrm>
        </p:spPr>
        <p:txBody>
          <a:bodyPr/>
          <a:lstStyle/>
          <a:p>
            <a:r>
              <a:rPr lang="en-US" dirty="0" smtClean="0"/>
              <a:t>Water Challenges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8914" y="912745"/>
            <a:ext cx="4462384" cy="26747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44" y="912745"/>
            <a:ext cx="3824690" cy="49491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38914" y="3878894"/>
            <a:ext cx="4462384" cy="1982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708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SAWS Water Portfolio</a:t>
            </a:r>
            <a:endParaRPr lang="en-US" dirty="0"/>
          </a:p>
        </p:txBody>
      </p:sp>
      <p:sp>
        <p:nvSpPr>
          <p:cNvPr id="8" name="Subtitle 3"/>
          <p:cNvSpPr txBox="1">
            <a:spLocks/>
          </p:cNvSpPr>
          <p:nvPr/>
        </p:nvSpPr>
        <p:spPr>
          <a:xfrm>
            <a:off x="457200" y="977704"/>
            <a:ext cx="8539090" cy="44545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en-US" sz="2400" b="1" dirty="0" smtClean="0">
                <a:solidFill>
                  <a:schemeClr val="accent6"/>
                </a:solidFill>
                <a:latin typeface="Calibri" pitchFamily="34" charset="0"/>
              </a:rPr>
              <a:t>2017 Water Portfolio</a:t>
            </a:r>
            <a:endParaRPr lang="en-US" sz="2400" b="1" dirty="0">
              <a:solidFill>
                <a:schemeClr val="accent6"/>
              </a:solidFill>
              <a:latin typeface="Calibri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27083" t="14629" r="19062" b="10741"/>
          <a:stretch/>
        </p:blipFill>
        <p:spPr>
          <a:xfrm>
            <a:off x="4182653" y="1828800"/>
            <a:ext cx="4961347" cy="38673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55" y="1781278"/>
            <a:ext cx="3921898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701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6052"/>
            <a:ext cx="8659368" cy="521208"/>
          </a:xfr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dirty="0" smtClean="0"/>
              <a:t>Why Brackish </a:t>
            </a:r>
            <a:r>
              <a:rPr lang="en-US" dirty="0"/>
              <a:t>I</a:t>
            </a:r>
            <a:r>
              <a:rPr lang="en-US" dirty="0" smtClean="0"/>
              <a:t>nland Desalination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85750" y="1585727"/>
            <a:ext cx="4265468" cy="3786373"/>
          </a:xfrm>
        </p:spPr>
        <p:txBody>
          <a:bodyPr/>
          <a:lstStyle/>
          <a:p>
            <a:pPr marL="574675" indent="-339725">
              <a:spcBef>
                <a:spcPts val="1200"/>
              </a:spcBef>
            </a:pPr>
            <a:r>
              <a:rPr lang="en-US" sz="2400" dirty="0" smtClean="0"/>
              <a:t>Outlined </a:t>
            </a:r>
            <a:r>
              <a:rPr lang="en-US" sz="2400" dirty="0"/>
              <a:t>in SAWS 2005 Water Management </a:t>
            </a:r>
            <a:r>
              <a:rPr lang="en-US" sz="2400" dirty="0" smtClean="0"/>
              <a:t>Plan</a:t>
            </a:r>
          </a:p>
          <a:p>
            <a:pPr marL="574675" indent="-339725">
              <a:spcBef>
                <a:spcPts val="1200"/>
              </a:spcBef>
            </a:pPr>
            <a:r>
              <a:rPr lang="en-US" sz="2400" dirty="0" smtClean="0"/>
              <a:t>Diversification</a:t>
            </a:r>
          </a:p>
          <a:p>
            <a:pPr marL="574675" indent="-339725">
              <a:spcBef>
                <a:spcPts val="1200"/>
              </a:spcBef>
            </a:pPr>
            <a:r>
              <a:rPr lang="en-US" sz="2400" dirty="0" smtClean="0"/>
              <a:t>Untapped </a:t>
            </a:r>
            <a:r>
              <a:rPr lang="en-US" sz="2400" dirty="0"/>
              <a:t>resource</a:t>
            </a:r>
          </a:p>
          <a:p>
            <a:pPr marL="574675" indent="-339725">
              <a:spcBef>
                <a:spcPts val="1200"/>
              </a:spcBef>
            </a:pPr>
            <a:r>
              <a:rPr lang="en-US" sz="2400" dirty="0"/>
              <a:t>Large volumes of available brackish water</a:t>
            </a:r>
          </a:p>
          <a:p>
            <a:pPr marL="974725" lvl="2" indent="-339725">
              <a:spcBef>
                <a:spcPts val="1200"/>
              </a:spcBef>
              <a:buFont typeface="Arial" pitchFamily="34" charset="0"/>
              <a:buChar char="–"/>
            </a:pPr>
            <a:r>
              <a:rPr lang="en-US" sz="2200" dirty="0"/>
              <a:t>Estimated over </a:t>
            </a:r>
            <a:r>
              <a:rPr lang="en-US" sz="2200" dirty="0" smtClean="0"/>
              <a:t>2.7 </a:t>
            </a:r>
            <a:r>
              <a:rPr lang="en-US" sz="2200" dirty="0"/>
              <a:t>billion acre-feet</a:t>
            </a:r>
          </a:p>
          <a:p>
            <a:pPr marL="574675" indent="-339725">
              <a:spcBef>
                <a:spcPts val="1200"/>
              </a:spcBef>
            </a:pPr>
            <a:r>
              <a:rPr lang="en-US" sz="2400" dirty="0"/>
              <a:t>Resource close to San Antonio</a:t>
            </a: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218" y="937260"/>
            <a:ext cx="3868882" cy="5006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566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Desalination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5514975" cy="4368208"/>
          </a:xfrm>
        </p:spPr>
        <p:txBody>
          <a:bodyPr/>
          <a:lstStyle/>
          <a:p>
            <a:r>
              <a:rPr lang="en-US" sz="2600" dirty="0"/>
              <a:t>Phase </a:t>
            </a:r>
            <a:r>
              <a:rPr lang="en-US" sz="2600" dirty="0" smtClean="0"/>
              <a:t>I (2016) – 12 MGD – 13,440 Acre-feet / year</a:t>
            </a:r>
          </a:p>
          <a:p>
            <a:pPr lvl="1"/>
            <a:r>
              <a:rPr lang="en-US" sz="2200" dirty="0" smtClean="0"/>
              <a:t>(~50,000 Households)</a:t>
            </a:r>
            <a:endParaRPr lang="en-US" sz="2200" dirty="0"/>
          </a:p>
          <a:p>
            <a:r>
              <a:rPr lang="en-US" sz="2600" dirty="0" smtClean="0"/>
              <a:t>Source Water</a:t>
            </a:r>
          </a:p>
          <a:p>
            <a:pPr lvl="1"/>
            <a:r>
              <a:rPr lang="en-US" sz="2200" dirty="0"/>
              <a:t>Lower Wilcox Formation</a:t>
            </a:r>
          </a:p>
          <a:p>
            <a:pPr lvl="1"/>
            <a:r>
              <a:rPr lang="en-US" sz="2200" dirty="0"/>
              <a:t>12 Production </a:t>
            </a:r>
            <a:r>
              <a:rPr lang="en-US" sz="2200" dirty="0" smtClean="0"/>
              <a:t>wells - ~1,500’ </a:t>
            </a:r>
            <a:r>
              <a:rPr lang="en-US" sz="2200" dirty="0"/>
              <a:t>avg. depth</a:t>
            </a:r>
            <a:endParaRPr lang="en-US" sz="2200" dirty="0" smtClean="0"/>
          </a:p>
          <a:p>
            <a:r>
              <a:rPr lang="en-US" sz="2600" dirty="0" smtClean="0"/>
              <a:t>Treatment Process</a:t>
            </a:r>
          </a:p>
          <a:p>
            <a:pPr lvl="1"/>
            <a:r>
              <a:rPr lang="en-US" sz="2200" dirty="0" smtClean="0"/>
              <a:t>Reverse Osmosis</a:t>
            </a:r>
          </a:p>
          <a:p>
            <a:r>
              <a:rPr lang="en-US" sz="2600" dirty="0" smtClean="0"/>
              <a:t>Concentrate Disposal</a:t>
            </a:r>
          </a:p>
          <a:p>
            <a:pPr lvl="1"/>
            <a:r>
              <a:rPr lang="en-US" sz="2200" dirty="0" smtClean="0"/>
              <a:t>2 Injection wells –~5,000’ </a:t>
            </a:r>
            <a:r>
              <a:rPr lang="en-US" sz="2200" dirty="0"/>
              <a:t>avg. depth</a:t>
            </a:r>
            <a:endParaRPr lang="en-US" sz="2200" dirty="0" smtClean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General Information</a:t>
            </a:r>
            <a:endParaRPr lang="en-US" dirty="0"/>
          </a:p>
        </p:txBody>
      </p:sp>
      <p:pic>
        <p:nvPicPr>
          <p:cNvPr id="6" name="Picture 2" descr="Scan1"/>
          <p:cNvPicPr>
            <a:picLocks noChangeAspect="1" noChangeArrowheads="1"/>
          </p:cNvPicPr>
          <p:nvPr/>
        </p:nvPicPr>
        <p:blipFill>
          <a:blip r:embed="rId2" cstate="print"/>
          <a:srcRect b="6946"/>
          <a:stretch>
            <a:fillRect/>
          </a:stretch>
        </p:blipFill>
        <p:spPr bwMode="auto">
          <a:xfrm>
            <a:off x="5972175" y="3120264"/>
            <a:ext cx="3171825" cy="134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Content Placeholder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47846" y="4623091"/>
            <a:ext cx="1697448" cy="11879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72175" y="1279561"/>
            <a:ext cx="3006279" cy="1510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754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Program Timeline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58564047"/>
              </p:ext>
            </p:extLst>
          </p:nvPr>
        </p:nvGraphicFramePr>
        <p:xfrm>
          <a:off x="115330" y="1268627"/>
          <a:ext cx="8880960" cy="47003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ubtitle 3"/>
          <p:cNvSpPr>
            <a:spLocks noGrp="1"/>
          </p:cNvSpPr>
          <p:nvPr>
            <p:ph type="subTitle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Feasibility – Design - Construction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6695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85738"/>
            <a:ext cx="8542422" cy="675204"/>
          </a:xfrm>
        </p:spPr>
        <p:txBody>
          <a:bodyPr/>
          <a:lstStyle/>
          <a:p>
            <a:r>
              <a:rPr lang="en-US" dirty="0" smtClean="0"/>
              <a:t>Cost / Schedule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325" y="1343026"/>
            <a:ext cx="8229600" cy="4368208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3000" dirty="0" smtClean="0"/>
              <a:t>Project Cost: $192.7 million, $1,177 $/AF</a:t>
            </a:r>
          </a:p>
          <a:p>
            <a:pPr lvl="1">
              <a:spcBef>
                <a:spcPts val="0"/>
              </a:spcBef>
            </a:pPr>
            <a:r>
              <a:rPr lang="en-US" sz="2600" dirty="0" smtClean="0"/>
              <a:t>Annual Estimated Debt Service (~3% over 30 years): $</a:t>
            </a:r>
            <a:r>
              <a:rPr lang="en-US" sz="2400" dirty="0" smtClean="0">
                <a:latin typeface="Calibri"/>
              </a:rPr>
              <a:t>9.9M</a:t>
            </a:r>
            <a:endParaRPr lang="en-US" sz="2600" dirty="0" smtClean="0"/>
          </a:p>
          <a:p>
            <a:pPr lvl="1">
              <a:spcBef>
                <a:spcPts val="0"/>
              </a:spcBef>
            </a:pPr>
            <a:r>
              <a:rPr lang="en-US" sz="2600" dirty="0" smtClean="0"/>
              <a:t>Annual Estimated O&amp;M: $</a:t>
            </a:r>
            <a:r>
              <a:rPr lang="en-US" sz="2400" dirty="0" smtClean="0">
                <a:solidFill>
                  <a:srgbClr val="000000"/>
                </a:solidFill>
                <a:latin typeface="Calibri"/>
              </a:rPr>
              <a:t>5.9M </a:t>
            </a:r>
            <a:endParaRPr lang="en-US" sz="2600" dirty="0" smtClean="0"/>
          </a:p>
          <a:p>
            <a:pPr>
              <a:spcBef>
                <a:spcPts val="0"/>
              </a:spcBef>
            </a:pPr>
            <a:r>
              <a:rPr lang="en-US" sz="3000" dirty="0" smtClean="0"/>
              <a:t>Schedule Completion: Late 2016</a:t>
            </a:r>
            <a:endParaRPr lang="en-US" sz="3000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3"/>
          </p:nvPr>
        </p:nvSpPr>
        <p:spPr>
          <a:xfrm>
            <a:off x="457200" y="888804"/>
            <a:ext cx="8539090" cy="44545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Phase I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68" y="3645390"/>
            <a:ext cx="9146368" cy="229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09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5505061" cy="4368208"/>
          </a:xfrm>
        </p:spPr>
        <p:txBody>
          <a:bodyPr/>
          <a:lstStyle/>
          <a:p>
            <a:pPr>
              <a:spcBef>
                <a:spcPts val="575"/>
              </a:spcBef>
            </a:pPr>
            <a:r>
              <a:rPr lang="en-US" sz="2500" dirty="0"/>
              <a:t>State and Local Groundwater Regulation</a:t>
            </a:r>
          </a:p>
          <a:p>
            <a:pPr>
              <a:spcBef>
                <a:spcPts val="575"/>
              </a:spcBef>
            </a:pPr>
            <a:r>
              <a:rPr lang="en-US" sz="2500" dirty="0" smtClean="0"/>
              <a:t>Public Perception</a:t>
            </a:r>
          </a:p>
          <a:p>
            <a:pPr>
              <a:spcBef>
                <a:spcPts val="575"/>
              </a:spcBef>
            </a:pPr>
            <a:r>
              <a:rPr lang="en-US" sz="2500" dirty="0" smtClean="0"/>
              <a:t>Stakeholder </a:t>
            </a:r>
            <a:r>
              <a:rPr lang="en-US" sz="2500" dirty="0"/>
              <a:t>Buy </a:t>
            </a:r>
            <a:r>
              <a:rPr lang="en-US" sz="2500" dirty="0" smtClean="0"/>
              <a:t>in</a:t>
            </a:r>
            <a:endParaRPr lang="en-US" sz="2500" dirty="0"/>
          </a:p>
          <a:p>
            <a:pPr>
              <a:spcBef>
                <a:spcPts val="575"/>
              </a:spcBef>
            </a:pPr>
            <a:r>
              <a:rPr lang="en-US" sz="2500" dirty="0"/>
              <a:t>Funding/Value Engineering</a:t>
            </a:r>
          </a:p>
          <a:p>
            <a:pPr>
              <a:spcBef>
                <a:spcPts val="575"/>
              </a:spcBef>
            </a:pPr>
            <a:r>
              <a:rPr lang="en-US" sz="2500" dirty="0"/>
              <a:t>Real Estate</a:t>
            </a:r>
          </a:p>
          <a:p>
            <a:pPr>
              <a:spcBef>
                <a:spcPts val="575"/>
              </a:spcBef>
            </a:pPr>
            <a:r>
              <a:rPr lang="en-US" sz="2500" dirty="0"/>
              <a:t>Concentrate </a:t>
            </a:r>
            <a:r>
              <a:rPr lang="en-US" sz="2500" dirty="0" smtClean="0"/>
              <a:t>Disposal</a:t>
            </a:r>
          </a:p>
          <a:p>
            <a:pPr>
              <a:spcBef>
                <a:spcPts val="575"/>
              </a:spcBef>
            </a:pPr>
            <a:r>
              <a:rPr lang="en-US" sz="2500" dirty="0" smtClean="0"/>
              <a:t>Design Challenges</a:t>
            </a:r>
          </a:p>
          <a:p>
            <a:pPr>
              <a:spcBef>
                <a:spcPts val="575"/>
              </a:spcBef>
            </a:pPr>
            <a:r>
              <a:rPr lang="en-US" sz="2500" dirty="0" smtClean="0"/>
              <a:t>Construction Challenges</a:t>
            </a:r>
          </a:p>
          <a:p>
            <a:pPr>
              <a:spcBef>
                <a:spcPts val="575"/>
              </a:spcBef>
            </a:pPr>
            <a:r>
              <a:rPr lang="en-US" sz="2500" dirty="0" smtClean="0"/>
              <a:t>Operational Challenges</a:t>
            </a:r>
            <a:endParaRPr lang="en-US" sz="2500" dirty="0"/>
          </a:p>
          <a:p>
            <a:endParaRPr lang="en-US" sz="2500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3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935" y="1455289"/>
            <a:ext cx="3105355" cy="23290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6451168" y="3323679"/>
            <a:ext cx="1984889" cy="3105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460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alPPT_DRAFT1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 title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OfficalPPT_DRAFT1A</Template>
  <TotalTime>13029</TotalTime>
  <Words>787</Words>
  <Application>Microsoft Office PowerPoint</Application>
  <PresentationFormat>On-screen Show (4:3)</PresentationFormat>
  <Paragraphs>185</Paragraphs>
  <Slides>26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28" baseType="lpstr">
      <vt:lpstr>OfficalPPT_DRAFT1A</vt:lpstr>
      <vt:lpstr>1 title slide</vt:lpstr>
      <vt:lpstr>PowerPoint Presentation</vt:lpstr>
      <vt:lpstr>Outline</vt:lpstr>
      <vt:lpstr>Water Challenges</vt:lpstr>
      <vt:lpstr>SAWS Water Portfolio</vt:lpstr>
      <vt:lpstr>Why Brackish Inland Desalination</vt:lpstr>
      <vt:lpstr>Desalination Program</vt:lpstr>
      <vt:lpstr>Program Timeline</vt:lpstr>
      <vt:lpstr>Cost / Schedule</vt:lpstr>
      <vt:lpstr>Challenges</vt:lpstr>
      <vt:lpstr>Regulatory</vt:lpstr>
      <vt:lpstr>Public Perception</vt:lpstr>
      <vt:lpstr>Stakeholder Buy in</vt:lpstr>
      <vt:lpstr>Budgeting</vt:lpstr>
      <vt:lpstr>Funding</vt:lpstr>
      <vt:lpstr>Real Estate</vt:lpstr>
      <vt:lpstr>Concentrate Disposal</vt:lpstr>
      <vt:lpstr>Class I injection well</vt:lpstr>
      <vt:lpstr>Design</vt:lpstr>
      <vt:lpstr>Construction/Testing Challenges</vt:lpstr>
      <vt:lpstr>Operational</vt:lpstr>
      <vt:lpstr>Construction 2014 to Present</vt:lpstr>
      <vt:lpstr>Loading RO Membranes</vt:lpstr>
      <vt:lpstr>Administration Building</vt:lpstr>
      <vt:lpstr>Showcase Facility </vt:lpstr>
      <vt:lpstr>Questions?</vt:lpstr>
      <vt:lpstr>PowerPoint Presentation</vt:lpstr>
    </vt:vector>
  </TitlesOfParts>
  <Company>SAWS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probinson</dc:creator>
  <cp:lastModifiedBy>rick</cp:lastModifiedBy>
  <cp:revision>334</cp:revision>
  <cp:lastPrinted>2016-10-21T12:20:09Z</cp:lastPrinted>
  <dcterms:created xsi:type="dcterms:W3CDTF">2012-11-29T16:16:02Z</dcterms:created>
  <dcterms:modified xsi:type="dcterms:W3CDTF">2016-10-28T20:43:18Z</dcterms:modified>
</cp:coreProperties>
</file>