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52" r:id="rId2"/>
    <p:sldId id="493" r:id="rId3"/>
    <p:sldId id="578" r:id="rId4"/>
    <p:sldId id="562" r:id="rId5"/>
    <p:sldId id="563" r:id="rId6"/>
    <p:sldId id="564" r:id="rId7"/>
    <p:sldId id="556" r:id="rId8"/>
    <p:sldId id="555" r:id="rId9"/>
    <p:sldId id="577" r:id="rId10"/>
    <p:sldId id="559" r:id="rId11"/>
    <p:sldId id="575" r:id="rId12"/>
    <p:sldId id="579" r:id="rId13"/>
    <p:sldId id="576" r:id="rId14"/>
    <p:sldId id="580" r:id="rId15"/>
    <p:sldId id="565" r:id="rId16"/>
    <p:sldId id="567" r:id="rId17"/>
    <p:sldId id="574" r:id="rId18"/>
    <p:sldId id="581" r:id="rId19"/>
    <p:sldId id="569" r:id="rId20"/>
    <p:sldId id="568" r:id="rId21"/>
    <p:sldId id="570" r:id="rId22"/>
    <p:sldId id="571" r:id="rId23"/>
    <p:sldId id="572" r:id="rId24"/>
    <p:sldId id="566" r:id="rId25"/>
    <p:sldId id="573" r:id="rId26"/>
    <p:sldId id="561" r:id="rId27"/>
    <p:sldId id="552" r:id="rId28"/>
  </p:sldIdLst>
  <p:sldSz cx="9144000" cy="6858000" type="screen4x3"/>
  <p:notesSz cx="7010400" cy="9296400"/>
  <p:custDataLst>
    <p:tags r:id="rId31"/>
  </p:custDataLst>
  <p:defaultTextStyle>
    <a:defPPr>
      <a:defRPr lang="en-US"/>
    </a:defPPr>
    <a:lvl1pPr algn="ctr" rtl="0" fontAlgn="base">
      <a:spcBef>
        <a:spcPct val="50000"/>
      </a:spcBef>
      <a:spcAft>
        <a:spcPct val="0"/>
      </a:spcAft>
      <a:defRPr sz="1600" kern="1200">
        <a:solidFill>
          <a:schemeClr val="bg2"/>
        </a:solidFill>
        <a:latin typeface="Arial" charset="0"/>
        <a:ea typeface="+mn-ea"/>
        <a:cs typeface="+mn-cs"/>
      </a:defRPr>
    </a:lvl1pPr>
    <a:lvl2pPr marL="457200" algn="ctr" rtl="0" fontAlgn="base">
      <a:spcBef>
        <a:spcPct val="50000"/>
      </a:spcBef>
      <a:spcAft>
        <a:spcPct val="0"/>
      </a:spcAft>
      <a:defRPr sz="1600" kern="1200">
        <a:solidFill>
          <a:schemeClr val="bg2"/>
        </a:solidFill>
        <a:latin typeface="Arial" charset="0"/>
        <a:ea typeface="+mn-ea"/>
        <a:cs typeface="+mn-cs"/>
      </a:defRPr>
    </a:lvl2pPr>
    <a:lvl3pPr marL="914400" algn="ctr" rtl="0" fontAlgn="base">
      <a:spcBef>
        <a:spcPct val="50000"/>
      </a:spcBef>
      <a:spcAft>
        <a:spcPct val="0"/>
      </a:spcAft>
      <a:defRPr sz="1600" kern="1200">
        <a:solidFill>
          <a:schemeClr val="bg2"/>
        </a:solidFill>
        <a:latin typeface="Arial" charset="0"/>
        <a:ea typeface="+mn-ea"/>
        <a:cs typeface="+mn-cs"/>
      </a:defRPr>
    </a:lvl3pPr>
    <a:lvl4pPr marL="1371600" algn="ctr" rtl="0" fontAlgn="base">
      <a:spcBef>
        <a:spcPct val="50000"/>
      </a:spcBef>
      <a:spcAft>
        <a:spcPct val="0"/>
      </a:spcAft>
      <a:defRPr sz="1600" kern="1200">
        <a:solidFill>
          <a:schemeClr val="bg2"/>
        </a:solidFill>
        <a:latin typeface="Arial" charset="0"/>
        <a:ea typeface="+mn-ea"/>
        <a:cs typeface="+mn-cs"/>
      </a:defRPr>
    </a:lvl4pPr>
    <a:lvl5pPr marL="1828800" algn="ctr" rtl="0" fontAlgn="base">
      <a:spcBef>
        <a:spcPct val="50000"/>
      </a:spcBef>
      <a:spcAft>
        <a:spcPct val="0"/>
      </a:spcAft>
      <a:defRPr sz="1600" kern="1200">
        <a:solidFill>
          <a:schemeClr val="bg2"/>
        </a:solidFill>
        <a:latin typeface="Arial" charset="0"/>
        <a:ea typeface="+mn-ea"/>
        <a:cs typeface="+mn-cs"/>
      </a:defRPr>
    </a:lvl5pPr>
    <a:lvl6pPr marL="2286000" algn="l" defTabSz="914400" rtl="0" eaLnBrk="1" latinLnBrk="0" hangingPunct="1">
      <a:defRPr sz="1600" kern="1200">
        <a:solidFill>
          <a:schemeClr val="bg2"/>
        </a:solidFill>
        <a:latin typeface="Arial" charset="0"/>
        <a:ea typeface="+mn-ea"/>
        <a:cs typeface="+mn-cs"/>
      </a:defRPr>
    </a:lvl6pPr>
    <a:lvl7pPr marL="2743200" algn="l" defTabSz="914400" rtl="0" eaLnBrk="1" latinLnBrk="0" hangingPunct="1">
      <a:defRPr sz="1600" kern="1200">
        <a:solidFill>
          <a:schemeClr val="bg2"/>
        </a:solidFill>
        <a:latin typeface="Arial" charset="0"/>
        <a:ea typeface="+mn-ea"/>
        <a:cs typeface="+mn-cs"/>
      </a:defRPr>
    </a:lvl7pPr>
    <a:lvl8pPr marL="3200400" algn="l" defTabSz="914400" rtl="0" eaLnBrk="1" latinLnBrk="0" hangingPunct="1">
      <a:defRPr sz="1600" kern="1200">
        <a:solidFill>
          <a:schemeClr val="bg2"/>
        </a:solidFill>
        <a:latin typeface="Arial" charset="0"/>
        <a:ea typeface="+mn-ea"/>
        <a:cs typeface="+mn-cs"/>
      </a:defRPr>
    </a:lvl8pPr>
    <a:lvl9pPr marL="3657600" algn="l" defTabSz="914400" rtl="0" eaLnBrk="1" latinLnBrk="0" hangingPunct="1">
      <a:defRPr sz="1600" kern="1200">
        <a:solidFill>
          <a:schemeClr val="bg2"/>
        </a:solidFill>
        <a:latin typeface="Arial" charset="0"/>
        <a:ea typeface="+mn-ea"/>
        <a:cs typeface="+mn-cs"/>
      </a:defRPr>
    </a:lvl9pPr>
  </p:defaultTextStyle>
  <p:extLst>
    <p:ext uri="{EFAFB233-063F-42B5-8137-9DF3F51BA10A}">
      <p15:sldGuideLst xmlns:p15="http://schemas.microsoft.com/office/powerpoint/2012/main" xmlns="">
        <p15:guide id="1" orient="horz" pos="2296" userDrawn="1">
          <p15:clr>
            <a:srgbClr val="A4A3A4"/>
          </p15:clr>
        </p15:guide>
        <p15:guide id="2" orient="horz" pos="550" userDrawn="1">
          <p15:clr>
            <a:srgbClr val="A4A3A4"/>
          </p15:clr>
        </p15:guide>
        <p15:guide id="3" orient="horz" pos="709" userDrawn="1">
          <p15:clr>
            <a:srgbClr val="A4A3A4"/>
          </p15:clr>
        </p15:guide>
        <p15:guide id="4" pos="2925" userDrawn="1">
          <p15:clr>
            <a:srgbClr val="A4A3A4"/>
          </p15:clr>
        </p15:guide>
        <p15:guide id="5" pos="204" userDrawn="1">
          <p15:clr>
            <a:srgbClr val="A4A3A4"/>
          </p15:clr>
        </p15:guide>
        <p15:guide id="6" pos="289">
          <p15:clr>
            <a:srgbClr val="A4A3A4"/>
          </p15:clr>
        </p15:guide>
        <p15:guide id="7" pos="5470">
          <p15:clr>
            <a:srgbClr val="A4A3A4"/>
          </p15:clr>
        </p15:guide>
        <p15:guide id="8" pos="2880" userDrawn="1">
          <p15:clr>
            <a:srgbClr val="A4A3A4"/>
          </p15:clr>
        </p15:guide>
        <p15:guide id="9" pos="56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vnerud-potter" initials="pr" lastIdx="1" clrIdx="0"/>
  <p:cmAuthor id="1" name="smithan" initials="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A0"/>
    <a:srgbClr val="FFE19C"/>
    <a:srgbClr val="F58C3C"/>
    <a:srgbClr val="FFC832"/>
    <a:srgbClr val="FCC294"/>
    <a:srgbClr val="F58C28"/>
    <a:srgbClr val="FF9933"/>
    <a:srgbClr val="46BEF5"/>
    <a:srgbClr val="965096"/>
    <a:srgbClr val="28A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0" autoAdjust="0"/>
    <p:restoredTop sz="99800" autoAdjust="0"/>
  </p:normalViewPr>
  <p:slideViewPr>
    <p:cSldViewPr snapToGrid="0">
      <p:cViewPr>
        <p:scale>
          <a:sx n="120" d="100"/>
          <a:sy n="120" d="100"/>
        </p:scale>
        <p:origin x="-1020" y="-48"/>
      </p:cViewPr>
      <p:guideLst>
        <p:guide orient="horz" pos="2296"/>
        <p:guide orient="horz" pos="550"/>
        <p:guide orient="horz" pos="709"/>
        <p:guide pos="2925"/>
        <p:guide pos="204"/>
        <p:guide pos="289"/>
        <p:guide pos="5470"/>
        <p:guide pos="2880"/>
        <p:guide pos="562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7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3.xml"/><Relationship Id="rId1" Type="http://schemas.openxmlformats.org/officeDocument/2006/relationships/package" Target="../embeddings/Microsoft_Excel_Worksheet10.xlsx"/><Relationship Id="rId4"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1.xlsx"/><Relationship Id="rId1" Type="http://schemas.openxmlformats.org/officeDocument/2006/relationships/themeOverride" Target="../theme/themeOverride6.xml"/><Relationship Id="rId5" Type="http://schemas.microsoft.com/office/2011/relationships/chartStyle" Target="style5.xml"/><Relationship Id="rId4" Type="http://schemas.microsoft.com/office/2011/relationships/chartColorStyle" Target="colors5.xml"/></Relationships>
</file>

<file path=ppt/charts/_rels/chart12.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12.xlsx"/><Relationship Id="rId1" Type="http://schemas.openxmlformats.org/officeDocument/2006/relationships/themeOverride" Target="../theme/themeOverride7.xml"/><Relationship Id="rId4"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SHILLINGH\Documents\XL\Research\Green%20Bonds\US%20Public%20Finance%20Green%20Bonds%20Data%202013%20-2016.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7.xlsx"/><Relationship Id="rId1" Type="http://schemas.openxmlformats.org/officeDocument/2006/relationships/themeOverride" Target="../theme/themeOverride3.xml"/><Relationship Id="rId5" Type="http://schemas.microsoft.com/office/2011/relationships/chartStyle" Target="style1.xml"/><Relationship Id="rId4" Type="http://schemas.microsoft.com/office/2011/relationships/chartColorStyle" Target="colors1.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8.xlsx"/><Relationship Id="rId1" Type="http://schemas.openxmlformats.org/officeDocument/2006/relationships/themeOverride" Target="../theme/themeOverride4.xml"/><Relationship Id="rId5" Type="http://schemas.microsoft.com/office/2011/relationships/chartStyle" Target="style2.xml"/><Relationship Id="rId4" Type="http://schemas.microsoft.com/office/2011/relationships/chartColorStyle" Target="colors2.xml"/></Relationships>
</file>

<file path=ppt/charts/_rels/chart9.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9.xlsx"/><Relationship Id="rId1" Type="http://schemas.openxmlformats.org/officeDocument/2006/relationships/themeOverride" Target="../theme/themeOverride5.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36970474967908E-2"/>
          <c:y val="4.975124378109453E-2"/>
          <c:w val="0.98074454428754809"/>
          <c:h val="0.92039800995024879"/>
        </c:manualLayout>
      </c:layout>
      <c:barChart>
        <c:barDir val="col"/>
        <c:grouping val="clustered"/>
        <c:varyColors val="0"/>
        <c:ser>
          <c:idx val="0"/>
          <c:order val="0"/>
          <c:tx>
            <c:strRef>
              <c:f>Sheet1!$A$2</c:f>
              <c:strCache>
                <c:ptCount val="1"/>
              </c:strCache>
            </c:strRef>
          </c:tx>
          <c:spPr>
            <a:solidFill>
              <a:schemeClr val="tx1"/>
            </a:solidFill>
            <a:ln w="12699">
              <a:noFill/>
              <a:prstDash val="solid"/>
            </a:ln>
          </c:spPr>
          <c:invertIfNegative val="0"/>
          <c:dPt>
            <c:idx val="9"/>
            <c:invertIfNegative val="0"/>
            <c:bubble3D val="0"/>
            <c:spPr>
              <a:solidFill>
                <a:schemeClr val="tx1"/>
              </a:solidFill>
              <a:ln w="12699">
                <a:noFill/>
                <a:prstDash val="sysDot"/>
              </a:ln>
            </c:spPr>
          </c:dPt>
          <c:dLbls>
            <c:dLbl>
              <c:idx val="9"/>
              <c:layout/>
              <c:tx>
                <c:rich>
                  <a:bodyPr/>
                  <a:lstStyle/>
                  <a:p>
                    <a:r>
                      <a:rPr lang="en-US" dirty="0" smtClean="0"/>
                      <a:t>$63.2B</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quot;B&quot;" sourceLinked="0"/>
            <c:spPr>
              <a:noFill/>
              <a:ln>
                <a:noFill/>
              </a:ln>
              <a:effectLst/>
            </c:spPr>
            <c:txPr>
              <a:bodyPr wrap="square" lIns="38100" tIns="19050" rIns="38100" bIns="19050" anchor="ctr">
                <a:spAutoFit/>
              </a:bodyPr>
              <a:lstStyle/>
              <a:p>
                <a:pPr>
                  <a:defRPr b="0">
                    <a:solidFill>
                      <a:schemeClr val="bg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Sheet1!$B$1:$K$1</c:f>
              <c:numCache>
                <c:formatCode>General</c:formatCode>
                <c:ptCount val="10"/>
              </c:numCache>
            </c:numRef>
          </c:cat>
          <c:val>
            <c:numRef>
              <c:f>Sheet1!$B$2:$K$2</c:f>
              <c:numCache>
                <c:formatCode>General</c:formatCode>
                <c:ptCount val="10"/>
                <c:pt idx="0">
                  <c:v>0.80000000000009097</c:v>
                </c:pt>
                <c:pt idx="1">
                  <c:v>0.40000000000004549</c:v>
                </c:pt>
                <c:pt idx="2">
                  <c:v>0.90000000000010238</c:v>
                </c:pt>
                <c:pt idx="3">
                  <c:v>4.0000000000004547</c:v>
                </c:pt>
                <c:pt idx="4">
                  <c:v>1.2000000000001363</c:v>
                </c:pt>
                <c:pt idx="5">
                  <c:v>3.1000000000003527</c:v>
                </c:pt>
                <c:pt idx="6">
                  <c:v>11.000000000001251</c:v>
                </c:pt>
                <c:pt idx="7">
                  <c:v>36.600000000004165</c:v>
                </c:pt>
                <c:pt idx="8">
                  <c:v>42.4</c:v>
                </c:pt>
                <c:pt idx="9">
                  <c:v>50</c:v>
                </c:pt>
              </c:numCache>
            </c:numRef>
          </c:val>
        </c:ser>
        <c:dLbls>
          <c:showLegendKey val="0"/>
          <c:showVal val="0"/>
          <c:showCatName val="0"/>
          <c:showSerName val="0"/>
          <c:showPercent val="0"/>
          <c:showBubbleSize val="0"/>
        </c:dLbls>
        <c:gapWidth val="80"/>
        <c:axId val="37386496"/>
        <c:axId val="37412864"/>
      </c:barChart>
      <c:catAx>
        <c:axId val="37386496"/>
        <c:scaling>
          <c:orientation val="minMax"/>
        </c:scaling>
        <c:delete val="0"/>
        <c:axPos val="b"/>
        <c:numFmt formatCode="General" sourceLinked="1"/>
        <c:majorTickMark val="none"/>
        <c:minorTickMark val="none"/>
        <c:tickLblPos val="none"/>
        <c:spPr>
          <a:ln w="12699">
            <a:solidFill>
              <a:srgbClr val="464B50"/>
            </a:solidFill>
            <a:prstDash val="solid"/>
          </a:ln>
        </c:spPr>
        <c:crossAx val="37412864"/>
        <c:crossesAt val="0"/>
        <c:auto val="1"/>
        <c:lblAlgn val="ctr"/>
        <c:lblOffset val="100"/>
        <c:noMultiLvlLbl val="0"/>
      </c:catAx>
      <c:valAx>
        <c:axId val="37412864"/>
        <c:scaling>
          <c:orientation val="minMax"/>
        </c:scaling>
        <c:delete val="0"/>
        <c:axPos val="l"/>
        <c:numFmt formatCode="General" sourceLinked="1"/>
        <c:majorTickMark val="none"/>
        <c:minorTickMark val="none"/>
        <c:tickLblPos val="none"/>
        <c:spPr>
          <a:ln w="9525">
            <a:noFill/>
          </a:ln>
        </c:spPr>
        <c:crossAx val="37386496"/>
        <c:crosses val="autoZero"/>
        <c:crossBetween val="between"/>
      </c:valAx>
      <c:spPr>
        <a:noFill/>
        <a:ln w="25399">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32608143864647"/>
          <c:y val="8.6609971482582315E-2"/>
          <c:w val="0.40636896431715747"/>
          <c:h val="0.75680140633355142"/>
        </c:manualLayout>
      </c:layout>
      <c:doughnutChart>
        <c:varyColors val="1"/>
        <c:ser>
          <c:idx val="0"/>
          <c:order val="0"/>
          <c:spPr>
            <a:solidFill>
              <a:srgbClr val="0028A0"/>
            </a:solidFill>
          </c:spPr>
          <c:dPt>
            <c:idx val="0"/>
            <c:bubble3D val="0"/>
            <c:spPr>
              <a:solidFill>
                <a:srgbClr val="0028A0"/>
              </a:solidFill>
              <a:ln w="19050">
                <a:solidFill>
                  <a:schemeClr val="lt1"/>
                </a:solidFill>
              </a:ln>
              <a:effectLst/>
            </c:spPr>
          </c:dPt>
          <c:dPt>
            <c:idx val="1"/>
            <c:bubble3D val="0"/>
            <c:spPr>
              <a:solidFill>
                <a:srgbClr val="0028A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'Share of mkt'!$A$33:$A$34</c:f>
              <c:strCache>
                <c:ptCount val="2"/>
                <c:pt idx="0">
                  <c:v>Muncipal Green Bonds</c:v>
                </c:pt>
                <c:pt idx="1">
                  <c:v>All Green Bonds</c:v>
                </c:pt>
              </c:strCache>
            </c:strRef>
          </c:cat>
          <c:val>
            <c:numRef>
              <c:f>'Share of mkt'!$B$33:$B$34</c:f>
              <c:numCache>
                <c:formatCode>General</c:formatCode>
                <c:ptCount val="2"/>
                <c:pt idx="0">
                  <c:v>11.65</c:v>
                </c:pt>
                <c:pt idx="1">
                  <c:v>163.6</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inEnd"/>
          <c:showLegendKey val="0"/>
          <c:showVal val="0"/>
          <c:showCatName val="1"/>
          <c:showSerName val="0"/>
          <c:showPercent val="0"/>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Projects!$A$12:$A$14</c:f>
              <c:strCache>
                <c:ptCount val="3"/>
                <c:pt idx="0">
                  <c:v>Clean Transportation</c:v>
                </c:pt>
                <c:pt idx="1">
                  <c:v>Sustainable Water Management</c:v>
                </c:pt>
                <c:pt idx="2">
                  <c:v>Various Environmental Projects</c:v>
                </c:pt>
              </c:strCache>
            </c:strRef>
          </c:cat>
          <c:val>
            <c:numRef>
              <c:f>Projects!$B$12:$B$14</c:f>
              <c:numCache>
                <c:formatCode>General</c:formatCode>
                <c:ptCount val="3"/>
                <c:pt idx="0">
                  <c:v>2163.665</c:v>
                </c:pt>
                <c:pt idx="1">
                  <c:v>2570.7049999999999</c:v>
                </c:pt>
                <c:pt idx="2">
                  <c:v>350</c:v>
                </c:pt>
              </c:numCache>
            </c:numRef>
          </c:val>
        </c:ser>
        <c:ser>
          <c:idx val="1"/>
          <c:order val="1"/>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Projects!$A$12:$A$14</c:f>
              <c:strCache>
                <c:ptCount val="3"/>
                <c:pt idx="0">
                  <c:v>Clean Transportation</c:v>
                </c:pt>
                <c:pt idx="1">
                  <c:v>Sustainable Water Management</c:v>
                </c:pt>
                <c:pt idx="2">
                  <c:v>Various Environmental Projects</c:v>
                </c:pt>
              </c:strCache>
            </c:strRef>
          </c:cat>
          <c:val>
            <c:numRef>
              <c:f>Projects!$C$12:$C$14</c:f>
              <c:numCache>
                <c:formatCode>0%</c:formatCode>
                <c:ptCount val="3"/>
                <c:pt idx="0">
                  <c:v>0.42555223164325179</c:v>
                </c:pt>
                <c:pt idx="1">
                  <c:v>0.50560934786414047</c:v>
                </c:pt>
                <c:pt idx="2">
                  <c:v>6.8838420492607744E-2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88847316071308"/>
          <c:y val="0.17266302141422313"/>
          <c:w val="0.33152100668267531"/>
          <c:h val="0.67196350119303283"/>
        </c:manualLayout>
      </c:layout>
      <c:pieChart>
        <c:varyColors val="1"/>
        <c:ser>
          <c:idx val="0"/>
          <c:order val="0"/>
          <c:tx>
            <c:strRef>
              <c:f>Sheet1!$B$1</c:f>
              <c:strCache>
                <c:ptCount val="1"/>
                <c:pt idx="0">
                  <c:v>Sales</c:v>
                </c:pt>
              </c:strCache>
            </c:strRef>
          </c:tx>
          <c:spPr>
            <a:ln w="12700">
              <a:solidFill>
                <a:schemeClr val="bg1"/>
              </a:solidFill>
            </a:ln>
          </c:spPr>
          <c:dPt>
            <c:idx val="0"/>
            <c:bubble3D val="0"/>
            <c:spPr>
              <a:solidFill>
                <a:srgbClr val="00B58C"/>
              </a:solidFill>
              <a:ln w="12700">
                <a:solidFill>
                  <a:schemeClr val="bg1"/>
                </a:solidFill>
              </a:ln>
            </c:spPr>
          </c:dPt>
          <c:dPt>
            <c:idx val="1"/>
            <c:bubble3D val="0"/>
            <c:spPr>
              <a:solidFill>
                <a:srgbClr val="A0C8EA"/>
              </a:solidFill>
              <a:ln w="12700">
                <a:solidFill>
                  <a:schemeClr val="bg1"/>
                </a:solidFill>
              </a:ln>
            </c:spPr>
          </c:dPt>
          <c:dPt>
            <c:idx val="2"/>
            <c:bubble3D val="0"/>
            <c:spPr>
              <a:solidFill>
                <a:srgbClr val="1E50AA"/>
              </a:solidFill>
              <a:ln w="12700">
                <a:solidFill>
                  <a:schemeClr val="bg1"/>
                </a:solidFill>
              </a:ln>
            </c:spPr>
          </c:dPt>
          <c:dPt>
            <c:idx val="3"/>
            <c:bubble3D val="0"/>
            <c:spPr>
              <a:solidFill>
                <a:srgbClr val="F58C3C"/>
              </a:solidFill>
              <a:ln w="12700">
                <a:solidFill>
                  <a:schemeClr val="bg1"/>
                </a:solidFill>
              </a:ln>
            </c:spPr>
          </c:dPt>
          <c:dPt>
            <c:idx val="4"/>
            <c:bubble3D val="0"/>
            <c:spPr>
              <a:solidFill>
                <a:srgbClr val="878C9B"/>
              </a:solidFill>
              <a:ln w="12700">
                <a:solidFill>
                  <a:schemeClr val="bg1"/>
                </a:solidFill>
              </a:ln>
            </c:spPr>
          </c:dPt>
          <c:dLbls>
            <c:dLbl>
              <c:idx val="0"/>
              <c:layout>
                <c:manualLayout>
                  <c:x val="3.1520882584712369E-2"/>
                  <c:y val="-2.555600664254944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071710007880221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3.4672970843183611E-2"/>
                  <c:y val="6.3890016606373608E-3"/>
                </c:manualLayout>
              </c:layout>
              <c:tx>
                <c:rich>
                  <a:bodyPr/>
                  <a:lstStyle/>
                  <a:p>
                    <a:r>
                      <a:rPr lang="en-US" dirty="0" smtClean="0"/>
                      <a:t>Dev.  B</a:t>
                    </a:r>
                    <a:r>
                      <a:rPr lang="en-US" baseline="0" dirty="0" smtClean="0"/>
                      <a:t>anks</a:t>
                    </a:r>
                  </a:p>
                  <a:p>
                    <a:r>
                      <a:rPr lang="en-US" dirty="0" smtClean="0"/>
                      <a:t>18.9</a:t>
                    </a:r>
                    <a:r>
                      <a:rPr lang="en-US" dirty="0"/>
                      <a:t>%</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9.1410559495665872E-2"/>
                  <c:y val="3.1945008303186806E-2"/>
                </c:manualLayout>
              </c:layout>
              <c:tx>
                <c:rich>
                  <a:bodyPr/>
                  <a:lstStyle/>
                  <a:p>
                    <a:r>
                      <a:rPr lang="en-US" sz="900" dirty="0" smtClean="0"/>
                      <a:t>Public, Project &amp; Infrastructure. </a:t>
                    </a:r>
                    <a:r>
                      <a:rPr lang="en-US" sz="900" baseline="0" dirty="0" smtClean="0"/>
                      <a:t> </a:t>
                    </a:r>
                    <a:r>
                      <a:rPr lang="en-US" sz="900" dirty="0"/>
                      <a:t>
15.7%</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5.9889676910953565E-2"/>
                  <c:y val="1.277800332127472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a:solidFill>
                      <a:schemeClr val="bg2"/>
                    </a:solidFill>
                  </a:defRPr>
                </a:pPr>
                <a:endParaRPr lang="en-US"/>
              </a:p>
            </c:txPr>
            <c:dLblPos val="outEnd"/>
            <c:showLegendKey val="0"/>
            <c:showVal val="1"/>
            <c:showCatName val="1"/>
            <c:showSerName val="0"/>
            <c:showPercent val="0"/>
            <c:showBubbleSize val="0"/>
            <c:separator>
</c:separator>
            <c:showLeaderLines val="1"/>
            <c:leaderLines>
              <c:spPr>
                <a:ln>
                  <a:solidFill>
                    <a:schemeClr val="bg2"/>
                  </a:solidFill>
                </a:ln>
              </c:spPr>
            </c:leaderLines>
            <c:extLst>
              <c:ext xmlns:c15="http://schemas.microsoft.com/office/drawing/2012/chart" uri="{CE6537A1-D6FC-4f65-9D91-7224C49458BB}"/>
            </c:extLst>
          </c:dLbls>
          <c:cat>
            <c:strRef>
              <c:f>Sheet1!$A$2:$A$6</c:f>
              <c:strCache>
                <c:ptCount val="5"/>
                <c:pt idx="0">
                  <c:v>FIG</c:v>
                </c:pt>
                <c:pt idx="1">
                  <c:v>CFG</c:v>
                </c:pt>
                <c:pt idx="2">
                  <c:v>SOV</c:v>
                </c:pt>
                <c:pt idx="3">
                  <c:v>PPIF</c:v>
                </c:pt>
                <c:pt idx="4">
                  <c:v>ABS</c:v>
                </c:pt>
              </c:strCache>
            </c:strRef>
          </c:cat>
          <c:val>
            <c:numRef>
              <c:f>Sheet1!$B$2:$B$6</c:f>
              <c:numCache>
                <c:formatCode>0.0%</c:formatCode>
                <c:ptCount val="5"/>
                <c:pt idx="0">
                  <c:v>0.39592323218412062</c:v>
                </c:pt>
                <c:pt idx="1">
                  <c:v>0.21735882464683276</c:v>
                </c:pt>
                <c:pt idx="2">
                  <c:v>0.18903782299480884</c:v>
                </c:pt>
                <c:pt idx="3">
                  <c:v>0.15740559225884598</c:v>
                </c:pt>
                <c:pt idx="4">
                  <c:v>4.0274527915391781E-2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17361393810396"/>
          <c:y val="3.6558072782532536E-2"/>
          <c:w val="0.6426827476738417"/>
          <c:h val="0.9370364024577581"/>
        </c:manualLayout>
      </c:layout>
      <c:barChart>
        <c:barDir val="bar"/>
        <c:grouping val="clustered"/>
        <c:varyColors val="0"/>
        <c:ser>
          <c:idx val="0"/>
          <c:order val="0"/>
          <c:tx>
            <c:strRef>
              <c:f>Sheet1!$B$1</c:f>
              <c:strCache>
                <c:ptCount val="1"/>
                <c:pt idx="0">
                  <c:v>Series 1</c:v>
                </c:pt>
              </c:strCache>
            </c:strRef>
          </c:tx>
          <c:spPr>
            <a:solidFill>
              <a:srgbClr val="F58C3C"/>
            </a:solidFill>
          </c:spPr>
          <c:invertIfNegative val="0"/>
          <c:dPt>
            <c:idx val="0"/>
            <c:invertIfNegative val="0"/>
            <c:bubble3D val="0"/>
            <c:spPr>
              <a:solidFill>
                <a:srgbClr val="1E50AA"/>
              </a:solidFill>
            </c:spPr>
          </c:dPt>
          <c:dPt>
            <c:idx val="1"/>
            <c:invertIfNegative val="0"/>
            <c:bubble3D val="0"/>
            <c:spPr>
              <a:solidFill>
                <a:srgbClr val="1E50AA"/>
              </a:solidFill>
            </c:spPr>
          </c:dPt>
          <c:dPt>
            <c:idx val="2"/>
            <c:invertIfNegative val="0"/>
            <c:bubble3D val="0"/>
            <c:spPr>
              <a:solidFill>
                <a:srgbClr val="1E50AA"/>
              </a:solidFill>
            </c:spPr>
          </c:dPt>
          <c:dPt>
            <c:idx val="3"/>
            <c:invertIfNegative val="0"/>
            <c:bubble3D val="0"/>
            <c:spPr>
              <a:solidFill>
                <a:srgbClr val="1E50AA"/>
              </a:solidFill>
            </c:spPr>
          </c:dPt>
          <c:dPt>
            <c:idx val="4"/>
            <c:invertIfNegative val="0"/>
            <c:bubble3D val="0"/>
            <c:spPr>
              <a:solidFill>
                <a:srgbClr val="1E50AA"/>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Sheet1!$A$2:$A$19</c:f>
              <c:strCache>
                <c:ptCount val="18"/>
                <c:pt idx="0">
                  <c:v>United States</c:v>
                </c:pt>
                <c:pt idx="1">
                  <c:v>Supranational</c:v>
                </c:pt>
                <c:pt idx="2">
                  <c:v>Germany</c:v>
                </c:pt>
                <c:pt idx="3">
                  <c:v>France</c:v>
                </c:pt>
                <c:pt idx="4">
                  <c:v>Netherlands</c:v>
                </c:pt>
                <c:pt idx="5">
                  <c:v>Japan</c:v>
                </c:pt>
                <c:pt idx="6">
                  <c:v>Sweden</c:v>
                </c:pt>
                <c:pt idx="7">
                  <c:v>China</c:v>
                </c:pt>
                <c:pt idx="8">
                  <c:v>India</c:v>
                </c:pt>
                <c:pt idx="9">
                  <c:v>Norway</c:v>
                </c:pt>
                <c:pt idx="10">
                  <c:v>United Kingdom</c:v>
                </c:pt>
                <c:pt idx="11">
                  <c:v>Denmark</c:v>
                </c:pt>
                <c:pt idx="12">
                  <c:v>Brazil</c:v>
                </c:pt>
                <c:pt idx="13">
                  <c:v>Mexico</c:v>
                </c:pt>
                <c:pt idx="14">
                  <c:v>Canada</c:v>
                </c:pt>
                <c:pt idx="15">
                  <c:v>Australia</c:v>
                </c:pt>
                <c:pt idx="16">
                  <c:v>Latvia</c:v>
                </c:pt>
                <c:pt idx="17">
                  <c:v>Estonia</c:v>
                </c:pt>
              </c:strCache>
            </c:strRef>
          </c:cat>
          <c:val>
            <c:numRef>
              <c:f>Sheet1!$B$2:$B$19</c:f>
              <c:numCache>
                <c:formatCode>0.0%</c:formatCode>
                <c:ptCount val="18"/>
                <c:pt idx="0">
                  <c:v>0.22193129068683734</c:v>
                </c:pt>
                <c:pt idx="1">
                  <c:v>0.18808420205888141</c:v>
                </c:pt>
                <c:pt idx="2">
                  <c:v>0.13100639058806982</c:v>
                </c:pt>
                <c:pt idx="3">
                  <c:v>0.11959760395005131</c:v>
                </c:pt>
                <c:pt idx="4">
                  <c:v>9.8381224429618247E-2</c:v>
                </c:pt>
                <c:pt idx="5">
                  <c:v>4.1307837571113525E-2</c:v>
                </c:pt>
                <c:pt idx="6">
                  <c:v>3.7364973789128543E-2</c:v>
                </c:pt>
                <c:pt idx="7">
                  <c:v>3.0549780143651561E-2</c:v>
                </c:pt>
                <c:pt idx="8">
                  <c:v>2.874234036781639E-2</c:v>
                </c:pt>
                <c:pt idx="9">
                  <c:v>2.0281980655618596E-2</c:v>
                </c:pt>
                <c:pt idx="10">
                  <c:v>1.8450015826505489E-2</c:v>
                </c:pt>
                <c:pt idx="11">
                  <c:v>1.4118081784005703E-2</c:v>
                </c:pt>
                <c:pt idx="12">
                  <c:v>1.3093876375684625E-2</c:v>
                </c:pt>
                <c:pt idx="13">
                  <c:v>1.1802239306032436E-2</c:v>
                </c:pt>
                <c:pt idx="14">
                  <c:v>1.1172589839055605E-2</c:v>
                </c:pt>
                <c:pt idx="15">
                  <c:v>1.0842103534008085E-2</c:v>
                </c:pt>
                <c:pt idx="16">
                  <c:v>1.9640814563526938E-3</c:v>
                </c:pt>
                <c:pt idx="17">
                  <c:v>1.3093876375684626E-3</c:v>
                </c:pt>
              </c:numCache>
            </c:numRef>
          </c:val>
        </c:ser>
        <c:dLbls>
          <c:showLegendKey val="0"/>
          <c:showVal val="0"/>
          <c:showCatName val="0"/>
          <c:showSerName val="0"/>
          <c:showPercent val="0"/>
          <c:showBubbleSize val="0"/>
        </c:dLbls>
        <c:gapWidth val="75"/>
        <c:axId val="35638656"/>
        <c:axId val="43869312"/>
      </c:barChart>
      <c:catAx>
        <c:axId val="35638656"/>
        <c:scaling>
          <c:orientation val="minMax"/>
        </c:scaling>
        <c:delete val="0"/>
        <c:axPos val="l"/>
        <c:numFmt formatCode="General" sourceLinked="0"/>
        <c:majorTickMark val="out"/>
        <c:minorTickMark val="none"/>
        <c:tickLblPos val="nextTo"/>
        <c:spPr>
          <a:ln>
            <a:solidFill>
              <a:srgbClr val="464B50"/>
            </a:solidFill>
          </a:ln>
        </c:spPr>
        <c:crossAx val="43869312"/>
        <c:crosses val="autoZero"/>
        <c:auto val="1"/>
        <c:lblAlgn val="ctr"/>
        <c:lblOffset val="100"/>
        <c:noMultiLvlLbl val="0"/>
      </c:catAx>
      <c:valAx>
        <c:axId val="43869312"/>
        <c:scaling>
          <c:orientation val="minMax"/>
          <c:max val="0.23"/>
          <c:min val="0"/>
        </c:scaling>
        <c:delete val="1"/>
        <c:axPos val="b"/>
        <c:numFmt formatCode="0.0%" sourceLinked="1"/>
        <c:majorTickMark val="out"/>
        <c:minorTickMark val="none"/>
        <c:tickLblPos val="nextTo"/>
        <c:crossAx val="35638656"/>
        <c:crosses val="autoZero"/>
        <c:crossBetween val="between"/>
      </c:valAx>
    </c:plotArea>
    <c:plotVisOnly val="1"/>
    <c:dispBlanksAs val="gap"/>
    <c:showDLblsOverMax val="0"/>
  </c:chart>
  <c:txPr>
    <a:bodyPr/>
    <a:lstStyle/>
    <a:p>
      <a:pPr>
        <a:defRPr sz="1000" b="0" i="0" u="none">
          <a:solidFill>
            <a:srgbClr val="000000"/>
          </a:solidFill>
          <a:latin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15413388553708E-2"/>
          <c:y val="4.2400514395941988E-2"/>
          <c:w val="0.97965485455389056"/>
          <c:h val="0.81715739086947203"/>
        </c:manualLayout>
      </c:layout>
      <c:barChart>
        <c:barDir val="col"/>
        <c:grouping val="clustered"/>
        <c:varyColors val="0"/>
        <c:ser>
          <c:idx val="0"/>
          <c:order val="0"/>
          <c:tx>
            <c:strRef>
              <c:f>Sheet1!$B$1</c:f>
              <c:strCache>
                <c:ptCount val="1"/>
                <c:pt idx="0">
                  <c:v>Series 1</c:v>
                </c:pt>
              </c:strCache>
            </c:strRef>
          </c:tx>
          <c:spPr>
            <a:solidFill>
              <a:srgbClr val="28A08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Aaa</c:v>
                </c:pt>
                <c:pt idx="1">
                  <c:v>Aa1</c:v>
                </c:pt>
                <c:pt idx="2">
                  <c:v>Aa2</c:v>
                </c:pt>
                <c:pt idx="3">
                  <c:v>Aa3</c:v>
                </c:pt>
                <c:pt idx="4">
                  <c:v>A1</c:v>
                </c:pt>
                <c:pt idx="5">
                  <c:v>A2</c:v>
                </c:pt>
                <c:pt idx="6">
                  <c:v>A3</c:v>
                </c:pt>
                <c:pt idx="7">
                  <c:v>Baa1</c:v>
                </c:pt>
                <c:pt idx="8">
                  <c:v>Baa2</c:v>
                </c:pt>
                <c:pt idx="9">
                  <c:v>Baa3</c:v>
                </c:pt>
                <c:pt idx="10">
                  <c:v>SG</c:v>
                </c:pt>
              </c:strCache>
            </c:strRef>
          </c:cat>
          <c:val>
            <c:numRef>
              <c:f>Sheet1!$B$2:$B$12</c:f>
              <c:numCache>
                <c:formatCode>0.0%</c:formatCode>
                <c:ptCount val="11"/>
                <c:pt idx="0">
                  <c:v>0.43446956533402797</c:v>
                </c:pt>
                <c:pt idx="1">
                  <c:v>3.1086830690989876E-2</c:v>
                </c:pt>
                <c:pt idx="2">
                  <c:v>6.0539728225484826E-2</c:v>
                </c:pt>
                <c:pt idx="3">
                  <c:v>4.4140341225155297E-2</c:v>
                </c:pt>
                <c:pt idx="4">
                  <c:v>0.11964670227334388</c:v>
                </c:pt>
                <c:pt idx="5">
                  <c:v>5.4354873316616627E-2</c:v>
                </c:pt>
                <c:pt idx="6">
                  <c:v>6.5646862908362649E-2</c:v>
                </c:pt>
                <c:pt idx="7">
                  <c:v>4.3566840081823044E-2</c:v>
                </c:pt>
                <c:pt idx="8">
                  <c:v>1.9956466938476011E-2</c:v>
                </c:pt>
                <c:pt idx="9">
                  <c:v>4.3446748054094896E-2</c:v>
                </c:pt>
                <c:pt idx="10">
                  <c:v>8.3145040951624796E-2</c:v>
                </c:pt>
              </c:numCache>
            </c:numRef>
          </c:val>
        </c:ser>
        <c:dLbls>
          <c:showLegendKey val="0"/>
          <c:showVal val="0"/>
          <c:showCatName val="0"/>
          <c:showSerName val="0"/>
          <c:showPercent val="0"/>
          <c:showBubbleSize val="0"/>
        </c:dLbls>
        <c:gapWidth val="75"/>
        <c:axId val="43902080"/>
        <c:axId val="43903616"/>
      </c:barChart>
      <c:catAx>
        <c:axId val="43902080"/>
        <c:scaling>
          <c:orientation val="minMax"/>
        </c:scaling>
        <c:delete val="0"/>
        <c:axPos val="b"/>
        <c:numFmt formatCode="General" sourceLinked="0"/>
        <c:majorTickMark val="out"/>
        <c:minorTickMark val="none"/>
        <c:tickLblPos val="nextTo"/>
        <c:spPr>
          <a:ln>
            <a:solidFill>
              <a:srgbClr val="464B50"/>
            </a:solidFill>
          </a:ln>
        </c:spPr>
        <c:crossAx val="43903616"/>
        <c:crosses val="autoZero"/>
        <c:auto val="1"/>
        <c:lblAlgn val="ctr"/>
        <c:lblOffset val="100"/>
        <c:noMultiLvlLbl val="0"/>
      </c:catAx>
      <c:valAx>
        <c:axId val="43903616"/>
        <c:scaling>
          <c:orientation val="minMax"/>
        </c:scaling>
        <c:delete val="1"/>
        <c:axPos val="l"/>
        <c:numFmt formatCode="0.0%" sourceLinked="1"/>
        <c:majorTickMark val="out"/>
        <c:minorTickMark val="none"/>
        <c:tickLblPos val="nextTo"/>
        <c:crossAx val="43902080"/>
        <c:crosses val="autoZero"/>
        <c:crossBetween val="between"/>
      </c:valAx>
    </c:plotArea>
    <c:plotVisOnly val="1"/>
    <c:dispBlanksAs val="gap"/>
    <c:showDLblsOverMax val="0"/>
  </c:chart>
  <c:txPr>
    <a:bodyPr/>
    <a:lstStyle/>
    <a:p>
      <a:pPr>
        <a:defRPr sz="1000" b="0" i="0" u="none">
          <a:solidFill>
            <a:srgbClr val="000000"/>
          </a:solidFill>
          <a:latin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08812260536398"/>
          <c:y val="0.20061728395061729"/>
          <c:w val="0.18582375478927204"/>
          <c:h val="0.59876543209876543"/>
        </c:manualLayout>
      </c:layout>
      <c:pieChart>
        <c:varyColors val="1"/>
        <c:dLbls>
          <c:showLegendKey val="0"/>
          <c:showVal val="0"/>
          <c:showCatName val="0"/>
          <c:showSerName val="0"/>
          <c:showPercent val="0"/>
          <c:showBubbleSize val="0"/>
          <c:showLeaderLines val="0"/>
        </c:dLbls>
        <c:firstSliceAng val="0"/>
      </c:pieChart>
      <c:spPr>
        <a:solidFill>
          <a:srgbClr val="FFFFFF"/>
        </a:solidFill>
        <a:ln w="25400">
          <a:noFill/>
        </a:ln>
      </c:spPr>
    </c:plotArea>
    <c:plotVisOnly val="1"/>
    <c:dispBlanksAs val="gap"/>
    <c:showDLblsOverMax val="0"/>
  </c:chart>
  <c:spPr>
    <a:solidFill>
      <a:srgbClr val="FFFFFF"/>
    </a:solidFill>
    <a:ln w="6350">
      <a:noFill/>
    </a:ln>
  </c:spPr>
  <c:txPr>
    <a:bodyPr/>
    <a:lstStyle/>
    <a:p>
      <a:pPr>
        <a:defRPr sz="700">
          <a:latin typeface="Bliss Pro Light" panose="02010006030000020004" pitchFamily="50"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08812260536398"/>
          <c:y val="0.20061728395061729"/>
          <c:w val="0.18582375478927204"/>
          <c:h val="0.59876543209876543"/>
        </c:manualLayout>
      </c:layout>
      <c:pieChart>
        <c:varyColors val="1"/>
        <c:ser>
          <c:idx val="0"/>
          <c:order val="0"/>
          <c:tx>
            <c:strRef>
              <c:f>'Exhibit 2'!$C$2</c:f>
              <c:strCache>
                <c:ptCount val="1"/>
                <c:pt idx="0">
                  <c:v>Percent of Total</c:v>
                </c:pt>
              </c:strCache>
            </c:strRef>
          </c:tx>
          <c:dPt>
            <c:idx val="0"/>
            <c:bubble3D val="0"/>
            <c:spPr>
              <a:solidFill>
                <a:srgbClr val="00B58C"/>
              </a:solidFill>
              <a:ln w="12700">
                <a:solidFill>
                  <a:srgbClr val="FFFFFF"/>
                </a:solidFill>
                <a:prstDash val="solid"/>
              </a:ln>
            </c:spPr>
          </c:dPt>
          <c:dPt>
            <c:idx val="1"/>
            <c:bubble3D val="0"/>
            <c:spPr>
              <a:solidFill>
                <a:srgbClr val="A0C8EA"/>
              </a:solidFill>
              <a:ln w="12700">
                <a:solidFill>
                  <a:srgbClr val="FFFFFF"/>
                </a:solidFill>
                <a:prstDash val="solid"/>
              </a:ln>
            </c:spPr>
          </c:dPt>
          <c:dPt>
            <c:idx val="2"/>
            <c:bubble3D val="0"/>
            <c:spPr>
              <a:solidFill>
                <a:srgbClr val="1E50AA"/>
              </a:solidFill>
              <a:ln w="12700">
                <a:solidFill>
                  <a:srgbClr val="FFFFFF"/>
                </a:solidFill>
                <a:prstDash val="solid"/>
              </a:ln>
            </c:spPr>
          </c:dPt>
          <c:dPt>
            <c:idx val="3"/>
            <c:bubble3D val="0"/>
            <c:spPr>
              <a:solidFill>
                <a:srgbClr val="F58C3C"/>
              </a:solidFill>
              <a:ln w="12700">
                <a:solidFill>
                  <a:srgbClr val="FFFFFF"/>
                </a:solidFill>
                <a:prstDash val="solid"/>
              </a:ln>
            </c:spPr>
          </c:dPt>
          <c:dPt>
            <c:idx val="4"/>
            <c:bubble3D val="0"/>
            <c:spPr>
              <a:solidFill>
                <a:srgbClr val="878C9B"/>
              </a:solidFill>
              <a:ln w="12700">
                <a:solidFill>
                  <a:srgbClr val="FFFFFF"/>
                </a:solidFill>
                <a:prstDash val="solid"/>
              </a:ln>
            </c:spPr>
          </c:dPt>
          <c:dPt>
            <c:idx val="5"/>
            <c:bubble3D val="0"/>
            <c:spPr>
              <a:solidFill>
                <a:srgbClr val="FFC832"/>
              </a:solidFill>
              <a:ln w="12700">
                <a:solidFill>
                  <a:srgbClr val="FFFFFF"/>
                </a:solidFill>
                <a:prstDash val="solid"/>
              </a:ln>
            </c:spPr>
          </c:dPt>
          <c:dPt>
            <c:idx val="6"/>
            <c:bubble3D val="0"/>
            <c:spPr>
              <a:solidFill>
                <a:srgbClr val="76A305"/>
              </a:solidFill>
              <a:ln w="12700">
                <a:solidFill>
                  <a:srgbClr val="FFFFFF"/>
                </a:solidFill>
                <a:prstDash val="solid"/>
              </a:ln>
            </c:spPr>
          </c:dPt>
          <c:dPt>
            <c:idx val="7"/>
            <c:bubble3D val="0"/>
            <c:spPr>
              <a:solidFill>
                <a:srgbClr val="46BEF5"/>
              </a:solidFill>
              <a:ln w="12700">
                <a:solidFill>
                  <a:srgbClr val="FFFFFF"/>
                </a:solidFill>
                <a:prstDash val="solid"/>
              </a:ln>
            </c:spPr>
          </c:dPt>
          <c:dPt>
            <c:idx val="8"/>
            <c:bubble3D val="0"/>
            <c:spPr>
              <a:solidFill>
                <a:srgbClr val="003264"/>
              </a:solidFill>
              <a:ln w="12700">
                <a:solidFill>
                  <a:srgbClr val="FFFFFF"/>
                </a:solidFill>
                <a:prstDash val="solid"/>
              </a:ln>
            </c:spPr>
          </c:dPt>
          <c:dLbls>
            <c:dLbl>
              <c:idx val="0"/>
              <c:layout>
                <c:manualLayout>
                  <c:x val="9.5785440613026813E-3"/>
                  <c:y val="-3.086419753086419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9.5785440613026119E-3"/>
                  <c:y val="2.371293866044522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7.6628352490421105E-3"/>
                  <c:y val="0.11111111111111099"/>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3.4482758620689655E-2"/>
                  <c:y val="8.6419753086419748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4"/>
              <c:layout>
                <c:manualLayout>
                  <c:x val="-4.5977011494252908E-2"/>
                  <c:y val="-6.1728395061728392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5"/>
              <c:layout>
                <c:manualLayout>
                  <c:x val="-9.3605110193181774E-3"/>
                  <c:y val="-1.707215187270639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1052927021694523"/>
                      <c:h val="7.383297422072925E-2"/>
                    </c:manualLayout>
                  </c15:layout>
                </c:ext>
              </c:extLst>
            </c:dLbl>
            <c:dLbl>
              <c:idx val="6"/>
              <c:layout>
                <c:manualLayout>
                  <c:x val="-1.7241379310344827E-2"/>
                  <c:y val="2.469135802469132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7"/>
              <c:layout>
                <c:manualLayout>
                  <c:x val="-5.5555555555555552E-2"/>
                  <c:y val="-4.3209876543209881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8"/>
              <c:layout>
                <c:manualLayout>
                  <c:x val="6.8965517241379309E-2"/>
                  <c:y val="-3.086419753086419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numFmt formatCode="General" sourceLinked="0"/>
            <c:spPr>
              <a:noFill/>
              <a:ln w="25400">
                <a:noFill/>
              </a:ln>
              <a:effectLst/>
            </c:spPr>
            <c:txPr>
              <a:bodyPr wrap="square" lIns="38100" tIns="19050" rIns="38100" bIns="19050" anchor="ctr">
                <a:spAutoFit/>
              </a:bodyPr>
              <a:lstStyle/>
              <a:p>
                <a:pPr algn="l">
                  <a:defRPr sz="1000" b="0" i="0" u="none" strike="noStrike" baseline="0">
                    <a:solidFill>
                      <a:srgbClr val="000000"/>
                    </a:solidFill>
                    <a:latin typeface="Bliss Pro Light"/>
                    <a:ea typeface="Bliss Pro Light"/>
                    <a:cs typeface="Bliss Pro Light"/>
                  </a:defRPr>
                </a:pPr>
                <a:endParaRPr lang="en-US"/>
              </a:p>
            </c:txPr>
            <c:dLblPos val="bestFit"/>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'Exhibit 2'!$B$3:$B$11</c:f>
              <c:strCache>
                <c:ptCount val="9"/>
                <c:pt idx="0">
                  <c:v>Renewable Energy</c:v>
                </c:pt>
                <c:pt idx="1">
                  <c:v>Energy efficiency (including efficient buildings) </c:v>
                </c:pt>
                <c:pt idx="2">
                  <c:v>Sustainable waste management</c:v>
                </c:pt>
                <c:pt idx="3">
                  <c:v>Sustainable land use (including sustainable forestry and agriculture)</c:v>
                </c:pt>
                <c:pt idx="4">
                  <c:v>Biodiversity conservation</c:v>
                </c:pt>
                <c:pt idx="5">
                  <c:v>Clean transportation </c:v>
                </c:pt>
                <c:pt idx="6">
                  <c:v>Clean water and/or drinking water</c:v>
                </c:pt>
                <c:pt idx="7">
                  <c:v>Climate change adaptation</c:v>
                </c:pt>
                <c:pt idx="8">
                  <c:v>Various eligible projects</c:v>
                </c:pt>
              </c:strCache>
            </c:strRef>
          </c:cat>
          <c:val>
            <c:numRef>
              <c:f>'Exhibit 2'!$C$3:$C$11</c:f>
              <c:numCache>
                <c:formatCode>0.0%</c:formatCode>
                <c:ptCount val="9"/>
                <c:pt idx="0">
                  <c:v>0.36768617338773291</c:v>
                </c:pt>
                <c:pt idx="1">
                  <c:v>0.19132905124557661</c:v>
                </c:pt>
                <c:pt idx="2">
                  <c:v>9.2863877737797487E-2</c:v>
                </c:pt>
                <c:pt idx="3">
                  <c:v>4.3311085216195526E-2</c:v>
                </c:pt>
                <c:pt idx="4">
                  <c:v>1.5038080448241935E-2</c:v>
                </c:pt>
                <c:pt idx="5">
                  <c:v>0.10700925422243347</c:v>
                </c:pt>
                <c:pt idx="6">
                  <c:v>0.121016798350275</c:v>
                </c:pt>
                <c:pt idx="7">
                  <c:v>4.5723858222727794E-2</c:v>
                </c:pt>
                <c:pt idx="8">
                  <c:v>1.6021821169019276E-2</c:v>
                </c:pt>
              </c:numCache>
            </c:numRef>
          </c:val>
        </c:ser>
        <c:dLbls>
          <c:showLegendKey val="0"/>
          <c:showVal val="0"/>
          <c:showCatName val="0"/>
          <c:showSerName val="0"/>
          <c:showPercent val="0"/>
          <c:showBubbleSize val="0"/>
          <c:showLeaderLines val="1"/>
        </c:dLbls>
        <c:firstSliceAng val="0"/>
      </c:pieChart>
      <c:spPr>
        <a:solidFill>
          <a:srgbClr val="FFFFFF"/>
        </a:solidFill>
        <a:ln w="25400">
          <a:noFill/>
        </a:ln>
      </c:spPr>
    </c:plotArea>
    <c:plotVisOnly val="1"/>
    <c:dispBlanksAs val="gap"/>
    <c:showDLblsOverMax val="0"/>
  </c:chart>
  <c:spPr>
    <a:solidFill>
      <a:srgbClr val="FFFFFF"/>
    </a:solidFill>
    <a:ln w="6350">
      <a:noFill/>
    </a:ln>
  </c:spPr>
  <c:txPr>
    <a:bodyPr/>
    <a:lstStyle/>
    <a:p>
      <a:pPr>
        <a:defRPr sz="700">
          <a:latin typeface="Bliss Pro Light" panose="02010006030000020004" pitchFamily="50"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8A0"/>
            </a:solidFill>
            <a:ln>
              <a:solidFill>
                <a:srgbClr val="00B050"/>
              </a:solidFill>
            </a:ln>
            <a:effectLst/>
          </c:spPr>
          <c:invertIfNegative val="0"/>
          <c:cat>
            <c:strRef>
              <c:f>'2013-2016 issuance'!$F$3:$F$13</c:f>
              <c:strCache>
                <c:ptCount val="11"/>
                <c:pt idx="0">
                  <c:v>Q2 2013</c:v>
                </c:pt>
                <c:pt idx="1">
                  <c:v>Q2 2014</c:v>
                </c:pt>
                <c:pt idx="2">
                  <c:v>Q3 2014</c:v>
                </c:pt>
                <c:pt idx="3">
                  <c:v>Q4 2014</c:v>
                </c:pt>
                <c:pt idx="4">
                  <c:v>Q1 2015</c:v>
                </c:pt>
                <c:pt idx="5">
                  <c:v>Q2 2015</c:v>
                </c:pt>
                <c:pt idx="6">
                  <c:v>Q3 2015</c:v>
                </c:pt>
                <c:pt idx="7">
                  <c:v>Q4 2015</c:v>
                </c:pt>
                <c:pt idx="8">
                  <c:v>Q1 2016</c:v>
                </c:pt>
                <c:pt idx="9">
                  <c:v>Q22016</c:v>
                </c:pt>
                <c:pt idx="10">
                  <c:v>Q32016</c:v>
                </c:pt>
              </c:strCache>
            </c:strRef>
          </c:cat>
          <c:val>
            <c:numRef>
              <c:f>'2013-2016 issuance'!$G$3:$G$13</c:f>
              <c:numCache>
                <c:formatCode>_(* #,##0.00_);_(* \(#,##0.00\);_(* "-"??_);_(@_)</c:formatCode>
                <c:ptCount val="11"/>
                <c:pt idx="0">
                  <c:v>0.1</c:v>
                </c:pt>
                <c:pt idx="1">
                  <c:v>0.1</c:v>
                </c:pt>
                <c:pt idx="2">
                  <c:v>0.91363499999999997</c:v>
                </c:pt>
                <c:pt idx="3">
                  <c:v>1.0810949999999999</c:v>
                </c:pt>
                <c:pt idx="4">
                  <c:v>1.10981</c:v>
                </c:pt>
                <c:pt idx="5">
                  <c:v>1.16381</c:v>
                </c:pt>
                <c:pt idx="6">
                  <c:v>1.5874000000000001</c:v>
                </c:pt>
                <c:pt idx="7">
                  <c:v>0.38444</c:v>
                </c:pt>
                <c:pt idx="8">
                  <c:v>1.6800600000000001</c:v>
                </c:pt>
                <c:pt idx="9">
                  <c:v>2.01546</c:v>
                </c:pt>
                <c:pt idx="10">
                  <c:v>1.51</c:v>
                </c:pt>
              </c:numCache>
            </c:numRef>
          </c:val>
        </c:ser>
        <c:dLbls>
          <c:showLegendKey val="0"/>
          <c:showVal val="0"/>
          <c:showCatName val="0"/>
          <c:showSerName val="0"/>
          <c:showPercent val="0"/>
          <c:showBubbleSize val="0"/>
        </c:dLbls>
        <c:gapWidth val="97"/>
        <c:overlap val="-27"/>
        <c:axId val="83046784"/>
        <c:axId val="83048320"/>
      </c:barChart>
      <c:catAx>
        <c:axId val="8304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3048320"/>
        <c:crosses val="autoZero"/>
        <c:auto val="1"/>
        <c:lblAlgn val="ctr"/>
        <c:lblOffset val="100"/>
        <c:noMultiLvlLbl val="0"/>
      </c:catAx>
      <c:valAx>
        <c:axId val="8304832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046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0.10917</cdr:x>
      <cdr:y>0.03889</cdr:y>
    </cdr:from>
    <cdr:to>
      <cdr:x>0.3775</cdr:x>
      <cdr:y>0.15556</cdr:y>
    </cdr:to>
    <cdr:sp macro="" textlink="">
      <cdr:nvSpPr>
        <cdr:cNvPr id="2" name="TextBox 1"/>
        <cdr:cNvSpPr txBox="1"/>
      </cdr:nvSpPr>
      <cdr:spPr>
        <a:xfrm xmlns:a="http://schemas.openxmlformats.org/drawingml/2006/main">
          <a:off x="499110" y="106680"/>
          <a:ext cx="1226820" cy="32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in $US billions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0.29833</cdr:x>
      <cdr:y>0.09648</cdr:y>
    </cdr:to>
    <cdr:sp macro="" textlink="">
      <cdr:nvSpPr>
        <cdr:cNvPr id="2" name="TextBox 1"/>
        <cdr:cNvSpPr txBox="1"/>
      </cdr:nvSpPr>
      <cdr:spPr>
        <a:xfrm xmlns:a="http://schemas.openxmlformats.org/drawingml/2006/main">
          <a:off x="0" y="0"/>
          <a:ext cx="2455137" cy="4018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0.3225</cdr:x>
      <cdr:y>0.08388</cdr:y>
    </cdr:to>
    <cdr:sp macro="" textlink="">
      <cdr:nvSpPr>
        <cdr:cNvPr id="2" name="TextBox 1"/>
        <cdr:cNvSpPr txBox="1"/>
      </cdr:nvSpPr>
      <cdr:spPr>
        <a:xfrm xmlns:a="http://schemas.openxmlformats.org/drawingml/2006/main">
          <a:off x="0" y="0"/>
          <a:ext cx="2644334" cy="386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in US$ billions</a:t>
          </a:r>
        </a:p>
      </cdr:txBody>
    </cdr:sp>
  </cdr:relSizeAnchor>
</c:userShapes>
</file>

<file path=ppt/drawings/drawing4.xml><?xml version="1.0" encoding="utf-8"?>
<c:userShapes xmlns:c="http://schemas.openxmlformats.org/drawingml/2006/chart">
  <cdr:relSizeAnchor xmlns:cdr="http://schemas.openxmlformats.org/drawingml/2006/chartDrawing">
    <cdr:from>
      <cdr:x>0.37979</cdr:x>
      <cdr:y>0.39302</cdr:y>
    </cdr:from>
    <cdr:to>
      <cdr:x>0.63136</cdr:x>
      <cdr:y>0.53624</cdr:y>
    </cdr:to>
    <cdr:sp macro="" textlink="">
      <cdr:nvSpPr>
        <cdr:cNvPr id="3" name="TextBox 2"/>
        <cdr:cNvSpPr txBox="1"/>
      </cdr:nvSpPr>
      <cdr:spPr>
        <a:xfrm xmlns:a="http://schemas.openxmlformats.org/drawingml/2006/main">
          <a:off x="3193041" y="1774264"/>
          <a:ext cx="2115128" cy="6465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400" dirty="0" smtClean="0"/>
            <a:t> PF = 7%</a:t>
          </a:r>
          <a:endParaRPr lang="en-US" sz="4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4" y="1"/>
            <a:ext cx="3037841" cy="46482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l">
              <a:spcBef>
                <a:spcPct val="0"/>
              </a:spcBef>
              <a:defRPr sz="1200">
                <a:solidFill>
                  <a:schemeClr val="tx1"/>
                </a:solidFill>
              </a:defRPr>
            </a:lvl1pPr>
          </a:lstStyle>
          <a:p>
            <a:endParaRPr lang="en-US" dirty="0"/>
          </a:p>
        </p:txBody>
      </p:sp>
      <p:sp>
        <p:nvSpPr>
          <p:cNvPr id="34819" name="Rectangle 3"/>
          <p:cNvSpPr>
            <a:spLocks noGrp="1" noChangeArrowheads="1"/>
          </p:cNvSpPr>
          <p:nvPr>
            <p:ph type="dt" sz="quarter" idx="1"/>
          </p:nvPr>
        </p:nvSpPr>
        <p:spPr bwMode="auto">
          <a:xfrm>
            <a:off x="3972563" y="1"/>
            <a:ext cx="3037841" cy="46482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a:spcBef>
                <a:spcPct val="0"/>
              </a:spcBef>
              <a:defRPr sz="1200">
                <a:solidFill>
                  <a:schemeClr val="tx1"/>
                </a:solidFill>
              </a:defRPr>
            </a:lvl1pPr>
          </a:lstStyle>
          <a:p>
            <a:endParaRPr lang="en-US" dirty="0"/>
          </a:p>
        </p:txBody>
      </p:sp>
      <p:sp>
        <p:nvSpPr>
          <p:cNvPr id="34820" name="Rectangle 4"/>
          <p:cNvSpPr>
            <a:spLocks noGrp="1" noChangeArrowheads="1"/>
          </p:cNvSpPr>
          <p:nvPr>
            <p:ph type="ftr" sz="quarter" idx="2"/>
          </p:nvPr>
        </p:nvSpPr>
        <p:spPr bwMode="auto">
          <a:xfrm>
            <a:off x="4" y="8831580"/>
            <a:ext cx="3037841" cy="464820"/>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l">
              <a:spcBef>
                <a:spcPct val="0"/>
              </a:spcBef>
              <a:defRPr sz="1200">
                <a:solidFill>
                  <a:schemeClr val="tx1"/>
                </a:solidFill>
              </a:defRPr>
            </a:lvl1pPr>
          </a:lstStyle>
          <a:p>
            <a:endParaRPr lang="en-US" dirty="0"/>
          </a:p>
        </p:txBody>
      </p:sp>
      <p:sp>
        <p:nvSpPr>
          <p:cNvPr id="34821" name="Rectangle 5"/>
          <p:cNvSpPr>
            <a:spLocks noGrp="1" noChangeArrowheads="1"/>
          </p:cNvSpPr>
          <p:nvPr>
            <p:ph type="sldNum" sz="quarter" idx="3"/>
          </p:nvPr>
        </p:nvSpPr>
        <p:spPr bwMode="auto">
          <a:xfrm>
            <a:off x="3972563" y="8831580"/>
            <a:ext cx="3037841" cy="464820"/>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a:spcBef>
                <a:spcPct val="0"/>
              </a:spcBef>
              <a:defRPr sz="1200">
                <a:solidFill>
                  <a:schemeClr val="tx1"/>
                </a:solidFill>
              </a:defRPr>
            </a:lvl1pPr>
          </a:lstStyle>
          <a:p>
            <a:fld id="{899ED0E0-2AC9-44B4-9E2A-AB56F46D3625}" type="slidenum">
              <a:rPr lang="en-US"/>
              <a:pPr/>
              <a:t>‹#›</a:t>
            </a:fld>
            <a:endParaRPr lang="en-US" dirty="0"/>
          </a:p>
        </p:txBody>
      </p:sp>
    </p:spTree>
    <p:extLst>
      <p:ext uri="{BB962C8B-B14F-4D97-AF65-F5344CB8AC3E}">
        <p14:creationId xmlns:p14="http://schemas.microsoft.com/office/powerpoint/2010/main" val="1240503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4" y="1"/>
            <a:ext cx="3037841" cy="46482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l">
              <a:spcBef>
                <a:spcPct val="0"/>
              </a:spcBef>
              <a:defRPr sz="1200">
                <a:solidFill>
                  <a:schemeClr val="tx1"/>
                </a:solidFill>
              </a:defRPr>
            </a:lvl1pPr>
          </a:lstStyle>
          <a:p>
            <a:endParaRPr lang="en-US" dirty="0"/>
          </a:p>
        </p:txBody>
      </p:sp>
      <p:sp>
        <p:nvSpPr>
          <p:cNvPr id="5123" name="Rectangle 3"/>
          <p:cNvSpPr>
            <a:spLocks noGrp="1" noChangeArrowheads="1"/>
          </p:cNvSpPr>
          <p:nvPr>
            <p:ph type="dt" idx="1"/>
          </p:nvPr>
        </p:nvSpPr>
        <p:spPr bwMode="auto">
          <a:xfrm>
            <a:off x="3970941" y="1"/>
            <a:ext cx="3037841" cy="46482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a:spcBef>
                <a:spcPct val="0"/>
              </a:spcBef>
              <a:defRPr sz="1200">
                <a:solidFill>
                  <a:schemeClr val="tx1"/>
                </a:solidFill>
              </a:defRPr>
            </a:lvl1pPr>
          </a:lstStyle>
          <a:p>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1" y="4415791"/>
            <a:ext cx="5608320" cy="418338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4" y="8829967"/>
            <a:ext cx="3037841" cy="464820"/>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l">
              <a:spcBef>
                <a:spcPct val="0"/>
              </a:spcBef>
              <a:defRPr sz="1200">
                <a:solidFill>
                  <a:schemeClr val="tx1"/>
                </a:solidFill>
              </a:defRPr>
            </a:lvl1pPr>
          </a:lstStyle>
          <a:p>
            <a:endParaRPr lang="en-US" dirty="0"/>
          </a:p>
        </p:txBody>
      </p:sp>
      <p:sp>
        <p:nvSpPr>
          <p:cNvPr id="5127" name="Rectangle 7"/>
          <p:cNvSpPr>
            <a:spLocks noGrp="1" noChangeArrowheads="1"/>
          </p:cNvSpPr>
          <p:nvPr>
            <p:ph type="sldNum" sz="quarter" idx="5"/>
          </p:nvPr>
        </p:nvSpPr>
        <p:spPr bwMode="auto">
          <a:xfrm>
            <a:off x="3970941" y="8829967"/>
            <a:ext cx="3037841" cy="464820"/>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a:spcBef>
                <a:spcPct val="0"/>
              </a:spcBef>
              <a:defRPr sz="1200">
                <a:solidFill>
                  <a:schemeClr val="tx1"/>
                </a:solidFill>
              </a:defRPr>
            </a:lvl1pPr>
          </a:lstStyle>
          <a:p>
            <a:fld id="{EE487C14-A6B8-4318-A09D-CC15F9A10F53}" type="slidenum">
              <a:rPr lang="en-US"/>
              <a:pPr/>
              <a:t>‹#›</a:t>
            </a:fld>
            <a:endParaRPr lang="en-US" dirty="0"/>
          </a:p>
        </p:txBody>
      </p:sp>
    </p:spTree>
    <p:extLst>
      <p:ext uri="{BB962C8B-B14F-4D97-AF65-F5344CB8AC3E}">
        <p14:creationId xmlns:p14="http://schemas.microsoft.com/office/powerpoint/2010/main" val="21938679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5F29A-F064-417C-B8D9-672382362EBF}" type="slidenum">
              <a:rPr lang="en-US"/>
              <a:pPr/>
              <a:t>1</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3874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20</a:t>
            </a:fld>
            <a:endParaRPr lang="en-US" dirty="0"/>
          </a:p>
        </p:txBody>
      </p:sp>
    </p:spTree>
    <p:extLst>
      <p:ext uri="{BB962C8B-B14F-4D97-AF65-F5344CB8AC3E}">
        <p14:creationId xmlns:p14="http://schemas.microsoft.com/office/powerpoint/2010/main" val="236250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21</a:t>
            </a:fld>
            <a:endParaRPr lang="en-US" dirty="0"/>
          </a:p>
        </p:txBody>
      </p:sp>
    </p:spTree>
    <p:extLst>
      <p:ext uri="{BB962C8B-B14F-4D97-AF65-F5344CB8AC3E}">
        <p14:creationId xmlns:p14="http://schemas.microsoft.com/office/powerpoint/2010/main" val="239147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22</a:t>
            </a:fld>
            <a:endParaRPr lang="en-US" dirty="0"/>
          </a:p>
        </p:txBody>
      </p:sp>
    </p:spTree>
    <p:extLst>
      <p:ext uri="{BB962C8B-B14F-4D97-AF65-F5344CB8AC3E}">
        <p14:creationId xmlns:p14="http://schemas.microsoft.com/office/powerpoint/2010/main" val="49727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24</a:t>
            </a:fld>
            <a:endParaRPr lang="en-US" dirty="0"/>
          </a:p>
        </p:txBody>
      </p:sp>
    </p:spTree>
    <p:extLst>
      <p:ext uri="{BB962C8B-B14F-4D97-AF65-F5344CB8AC3E}">
        <p14:creationId xmlns:p14="http://schemas.microsoft.com/office/powerpoint/2010/main" val="3138266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25</a:t>
            </a:fld>
            <a:endParaRPr lang="en-US" dirty="0"/>
          </a:p>
        </p:txBody>
      </p:sp>
    </p:spTree>
    <p:extLst>
      <p:ext uri="{BB962C8B-B14F-4D97-AF65-F5344CB8AC3E}">
        <p14:creationId xmlns:p14="http://schemas.microsoft.com/office/powerpoint/2010/main" val="747467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26</a:t>
            </a:fld>
            <a:endParaRPr lang="en-US" dirty="0"/>
          </a:p>
        </p:txBody>
      </p:sp>
    </p:spTree>
    <p:extLst>
      <p:ext uri="{BB962C8B-B14F-4D97-AF65-F5344CB8AC3E}">
        <p14:creationId xmlns:p14="http://schemas.microsoft.com/office/powerpoint/2010/main" val="65098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3B4C9-54EF-4831-9839-E0E7443984A4}" type="slidenum">
              <a:rPr lang="en-US"/>
              <a:pPr/>
              <a:t>27</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1492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4</a:t>
            </a:fld>
            <a:endParaRPr lang="en-US" dirty="0"/>
          </a:p>
        </p:txBody>
      </p:sp>
    </p:spTree>
    <p:extLst>
      <p:ext uri="{BB962C8B-B14F-4D97-AF65-F5344CB8AC3E}">
        <p14:creationId xmlns:p14="http://schemas.microsoft.com/office/powerpoint/2010/main" val="295262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5</a:t>
            </a:fld>
            <a:endParaRPr lang="en-US" dirty="0"/>
          </a:p>
        </p:txBody>
      </p:sp>
    </p:spTree>
    <p:extLst>
      <p:ext uri="{BB962C8B-B14F-4D97-AF65-F5344CB8AC3E}">
        <p14:creationId xmlns:p14="http://schemas.microsoft.com/office/powerpoint/2010/main" val="251064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6</a:t>
            </a:fld>
            <a:endParaRPr lang="en-US" dirty="0"/>
          </a:p>
        </p:txBody>
      </p:sp>
    </p:spTree>
    <p:extLst>
      <p:ext uri="{BB962C8B-B14F-4D97-AF65-F5344CB8AC3E}">
        <p14:creationId xmlns:p14="http://schemas.microsoft.com/office/powerpoint/2010/main" val="287320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9</a:t>
            </a:fld>
            <a:endParaRPr lang="en-US" dirty="0"/>
          </a:p>
        </p:txBody>
      </p:sp>
    </p:spTree>
    <p:extLst>
      <p:ext uri="{BB962C8B-B14F-4D97-AF65-F5344CB8AC3E}">
        <p14:creationId xmlns:p14="http://schemas.microsoft.com/office/powerpoint/2010/main" val="348524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15</a:t>
            </a:fld>
            <a:endParaRPr lang="en-US" dirty="0"/>
          </a:p>
        </p:txBody>
      </p:sp>
    </p:spTree>
    <p:extLst>
      <p:ext uri="{BB962C8B-B14F-4D97-AF65-F5344CB8AC3E}">
        <p14:creationId xmlns:p14="http://schemas.microsoft.com/office/powerpoint/2010/main" val="247443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16</a:t>
            </a:fld>
            <a:endParaRPr lang="en-US" dirty="0"/>
          </a:p>
        </p:txBody>
      </p:sp>
    </p:spTree>
    <p:extLst>
      <p:ext uri="{BB962C8B-B14F-4D97-AF65-F5344CB8AC3E}">
        <p14:creationId xmlns:p14="http://schemas.microsoft.com/office/powerpoint/2010/main" val="104282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17</a:t>
            </a:fld>
            <a:endParaRPr lang="en-US" dirty="0"/>
          </a:p>
        </p:txBody>
      </p:sp>
    </p:spTree>
    <p:extLst>
      <p:ext uri="{BB962C8B-B14F-4D97-AF65-F5344CB8AC3E}">
        <p14:creationId xmlns:p14="http://schemas.microsoft.com/office/powerpoint/2010/main" val="306600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7C14-A6B8-4318-A09D-CC15F9A10F53}" type="slidenum">
              <a:rPr lang="en-US" smtClean="0"/>
              <a:pPr/>
              <a:t>19</a:t>
            </a:fld>
            <a:endParaRPr lang="en-US" dirty="0"/>
          </a:p>
        </p:txBody>
      </p:sp>
    </p:spTree>
    <p:extLst>
      <p:ext uri="{BB962C8B-B14F-4D97-AF65-F5344CB8AC3E}">
        <p14:creationId xmlns:p14="http://schemas.microsoft.com/office/powerpoint/2010/main" val="1070231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5" name="Picture 33" descr="MCO011_MIS_cover_175ppi"/>
          <p:cNvPicPr>
            <a:picLocks noChangeAspect="1" noChangeArrowheads="1"/>
          </p:cNvPicPr>
          <p:nvPr userDrawn="1"/>
        </p:nvPicPr>
        <p:blipFill>
          <a:blip r:embed="rId2" cstate="print"/>
          <a:srcRect/>
          <a:stretch>
            <a:fillRect/>
          </a:stretch>
        </p:blipFill>
        <p:spPr bwMode="gray">
          <a:xfrm>
            <a:off x="0" y="0"/>
            <a:ext cx="9140825" cy="4113213"/>
          </a:xfrm>
          <a:prstGeom prst="rect">
            <a:avLst/>
          </a:prstGeom>
          <a:noFill/>
        </p:spPr>
      </p:pic>
      <p:sp>
        <p:nvSpPr>
          <p:cNvPr id="3074" name="Rectangle 2"/>
          <p:cNvSpPr>
            <a:spLocks noGrp="1" noChangeArrowheads="1"/>
          </p:cNvSpPr>
          <p:nvPr>
            <p:ph type="ctrTitle"/>
          </p:nvPr>
        </p:nvSpPr>
        <p:spPr>
          <a:xfrm>
            <a:off x="439738" y="4243388"/>
            <a:ext cx="8437562" cy="517525"/>
          </a:xfrm>
        </p:spPr>
        <p:txBody>
          <a:bodyPr/>
          <a:lstStyle>
            <a:lvl1pPr>
              <a:defRPr sz="4000">
                <a:solidFill>
                  <a:schemeClr val="bg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458788" y="4775200"/>
            <a:ext cx="8413750" cy="212725"/>
          </a:xfrm>
        </p:spPr>
        <p:txBody>
          <a:bodyPr>
            <a:spAutoFit/>
          </a:bodyPr>
          <a:lstStyle>
            <a:lvl1pPr>
              <a:defRPr sz="1400"/>
            </a:lvl1pPr>
          </a:lstStyle>
          <a:p>
            <a:r>
              <a:rPr lang="en-US" smtClean="0"/>
              <a:t>Click to edit Master subtitle style</a:t>
            </a:r>
            <a:endParaRPr lang="en-US"/>
          </a:p>
        </p:txBody>
      </p:sp>
      <p:sp>
        <p:nvSpPr>
          <p:cNvPr id="3085" name="Line 13"/>
          <p:cNvSpPr>
            <a:spLocks noChangeShapeType="1"/>
          </p:cNvSpPr>
          <p:nvPr/>
        </p:nvSpPr>
        <p:spPr bwMode="gray">
          <a:xfrm>
            <a:off x="215900" y="6370638"/>
            <a:ext cx="8705850" cy="0"/>
          </a:xfrm>
          <a:prstGeom prst="line">
            <a:avLst/>
          </a:prstGeom>
          <a:noFill/>
          <a:ln w="12700">
            <a:solidFill>
              <a:schemeClr val="tx2"/>
            </a:solidFill>
            <a:round/>
            <a:headEnd/>
            <a:tailEnd/>
          </a:ln>
          <a:effectLst/>
        </p:spPr>
        <p:txBody>
          <a:bodyPr/>
          <a:lstStyle/>
          <a:p>
            <a:endParaRPr lang="en-US" dirty="0"/>
          </a:p>
        </p:txBody>
      </p:sp>
      <p:sp>
        <p:nvSpPr>
          <p:cNvPr id="6" name="Slide Number Placeholder 3"/>
          <p:cNvSpPr>
            <a:spLocks noGrp="1"/>
          </p:cNvSpPr>
          <p:nvPr>
            <p:ph type="sldNum" sz="quarter" idx="10"/>
          </p:nvPr>
        </p:nvSpPr>
        <p:spPr>
          <a:xfrm>
            <a:off x="8589963" y="6484039"/>
            <a:ext cx="428625" cy="155575"/>
          </a:xfrm>
        </p:spPr>
        <p:txBody>
          <a:bodyPr/>
          <a:lstStyle>
            <a:lvl1pPr>
              <a:defRPr/>
            </a:lvl1pPr>
          </a:lstStyle>
          <a:p>
            <a:fld id="{CCDFE6F2-CFA9-48A0-99B2-FEA4A1198F74}"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FFA8C23-0B74-4952-A91E-B38319D3FB6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639763"/>
            <a:ext cx="2057400" cy="5305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088" y="639763"/>
            <a:ext cx="6021387" cy="5305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65D8276-EF31-4A10-AB31-A44E32E3010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6088" y="639763"/>
            <a:ext cx="8229600" cy="3111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47675" y="1779588"/>
            <a:ext cx="8229600" cy="4165600"/>
          </a:xfrm>
        </p:spPr>
        <p:txBody>
          <a:bodyPr/>
          <a:lstStyle/>
          <a:p>
            <a:r>
              <a:rPr lang="en-US" dirty="0" smtClean="0"/>
              <a:t>Click icon to add chart</a:t>
            </a:r>
            <a:endParaRPr lang="en-US" dirty="0"/>
          </a:p>
        </p:txBody>
      </p:sp>
      <p:sp>
        <p:nvSpPr>
          <p:cNvPr id="4" name="Slide Number Placeholder 3"/>
          <p:cNvSpPr>
            <a:spLocks noGrp="1"/>
          </p:cNvSpPr>
          <p:nvPr>
            <p:ph type="sldNum" sz="quarter" idx="10"/>
          </p:nvPr>
        </p:nvSpPr>
        <p:spPr>
          <a:xfrm>
            <a:off x="8589963" y="6475413"/>
            <a:ext cx="428625" cy="155575"/>
          </a:xfrm>
        </p:spPr>
        <p:txBody>
          <a:bodyPr/>
          <a:lstStyle>
            <a:lvl1pPr>
              <a:defRPr/>
            </a:lvl1pPr>
          </a:lstStyle>
          <a:p>
            <a:fld id="{CCDFE6F2-CFA9-48A0-99B2-FEA4A1198F74}"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4BC24606-A675-4232-A82B-2AEAE3EAC220}"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F6C2FD7-2E94-488B-AEDF-98A2D3CF0E89}"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7675" y="1779588"/>
            <a:ext cx="4038600" cy="416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779588"/>
            <a:ext cx="4038600" cy="416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B844FDA-31A7-4193-A04E-AF36AFC50081}"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76EA364-644E-4C65-8ECE-7A4669367AC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6AF1AE9-F515-4E54-AC58-7BF7AF35EAB4}"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5573A75-C575-40FA-AF41-23CFB30C2360}"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E48405-6C9B-46E7-872A-5053EC29C5A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F377B9B-B252-4B89-9E27-109BE7F66A5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5"/>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9357" name="think-cell Slide" r:id="rId16" imgW="270" imgH="270" progId="TCLayout.ActiveDocument.1">
                  <p:embed/>
                </p:oleObj>
              </mc:Choice>
              <mc:Fallback>
                <p:oleObj name="think-cell Slide" r:id="rId16" imgW="270" imgH="270" progId="TCLayout.ActiveDocument.1">
                  <p:embed/>
                  <p:pic>
                    <p:nvPicPr>
                      <p:cNvPr id="0" name="Picture 1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gray">
          <a:xfrm>
            <a:off x="446088" y="639763"/>
            <a:ext cx="8229600" cy="311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447675" y="1779588"/>
            <a:ext cx="8229600" cy="416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7" name="Line 13"/>
          <p:cNvSpPr>
            <a:spLocks noChangeShapeType="1"/>
          </p:cNvSpPr>
          <p:nvPr/>
        </p:nvSpPr>
        <p:spPr bwMode="gray">
          <a:xfrm>
            <a:off x="227013" y="6265863"/>
            <a:ext cx="8683625" cy="0"/>
          </a:xfrm>
          <a:prstGeom prst="line">
            <a:avLst/>
          </a:prstGeom>
          <a:noFill/>
          <a:ln w="12700">
            <a:solidFill>
              <a:schemeClr val="tx1"/>
            </a:solidFill>
            <a:round/>
            <a:headEnd/>
            <a:tailEnd/>
          </a:ln>
          <a:effectLst/>
        </p:spPr>
        <p:txBody>
          <a:bodyPr/>
          <a:lstStyle/>
          <a:p>
            <a:endParaRPr lang="en-US" dirty="0"/>
          </a:p>
        </p:txBody>
      </p:sp>
      <p:pic>
        <p:nvPicPr>
          <p:cNvPr id="1062" name="Picture 38" descr="MIS_RGB"/>
          <p:cNvPicPr>
            <a:picLocks noChangeAspect="1" noChangeArrowheads="1"/>
          </p:cNvPicPr>
          <p:nvPr/>
        </p:nvPicPr>
        <p:blipFill>
          <a:blip r:embed="rId18" cstate="print"/>
          <a:srcRect/>
          <a:stretch>
            <a:fillRect/>
          </a:stretch>
        </p:blipFill>
        <p:spPr bwMode="gray">
          <a:xfrm>
            <a:off x="401638" y="6323013"/>
            <a:ext cx="1196975" cy="438150"/>
          </a:xfrm>
          <a:prstGeom prst="rect">
            <a:avLst/>
          </a:prstGeom>
          <a:noFill/>
        </p:spPr>
      </p:pic>
      <p:sp>
        <p:nvSpPr>
          <p:cNvPr id="1064" name="Rectangle 40"/>
          <p:cNvSpPr>
            <a:spLocks noChangeArrowheads="1"/>
          </p:cNvSpPr>
          <p:nvPr/>
        </p:nvSpPr>
        <p:spPr bwMode="gray">
          <a:xfrm>
            <a:off x="228600" y="219075"/>
            <a:ext cx="8702675" cy="219075"/>
          </a:xfrm>
          <a:prstGeom prst="rect">
            <a:avLst/>
          </a:prstGeom>
          <a:solidFill>
            <a:schemeClr val="tx1"/>
          </a:solidFill>
          <a:ln w="9525" algn="ctr">
            <a:noFill/>
            <a:miter lim="800000"/>
            <a:headEnd/>
            <a:tailEnd/>
          </a:ln>
          <a:effectLst/>
        </p:spPr>
        <p:txBody>
          <a:bodyPr wrap="none" anchor="ctr">
            <a:spAutoFit/>
          </a:bodyPr>
          <a:lstStyle/>
          <a:p>
            <a:endParaRPr lang="en-US" dirty="0"/>
          </a:p>
        </p:txBody>
      </p:sp>
      <p:sp>
        <p:nvSpPr>
          <p:cNvPr id="1071" name="Rectangle 47"/>
          <p:cNvSpPr>
            <a:spLocks noGrp="1" noChangeArrowheads="1"/>
          </p:cNvSpPr>
          <p:nvPr>
            <p:ph type="sldNum" sz="quarter" idx="4"/>
          </p:nvPr>
        </p:nvSpPr>
        <p:spPr bwMode="gray">
          <a:xfrm>
            <a:off x="8589963" y="6475413"/>
            <a:ext cx="428625" cy="1555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900">
                <a:solidFill>
                  <a:schemeClr val="tx1"/>
                </a:solidFill>
              </a:defRPr>
            </a:lvl1pPr>
          </a:lstStyle>
          <a:p>
            <a:fld id="{624D7D03-EA63-4A0B-909A-C20A318CB4B5}" type="slidenum">
              <a:rPr lang="en-US"/>
              <a:pPr/>
              <a:t>‹#›</a:t>
            </a:fld>
            <a:endParaRPr lang="en-US" dirty="0"/>
          </a:p>
        </p:txBody>
      </p:sp>
      <p:sp>
        <p:nvSpPr>
          <p:cNvPr id="1072" name="Text Box 48"/>
          <p:cNvSpPr txBox="1">
            <a:spLocks noChangeArrowheads="1"/>
          </p:cNvSpPr>
          <p:nvPr userDrawn="1"/>
        </p:nvSpPr>
        <p:spPr bwMode="gray">
          <a:xfrm>
            <a:off x="4383088" y="6475413"/>
            <a:ext cx="4011612" cy="153987"/>
          </a:xfrm>
          <a:prstGeom prst="rect">
            <a:avLst/>
          </a:prstGeom>
          <a:noFill/>
          <a:ln w="9525">
            <a:noFill/>
            <a:miter lim="800000"/>
            <a:headEnd/>
            <a:tailEnd/>
          </a:ln>
          <a:effectLst/>
        </p:spPr>
        <p:txBody>
          <a:bodyPr lIns="0" tIns="0" rIns="0" bIns="0"/>
          <a:lstStyle/>
          <a:p>
            <a:pPr algn="r">
              <a:spcBef>
                <a:spcPct val="0"/>
              </a:spcBef>
            </a:pPr>
            <a:r>
              <a:rPr lang="en-US" sz="900" b="1" dirty="0" smtClean="0">
                <a:solidFill>
                  <a:schemeClr val="tx1"/>
                </a:solidFill>
              </a:rPr>
              <a:t>2016</a:t>
            </a:r>
            <a:r>
              <a:rPr lang="en-US" sz="900" b="1" baseline="0" dirty="0" smtClean="0">
                <a:solidFill>
                  <a:schemeClr val="tx1"/>
                </a:solidFill>
              </a:rPr>
              <a:t> SRF National Workshop: The Future of Green Bonds</a:t>
            </a:r>
            <a:endParaRPr lang="en-US" sz="9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b="1">
          <a:solidFill>
            <a:schemeClr val="tx1"/>
          </a:solidFill>
          <a:latin typeface="+mj-lt"/>
          <a:ea typeface="+mj-ea"/>
          <a:cs typeface="+mj-cs"/>
        </a:defRPr>
      </a:lvl1pPr>
      <a:lvl2pPr algn="l" rtl="0" eaLnBrk="1" fontAlgn="base" hangingPunct="1">
        <a:lnSpc>
          <a:spcPct val="85000"/>
        </a:lnSpc>
        <a:spcBef>
          <a:spcPct val="0"/>
        </a:spcBef>
        <a:spcAft>
          <a:spcPct val="0"/>
        </a:spcAft>
        <a:defRPr sz="2400" b="1">
          <a:solidFill>
            <a:schemeClr val="tx1"/>
          </a:solidFill>
          <a:latin typeface="Arial" charset="0"/>
        </a:defRPr>
      </a:lvl2pPr>
      <a:lvl3pPr algn="l" rtl="0" eaLnBrk="1" fontAlgn="base" hangingPunct="1">
        <a:lnSpc>
          <a:spcPct val="85000"/>
        </a:lnSpc>
        <a:spcBef>
          <a:spcPct val="0"/>
        </a:spcBef>
        <a:spcAft>
          <a:spcPct val="0"/>
        </a:spcAft>
        <a:defRPr sz="2400" b="1">
          <a:solidFill>
            <a:schemeClr val="tx1"/>
          </a:solidFill>
          <a:latin typeface="Arial" charset="0"/>
        </a:defRPr>
      </a:lvl3pPr>
      <a:lvl4pPr algn="l" rtl="0" eaLnBrk="1" fontAlgn="base" hangingPunct="1">
        <a:lnSpc>
          <a:spcPct val="85000"/>
        </a:lnSpc>
        <a:spcBef>
          <a:spcPct val="0"/>
        </a:spcBef>
        <a:spcAft>
          <a:spcPct val="0"/>
        </a:spcAft>
        <a:defRPr sz="2400" b="1">
          <a:solidFill>
            <a:schemeClr val="tx1"/>
          </a:solidFill>
          <a:latin typeface="Arial" charset="0"/>
        </a:defRPr>
      </a:lvl4pPr>
      <a:lvl5pPr algn="l" rtl="0" eaLnBrk="1" fontAlgn="base" hangingPunct="1">
        <a:lnSpc>
          <a:spcPct val="85000"/>
        </a:lnSpc>
        <a:spcBef>
          <a:spcPct val="0"/>
        </a:spcBef>
        <a:spcAft>
          <a:spcPct val="0"/>
        </a:spcAft>
        <a:defRPr sz="2400" b="1">
          <a:solidFill>
            <a:schemeClr val="tx1"/>
          </a:solidFill>
          <a:latin typeface="Arial" charset="0"/>
        </a:defRPr>
      </a:lvl5pPr>
      <a:lvl6pPr marL="457200" algn="l" rtl="0" eaLnBrk="1" fontAlgn="base" hangingPunct="1">
        <a:lnSpc>
          <a:spcPct val="85000"/>
        </a:lnSpc>
        <a:spcBef>
          <a:spcPct val="0"/>
        </a:spcBef>
        <a:spcAft>
          <a:spcPct val="0"/>
        </a:spcAft>
        <a:defRPr sz="2400" b="1">
          <a:solidFill>
            <a:schemeClr val="tx1"/>
          </a:solidFill>
          <a:latin typeface="Arial" charset="0"/>
        </a:defRPr>
      </a:lvl6pPr>
      <a:lvl7pPr marL="914400" algn="l" rtl="0" eaLnBrk="1" fontAlgn="base" hangingPunct="1">
        <a:lnSpc>
          <a:spcPct val="85000"/>
        </a:lnSpc>
        <a:spcBef>
          <a:spcPct val="0"/>
        </a:spcBef>
        <a:spcAft>
          <a:spcPct val="0"/>
        </a:spcAft>
        <a:defRPr sz="2400" b="1">
          <a:solidFill>
            <a:schemeClr val="tx1"/>
          </a:solidFill>
          <a:latin typeface="Arial" charset="0"/>
        </a:defRPr>
      </a:lvl7pPr>
      <a:lvl8pPr marL="1371600" algn="l" rtl="0" eaLnBrk="1" fontAlgn="base" hangingPunct="1">
        <a:lnSpc>
          <a:spcPct val="85000"/>
        </a:lnSpc>
        <a:spcBef>
          <a:spcPct val="0"/>
        </a:spcBef>
        <a:spcAft>
          <a:spcPct val="0"/>
        </a:spcAft>
        <a:defRPr sz="2400" b="1">
          <a:solidFill>
            <a:schemeClr val="tx1"/>
          </a:solidFill>
          <a:latin typeface="Arial" charset="0"/>
        </a:defRPr>
      </a:lvl8pPr>
      <a:lvl9pPr marL="1828800" algn="l" rtl="0" eaLnBrk="1" fontAlgn="base" hangingPunct="1">
        <a:lnSpc>
          <a:spcPct val="85000"/>
        </a:lnSpc>
        <a:spcBef>
          <a:spcPct val="0"/>
        </a:spcBef>
        <a:spcAft>
          <a:spcPct val="0"/>
        </a:spcAft>
        <a:defRPr sz="2400" b="1">
          <a:solidFill>
            <a:schemeClr val="tx1"/>
          </a:solidFill>
          <a:latin typeface="Arial" charset="0"/>
        </a:defRPr>
      </a:lvl9pPr>
    </p:titleStyle>
    <p:bodyStyle>
      <a:lvl1pPr algn="l" rtl="0" eaLnBrk="1" fontAlgn="base" hangingPunct="1">
        <a:spcBef>
          <a:spcPct val="60000"/>
        </a:spcBef>
        <a:spcAft>
          <a:spcPct val="0"/>
        </a:spcAft>
        <a:buClr>
          <a:schemeClr val="folHlink"/>
        </a:buClr>
        <a:defRPr sz="1600">
          <a:solidFill>
            <a:schemeClr val="bg2"/>
          </a:solidFill>
          <a:latin typeface="+mn-lt"/>
          <a:ea typeface="+mn-ea"/>
          <a:cs typeface="+mn-cs"/>
        </a:defRPr>
      </a:lvl1pPr>
      <a:lvl2pPr marL="230188" indent="-228600" algn="l" rtl="0" eaLnBrk="1" fontAlgn="base" hangingPunct="1">
        <a:spcBef>
          <a:spcPct val="50000"/>
        </a:spcBef>
        <a:spcAft>
          <a:spcPct val="0"/>
        </a:spcAft>
        <a:buClr>
          <a:schemeClr val="accent2"/>
        </a:buClr>
        <a:buFont typeface="Arial" charset="0"/>
        <a:buChar char="»"/>
        <a:defRPr sz="1600">
          <a:solidFill>
            <a:schemeClr val="bg2"/>
          </a:solidFill>
          <a:latin typeface="+mn-lt"/>
        </a:defRPr>
      </a:lvl2pPr>
      <a:lvl3pPr marL="455613" indent="-223838" algn="l" rtl="0" eaLnBrk="1" fontAlgn="base" hangingPunct="1">
        <a:spcBef>
          <a:spcPct val="40000"/>
        </a:spcBef>
        <a:spcAft>
          <a:spcPct val="0"/>
        </a:spcAft>
        <a:buClr>
          <a:schemeClr val="accent2"/>
        </a:buClr>
        <a:buFont typeface="Arial" charset="0"/>
        <a:buChar char="–"/>
        <a:defRPr sz="1400">
          <a:solidFill>
            <a:schemeClr val="bg2"/>
          </a:solidFill>
          <a:latin typeface="+mn-lt"/>
        </a:defRPr>
      </a:lvl3pPr>
      <a:lvl4pPr marL="684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6.xml"/><Relationship Id="rId3" Type="http://schemas.openxmlformats.org/officeDocument/2006/relationships/tags" Target="../tags/tag4.xml"/><Relationship Id="rId21" Type="http://schemas.openxmlformats.org/officeDocument/2006/relationships/oleObject" Target="../embeddings/oleObject2.bin"/><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chart" Target="../charts/chart1.xml"/><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0.xml"/><Relationship Id="rId7" Type="http://schemas.openxmlformats.org/officeDocument/2006/relationships/oleObject" Target="../embeddings/oleObject3.bin"/><Relationship Id="rId2" Type="http://schemas.openxmlformats.org/officeDocument/2006/relationships/tags" Target="../tags/tag19.xml"/><Relationship Id="rId1" Type="http://schemas.openxmlformats.org/officeDocument/2006/relationships/vmlDrawing" Target="../drawings/vmlDrawing3.vml"/><Relationship Id="rId6" Type="http://schemas.openxmlformats.org/officeDocument/2006/relationships/notesSlide" Target="../notesSlides/notesSlide3.xml"/><Relationship Id="rId11" Type="http://schemas.openxmlformats.org/officeDocument/2006/relationships/chart" Target="../charts/chart4.xml"/><Relationship Id="rId5" Type="http://schemas.openxmlformats.org/officeDocument/2006/relationships/slideLayout" Target="../slideLayouts/slideLayout6.xml"/><Relationship Id="rId10" Type="http://schemas.openxmlformats.org/officeDocument/2006/relationships/chart" Target="../charts/chart3.xml"/><Relationship Id="rId4" Type="http://schemas.openxmlformats.org/officeDocument/2006/relationships/tags" Target="../tags/tag21.xml"/><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227012" y="4244939"/>
            <a:ext cx="8916988" cy="2616101"/>
          </a:xfrm>
        </p:spPr>
        <p:txBody>
          <a:bodyPr/>
          <a:lstStyle/>
          <a:p>
            <a:r>
              <a:rPr lang="en-US" sz="2400" dirty="0" smtClean="0"/>
              <a:t>2016 SRF National Workshop:  </a:t>
            </a:r>
            <a:br>
              <a:rPr lang="en-US" sz="2400" dirty="0" smtClean="0"/>
            </a:br>
            <a:r>
              <a:rPr lang="en-US" sz="2400" dirty="0" smtClean="0"/>
              <a:t>The Future of Green Bonds</a:t>
            </a:r>
            <a:br>
              <a:rPr lang="en-US" sz="2400" dirty="0" smtClean="0"/>
            </a:br>
            <a:r>
              <a:rPr lang="en-US" sz="2400" dirty="0"/>
              <a:t/>
            </a:r>
            <a:br>
              <a:rPr lang="en-US" sz="2400" dirty="0"/>
            </a:br>
            <a:r>
              <a:rPr lang="en-US" sz="2400" dirty="0" smtClean="0"/>
              <a:t/>
            </a:r>
            <a:br>
              <a:rPr lang="en-US" sz="2400" dirty="0" smtClean="0"/>
            </a:br>
            <a:r>
              <a:rPr lang="en-US" sz="1400" dirty="0" smtClean="0"/>
              <a:t>Henry Shilling</a:t>
            </a:r>
            <a:r>
              <a:rPr lang="en-US" sz="1400" dirty="0"/>
              <a:t>, Senior Vice President, Environmental, Social &amp; </a:t>
            </a:r>
            <a:r>
              <a:rPr lang="en-US" sz="1400" dirty="0" smtClean="0"/>
              <a:t>Governance</a:t>
            </a:r>
            <a:br>
              <a:rPr lang="en-US" sz="1400" dirty="0" smtClean="0"/>
            </a:br>
            <a:r>
              <a:rPr lang="en-US" sz="1400" dirty="0" smtClean="0"/>
              <a:t>henry.shilling@moodys.com  </a:t>
            </a:r>
            <a:r>
              <a:rPr lang="en-US" sz="1400" dirty="0"/>
              <a:t/>
            </a:r>
            <a:br>
              <a:rPr lang="en-US" sz="1400" dirty="0"/>
            </a:br>
            <a:r>
              <a:rPr lang="en-US" sz="1400" dirty="0"/>
              <a:t/>
            </a:r>
            <a:br>
              <a:rPr lang="en-US" sz="1400" dirty="0"/>
            </a:br>
            <a:r>
              <a:rPr lang="en-US" sz="1400" dirty="0"/>
              <a:t/>
            </a:r>
            <a:br>
              <a:rPr lang="en-US" sz="1400" dirty="0"/>
            </a:br>
            <a:r>
              <a:rPr lang="en-US" sz="1600" dirty="0" smtClean="0"/>
              <a:t/>
            </a:r>
            <a:br>
              <a:rPr lang="en-US" sz="1600" dirty="0" smtClean="0"/>
            </a:br>
            <a:r>
              <a:rPr lang="en-US" sz="1600" u="sng" dirty="0" smtClean="0"/>
              <a:t/>
            </a:r>
            <a:br>
              <a:rPr lang="en-US" sz="1600" u="sng" dirty="0" smtClean="0"/>
            </a:br>
            <a:endParaRPr lang="en-US" sz="1600" u="sng" dirty="0"/>
          </a:p>
        </p:txBody>
      </p:sp>
      <p:sp>
        <p:nvSpPr>
          <p:cNvPr id="2064" name="Rectangle 16"/>
          <p:cNvSpPr>
            <a:spLocks noChangeArrowheads="1"/>
          </p:cNvSpPr>
          <p:nvPr/>
        </p:nvSpPr>
        <p:spPr bwMode="gray">
          <a:xfrm>
            <a:off x="5689600" y="6454775"/>
            <a:ext cx="3001963" cy="184666"/>
          </a:xfrm>
          <a:prstGeom prst="rect">
            <a:avLst/>
          </a:prstGeom>
          <a:noFill/>
          <a:ln w="9525">
            <a:noFill/>
            <a:miter lim="800000"/>
            <a:headEnd/>
            <a:tailEnd/>
          </a:ln>
          <a:effectLst/>
        </p:spPr>
        <p:txBody>
          <a:bodyPr wrap="square" lIns="0" tIns="0" rIns="0" bIns="0">
            <a:spAutoFit/>
          </a:bodyPr>
          <a:lstStyle/>
          <a:p>
            <a:pPr algn="r">
              <a:spcBef>
                <a:spcPct val="0"/>
              </a:spcBef>
            </a:pPr>
            <a:r>
              <a:rPr lang="en-US" sz="1200" dirty="0" smtClean="0"/>
              <a:t>31 October 2016</a:t>
            </a:r>
          </a:p>
        </p:txBody>
      </p:sp>
      <p:sp>
        <p:nvSpPr>
          <p:cNvPr id="2" name="Slide Number Placeholder 1"/>
          <p:cNvSpPr>
            <a:spLocks noGrp="1"/>
          </p:cNvSpPr>
          <p:nvPr>
            <p:ph type="sldNum" sz="quarter" idx="10"/>
          </p:nvPr>
        </p:nvSpPr>
        <p:spPr/>
        <p:txBody>
          <a:bodyPr/>
          <a:lstStyle/>
          <a:p>
            <a:fld id="{CCDFE6F2-CFA9-48A0-99B2-FEA4A1198F74}" type="slidenum">
              <a:rPr lang="en-US" smtClean="0"/>
              <a:pPr/>
              <a:t>1</a:t>
            </a:fld>
            <a:endParaRPr lang="en-US" dirty="0"/>
          </a:p>
        </p:txBody>
      </p:sp>
    </p:spTree>
    <p:extLst>
      <p:ext uri="{BB962C8B-B14F-4D97-AF65-F5344CB8AC3E}">
        <p14:creationId xmlns:p14="http://schemas.microsoft.com/office/powerpoint/2010/main" val="960135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Largest Public Finance Issuers by Project Type</a:t>
            </a:r>
            <a:endParaRPr lang="en-US" dirty="0"/>
          </a:p>
        </p:txBody>
      </p:sp>
      <p:sp>
        <p:nvSpPr>
          <p:cNvPr id="4" name="Slide Number Placeholder 3"/>
          <p:cNvSpPr>
            <a:spLocks noGrp="1"/>
          </p:cNvSpPr>
          <p:nvPr>
            <p:ph type="sldNum" sz="quarter" idx="10"/>
          </p:nvPr>
        </p:nvSpPr>
        <p:spPr/>
        <p:txBody>
          <a:bodyPr/>
          <a:lstStyle/>
          <a:p>
            <a:fld id="{4BC24606-A675-4232-A82B-2AEAE3EAC220}" type="slidenum">
              <a:rPr lang="en-US" smtClean="0"/>
              <a:pPr/>
              <a:t>10</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068741063"/>
              </p:ext>
            </p:extLst>
          </p:nvPr>
        </p:nvGraphicFramePr>
        <p:xfrm>
          <a:off x="446088" y="1183341"/>
          <a:ext cx="8229600" cy="50238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880656998"/>
              </p:ext>
            </p:extLst>
          </p:nvPr>
        </p:nvGraphicFramePr>
        <p:xfrm>
          <a:off x="446087" y="1089891"/>
          <a:ext cx="8365404" cy="5117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596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639763"/>
            <a:ext cx="8229600" cy="313932"/>
          </a:xfrm>
        </p:spPr>
        <p:txBody>
          <a:bodyPr/>
          <a:lstStyle/>
          <a:p>
            <a:r>
              <a:rPr lang="en-US" dirty="0" smtClean="0"/>
              <a:t>Green Bonds Principles (GBP) – External Review</a:t>
            </a:r>
            <a:endParaRPr lang="en-US" dirty="0"/>
          </a:p>
        </p:txBody>
      </p:sp>
      <p:sp>
        <p:nvSpPr>
          <p:cNvPr id="4" name="Slide Number Placeholder 3"/>
          <p:cNvSpPr>
            <a:spLocks noGrp="1"/>
          </p:cNvSpPr>
          <p:nvPr>
            <p:ph type="sldNum" sz="quarter" idx="10"/>
          </p:nvPr>
        </p:nvSpPr>
        <p:spPr/>
        <p:txBody>
          <a:bodyPr/>
          <a:lstStyle/>
          <a:p>
            <a:fld id="{4BC24606-A675-4232-A82B-2AEAE3EAC220}" type="slidenum">
              <a:rPr lang="en-US" smtClean="0"/>
              <a:pPr/>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42034267"/>
              </p:ext>
            </p:extLst>
          </p:nvPr>
        </p:nvGraphicFramePr>
        <p:xfrm>
          <a:off x="446088" y="1006770"/>
          <a:ext cx="8448529" cy="5019476"/>
        </p:xfrm>
        <a:graphic>
          <a:graphicData uri="http://schemas.openxmlformats.org/drawingml/2006/table">
            <a:tbl>
              <a:tblPr firstRow="1" bandRow="1">
                <a:tableStyleId>{073A0DAA-6AF3-43AB-8588-CEC1D06C72B9}</a:tableStyleId>
              </a:tblPr>
              <a:tblGrid>
                <a:gridCol w="1847707"/>
                <a:gridCol w="6600822"/>
              </a:tblGrid>
              <a:tr h="416921">
                <a:tc>
                  <a:txBody>
                    <a:bodyPr/>
                    <a:lstStyle/>
                    <a:p>
                      <a:r>
                        <a:rPr lang="en-US" dirty="0" smtClean="0"/>
                        <a:t>Type</a:t>
                      </a:r>
                      <a:endParaRPr lang="en-US" dirty="0"/>
                    </a:p>
                  </a:txBody>
                  <a:tcPr/>
                </a:tc>
                <a:tc>
                  <a:txBody>
                    <a:bodyPr/>
                    <a:lstStyle/>
                    <a:p>
                      <a:r>
                        <a:rPr lang="en-US" dirty="0" smtClean="0"/>
                        <a:t>Description</a:t>
                      </a:r>
                      <a:endParaRPr lang="en-US" dirty="0"/>
                    </a:p>
                  </a:txBody>
                  <a:tcPr/>
                </a:tc>
              </a:tr>
              <a:tr h="959291">
                <a:tc>
                  <a:txBody>
                    <a:bodyPr/>
                    <a:lstStyle/>
                    <a:p>
                      <a:r>
                        <a:rPr lang="en-US" dirty="0" smtClean="0"/>
                        <a:t>Consultant Review (CR)</a:t>
                      </a:r>
                    </a:p>
                    <a:p>
                      <a:endParaRPr lang="en-US" dirty="0"/>
                    </a:p>
                  </a:txBody>
                  <a:tcPr/>
                </a:tc>
                <a:tc>
                  <a:txBody>
                    <a:bodyPr/>
                    <a:lstStyle/>
                    <a:p>
                      <a:r>
                        <a:rPr lang="en-US" sz="1400" b="0" i="0" u="none" strike="noStrike" kern="1200" baseline="0" dirty="0" smtClean="0">
                          <a:solidFill>
                            <a:schemeClr val="dk1"/>
                          </a:solidFill>
                          <a:latin typeface="+mn-lt"/>
                          <a:ea typeface="+mn-ea"/>
                          <a:cs typeface="+mn-cs"/>
                        </a:rPr>
                        <a:t>An issuer can seek advice from consultants and/or institutions with recognized expertise in environmental sustainability or other aspects of the issuance of a Green Bond, such as the establishment/review of an issuer’s Green Bond framework. “Second opinions” may fall into this category. </a:t>
                      </a:r>
                      <a:endParaRPr lang="en-US" sz="1400" dirty="0"/>
                    </a:p>
                  </a:txBody>
                  <a:tcPr/>
                </a:tc>
              </a:tr>
              <a:tr h="1413335">
                <a:tc>
                  <a:txBody>
                    <a:bodyPr/>
                    <a:lstStyle/>
                    <a:p>
                      <a:r>
                        <a:rPr lang="en-US" dirty="0" smtClean="0"/>
                        <a:t>Verification</a:t>
                      </a:r>
                    </a:p>
                    <a:p>
                      <a:endParaRPr lang="en-US" dirty="0" smtClean="0"/>
                    </a:p>
                    <a:p>
                      <a:endParaRPr lang="en-US" dirty="0"/>
                    </a:p>
                  </a:txBody>
                  <a:tcPr/>
                </a:tc>
                <a:tc>
                  <a:txBody>
                    <a:bodyPr/>
                    <a:lstStyle/>
                    <a:p>
                      <a:r>
                        <a:rPr lang="en-US" sz="1400" b="0" i="0" u="none" strike="noStrike" kern="1200" baseline="0" dirty="0" smtClean="0">
                          <a:solidFill>
                            <a:schemeClr val="dk1"/>
                          </a:solidFill>
                          <a:latin typeface="+mn-lt"/>
                          <a:ea typeface="+mn-ea"/>
                          <a:cs typeface="+mn-cs"/>
                        </a:rPr>
                        <a:t>An issuer can have its Green Bond, associated Green Bond framework, or underlying assets independently verified by qualified parties, such as auditors. In contrast to certification, verification may focus on alignment with internal standards or claims made by the issuer. Evaluation of the environmentally sustainable features of underlying assets may be termed verification and may reference external criteria. </a:t>
                      </a:r>
                      <a:endParaRPr lang="en-US" sz="1400" dirty="0"/>
                    </a:p>
                  </a:txBody>
                  <a:tcPr/>
                </a:tc>
              </a:tr>
              <a:tr h="973631">
                <a:tc>
                  <a:txBody>
                    <a:bodyPr/>
                    <a:lstStyle/>
                    <a:p>
                      <a:r>
                        <a:rPr lang="en-US" dirty="0" smtClean="0"/>
                        <a:t>Certification</a:t>
                      </a:r>
                    </a:p>
                    <a:p>
                      <a:endParaRPr lang="en-US" dirty="0" smtClean="0"/>
                    </a:p>
                    <a:p>
                      <a:endParaRPr lang="en-US" dirty="0"/>
                    </a:p>
                  </a:txBody>
                  <a:tcPr/>
                </a:tc>
                <a:tc>
                  <a:txBody>
                    <a:bodyPr/>
                    <a:lstStyle/>
                    <a:p>
                      <a:r>
                        <a:rPr lang="en-US" sz="1400" b="0" i="0" u="none" strike="noStrike" kern="1200" baseline="0" dirty="0" smtClean="0">
                          <a:solidFill>
                            <a:schemeClr val="dk1"/>
                          </a:solidFill>
                          <a:latin typeface="+mn-lt"/>
                          <a:ea typeface="+mn-ea"/>
                          <a:cs typeface="+mn-cs"/>
                        </a:rPr>
                        <a:t>An issuer can have its Green Bond or associated Green Bond framework or Use of Proceeds certified against an external green assessment standard. An assessment standard defines criteria, and alignment with such 16 June 2016 criteria is tested by qualified third parties / certifiers. </a:t>
                      </a:r>
                      <a:endParaRPr lang="en-US" dirty="0"/>
                    </a:p>
                  </a:txBody>
                  <a:tcPr/>
                </a:tc>
              </a:tr>
              <a:tr h="1256298">
                <a:tc>
                  <a:txBody>
                    <a:bodyPr/>
                    <a:lstStyle/>
                    <a:p>
                      <a:r>
                        <a:rPr lang="en-US" dirty="0" smtClean="0"/>
                        <a:t>Rating</a:t>
                      </a:r>
                    </a:p>
                    <a:p>
                      <a:endParaRPr lang="en-US" dirty="0" smtClean="0"/>
                    </a:p>
                    <a:p>
                      <a:endParaRPr lang="en-US" dirty="0" smtClean="0"/>
                    </a:p>
                    <a:p>
                      <a:endParaRPr lang="en-US" dirty="0"/>
                    </a:p>
                  </a:txBody>
                  <a:tcPr/>
                </a:tc>
                <a:tc>
                  <a:txBody>
                    <a:bodyPr/>
                    <a:lstStyle/>
                    <a:p>
                      <a:r>
                        <a:rPr lang="en-US" sz="1400" dirty="0" smtClean="0"/>
                        <a:t>An issuer can have its Green Bond or associated Green Bond framework rated by qualified third parties, such as specialised research providers or rating agencies. Green Bond ratings are separate from an issuer’s ESG rating as they typically apply to individual securities or Green Bond frameworks / programmes</a:t>
                      </a:r>
                      <a:r>
                        <a:rPr lang="en-US" dirty="0" smtClean="0"/>
                        <a:t>.</a:t>
                      </a:r>
                      <a:endParaRPr lang="en-US" dirty="0"/>
                    </a:p>
                  </a:txBody>
                  <a:tcPr/>
                </a:tc>
              </a:tr>
            </a:tbl>
          </a:graphicData>
        </a:graphic>
      </p:graphicFrame>
      <p:sp>
        <p:nvSpPr>
          <p:cNvPr id="5" name="TextBox 4"/>
          <p:cNvSpPr txBox="1"/>
          <p:nvPr/>
        </p:nvSpPr>
        <p:spPr>
          <a:xfrm>
            <a:off x="446088" y="6040586"/>
            <a:ext cx="5705330" cy="246221"/>
          </a:xfrm>
          <a:prstGeom prst="rect">
            <a:avLst/>
          </a:prstGeom>
          <a:noFill/>
        </p:spPr>
        <p:txBody>
          <a:bodyPr wrap="square" rtlCol="0">
            <a:spAutoFit/>
          </a:bodyPr>
          <a:lstStyle/>
          <a:p>
            <a:pPr algn="l"/>
            <a:r>
              <a:rPr lang="en-US" sz="1000" dirty="0" smtClean="0"/>
              <a:t>Source:  Green Bond Principles (GBP)</a:t>
            </a:r>
            <a:endParaRPr lang="en-US" sz="1000" dirty="0"/>
          </a:p>
        </p:txBody>
      </p:sp>
    </p:spTree>
    <p:extLst>
      <p:ext uri="{BB962C8B-B14F-4D97-AF65-F5344CB8AC3E}">
        <p14:creationId xmlns:p14="http://schemas.microsoft.com/office/powerpoint/2010/main" val="1264180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15126"/>
            <a:ext cx="7772400" cy="1108365"/>
          </a:xfrm>
        </p:spPr>
        <p:txBody>
          <a:bodyPr/>
          <a:lstStyle/>
          <a:p>
            <a:pPr algn="ctr"/>
            <a:r>
              <a:rPr lang="en-US" dirty="0" smtClean="0"/>
              <a:t>Where’s the Beef?  </a:t>
            </a:r>
            <a:endParaRPr lang="en-US" dirty="0"/>
          </a:p>
        </p:txBody>
      </p:sp>
      <p:sp>
        <p:nvSpPr>
          <p:cNvPr id="4" name="Slide Number Placeholder 3"/>
          <p:cNvSpPr>
            <a:spLocks noGrp="1"/>
          </p:cNvSpPr>
          <p:nvPr>
            <p:ph type="sldNum" sz="quarter" idx="10"/>
          </p:nvPr>
        </p:nvSpPr>
        <p:spPr/>
        <p:txBody>
          <a:bodyPr/>
          <a:lstStyle/>
          <a:p>
            <a:fld id="{0F6C2FD7-2E94-488B-AEDF-98A2D3CF0E89}" type="slidenum">
              <a:rPr lang="en-US" smtClean="0"/>
              <a:pPr/>
              <a:t>12</a:t>
            </a:fld>
            <a:endParaRPr lang="en-US" dirty="0"/>
          </a:p>
        </p:txBody>
      </p:sp>
    </p:spTree>
    <p:extLst>
      <p:ext uri="{BB962C8B-B14F-4D97-AF65-F5344CB8AC3E}">
        <p14:creationId xmlns:p14="http://schemas.microsoft.com/office/powerpoint/2010/main" val="3023414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92368" y="478321"/>
            <a:ext cx="8595360" cy="5760720"/>
          </a:xfrm>
        </p:spPr>
      </p:pic>
      <p:sp>
        <p:nvSpPr>
          <p:cNvPr id="4" name="Slide Number Placeholder 3"/>
          <p:cNvSpPr>
            <a:spLocks noGrp="1"/>
          </p:cNvSpPr>
          <p:nvPr>
            <p:ph type="sldNum" sz="quarter" idx="10"/>
          </p:nvPr>
        </p:nvSpPr>
        <p:spPr/>
        <p:txBody>
          <a:bodyPr/>
          <a:lstStyle/>
          <a:p>
            <a:fld id="{4BC24606-A675-4232-A82B-2AEAE3EAC220}" type="slidenum">
              <a:rPr lang="en-US" smtClean="0"/>
              <a:pPr/>
              <a:t>13</a:t>
            </a:fld>
            <a:endParaRPr lang="en-US" dirty="0"/>
          </a:p>
        </p:txBody>
      </p:sp>
    </p:spTree>
    <p:extLst>
      <p:ext uri="{BB962C8B-B14F-4D97-AF65-F5344CB8AC3E}">
        <p14:creationId xmlns:p14="http://schemas.microsoft.com/office/powerpoint/2010/main" val="474792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15126"/>
            <a:ext cx="7772400" cy="1108365"/>
          </a:xfrm>
        </p:spPr>
        <p:txBody>
          <a:bodyPr/>
          <a:lstStyle/>
          <a:p>
            <a:pPr algn="ctr"/>
            <a:r>
              <a:rPr lang="en-US" dirty="0" smtClean="0"/>
              <a:t>Moody’s Green Bond Assessment (GBA)</a:t>
            </a:r>
            <a:endParaRPr lang="en-US" dirty="0"/>
          </a:p>
        </p:txBody>
      </p:sp>
      <p:sp>
        <p:nvSpPr>
          <p:cNvPr id="4" name="Slide Number Placeholder 3"/>
          <p:cNvSpPr>
            <a:spLocks noGrp="1"/>
          </p:cNvSpPr>
          <p:nvPr>
            <p:ph type="sldNum" sz="quarter" idx="10"/>
          </p:nvPr>
        </p:nvSpPr>
        <p:spPr/>
        <p:txBody>
          <a:bodyPr/>
          <a:lstStyle/>
          <a:p>
            <a:fld id="{0F6C2FD7-2E94-488B-AEDF-98A2D3CF0E89}" type="slidenum">
              <a:rPr lang="en-US" smtClean="0"/>
              <a:pPr/>
              <a:t>14</a:t>
            </a:fld>
            <a:endParaRPr lang="en-US" dirty="0"/>
          </a:p>
        </p:txBody>
      </p:sp>
    </p:spTree>
    <p:extLst>
      <p:ext uri="{BB962C8B-B14F-4D97-AF65-F5344CB8AC3E}">
        <p14:creationId xmlns:p14="http://schemas.microsoft.com/office/powerpoint/2010/main" val="2287892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Bonds Assessment (GBA) Overview</a:t>
            </a:r>
            <a:endParaRPr lang="en-US" dirty="0"/>
          </a:p>
        </p:txBody>
      </p:sp>
      <p:sp>
        <p:nvSpPr>
          <p:cNvPr id="3" name="Content Placeholder 2"/>
          <p:cNvSpPr>
            <a:spLocks noGrp="1"/>
          </p:cNvSpPr>
          <p:nvPr>
            <p:ph sz="half" idx="1"/>
          </p:nvPr>
        </p:nvSpPr>
        <p:spPr>
          <a:xfrm>
            <a:off x="457721" y="1147293"/>
            <a:ext cx="4176000" cy="360000"/>
          </a:xfrm>
          <a:solidFill>
            <a:schemeClr val="tx1"/>
          </a:solidFill>
        </p:spPr>
        <p:txBody>
          <a:bodyPr anchor="ctr"/>
          <a:lstStyle/>
          <a:p>
            <a:pPr algn="ctr"/>
            <a:r>
              <a:rPr lang="en-US" sz="1800" b="1" dirty="0">
                <a:solidFill>
                  <a:schemeClr val="bg1"/>
                </a:solidFill>
              </a:rPr>
              <a:t>Green </a:t>
            </a:r>
            <a:r>
              <a:rPr lang="en-US" sz="1800" b="1" dirty="0" smtClean="0">
                <a:solidFill>
                  <a:schemeClr val="bg1"/>
                </a:solidFill>
              </a:rPr>
              <a:t>Bonds</a:t>
            </a:r>
            <a:endParaRPr lang="en-US" sz="1800" b="1" dirty="0"/>
          </a:p>
        </p:txBody>
      </p:sp>
      <p:sp>
        <p:nvSpPr>
          <p:cNvPr id="4" name="Content Placeholder 3"/>
          <p:cNvSpPr>
            <a:spLocks noGrp="1"/>
          </p:cNvSpPr>
          <p:nvPr>
            <p:ph sz="half" idx="2"/>
          </p:nvPr>
        </p:nvSpPr>
        <p:spPr>
          <a:xfrm>
            <a:off x="4727762" y="1159993"/>
            <a:ext cx="4178808" cy="356616"/>
          </a:xfrm>
          <a:solidFill>
            <a:srgbClr val="F58C3C"/>
          </a:solidFill>
        </p:spPr>
        <p:txBody>
          <a:bodyPr anchor="ctr"/>
          <a:lstStyle/>
          <a:p>
            <a:pPr algn="ctr"/>
            <a:r>
              <a:rPr lang="en-US" sz="1800" b="1" dirty="0" smtClean="0">
                <a:solidFill>
                  <a:schemeClr val="bg1"/>
                </a:solidFill>
              </a:rPr>
              <a:t>Initiative &amp; Motivation</a:t>
            </a:r>
            <a:endParaRPr lang="en-US" sz="1800" b="1" dirty="0"/>
          </a:p>
        </p:txBody>
      </p:sp>
      <p:sp>
        <p:nvSpPr>
          <p:cNvPr id="8" name="TextBox 7"/>
          <p:cNvSpPr txBox="1"/>
          <p:nvPr/>
        </p:nvSpPr>
        <p:spPr>
          <a:xfrm>
            <a:off x="457721" y="1512575"/>
            <a:ext cx="4176000" cy="2123658"/>
          </a:xfrm>
          <a:prstGeom prst="rect">
            <a:avLst/>
          </a:prstGeom>
          <a:solidFill>
            <a:schemeClr val="accent4">
              <a:lumMod val="20000"/>
              <a:lumOff val="80000"/>
            </a:schemeClr>
          </a:solidFill>
        </p:spPr>
        <p:txBody>
          <a:bodyPr wrap="square" rtlCol="0">
            <a:spAutoFit/>
          </a:bodyPr>
          <a:lstStyle/>
          <a:p>
            <a:pPr marL="171450" indent="-171450" algn="l">
              <a:buFont typeface="Arial" panose="020B0604020202020204" pitchFamily="34" charset="0"/>
              <a:buChar char="•"/>
            </a:pPr>
            <a:r>
              <a:rPr lang="en-US" sz="1200" b="1" dirty="0"/>
              <a:t>Green bonds are no different than conventional bonds, except that bond proceeds are earmarked for  environmentally beneficial </a:t>
            </a:r>
            <a:r>
              <a:rPr lang="en-US" sz="1200" b="1" dirty="0" smtClean="0"/>
              <a:t>projects.</a:t>
            </a:r>
          </a:p>
          <a:p>
            <a:pPr marL="171450" indent="-171450" algn="l">
              <a:buFont typeface="Arial" panose="020B0604020202020204" pitchFamily="34" charset="0"/>
              <a:buChar char="•"/>
            </a:pPr>
            <a:r>
              <a:rPr lang="en-US" sz="1200" b="1" dirty="0" smtClean="0"/>
              <a:t>Issued by corporations, financial institutions, development banks, sub-sovereign, US public finance, and in form of structured transactions.</a:t>
            </a:r>
          </a:p>
          <a:p>
            <a:pPr marL="171450" indent="-171450" algn="l">
              <a:buFont typeface="Arial" panose="020B0604020202020204" pitchFamily="34" charset="0"/>
              <a:buChar char="•"/>
            </a:pPr>
            <a:r>
              <a:rPr lang="en-US" sz="1200" b="1" dirty="0" smtClean="0"/>
              <a:t>About $163.6 billion issued to-date (9/30/2016).  </a:t>
            </a:r>
          </a:p>
          <a:p>
            <a:pPr marL="171450" indent="-171450" algn="l">
              <a:buFont typeface="Arial" panose="020B0604020202020204" pitchFamily="34" charset="0"/>
              <a:buChar char="•"/>
            </a:pPr>
            <a:endParaRPr lang="en-US" sz="1200" b="1" dirty="0" smtClean="0"/>
          </a:p>
          <a:p>
            <a:pPr marL="171450" indent="-171450" algn="l">
              <a:buFont typeface="Arial" panose="020B0604020202020204" pitchFamily="34" charset="0"/>
              <a:buChar char="•"/>
            </a:pPr>
            <a:endParaRPr lang="en-US" sz="1200" b="1" dirty="0"/>
          </a:p>
        </p:txBody>
      </p:sp>
      <p:sp>
        <p:nvSpPr>
          <p:cNvPr id="6" name="TextBox 5"/>
          <p:cNvSpPr txBox="1"/>
          <p:nvPr/>
        </p:nvSpPr>
        <p:spPr>
          <a:xfrm>
            <a:off x="4727762" y="4026386"/>
            <a:ext cx="4176000" cy="2194560"/>
          </a:xfrm>
          <a:prstGeom prst="rect">
            <a:avLst/>
          </a:prstGeom>
          <a:solidFill>
            <a:schemeClr val="accent1">
              <a:lumMod val="20000"/>
              <a:lumOff val="80000"/>
            </a:schemeClr>
          </a:solidFill>
        </p:spPr>
        <p:txBody>
          <a:bodyPr wrap="square" rtlCol="0">
            <a:spAutoFit/>
          </a:bodyPr>
          <a:lstStyle/>
          <a:p>
            <a:pPr marL="171450" indent="-171450" algn="l">
              <a:spcBef>
                <a:spcPts val="720"/>
              </a:spcBef>
              <a:spcAft>
                <a:spcPts val="0"/>
              </a:spcAft>
              <a:buFont typeface="Arial" panose="020B0604020202020204" pitchFamily="34" charset="0"/>
              <a:buChar char="•"/>
            </a:pPr>
            <a:r>
              <a:rPr lang="en-US" sz="1200" b="1" dirty="0" smtClean="0"/>
              <a:t>Requested assessment.</a:t>
            </a:r>
          </a:p>
          <a:p>
            <a:pPr marL="171450" indent="-171450" algn="l">
              <a:spcBef>
                <a:spcPts val="720"/>
              </a:spcBef>
              <a:spcAft>
                <a:spcPts val="0"/>
              </a:spcAft>
              <a:buFont typeface="Arial" panose="020B0604020202020204" pitchFamily="34" charset="0"/>
              <a:buChar char="•"/>
            </a:pPr>
            <a:r>
              <a:rPr lang="en-US" sz="1200" b="1" dirty="0" smtClean="0"/>
              <a:t>Publicly available information, supplemented by issuer provided input.</a:t>
            </a:r>
          </a:p>
          <a:p>
            <a:pPr marL="171450" indent="-171450" algn="l">
              <a:spcBef>
                <a:spcPts val="720"/>
              </a:spcBef>
              <a:spcAft>
                <a:spcPts val="0"/>
              </a:spcAft>
              <a:buFont typeface="Arial" panose="020B0604020202020204" pitchFamily="34" charset="0"/>
              <a:buChar char="•"/>
            </a:pPr>
            <a:r>
              <a:rPr lang="en-US" sz="1200" b="1" dirty="0" smtClean="0"/>
              <a:t>Issuer interaction.</a:t>
            </a:r>
          </a:p>
          <a:p>
            <a:pPr marL="171450" indent="-171450" algn="l">
              <a:spcBef>
                <a:spcPts val="720"/>
              </a:spcBef>
              <a:spcAft>
                <a:spcPts val="0"/>
              </a:spcAft>
              <a:buFont typeface="Arial" panose="020B0604020202020204" pitchFamily="34" charset="0"/>
              <a:buChar char="•"/>
            </a:pPr>
            <a:r>
              <a:rPr lang="en-US" sz="1200" b="1" dirty="0" smtClean="0"/>
              <a:t>Committee process; PR and green bond report disseminated.</a:t>
            </a:r>
          </a:p>
          <a:p>
            <a:pPr marL="171450" indent="-171450" algn="l">
              <a:spcBef>
                <a:spcPts val="720"/>
              </a:spcBef>
              <a:spcAft>
                <a:spcPts val="0"/>
              </a:spcAft>
              <a:buFont typeface="Arial" panose="020B0604020202020204" pitchFamily="34" charset="0"/>
              <a:buChar char="•"/>
            </a:pPr>
            <a:r>
              <a:rPr lang="en-US" sz="1200" b="1" dirty="0" smtClean="0"/>
              <a:t>Annual refresh or in line with issuer’s reporting cycle on use of proceeds.</a:t>
            </a:r>
          </a:p>
          <a:p>
            <a:pPr marL="285750" indent="-285750" algn="l">
              <a:spcBef>
                <a:spcPts val="0"/>
              </a:spcBef>
              <a:spcAft>
                <a:spcPts val="0"/>
              </a:spcAft>
              <a:buFont typeface="Arial" panose="020B0604020202020204" pitchFamily="34" charset="0"/>
              <a:buChar char="•"/>
            </a:pPr>
            <a:endParaRPr lang="en-US" sz="1200" dirty="0"/>
          </a:p>
        </p:txBody>
      </p:sp>
      <p:sp>
        <p:nvSpPr>
          <p:cNvPr id="9" name="TextBox 8"/>
          <p:cNvSpPr txBox="1"/>
          <p:nvPr/>
        </p:nvSpPr>
        <p:spPr>
          <a:xfrm>
            <a:off x="457721" y="3663393"/>
            <a:ext cx="4176000" cy="369332"/>
          </a:xfrm>
          <a:prstGeom prst="rect">
            <a:avLst/>
          </a:prstGeom>
          <a:solidFill>
            <a:srgbClr val="FFC832"/>
          </a:solidFill>
        </p:spPr>
        <p:txBody>
          <a:bodyPr wrap="square" rtlCol="0" anchor="ctr">
            <a:spAutoFit/>
          </a:bodyPr>
          <a:lstStyle/>
          <a:p>
            <a:r>
              <a:rPr lang="en-US" sz="1800" b="1" dirty="0" smtClean="0">
                <a:solidFill>
                  <a:schemeClr val="bg1"/>
                </a:solidFill>
              </a:rPr>
              <a:t>GBA Assessment</a:t>
            </a:r>
            <a:endParaRPr lang="en-US" sz="1800" b="1" dirty="0">
              <a:solidFill>
                <a:schemeClr val="bg1"/>
              </a:solidFill>
            </a:endParaRPr>
          </a:p>
        </p:txBody>
      </p:sp>
      <p:sp>
        <p:nvSpPr>
          <p:cNvPr id="10" name="TextBox 9"/>
          <p:cNvSpPr txBox="1"/>
          <p:nvPr/>
        </p:nvSpPr>
        <p:spPr>
          <a:xfrm>
            <a:off x="4727762" y="3662715"/>
            <a:ext cx="4176000" cy="369332"/>
          </a:xfrm>
          <a:prstGeom prst="rect">
            <a:avLst/>
          </a:prstGeom>
          <a:solidFill>
            <a:schemeClr val="accent1"/>
          </a:solidFill>
        </p:spPr>
        <p:txBody>
          <a:bodyPr wrap="square" rtlCol="0" anchor="ctr">
            <a:spAutoFit/>
          </a:bodyPr>
          <a:lstStyle/>
          <a:p>
            <a:r>
              <a:rPr lang="en-US" sz="1800" b="1" dirty="0" smtClean="0">
                <a:solidFill>
                  <a:schemeClr val="bg1"/>
                </a:solidFill>
              </a:rPr>
              <a:t>Process</a:t>
            </a:r>
            <a:endParaRPr lang="en-US" sz="1800" b="1" dirty="0">
              <a:solidFill>
                <a:schemeClr val="bg1"/>
              </a:solidFill>
            </a:endParaRPr>
          </a:p>
        </p:txBody>
      </p:sp>
      <p:sp>
        <p:nvSpPr>
          <p:cNvPr id="7" name="TextBox 6"/>
          <p:cNvSpPr txBox="1"/>
          <p:nvPr/>
        </p:nvSpPr>
        <p:spPr>
          <a:xfrm>
            <a:off x="4731391" y="1556791"/>
            <a:ext cx="4178808" cy="2031325"/>
          </a:xfrm>
          <a:prstGeom prst="rect">
            <a:avLst/>
          </a:prstGeom>
          <a:solidFill>
            <a:srgbClr val="FCC294"/>
          </a:solidFill>
        </p:spPr>
        <p:txBody>
          <a:bodyPr wrap="square" rtlCol="0">
            <a:spAutoFit/>
          </a:bodyPr>
          <a:lstStyle/>
          <a:p>
            <a:pPr marL="285750" indent="-285750" algn="l">
              <a:buFont typeface="Arial" panose="020B0604020202020204" pitchFamily="34" charset="0"/>
              <a:buChar char="•"/>
            </a:pPr>
            <a:r>
              <a:rPr lang="en-US" sz="1200" b="1" dirty="0"/>
              <a:t>One leg of Moody’s ESG initiative.</a:t>
            </a:r>
          </a:p>
          <a:p>
            <a:pPr marL="285750" indent="-285750" algn="l">
              <a:buFont typeface="Arial" panose="020B0604020202020204" pitchFamily="34" charset="0"/>
              <a:buChar char="•"/>
            </a:pPr>
            <a:r>
              <a:rPr lang="en-US" sz="1200" b="1" dirty="0"/>
              <a:t>Role for Moody’s in promoting further disclosure and transparency and set a standard for green bond </a:t>
            </a:r>
            <a:r>
              <a:rPr lang="en-US" sz="1200" b="1" dirty="0" smtClean="0"/>
              <a:t>issuances across </a:t>
            </a:r>
            <a:r>
              <a:rPr lang="en-US" sz="1200" b="1" dirty="0"/>
              <a:t>sectors and geographies.</a:t>
            </a:r>
          </a:p>
          <a:p>
            <a:pPr marL="285750" indent="-285750" algn="l">
              <a:buFont typeface="Arial" panose="020B0604020202020204" pitchFamily="34" charset="0"/>
              <a:buChar char="•"/>
            </a:pPr>
            <a:r>
              <a:rPr lang="en-US" sz="1200" b="1" dirty="0"/>
              <a:t>Meet needs of issuers and investors. </a:t>
            </a:r>
          </a:p>
          <a:p>
            <a:pPr marL="285750" indent="-285750" algn="l">
              <a:buFont typeface="Arial" panose="020B0604020202020204" pitchFamily="34" charset="0"/>
              <a:buChar char="•"/>
            </a:pPr>
            <a:r>
              <a:rPr lang="en-US" sz="1200" b="1" dirty="0"/>
              <a:t>First NRSO to offer GBA</a:t>
            </a:r>
            <a:r>
              <a:rPr lang="en-US" sz="1200" b="1" dirty="0" smtClean="0"/>
              <a:t>.</a:t>
            </a:r>
          </a:p>
          <a:p>
            <a:pPr marL="285750" indent="-285750" algn="l">
              <a:buFont typeface="Arial" panose="020B0604020202020204" pitchFamily="34" charset="0"/>
              <a:buChar char="•"/>
            </a:pPr>
            <a:endParaRPr lang="en-US" sz="1200" b="1" dirty="0"/>
          </a:p>
          <a:p>
            <a:pPr marL="285750" indent="-285750" algn="l">
              <a:buFont typeface="Arial" panose="020B0604020202020204" pitchFamily="34" charset="0"/>
              <a:buChar char="•"/>
            </a:pPr>
            <a:endParaRPr lang="en-US" sz="1200" b="1" dirty="0"/>
          </a:p>
        </p:txBody>
      </p:sp>
      <p:sp>
        <p:nvSpPr>
          <p:cNvPr id="12" name="TextBox 11"/>
          <p:cNvSpPr txBox="1"/>
          <p:nvPr/>
        </p:nvSpPr>
        <p:spPr>
          <a:xfrm>
            <a:off x="457721" y="4026387"/>
            <a:ext cx="4176000" cy="2194560"/>
          </a:xfrm>
          <a:prstGeom prst="rect">
            <a:avLst/>
          </a:prstGeom>
          <a:solidFill>
            <a:srgbClr val="FFE19C"/>
          </a:solidFill>
        </p:spPr>
        <p:txBody>
          <a:bodyPr wrap="square" rtlCol="0">
            <a:spAutoFit/>
          </a:bodyPr>
          <a:lstStyle/>
          <a:p>
            <a:pPr marL="285750" indent="-285750" algn="l">
              <a:buFont typeface="Arial" panose="020B0604020202020204" pitchFamily="34" charset="0"/>
              <a:buChar char="•"/>
            </a:pPr>
            <a:r>
              <a:rPr lang="en-US" sz="1200" b="1" dirty="0" smtClean="0"/>
              <a:t>Forward looking opinion of the relative effectiveness of an issuer’s approach </a:t>
            </a:r>
            <a:r>
              <a:rPr lang="en-US" sz="1200" b="1" dirty="0"/>
              <a:t>to </a:t>
            </a:r>
            <a:r>
              <a:rPr lang="en-US" sz="1200" b="1" dirty="0" smtClean="0"/>
              <a:t>managing, administering, allocating  </a:t>
            </a:r>
            <a:r>
              <a:rPr lang="en-US" sz="1200" b="1" dirty="0"/>
              <a:t>proceeds to and </a:t>
            </a:r>
            <a:r>
              <a:rPr lang="en-US" sz="1200" b="1" dirty="0" smtClean="0"/>
              <a:t>reporting on </a:t>
            </a:r>
            <a:r>
              <a:rPr lang="en-US" sz="1200" b="1" dirty="0"/>
              <a:t>environmental projects financed with </a:t>
            </a:r>
            <a:r>
              <a:rPr lang="en-US" sz="1200" b="1" dirty="0" smtClean="0"/>
              <a:t>green bond proceeds.</a:t>
            </a:r>
          </a:p>
          <a:p>
            <a:pPr marL="285750" indent="-285750" algn="l">
              <a:buFont typeface="Arial" panose="020B0604020202020204" pitchFamily="34" charset="0"/>
              <a:buChar char="•"/>
            </a:pPr>
            <a:r>
              <a:rPr lang="en-US" sz="1200" b="1" dirty="0" smtClean="0"/>
              <a:t>Five key factors analyzed, using a scorecard.</a:t>
            </a:r>
          </a:p>
          <a:p>
            <a:pPr marL="285750" indent="-285750" algn="l">
              <a:buFont typeface="Arial" panose="020B0604020202020204" pitchFamily="34" charset="0"/>
              <a:buChar char="•"/>
            </a:pPr>
            <a:r>
              <a:rPr lang="en-US" sz="1200" b="1" dirty="0" smtClean="0"/>
              <a:t>Grades range from GB1-GB5.</a:t>
            </a:r>
          </a:p>
          <a:p>
            <a:pPr marL="285750" indent="-285750" algn="l">
              <a:buFont typeface="Arial" panose="020B0604020202020204" pitchFamily="34" charset="0"/>
              <a:buChar char="•"/>
            </a:pPr>
            <a:endParaRPr lang="en-US" sz="1200" b="1" dirty="0" smtClean="0"/>
          </a:p>
          <a:p>
            <a:pPr marL="285750" indent="-285750" algn="l">
              <a:buFont typeface="Arial" panose="020B0604020202020204" pitchFamily="34" charset="0"/>
              <a:buChar char="•"/>
            </a:pPr>
            <a:endParaRPr lang="en-US" sz="1200" b="1" dirty="0"/>
          </a:p>
        </p:txBody>
      </p:sp>
      <p:sp>
        <p:nvSpPr>
          <p:cNvPr id="5" name="Slide Number Placeholder 4"/>
          <p:cNvSpPr>
            <a:spLocks noGrp="1"/>
          </p:cNvSpPr>
          <p:nvPr>
            <p:ph type="sldNum" sz="quarter" idx="10"/>
          </p:nvPr>
        </p:nvSpPr>
        <p:spPr/>
        <p:txBody>
          <a:bodyPr/>
          <a:lstStyle/>
          <a:p>
            <a:fld id="{4B844FDA-31A7-4193-A04E-AF36AFC50081}" type="slidenum">
              <a:rPr lang="en-US" smtClean="0"/>
              <a:pPr/>
              <a:t>15</a:t>
            </a:fld>
            <a:endParaRPr lang="en-US" dirty="0"/>
          </a:p>
        </p:txBody>
      </p:sp>
    </p:spTree>
    <p:extLst>
      <p:ext uri="{BB962C8B-B14F-4D97-AF65-F5344CB8AC3E}">
        <p14:creationId xmlns:p14="http://schemas.microsoft.com/office/powerpoint/2010/main" val="340542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533081"/>
            <a:ext cx="8229600" cy="311150"/>
          </a:xfrm>
        </p:spPr>
        <p:txBody>
          <a:bodyPr/>
          <a:lstStyle/>
          <a:p>
            <a:r>
              <a:rPr lang="en-US" dirty="0" smtClean="0"/>
              <a:t>GBA Assessment Factors/Weights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5465362"/>
              </p:ext>
            </p:extLst>
          </p:nvPr>
        </p:nvGraphicFramePr>
        <p:xfrm>
          <a:off x="404586" y="855622"/>
          <a:ext cx="8487895" cy="5038442"/>
        </p:xfrm>
        <a:graphic>
          <a:graphicData uri="http://schemas.openxmlformats.org/drawingml/2006/table">
            <a:tbl>
              <a:tblPr firstRow="1" bandRow="1">
                <a:tableStyleId>{073A0DAA-6AF3-43AB-8588-CEC1D06C72B9}</a:tableStyleId>
              </a:tblPr>
              <a:tblGrid>
                <a:gridCol w="2295206"/>
                <a:gridCol w="1008112"/>
                <a:gridCol w="5184577"/>
              </a:tblGrid>
              <a:tr h="375639">
                <a:tc>
                  <a:txBody>
                    <a:bodyPr/>
                    <a:lstStyle/>
                    <a:p>
                      <a:r>
                        <a:rPr lang="en-US" sz="1800" dirty="0" smtClean="0"/>
                        <a:t>Factor</a:t>
                      </a:r>
                      <a:endParaRPr lang="en-US" sz="1800" dirty="0"/>
                    </a:p>
                  </a:txBody>
                  <a:tcPr/>
                </a:tc>
                <a:tc>
                  <a:txBody>
                    <a:bodyPr/>
                    <a:lstStyle/>
                    <a:p>
                      <a:pPr algn="ctr"/>
                      <a:r>
                        <a:rPr lang="en-US" sz="1800" dirty="0" smtClean="0"/>
                        <a:t>Weight</a:t>
                      </a:r>
                      <a:endParaRPr lang="en-US" sz="1800" dirty="0"/>
                    </a:p>
                  </a:txBody>
                  <a:tcPr/>
                </a:tc>
                <a:tc>
                  <a:txBody>
                    <a:bodyPr/>
                    <a:lstStyle/>
                    <a:p>
                      <a:r>
                        <a:rPr lang="en-US" sz="1800" dirty="0" smtClean="0"/>
                        <a:t>Considerations</a:t>
                      </a:r>
                      <a:endParaRPr lang="en-US" sz="1800" dirty="0"/>
                    </a:p>
                  </a:txBody>
                  <a:tcPr/>
                </a:tc>
              </a:tr>
              <a:tr h="1095614">
                <a:tc>
                  <a:txBody>
                    <a:bodyPr/>
                    <a:lstStyle/>
                    <a:p>
                      <a:pPr algn="l"/>
                      <a:r>
                        <a:rPr lang="en-US" sz="1600" dirty="0" smtClean="0"/>
                        <a:t>1. Organization* </a:t>
                      </a:r>
                      <a:endParaRPr lang="en-US" sz="1600" dirty="0"/>
                    </a:p>
                  </a:txBody>
                  <a:tcPr/>
                </a:tc>
                <a:tc>
                  <a:txBody>
                    <a:bodyPr/>
                    <a:lstStyle/>
                    <a:p>
                      <a:pPr algn="ctr"/>
                      <a:r>
                        <a:rPr lang="en-US" sz="1600" dirty="0" smtClean="0"/>
                        <a:t>15%</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The organization’s mission to set goals, develop a broad strategic framework for the deployment of green bond proceeds, and evaluate, select as well as approve individual projects.</a:t>
                      </a:r>
                      <a:endParaRPr lang="en-US" sz="1600" dirty="0"/>
                    </a:p>
                  </a:txBody>
                  <a:tcPr/>
                </a:tc>
              </a:tr>
              <a:tr h="594762">
                <a:tc>
                  <a:txBody>
                    <a:bodyPr/>
                    <a:lstStyle/>
                    <a:p>
                      <a:pPr algn="l"/>
                      <a:r>
                        <a:rPr lang="en-US" sz="1600" dirty="0" smtClean="0"/>
                        <a:t>2.  Use of Proceeds</a:t>
                      </a:r>
                      <a:endParaRPr lang="en-US" sz="1600" dirty="0"/>
                    </a:p>
                  </a:txBody>
                  <a:tcPr/>
                </a:tc>
                <a:tc>
                  <a:txBody>
                    <a:bodyPr/>
                    <a:lstStyle/>
                    <a:p>
                      <a:pPr algn="ctr"/>
                      <a:r>
                        <a:rPr lang="en-US" sz="1600" dirty="0" smtClean="0"/>
                        <a:t>40%</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 of proceeds allocated and the deployment of proceeds to eligible environmental projects.</a:t>
                      </a:r>
                      <a:endParaRPr lang="en-US" sz="1600" dirty="0"/>
                    </a:p>
                  </a:txBody>
                  <a:tcPr/>
                </a:tc>
              </a:tr>
              <a:tr h="594762">
                <a:tc>
                  <a:txBody>
                    <a:bodyPr/>
                    <a:lstStyle/>
                    <a:p>
                      <a:pPr algn="l"/>
                      <a:r>
                        <a:rPr lang="en-US" sz="1600" dirty="0" smtClean="0"/>
                        <a:t>3.  Disclosure on the Use of Proceeds</a:t>
                      </a:r>
                      <a:endParaRPr lang="en-US" sz="1600" dirty="0"/>
                    </a:p>
                  </a:txBody>
                  <a:tcPr/>
                </a:tc>
                <a:tc>
                  <a:txBody>
                    <a:bodyPr/>
                    <a:lstStyle/>
                    <a:p>
                      <a:pPr algn="ctr"/>
                      <a:r>
                        <a:rPr lang="en-US" sz="1600" dirty="0" smtClean="0"/>
                        <a:t>10%</a:t>
                      </a:r>
                      <a:endParaRPr lang="en-US" sz="1600" dirty="0"/>
                    </a:p>
                  </a:txBody>
                  <a:tcPr/>
                </a:tc>
                <a:tc>
                  <a:txBody>
                    <a:bodyPr/>
                    <a:lstStyle/>
                    <a:p>
                      <a:r>
                        <a:rPr lang="en-US" sz="1600" dirty="0" smtClean="0"/>
                        <a:t>The</a:t>
                      </a:r>
                      <a:r>
                        <a:rPr lang="en-US" sz="1600" baseline="0" dirty="0" smtClean="0"/>
                        <a:t> quality and transparency of project disclosures as well as project funding practices.</a:t>
                      </a:r>
                      <a:endParaRPr lang="en-US" sz="1600" dirty="0"/>
                    </a:p>
                  </a:txBody>
                  <a:tcPr/>
                </a:tc>
              </a:tr>
              <a:tr h="1596466">
                <a:tc>
                  <a:txBody>
                    <a:bodyPr/>
                    <a:lstStyle/>
                    <a:p>
                      <a:pPr marL="342900" indent="-342900" algn="l">
                        <a:buAutoNum type="arabicPeriod" startAt="4"/>
                      </a:pPr>
                      <a:r>
                        <a:rPr lang="en-US" sz="1600" dirty="0" smtClean="0"/>
                        <a:t>Management</a:t>
                      </a:r>
                      <a:r>
                        <a:rPr lang="en-US" sz="1600" baseline="0" dirty="0" smtClean="0"/>
                        <a:t> of </a:t>
                      </a:r>
                    </a:p>
                    <a:p>
                      <a:pPr marL="0" indent="0" algn="l">
                        <a:buNone/>
                      </a:pPr>
                      <a:r>
                        <a:rPr lang="en-US" sz="1600" baseline="0" dirty="0" smtClean="0"/>
                        <a:t>Proceeds</a:t>
                      </a:r>
                      <a:endParaRPr lang="en-US" sz="1600" dirty="0"/>
                    </a:p>
                  </a:txBody>
                  <a:tcPr/>
                </a:tc>
                <a:tc>
                  <a:txBody>
                    <a:bodyPr/>
                    <a:lstStyle/>
                    <a:p>
                      <a:pPr algn="ctr"/>
                      <a:r>
                        <a:rPr lang="en-US" sz="1600" dirty="0" smtClean="0"/>
                        <a:t>15%</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Practices and procedures applicable to the allocation and tracking of proceeds, temporary investment practices pending distribution or investment in eligible projects, as well as the robustness and clarity of proposed public disclosure methods around these processes.</a:t>
                      </a:r>
                      <a:endParaRPr lang="en-US" sz="1600" dirty="0"/>
                    </a:p>
                  </a:txBody>
                  <a:tcPr/>
                </a:tc>
              </a:tr>
              <a:tr h="781199">
                <a:tc>
                  <a:txBody>
                    <a:bodyPr/>
                    <a:lstStyle/>
                    <a:p>
                      <a:pPr algn="l"/>
                      <a:r>
                        <a:rPr lang="en-US" sz="1600" dirty="0" smtClean="0"/>
                        <a:t>5.  Ongoing</a:t>
                      </a:r>
                      <a:r>
                        <a:rPr lang="en-US" sz="1600" baseline="0" dirty="0" smtClean="0"/>
                        <a:t> Reporting and Disclosure</a:t>
                      </a:r>
                      <a:endParaRPr lang="en-US" sz="1600" dirty="0"/>
                    </a:p>
                  </a:txBody>
                  <a:tcPr/>
                </a:tc>
                <a:tc>
                  <a:txBody>
                    <a:bodyPr/>
                    <a:lstStyle/>
                    <a:p>
                      <a:pPr algn="ctr"/>
                      <a:r>
                        <a:rPr lang="en-US" sz="1600" dirty="0" smtClean="0"/>
                        <a:t>20%</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Transparency, quality and frequency of reporting and disclosure practices, as well monitoring methods.</a:t>
                      </a:r>
                      <a:endParaRPr lang="en-US" sz="1600" dirty="0"/>
                    </a:p>
                  </a:txBody>
                  <a:tcPr/>
                </a:tc>
              </a:tr>
            </a:tbl>
          </a:graphicData>
        </a:graphic>
      </p:graphicFrame>
      <p:sp>
        <p:nvSpPr>
          <p:cNvPr id="3" name="TextBox 2"/>
          <p:cNvSpPr txBox="1"/>
          <p:nvPr/>
        </p:nvSpPr>
        <p:spPr>
          <a:xfrm>
            <a:off x="290945" y="5894065"/>
            <a:ext cx="8482941" cy="338554"/>
          </a:xfrm>
          <a:prstGeom prst="rect">
            <a:avLst/>
          </a:prstGeom>
          <a:noFill/>
        </p:spPr>
        <p:txBody>
          <a:bodyPr wrap="square" rtlCol="0">
            <a:spAutoFit/>
          </a:bodyPr>
          <a:lstStyle/>
          <a:p>
            <a:pPr algn="l"/>
            <a:r>
              <a:rPr lang="en-US" dirty="0" smtClean="0"/>
              <a:t>*</a:t>
            </a:r>
            <a:r>
              <a:rPr lang="en-US" sz="1200" dirty="0" smtClean="0"/>
              <a:t>Applies to unit within the issuer that oversees green bond program </a:t>
            </a:r>
            <a:endParaRPr lang="en-US" sz="1200" dirty="0"/>
          </a:p>
        </p:txBody>
      </p:sp>
      <p:sp>
        <p:nvSpPr>
          <p:cNvPr id="4" name="Slide Number Placeholder 3"/>
          <p:cNvSpPr>
            <a:spLocks noGrp="1"/>
          </p:cNvSpPr>
          <p:nvPr>
            <p:ph type="sldNum" sz="quarter" idx="10"/>
          </p:nvPr>
        </p:nvSpPr>
        <p:spPr/>
        <p:txBody>
          <a:bodyPr/>
          <a:lstStyle/>
          <a:p>
            <a:fld id="{4BC24606-A675-4232-A82B-2AEAE3EAC220}" type="slidenum">
              <a:rPr lang="en-US" smtClean="0"/>
              <a:pPr/>
              <a:t>16</a:t>
            </a:fld>
            <a:endParaRPr lang="en-US" dirty="0"/>
          </a:p>
        </p:txBody>
      </p:sp>
    </p:spTree>
    <p:extLst>
      <p:ext uri="{BB962C8B-B14F-4D97-AF65-F5344CB8AC3E}">
        <p14:creationId xmlns:p14="http://schemas.microsoft.com/office/powerpoint/2010/main" val="7778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585333"/>
            <a:ext cx="8229600" cy="311150"/>
          </a:xfrm>
        </p:spPr>
        <p:txBody>
          <a:bodyPr/>
          <a:lstStyle/>
          <a:p>
            <a:r>
              <a:rPr lang="en-US" dirty="0" smtClean="0"/>
              <a:t>Assignment of GBA Assessments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6882711"/>
              </p:ext>
            </p:extLst>
          </p:nvPr>
        </p:nvGraphicFramePr>
        <p:xfrm>
          <a:off x="404132" y="947058"/>
          <a:ext cx="8488348" cy="5271202"/>
        </p:xfrm>
        <a:graphic>
          <a:graphicData uri="http://schemas.openxmlformats.org/drawingml/2006/table">
            <a:tbl>
              <a:tblPr firstRow="1" bandRow="1">
                <a:tableStyleId>{073A0DAA-6AF3-43AB-8588-CEC1D06C72B9}</a:tableStyleId>
              </a:tblPr>
              <a:tblGrid>
                <a:gridCol w="2685432"/>
                <a:gridCol w="4807527"/>
                <a:gridCol w="995389"/>
              </a:tblGrid>
              <a:tr h="354286">
                <a:tc>
                  <a:txBody>
                    <a:bodyPr/>
                    <a:lstStyle/>
                    <a:p>
                      <a:r>
                        <a:rPr lang="en-US" dirty="0" smtClean="0"/>
                        <a:t>Issuer</a:t>
                      </a:r>
                      <a:endParaRPr lang="en-US" dirty="0"/>
                    </a:p>
                  </a:txBody>
                  <a:tcPr/>
                </a:tc>
                <a:tc>
                  <a:txBody>
                    <a:bodyPr/>
                    <a:lstStyle/>
                    <a:p>
                      <a:r>
                        <a:rPr lang="en-US" dirty="0" smtClean="0"/>
                        <a:t>Use of Proceeds</a:t>
                      </a:r>
                      <a:endParaRPr lang="en-US" dirty="0"/>
                    </a:p>
                  </a:txBody>
                  <a:tcPr/>
                </a:tc>
                <a:tc>
                  <a:txBody>
                    <a:bodyPr/>
                    <a:lstStyle/>
                    <a:p>
                      <a:pPr algn="ctr"/>
                      <a:r>
                        <a:rPr lang="en-US" dirty="0" smtClean="0"/>
                        <a:t>GBA</a:t>
                      </a:r>
                      <a:endParaRPr lang="en-US" dirty="0"/>
                    </a:p>
                  </a:txBody>
                  <a:tcPr/>
                </a:tc>
              </a:tr>
              <a:tr h="501906">
                <a:tc>
                  <a:txBody>
                    <a:bodyPr/>
                    <a:lstStyle/>
                    <a:p>
                      <a:r>
                        <a:rPr lang="en-US" sz="1400" b="0" dirty="0" smtClean="0"/>
                        <a:t>Obvion GREEN STORM 2016 B.V.</a:t>
                      </a:r>
                      <a:endParaRPr lang="en-US" sz="1400" b="0" dirty="0"/>
                    </a:p>
                  </a:txBody>
                  <a:tcPr/>
                </a:tc>
                <a:tc>
                  <a:txBody>
                    <a:bodyPr/>
                    <a:lstStyle/>
                    <a:p>
                      <a:r>
                        <a:rPr lang="en-US" sz="1400" dirty="0" smtClean="0"/>
                        <a:t>Energy efficient residential</a:t>
                      </a:r>
                      <a:r>
                        <a:rPr lang="en-US" sz="1400" baseline="0" dirty="0" smtClean="0"/>
                        <a:t> mortgage backed securities</a:t>
                      </a:r>
                      <a:endParaRPr lang="en-US" sz="1400" dirty="0"/>
                    </a:p>
                  </a:txBody>
                  <a:tcPr anchor="ctr"/>
                </a:tc>
                <a:tc>
                  <a:txBody>
                    <a:bodyPr/>
                    <a:lstStyle/>
                    <a:p>
                      <a:pPr algn="ctr"/>
                      <a:r>
                        <a:rPr lang="en-US" sz="1400" dirty="0" smtClean="0"/>
                        <a:t>GB1</a:t>
                      </a:r>
                      <a:endParaRPr lang="en-US" sz="1400" dirty="0"/>
                    </a:p>
                  </a:txBody>
                  <a:tcPr anchor="ctr"/>
                </a:tc>
              </a:tr>
              <a:tr h="501906">
                <a:tc>
                  <a:txBody>
                    <a:bodyPr/>
                    <a:lstStyle/>
                    <a:p>
                      <a:r>
                        <a:rPr lang="en-US" sz="1400" b="0" dirty="0" smtClean="0"/>
                        <a:t>TenneT Holding B.V.</a:t>
                      </a:r>
                      <a:endParaRPr lang="en-US" sz="1400" b="0" dirty="0"/>
                    </a:p>
                  </a:txBody>
                  <a:tcPr/>
                </a:tc>
                <a:tc>
                  <a:txBody>
                    <a:bodyPr/>
                    <a:lstStyle/>
                    <a:p>
                      <a:r>
                        <a:rPr lang="en-US" sz="1400" dirty="0" smtClean="0"/>
                        <a:t>Transmission of renewable</a:t>
                      </a:r>
                      <a:r>
                        <a:rPr lang="en-US" sz="1400" baseline="0" dirty="0" smtClean="0"/>
                        <a:t> energy from offshore power plants to the onshore electricity grid in Germany</a:t>
                      </a:r>
                      <a:endParaRPr lang="en-US" sz="1400" dirty="0"/>
                    </a:p>
                  </a:txBody>
                  <a:tcPr anchor="ctr"/>
                </a:tc>
                <a:tc>
                  <a:txBody>
                    <a:bodyPr/>
                    <a:lstStyle/>
                    <a:p>
                      <a:pPr algn="ctr"/>
                      <a:r>
                        <a:rPr lang="en-US" sz="1400" dirty="0" smtClean="0"/>
                        <a:t>GB1</a:t>
                      </a:r>
                      <a:endParaRPr lang="en-US" sz="1400" dirty="0"/>
                    </a:p>
                  </a:txBody>
                  <a:tcPr anchor="ctr"/>
                </a:tc>
              </a:tr>
              <a:tr h="501906">
                <a:tc>
                  <a:txBody>
                    <a:bodyPr/>
                    <a:lstStyle/>
                    <a:p>
                      <a:r>
                        <a:rPr lang="en-US" sz="1400" b="0" dirty="0" smtClean="0"/>
                        <a:t>City of Gothenburg</a:t>
                      </a:r>
                      <a:endParaRPr lang="en-US" sz="1400" b="0" dirty="0"/>
                    </a:p>
                  </a:txBody>
                  <a:tcPr/>
                </a:tc>
                <a:tc>
                  <a:txBody>
                    <a:bodyPr/>
                    <a:lstStyle/>
                    <a:p>
                      <a:r>
                        <a:rPr lang="en-US" sz="1400" dirty="0" smtClean="0"/>
                        <a:t>Various environmental</a:t>
                      </a:r>
                      <a:r>
                        <a:rPr lang="en-US" sz="1400" baseline="0" dirty="0" smtClean="0"/>
                        <a:t> projects.  Examples: GoBigGas, The Bicycle City and sustainable housing</a:t>
                      </a:r>
                      <a:r>
                        <a:rPr lang="en-US" sz="1400" dirty="0" smtClean="0"/>
                        <a:t> </a:t>
                      </a:r>
                      <a:endParaRPr lang="en-US" sz="1400" dirty="0"/>
                    </a:p>
                  </a:txBody>
                  <a:tcPr anchor="ctr"/>
                </a:tc>
                <a:tc>
                  <a:txBody>
                    <a:bodyPr/>
                    <a:lstStyle/>
                    <a:p>
                      <a:pPr algn="ctr"/>
                      <a:r>
                        <a:rPr lang="en-US" sz="1400" dirty="0" smtClean="0"/>
                        <a:t>GB1</a:t>
                      </a:r>
                      <a:endParaRPr lang="en-US" sz="1400" dirty="0"/>
                    </a:p>
                  </a:txBody>
                  <a:tcPr anchor="ctr"/>
                </a:tc>
              </a:tr>
              <a:tr h="501906">
                <a:tc>
                  <a:txBody>
                    <a:bodyPr/>
                    <a:lstStyle/>
                    <a:p>
                      <a:r>
                        <a:rPr lang="en-US" sz="1400" b="0" i="0" u="none" strike="noStrike" kern="1200" baseline="0" dirty="0" smtClean="0">
                          <a:solidFill>
                            <a:schemeClr val="dk1"/>
                          </a:solidFill>
                          <a:latin typeface="+mn-lt"/>
                          <a:ea typeface="+mn-ea"/>
                          <a:cs typeface="+mn-cs"/>
                        </a:rPr>
                        <a:t>Upper Mohawk Valley Regional Water Finance Authority, NY</a:t>
                      </a:r>
                      <a:r>
                        <a:rPr lang="en-US" sz="1400" b="0" dirty="0" smtClean="0"/>
                        <a:t> </a:t>
                      </a:r>
                      <a:endParaRPr lang="en-US" sz="1400" b="0" dirty="0"/>
                    </a:p>
                  </a:txBody>
                  <a:tcPr/>
                </a:tc>
                <a:tc>
                  <a:txBody>
                    <a:bodyPr/>
                    <a:lstStyle/>
                    <a:p>
                      <a:r>
                        <a:rPr lang="en-US" sz="1400" dirty="0" smtClean="0"/>
                        <a:t>Sustainable water management</a:t>
                      </a:r>
                      <a:endParaRPr lang="en-US" sz="1400" dirty="0"/>
                    </a:p>
                  </a:txBody>
                  <a:tcPr anchor="ctr"/>
                </a:tc>
                <a:tc>
                  <a:txBody>
                    <a:bodyPr/>
                    <a:lstStyle/>
                    <a:p>
                      <a:pPr algn="ctr"/>
                      <a:r>
                        <a:rPr lang="en-US" sz="1400" dirty="0" smtClean="0"/>
                        <a:t>GB1</a:t>
                      </a:r>
                      <a:endParaRPr lang="en-US" sz="1400" dirty="0"/>
                    </a:p>
                  </a:txBody>
                  <a:tcPr anchor="ctr"/>
                </a:tc>
              </a:tr>
              <a:tr h="915240">
                <a:tc>
                  <a:txBody>
                    <a:bodyPr/>
                    <a:lstStyle/>
                    <a:p>
                      <a:r>
                        <a:rPr lang="en-US" sz="1400" b="0" dirty="0" smtClean="0"/>
                        <a:t>Mexico City Airport</a:t>
                      </a:r>
                      <a:r>
                        <a:rPr lang="en-US" sz="1400" b="0" baseline="0" dirty="0" smtClean="0"/>
                        <a:t> Trust Senior Secured Notes</a:t>
                      </a:r>
                      <a:endParaRPr lang="en-US" sz="1400" b="0" dirty="0"/>
                    </a:p>
                  </a:txBody>
                  <a:tcPr/>
                </a:tc>
                <a:tc>
                  <a:txBody>
                    <a:bodyPr/>
                    <a:lstStyle/>
                    <a:p>
                      <a:r>
                        <a:rPr lang="en-US" sz="1400" dirty="0" smtClean="0"/>
                        <a:t>Sustainable buildings, renewable</a:t>
                      </a:r>
                      <a:r>
                        <a:rPr lang="en-US" sz="1400" baseline="0" dirty="0" smtClean="0"/>
                        <a:t> energy, energy efficiency, water and wastewater management, pollution prevention and control as well as conservation and biodiversity </a:t>
                      </a:r>
                      <a:endParaRPr lang="en-US" sz="1400" dirty="0"/>
                    </a:p>
                  </a:txBody>
                  <a:tcPr anchor="ctr"/>
                </a:tc>
                <a:tc>
                  <a:txBody>
                    <a:bodyPr/>
                    <a:lstStyle/>
                    <a:p>
                      <a:pPr algn="ctr"/>
                      <a:r>
                        <a:rPr lang="en-US" sz="1400" dirty="0" smtClean="0"/>
                        <a:t>GB1</a:t>
                      </a:r>
                      <a:endParaRPr lang="en-US" sz="1400" dirty="0"/>
                    </a:p>
                  </a:txBody>
                  <a:tcPr anchor="ctr"/>
                </a:tc>
              </a:tr>
              <a:tr h="501906">
                <a:tc>
                  <a:txBody>
                    <a:bodyPr/>
                    <a:lstStyle/>
                    <a:p>
                      <a:r>
                        <a:rPr lang="en-US" sz="1400" b="0" dirty="0" smtClean="0"/>
                        <a:t>Hero Funding 2016-3 Class A1 and A2 Notes</a:t>
                      </a:r>
                      <a:endParaRPr lang="en-US" sz="1400" b="0" dirty="0"/>
                    </a:p>
                  </a:txBody>
                  <a:tcPr/>
                </a:tc>
                <a:tc>
                  <a:txBody>
                    <a:bodyPr/>
                    <a:lstStyle/>
                    <a:p>
                      <a:pPr algn="l"/>
                      <a:r>
                        <a:rPr lang="en-US" sz="1400" dirty="0" smtClean="0"/>
                        <a:t>Residential property improvements:  Energy efficiency,</a:t>
                      </a:r>
                      <a:r>
                        <a:rPr lang="en-US" sz="1400" baseline="0" dirty="0" smtClean="0"/>
                        <a:t> renewable energy and water conservation</a:t>
                      </a:r>
                      <a:endParaRPr lang="en-US" sz="1400" dirty="0"/>
                    </a:p>
                  </a:txBody>
                  <a:tcPr/>
                </a:tc>
                <a:tc>
                  <a:txBody>
                    <a:bodyPr/>
                    <a:lstStyle/>
                    <a:p>
                      <a:pPr algn="ctr"/>
                      <a:r>
                        <a:rPr lang="en-US" sz="1400" dirty="0" smtClean="0"/>
                        <a:t>GB1</a:t>
                      </a:r>
                      <a:endParaRPr lang="en-US" sz="1400" dirty="0"/>
                    </a:p>
                  </a:txBody>
                  <a:tcPr anchor="ctr"/>
                </a:tc>
              </a:tr>
              <a:tr h="504432">
                <a:tc>
                  <a:txBody>
                    <a:bodyPr/>
                    <a:lstStyle/>
                    <a:p>
                      <a:r>
                        <a:rPr lang="en-US" sz="1400" b="0" dirty="0" smtClean="0"/>
                        <a:t>Latvenergo AS</a:t>
                      </a:r>
                      <a:endParaRPr lang="en-US" sz="1400" b="0" dirty="0"/>
                    </a:p>
                  </a:txBody>
                  <a:tcPr/>
                </a:tc>
                <a:tc>
                  <a:txBody>
                    <a:bodyPr/>
                    <a:lstStyle/>
                    <a:p>
                      <a:pPr algn="l"/>
                      <a:r>
                        <a:rPr lang="en-US" sz="1400" dirty="0" smtClean="0"/>
                        <a:t>Generation projects, transmission</a:t>
                      </a:r>
                      <a:r>
                        <a:rPr lang="en-US" sz="1400" baseline="0" dirty="0" smtClean="0"/>
                        <a:t>-oriented projects and distribution projects</a:t>
                      </a:r>
                      <a:endParaRPr lang="en-US" sz="1400" dirty="0"/>
                    </a:p>
                  </a:txBody>
                  <a:tcPr/>
                </a:tc>
                <a:tc>
                  <a:txBody>
                    <a:bodyPr/>
                    <a:lstStyle/>
                    <a:p>
                      <a:pPr algn="ctr"/>
                      <a:r>
                        <a:rPr lang="en-US" sz="1400" dirty="0" smtClean="0"/>
                        <a:t>GB1</a:t>
                      </a:r>
                      <a:endParaRPr lang="en-US" sz="1400" dirty="0"/>
                    </a:p>
                  </a:txBody>
                  <a:tcPr anchor="ctr"/>
                </a:tc>
              </a:tr>
              <a:tr h="851602">
                <a:tc>
                  <a:txBody>
                    <a:bodyPr/>
                    <a:lstStyle/>
                    <a:p>
                      <a:r>
                        <a:rPr lang="en-US" sz="1400" b="0" dirty="0" smtClean="0"/>
                        <a:t>GoodGreen 2016-1 Trust</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Residential and commercial property improvements:  Energy efficiency,</a:t>
                      </a:r>
                      <a:r>
                        <a:rPr lang="en-US" sz="1400" baseline="0" dirty="0" smtClean="0"/>
                        <a:t> renewable energy, water conservation and climate resiliency projects.  </a:t>
                      </a:r>
                      <a:endParaRPr lang="en-US" sz="1400" dirty="0"/>
                    </a:p>
                  </a:txBody>
                  <a:tcPr/>
                </a:tc>
                <a:tc>
                  <a:txBody>
                    <a:bodyPr/>
                    <a:lstStyle/>
                    <a:p>
                      <a:pPr algn="ctr"/>
                      <a:r>
                        <a:rPr lang="en-US" sz="1400" dirty="0" smtClean="0"/>
                        <a:t>GB1</a:t>
                      </a:r>
                      <a:endParaRPr lang="en-US" sz="1400" dirty="0"/>
                    </a:p>
                  </a:txBody>
                  <a:tcPr anchor="ctr"/>
                </a:tc>
              </a:tr>
            </a:tbl>
          </a:graphicData>
        </a:graphic>
      </p:graphicFrame>
      <p:sp>
        <p:nvSpPr>
          <p:cNvPr id="3" name="Slide Number Placeholder 2"/>
          <p:cNvSpPr>
            <a:spLocks noGrp="1"/>
          </p:cNvSpPr>
          <p:nvPr>
            <p:ph type="sldNum" sz="quarter" idx="10"/>
          </p:nvPr>
        </p:nvSpPr>
        <p:spPr/>
        <p:txBody>
          <a:bodyPr/>
          <a:lstStyle/>
          <a:p>
            <a:fld id="{4BC24606-A675-4232-A82B-2AEAE3EAC220}" type="slidenum">
              <a:rPr lang="en-US" smtClean="0"/>
              <a:pPr/>
              <a:t>17</a:t>
            </a:fld>
            <a:endParaRPr lang="en-US" dirty="0"/>
          </a:p>
        </p:txBody>
      </p:sp>
    </p:spTree>
    <p:extLst>
      <p:ext uri="{BB962C8B-B14F-4D97-AF65-F5344CB8AC3E}">
        <p14:creationId xmlns:p14="http://schemas.microsoft.com/office/powerpoint/2010/main" val="226207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15126"/>
            <a:ext cx="7772400" cy="1108365"/>
          </a:xfrm>
        </p:spPr>
        <p:txBody>
          <a:bodyPr/>
          <a:lstStyle/>
          <a:p>
            <a:pPr algn="ctr"/>
            <a:r>
              <a:rPr lang="en-US" dirty="0" smtClean="0"/>
              <a:t>Appendix</a:t>
            </a:r>
            <a:endParaRPr lang="en-US" dirty="0"/>
          </a:p>
        </p:txBody>
      </p:sp>
      <p:sp>
        <p:nvSpPr>
          <p:cNvPr id="4" name="Slide Number Placeholder 3"/>
          <p:cNvSpPr>
            <a:spLocks noGrp="1"/>
          </p:cNvSpPr>
          <p:nvPr>
            <p:ph type="sldNum" sz="quarter" idx="10"/>
          </p:nvPr>
        </p:nvSpPr>
        <p:spPr/>
        <p:txBody>
          <a:bodyPr/>
          <a:lstStyle/>
          <a:p>
            <a:fld id="{0F6C2FD7-2E94-488B-AEDF-98A2D3CF0E89}" type="slidenum">
              <a:rPr lang="en-US" smtClean="0"/>
              <a:pPr/>
              <a:t>18</a:t>
            </a:fld>
            <a:endParaRPr lang="en-US" dirty="0"/>
          </a:p>
        </p:txBody>
      </p:sp>
    </p:spTree>
    <p:extLst>
      <p:ext uri="{BB962C8B-B14F-4D97-AF65-F5344CB8AC3E}">
        <p14:creationId xmlns:p14="http://schemas.microsoft.com/office/powerpoint/2010/main" val="1330392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Factors 1, 3, 4 and 5/Sub-Factors </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910169701"/>
              </p:ext>
            </p:extLst>
          </p:nvPr>
        </p:nvGraphicFramePr>
        <p:xfrm>
          <a:off x="447675" y="1005345"/>
          <a:ext cx="4156982" cy="2504440"/>
        </p:xfrm>
        <a:graphic>
          <a:graphicData uri="http://schemas.openxmlformats.org/drawingml/2006/table">
            <a:tbl>
              <a:tblPr firstRow="1" bandRow="1">
                <a:tableStyleId>{073A0DAA-6AF3-43AB-8588-CEC1D06C72B9}</a:tableStyleId>
              </a:tblPr>
              <a:tblGrid>
                <a:gridCol w="4156982"/>
              </a:tblGrid>
              <a:tr h="370840">
                <a:tc>
                  <a:txBody>
                    <a:bodyPr/>
                    <a:lstStyle/>
                    <a:p>
                      <a:r>
                        <a:rPr lang="en-US" dirty="0" smtClean="0"/>
                        <a:t>1.</a:t>
                      </a:r>
                      <a:r>
                        <a:rPr lang="en-US" baseline="0" dirty="0" smtClean="0"/>
                        <a:t>  Organization (15%)</a:t>
                      </a:r>
                      <a:endParaRPr lang="en-US" dirty="0"/>
                    </a:p>
                  </a:txBody>
                  <a:tcPr>
                    <a:solidFill>
                      <a:schemeClr val="tx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Environmental governance and organization</a:t>
                      </a:r>
                      <a:r>
                        <a:rPr lang="en-US" sz="1100" baseline="0" dirty="0" smtClean="0">
                          <a:solidFill>
                            <a:schemeClr val="tx1"/>
                          </a:solidFill>
                        </a:rPr>
                        <a:t> structure appears to be effective.</a:t>
                      </a:r>
                      <a:endParaRPr lang="en-US" sz="1100" dirty="0">
                        <a:solidFill>
                          <a:schemeClr val="tx1"/>
                        </a:solidFill>
                      </a:endParaRPr>
                    </a:p>
                  </a:txBody>
                  <a:tcPr anchor="ctr">
                    <a:solidFill>
                      <a:schemeClr val="tx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Policies and procedures enable rigorous review and decision making processes.</a:t>
                      </a:r>
                      <a:endParaRPr lang="en-US" sz="1100" dirty="0">
                        <a:solidFill>
                          <a:schemeClr val="tx1"/>
                        </a:solidFill>
                      </a:endParaRPr>
                    </a:p>
                  </a:txBody>
                  <a:tcPr anchor="ctr">
                    <a:solidFill>
                      <a:schemeClr val="bg1"/>
                    </a:solidFill>
                  </a:tcPr>
                </a:tc>
              </a:tr>
              <a:tr h="370840">
                <a:tc>
                  <a:txBody>
                    <a:bodyPr/>
                    <a:lstStyle/>
                    <a:p>
                      <a:r>
                        <a:rPr lang="en-US" sz="1100" dirty="0" smtClean="0">
                          <a:solidFill>
                            <a:schemeClr val="tx1"/>
                          </a:solidFill>
                        </a:rPr>
                        <a:t>Qualified and experienced personnel and/or</a:t>
                      </a:r>
                      <a:r>
                        <a:rPr lang="en-US" sz="1100" baseline="0" dirty="0" smtClean="0">
                          <a:solidFill>
                            <a:schemeClr val="tx1"/>
                          </a:solidFill>
                        </a:rPr>
                        <a:t> reliance on qualified third parties.</a:t>
                      </a:r>
                      <a:endParaRPr lang="en-US" sz="1100" dirty="0">
                        <a:solidFill>
                          <a:schemeClr val="tx1"/>
                        </a:solidFill>
                      </a:endParaRPr>
                    </a:p>
                  </a:txBody>
                  <a:tcPr anchor="ctr">
                    <a:solidFill>
                      <a:schemeClr val="tx1">
                        <a:lumMod val="20000"/>
                        <a:lumOff val="80000"/>
                      </a:schemeClr>
                    </a:solidFill>
                  </a:tcPr>
                </a:tc>
              </a:tr>
              <a:tr h="370840">
                <a:tc>
                  <a:txBody>
                    <a:bodyPr/>
                    <a:lstStyle/>
                    <a:p>
                      <a:r>
                        <a:rPr lang="en-US" sz="1100" dirty="0" smtClean="0">
                          <a:solidFill>
                            <a:schemeClr val="tx1"/>
                          </a:solidFill>
                        </a:rPr>
                        <a:t>Explicit and comprehensive criteria for investment selection, including measurable impact results. </a:t>
                      </a:r>
                      <a:endParaRPr lang="en-US" sz="1100" dirty="0">
                        <a:solidFill>
                          <a:schemeClr val="tx1"/>
                        </a:solidFill>
                      </a:endParaRPr>
                    </a:p>
                  </a:txBody>
                  <a:tcPr anchor="ctr">
                    <a:solidFill>
                      <a:schemeClr val="bg1"/>
                    </a:solidFill>
                  </a:tcPr>
                </a:tc>
              </a:tr>
              <a:tr h="370840">
                <a:tc>
                  <a:txBody>
                    <a:bodyPr/>
                    <a:lstStyle/>
                    <a:p>
                      <a:r>
                        <a:rPr lang="en-US" sz="1100" dirty="0" smtClean="0">
                          <a:solidFill>
                            <a:schemeClr val="tx1"/>
                          </a:solidFill>
                        </a:rPr>
                        <a:t>External evaluations</a:t>
                      </a:r>
                      <a:r>
                        <a:rPr lang="en-US" sz="1100" baseline="0" dirty="0" smtClean="0">
                          <a:solidFill>
                            <a:schemeClr val="tx1"/>
                          </a:solidFill>
                        </a:rPr>
                        <a:t> f</a:t>
                      </a:r>
                      <a:r>
                        <a:rPr lang="en-US" sz="1100" dirty="0" smtClean="0">
                          <a:solidFill>
                            <a:schemeClr val="tx1"/>
                          </a:solidFill>
                        </a:rPr>
                        <a:t>or decision making in</a:t>
                      </a:r>
                      <a:r>
                        <a:rPr lang="en-US" sz="1100" baseline="0" dirty="0" smtClean="0">
                          <a:solidFill>
                            <a:schemeClr val="tx1"/>
                          </a:solidFill>
                        </a:rPr>
                        <a:t> line with project characteristics</a:t>
                      </a:r>
                      <a:r>
                        <a:rPr lang="en-US" sz="1100" dirty="0" smtClean="0">
                          <a:solidFill>
                            <a:schemeClr val="tx1"/>
                          </a:solidFill>
                        </a:rPr>
                        <a:t>.     </a:t>
                      </a:r>
                      <a:endParaRPr lang="en-US" sz="1100" dirty="0">
                        <a:solidFill>
                          <a:schemeClr val="tx1"/>
                        </a:solidFill>
                      </a:endParaRPr>
                    </a:p>
                  </a:txBody>
                  <a:tcPr anchor="ctr">
                    <a:solidFill>
                      <a:schemeClr val="tx1">
                        <a:lumMod val="20000"/>
                        <a:lumOff val="80000"/>
                      </a:schemeClr>
                    </a:solidFill>
                  </a:tcPr>
                </a:tc>
              </a:tr>
            </a:tbl>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3308466185"/>
              </p:ext>
            </p:extLst>
          </p:nvPr>
        </p:nvGraphicFramePr>
        <p:xfrm>
          <a:off x="457200" y="3640287"/>
          <a:ext cx="4136571" cy="2489050"/>
        </p:xfrm>
        <a:graphic>
          <a:graphicData uri="http://schemas.openxmlformats.org/drawingml/2006/table">
            <a:tbl>
              <a:tblPr firstRow="1" bandRow="1">
                <a:tableStyleId>{073A0DAA-6AF3-43AB-8588-CEC1D06C72B9}</a:tableStyleId>
              </a:tblPr>
              <a:tblGrid>
                <a:gridCol w="4136571"/>
              </a:tblGrid>
              <a:tr h="373483">
                <a:tc>
                  <a:txBody>
                    <a:bodyPr/>
                    <a:lstStyle/>
                    <a:p>
                      <a:r>
                        <a:rPr lang="en-US" dirty="0" smtClean="0"/>
                        <a:t>3. Disclosure/Use</a:t>
                      </a:r>
                      <a:r>
                        <a:rPr lang="en-US" baseline="0" dirty="0" smtClean="0"/>
                        <a:t> of Proceeds (10%)</a:t>
                      </a:r>
                      <a:endParaRPr lang="en-US" dirty="0"/>
                    </a:p>
                  </a:txBody>
                  <a:tcPr>
                    <a:solidFill>
                      <a:srgbClr val="FFC832"/>
                    </a:solidFill>
                  </a:tcPr>
                </a:tc>
              </a:tr>
              <a:tr h="435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Description of green projects</a:t>
                      </a:r>
                      <a:r>
                        <a:rPr lang="en-US" sz="1100" baseline="0" dirty="0" smtClean="0">
                          <a:solidFill>
                            <a:schemeClr val="tx1"/>
                          </a:solidFill>
                        </a:rPr>
                        <a:t>, including portfolio level descriptions, actual and/or intended.</a:t>
                      </a:r>
                      <a:endParaRPr lang="en-US" sz="1100" dirty="0">
                        <a:solidFill>
                          <a:schemeClr val="tx1"/>
                        </a:solidFill>
                      </a:endParaRPr>
                    </a:p>
                  </a:txBody>
                  <a:tcPr>
                    <a:solidFill>
                      <a:srgbClr val="FFE19C"/>
                    </a:solidFill>
                  </a:tcPr>
                </a:tc>
              </a:tr>
              <a:tr h="373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Adequacy of funding and/or</a:t>
                      </a:r>
                      <a:r>
                        <a:rPr lang="en-US" sz="1100" baseline="0" dirty="0" smtClean="0">
                          <a:solidFill>
                            <a:schemeClr val="tx1"/>
                          </a:solidFill>
                        </a:rPr>
                        <a:t> strategies </a:t>
                      </a:r>
                      <a:r>
                        <a:rPr lang="en-US" sz="1100" dirty="0" smtClean="0">
                          <a:solidFill>
                            <a:schemeClr val="tx1"/>
                          </a:solidFill>
                        </a:rPr>
                        <a:t>to complete projects.</a:t>
                      </a:r>
                    </a:p>
                  </a:txBody>
                  <a:tcPr>
                    <a:solidFill>
                      <a:schemeClr val="bg1"/>
                    </a:solidFill>
                  </a:tcPr>
                </a:tc>
              </a:tr>
              <a:tr h="435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Quantitative and/or qualitative descriptions for targeted environmental results.</a:t>
                      </a:r>
                    </a:p>
                  </a:txBody>
                  <a:tcPr>
                    <a:solidFill>
                      <a:srgbClr val="FFE19C"/>
                    </a:solidFill>
                  </a:tcPr>
                </a:tc>
              </a:tr>
              <a:tr h="435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Methods and criteria, both qualitative or quantitative, for calculating performance against targeted environmental results. </a:t>
                      </a:r>
                    </a:p>
                  </a:txBody>
                  <a:tcPr>
                    <a:solidFill>
                      <a:schemeClr val="bg1"/>
                    </a:solidFill>
                  </a:tcPr>
                </a:tc>
              </a:tr>
              <a:tr h="435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Issuer relies on external assurances:  Second party reviews, audits</a:t>
                      </a:r>
                      <a:r>
                        <a:rPr lang="en-US" sz="1100" baseline="0" dirty="0" smtClean="0">
                          <a:solidFill>
                            <a:schemeClr val="tx1"/>
                          </a:solidFill>
                        </a:rPr>
                        <a:t> and/or third party certifications.  </a:t>
                      </a:r>
                      <a:endParaRPr lang="en-US" sz="1100" dirty="0">
                        <a:solidFill>
                          <a:schemeClr val="tx1"/>
                        </a:solidFill>
                      </a:endParaRPr>
                    </a:p>
                  </a:txBody>
                  <a:tcPr>
                    <a:solidFill>
                      <a:srgbClr val="FFE19C"/>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2850732"/>
              </p:ext>
            </p:extLst>
          </p:nvPr>
        </p:nvGraphicFramePr>
        <p:xfrm>
          <a:off x="4724400" y="1005345"/>
          <a:ext cx="3984171" cy="2504440"/>
        </p:xfrm>
        <a:graphic>
          <a:graphicData uri="http://schemas.openxmlformats.org/drawingml/2006/table">
            <a:tbl>
              <a:tblPr firstRow="1" bandRow="1">
                <a:tableStyleId>{073A0DAA-6AF3-43AB-8588-CEC1D06C72B9}</a:tableStyleId>
              </a:tblPr>
              <a:tblGrid>
                <a:gridCol w="3984171"/>
              </a:tblGrid>
              <a:tr h="370840">
                <a:tc>
                  <a:txBody>
                    <a:bodyPr/>
                    <a:lstStyle/>
                    <a:p>
                      <a:r>
                        <a:rPr lang="en-US" dirty="0" smtClean="0"/>
                        <a:t>4.  Management</a:t>
                      </a:r>
                      <a:r>
                        <a:rPr lang="en-US" baseline="0" dirty="0" smtClean="0"/>
                        <a:t> of Proceeds (15%)</a:t>
                      </a:r>
                      <a:endParaRPr lang="en-US" dirty="0"/>
                    </a:p>
                  </a:txBody>
                  <a:tcPr>
                    <a:solidFill>
                      <a:srgbClr val="F58C28"/>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SimSun"/>
                          <a:cs typeface="Calibri"/>
                        </a:rPr>
                        <a:t>Bond proceeds are segregated and separately tracked on an accounting basis or</a:t>
                      </a:r>
                      <a:r>
                        <a:rPr lang="en-US" sz="1100" baseline="0" dirty="0" smtClean="0">
                          <a:solidFill>
                            <a:schemeClr val="tx1"/>
                          </a:solidFill>
                          <a:effectLst/>
                          <a:latin typeface="+mn-lt"/>
                          <a:ea typeface="SimSun"/>
                          <a:cs typeface="Calibri"/>
                        </a:rPr>
                        <a:t> via a </a:t>
                      </a:r>
                      <a:r>
                        <a:rPr lang="en-US" sz="1100" dirty="0" smtClean="0">
                          <a:solidFill>
                            <a:schemeClr val="tx1"/>
                          </a:solidFill>
                          <a:effectLst/>
                          <a:latin typeface="+mn-lt"/>
                          <a:ea typeface="SimSun"/>
                          <a:cs typeface="Calibri"/>
                        </a:rPr>
                        <a:t>method by which proceeds are earmarked.</a:t>
                      </a:r>
                      <a:r>
                        <a:rPr lang="en-US" sz="1100" baseline="0" dirty="0" smtClean="0">
                          <a:solidFill>
                            <a:schemeClr val="tx1"/>
                          </a:solidFill>
                          <a:effectLst/>
                          <a:latin typeface="+mn-lt"/>
                          <a:ea typeface="SimSun"/>
                          <a:cs typeface="Calibri"/>
                        </a:rPr>
                        <a:t>    </a:t>
                      </a:r>
                      <a:endParaRPr lang="en-US" sz="1100" dirty="0">
                        <a:solidFill>
                          <a:schemeClr val="tx1"/>
                        </a:solidFill>
                      </a:endParaRPr>
                    </a:p>
                  </a:txBody>
                  <a:tcPr anchor="ctr">
                    <a:solidFill>
                      <a:srgbClr val="FCC294"/>
                    </a:solidFill>
                  </a:tcPr>
                </a:tc>
              </a:tr>
              <a:tr h="370840">
                <a:tc>
                  <a:txBody>
                    <a:bodyPr/>
                    <a:lstStyle/>
                    <a:p>
                      <a:pPr marL="0" marR="0" lvl="0" indent="0" algn="l" rtl="0">
                        <a:lnSpc>
                          <a:spcPct val="95000"/>
                        </a:lnSpc>
                        <a:spcBef>
                          <a:spcPts val="0"/>
                        </a:spcBef>
                        <a:spcAft>
                          <a:spcPts val="0"/>
                        </a:spcAft>
                        <a:buFont typeface="Arial" panose="020B0604020202020204" pitchFamily="34" charset="0"/>
                        <a:buNone/>
                        <a:tabLst>
                          <a:tab pos="118745" algn="l"/>
                        </a:tabLst>
                      </a:pPr>
                      <a:r>
                        <a:rPr lang="en-US" sz="1100" dirty="0" smtClean="0">
                          <a:solidFill>
                            <a:schemeClr val="tx1"/>
                          </a:solidFill>
                          <a:effectLst/>
                          <a:latin typeface="+mn-lt"/>
                          <a:ea typeface="SimSun"/>
                          <a:cs typeface="Calibri"/>
                        </a:rPr>
                        <a:t>  Application </a:t>
                      </a:r>
                      <a:r>
                        <a:rPr lang="en-US" sz="1100" dirty="0">
                          <a:solidFill>
                            <a:schemeClr val="tx1"/>
                          </a:solidFill>
                          <a:effectLst/>
                          <a:latin typeface="+mn-lt"/>
                          <a:ea typeface="SimSun"/>
                          <a:cs typeface="Calibri"/>
                        </a:rPr>
                        <a:t>of proceeds is tracked by environmental category </a:t>
                      </a:r>
                      <a:r>
                        <a:rPr lang="en-US" sz="1100" dirty="0" smtClean="0">
                          <a:solidFill>
                            <a:schemeClr val="tx1"/>
                          </a:solidFill>
                          <a:effectLst/>
                          <a:latin typeface="+mn-lt"/>
                          <a:ea typeface="SimSun"/>
                          <a:cs typeface="Calibri"/>
                        </a:rPr>
                        <a:t> </a:t>
                      </a:r>
                    </a:p>
                    <a:p>
                      <a:pPr marL="0" marR="0" lvl="0" indent="0" algn="l" rtl="0">
                        <a:lnSpc>
                          <a:spcPct val="95000"/>
                        </a:lnSpc>
                        <a:spcBef>
                          <a:spcPts val="0"/>
                        </a:spcBef>
                        <a:spcAft>
                          <a:spcPts val="0"/>
                        </a:spcAft>
                        <a:buFont typeface="Arial" panose="020B0604020202020204" pitchFamily="34" charset="0"/>
                        <a:buNone/>
                        <a:tabLst>
                          <a:tab pos="118745" algn="l"/>
                        </a:tabLst>
                      </a:pPr>
                      <a:r>
                        <a:rPr lang="en-US" sz="1100" dirty="0" smtClean="0">
                          <a:solidFill>
                            <a:schemeClr val="tx1"/>
                          </a:solidFill>
                          <a:effectLst/>
                          <a:latin typeface="+mn-lt"/>
                          <a:ea typeface="SimSun"/>
                          <a:cs typeface="Calibri"/>
                        </a:rPr>
                        <a:t>  and project </a:t>
                      </a:r>
                      <a:r>
                        <a:rPr lang="en-US" sz="1100" dirty="0">
                          <a:solidFill>
                            <a:schemeClr val="tx1"/>
                          </a:solidFill>
                          <a:effectLst/>
                          <a:latin typeface="+mn-lt"/>
                          <a:ea typeface="SimSun"/>
                          <a:cs typeface="Calibri"/>
                        </a:rPr>
                        <a:t>type. </a:t>
                      </a:r>
                      <a:endParaRPr lang="en-US" sz="1100" dirty="0">
                        <a:solidFill>
                          <a:schemeClr val="tx1"/>
                        </a:solidFill>
                        <a:effectLst/>
                        <a:latin typeface="+mn-lt"/>
                        <a:ea typeface="Times New Roman"/>
                        <a:cs typeface="Times New Roman"/>
                      </a:endParaRPr>
                    </a:p>
                  </a:txBody>
                  <a:tcPr marL="0" marR="45720" marT="0" marB="0" anchor="ctr">
                    <a:solidFill>
                      <a:schemeClr val="bg1"/>
                    </a:solidFill>
                  </a:tcPr>
                </a:tc>
              </a:tr>
              <a:tr h="370840">
                <a:tc>
                  <a:txBody>
                    <a:bodyPr/>
                    <a:lstStyle/>
                    <a:p>
                      <a:pPr marL="0" marR="0" lvl="0" indent="0" algn="l" rtl="0">
                        <a:lnSpc>
                          <a:spcPct val="95000"/>
                        </a:lnSpc>
                        <a:spcBef>
                          <a:spcPts val="0"/>
                        </a:spcBef>
                        <a:spcAft>
                          <a:spcPts val="0"/>
                        </a:spcAft>
                        <a:buFont typeface="Arial" panose="020B0604020202020204" pitchFamily="34" charset="0"/>
                        <a:buNone/>
                        <a:tabLst>
                          <a:tab pos="118745" algn="l"/>
                        </a:tabLst>
                      </a:pPr>
                      <a:r>
                        <a:rPr lang="en-US" sz="1100" dirty="0" smtClean="0">
                          <a:solidFill>
                            <a:schemeClr val="tx1"/>
                          </a:solidFill>
                          <a:effectLst/>
                          <a:latin typeface="+mn-lt"/>
                          <a:ea typeface="SimSun"/>
                          <a:cs typeface="Calibri"/>
                        </a:rPr>
                        <a:t>  Robust </a:t>
                      </a:r>
                      <a:r>
                        <a:rPr lang="en-US" sz="1100" dirty="0">
                          <a:solidFill>
                            <a:schemeClr val="tx1"/>
                          </a:solidFill>
                          <a:effectLst/>
                          <a:latin typeface="+mn-lt"/>
                          <a:ea typeface="SimSun"/>
                          <a:cs typeface="Calibri"/>
                        </a:rPr>
                        <a:t>process for reconciling planned investments against </a:t>
                      </a:r>
                      <a:endParaRPr lang="en-US" sz="1100" dirty="0" smtClean="0">
                        <a:solidFill>
                          <a:schemeClr val="tx1"/>
                        </a:solidFill>
                        <a:effectLst/>
                        <a:latin typeface="+mn-lt"/>
                        <a:ea typeface="SimSun"/>
                        <a:cs typeface="Calibri"/>
                      </a:endParaRPr>
                    </a:p>
                    <a:p>
                      <a:pPr marL="0" marR="0" lvl="0" indent="0" algn="l" rtl="0">
                        <a:lnSpc>
                          <a:spcPct val="95000"/>
                        </a:lnSpc>
                        <a:spcBef>
                          <a:spcPts val="0"/>
                        </a:spcBef>
                        <a:spcAft>
                          <a:spcPts val="0"/>
                        </a:spcAft>
                        <a:buFont typeface="Arial" panose="020B0604020202020204" pitchFamily="34" charset="0"/>
                        <a:buNone/>
                        <a:tabLst>
                          <a:tab pos="118745" algn="l"/>
                        </a:tabLst>
                      </a:pPr>
                      <a:r>
                        <a:rPr lang="en-US" sz="1100" dirty="0" smtClean="0">
                          <a:solidFill>
                            <a:schemeClr val="tx1"/>
                          </a:solidFill>
                          <a:effectLst/>
                          <a:latin typeface="+mn-lt"/>
                          <a:ea typeface="SimSun"/>
                          <a:cs typeface="Calibri"/>
                        </a:rPr>
                        <a:t>  actual allocations</a:t>
                      </a:r>
                      <a:r>
                        <a:rPr lang="en-US" sz="1100" dirty="0">
                          <a:solidFill>
                            <a:schemeClr val="tx1"/>
                          </a:solidFill>
                          <a:effectLst/>
                          <a:latin typeface="+mn-lt"/>
                          <a:ea typeface="SimSun"/>
                          <a:cs typeface="Calibri"/>
                        </a:rPr>
                        <a:t>.</a:t>
                      </a:r>
                      <a:endParaRPr lang="en-US" sz="1100" dirty="0">
                        <a:solidFill>
                          <a:schemeClr val="tx1"/>
                        </a:solidFill>
                        <a:effectLst/>
                        <a:latin typeface="+mn-lt"/>
                        <a:ea typeface="Times New Roman"/>
                        <a:cs typeface="Times New Roman"/>
                      </a:endParaRPr>
                    </a:p>
                  </a:txBody>
                  <a:tcPr marL="0" marR="45720" marT="0" marB="0" anchor="ctr">
                    <a:solidFill>
                      <a:srgbClr val="FCC294"/>
                    </a:solidFill>
                  </a:tcPr>
                </a:tc>
              </a:tr>
              <a:tr h="370840">
                <a:tc>
                  <a:txBody>
                    <a:bodyPr/>
                    <a:lstStyle/>
                    <a:p>
                      <a:pPr marL="0" marR="0" lvl="0" indent="0" algn="l" rtl="0">
                        <a:lnSpc>
                          <a:spcPct val="95000"/>
                        </a:lnSpc>
                        <a:spcBef>
                          <a:spcPts val="250"/>
                        </a:spcBef>
                        <a:spcAft>
                          <a:spcPts val="400"/>
                        </a:spcAft>
                        <a:buFont typeface="Arial" panose="020B0604020202020204" pitchFamily="34" charset="0"/>
                        <a:buNone/>
                        <a:tabLst>
                          <a:tab pos="118745" algn="l"/>
                        </a:tabLst>
                      </a:pPr>
                      <a:r>
                        <a:rPr lang="en-US" sz="1100" dirty="0" smtClean="0">
                          <a:solidFill>
                            <a:schemeClr val="tx1"/>
                          </a:solidFill>
                          <a:effectLst/>
                          <a:latin typeface="+mn-lt"/>
                          <a:ea typeface="SimSun"/>
                          <a:cs typeface="Calibri"/>
                        </a:rPr>
                        <a:t>  Clear </a:t>
                      </a:r>
                      <a:r>
                        <a:rPr lang="en-US" sz="1100" dirty="0">
                          <a:solidFill>
                            <a:schemeClr val="tx1"/>
                          </a:solidFill>
                          <a:effectLst/>
                          <a:latin typeface="+mn-lt"/>
                          <a:ea typeface="SimSun"/>
                          <a:cs typeface="Calibri"/>
                        </a:rPr>
                        <a:t>eligibility rules for investment of cash balances.</a:t>
                      </a:r>
                      <a:endParaRPr lang="en-US" sz="1100" dirty="0">
                        <a:solidFill>
                          <a:schemeClr val="tx1"/>
                        </a:solidFill>
                        <a:effectLst/>
                        <a:latin typeface="+mn-lt"/>
                        <a:ea typeface="Times New Roman"/>
                        <a:cs typeface="Times New Roman"/>
                      </a:endParaRPr>
                    </a:p>
                  </a:txBody>
                  <a:tcPr marL="0" marR="45720" marT="0" marB="0" anchor="ctr">
                    <a:solidFill>
                      <a:schemeClr val="bg1"/>
                    </a:solidFill>
                  </a:tcPr>
                </a:tc>
              </a:tr>
              <a:tr h="370840">
                <a:tc>
                  <a:txBody>
                    <a:bodyPr/>
                    <a:lstStyle/>
                    <a:p>
                      <a:r>
                        <a:rPr lang="en-US" sz="1100" dirty="0" smtClean="0">
                          <a:solidFill>
                            <a:schemeClr val="tx1"/>
                          </a:solidFill>
                        </a:rPr>
                        <a:t>Audit by external organization or independent internal audit unit.  </a:t>
                      </a:r>
                      <a:endParaRPr lang="en-US" sz="1100" dirty="0">
                        <a:solidFill>
                          <a:schemeClr val="tx1"/>
                        </a:solidFill>
                      </a:endParaRPr>
                    </a:p>
                  </a:txBody>
                  <a:tcPr anchor="ctr">
                    <a:solidFill>
                      <a:srgbClr val="FCC294"/>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32646537"/>
              </p:ext>
            </p:extLst>
          </p:nvPr>
        </p:nvGraphicFramePr>
        <p:xfrm>
          <a:off x="4691742" y="3640287"/>
          <a:ext cx="4038600" cy="2499740"/>
        </p:xfrm>
        <a:graphic>
          <a:graphicData uri="http://schemas.openxmlformats.org/drawingml/2006/table">
            <a:tbl>
              <a:tblPr firstRow="1" bandRow="1">
                <a:tableStyleId>{073A0DAA-6AF3-43AB-8588-CEC1D06C72B9}</a:tableStyleId>
              </a:tblPr>
              <a:tblGrid>
                <a:gridCol w="4038600"/>
              </a:tblGrid>
              <a:tr h="342663">
                <a:tc>
                  <a:txBody>
                    <a:bodyPr/>
                    <a:lstStyle/>
                    <a:p>
                      <a:r>
                        <a:rPr lang="en-US" dirty="0" smtClean="0"/>
                        <a:t>5.  Ongoing Reporting/Discl. (20%)</a:t>
                      </a:r>
                      <a:endParaRPr lang="en-US" dirty="0"/>
                    </a:p>
                  </a:txBody>
                  <a:tcPr>
                    <a:solidFill>
                      <a:schemeClr val="accent1"/>
                    </a:solidFill>
                  </a:tcPr>
                </a:tc>
              </a:tr>
              <a:tr h="399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mn-lt"/>
                          <a:ea typeface="Times New Roman"/>
                          <a:cs typeface="Arial"/>
                        </a:rPr>
                        <a:t>Reporting and disclosure post issuance provides/to be provided</a:t>
                      </a:r>
                      <a:r>
                        <a:rPr lang="en-US" sz="1100" baseline="0" dirty="0" smtClean="0">
                          <a:effectLst/>
                          <a:latin typeface="+mn-lt"/>
                          <a:ea typeface="Times New Roman"/>
                          <a:cs typeface="Arial"/>
                        </a:rPr>
                        <a:t> </a:t>
                      </a:r>
                      <a:r>
                        <a:rPr lang="en-US" sz="1100" dirty="0" smtClean="0">
                          <a:effectLst/>
                          <a:latin typeface="+mn-lt"/>
                          <a:ea typeface="Times New Roman"/>
                          <a:cs typeface="Arial"/>
                        </a:rPr>
                        <a:t>detailed and timely status updates on projects.</a:t>
                      </a:r>
                      <a:r>
                        <a:rPr lang="en-US" sz="1100" baseline="0" dirty="0" smtClean="0">
                          <a:effectLst/>
                          <a:latin typeface="+mn-lt"/>
                          <a:ea typeface="Times New Roman"/>
                          <a:cs typeface="Arial"/>
                        </a:rPr>
                        <a:t>  </a:t>
                      </a:r>
                      <a:endParaRPr lang="en-US" sz="1100" dirty="0"/>
                    </a:p>
                  </a:txBody>
                  <a:tcPr anchor="ctr">
                    <a:solidFill>
                      <a:schemeClr val="accent1">
                        <a:lumMod val="20000"/>
                        <a:lumOff val="80000"/>
                      </a:schemeClr>
                    </a:solidFill>
                  </a:tcPr>
                </a:tc>
              </a:tr>
              <a:tr h="200024">
                <a:tc>
                  <a:txBody>
                    <a:bodyPr/>
                    <a:lstStyle/>
                    <a:p>
                      <a:pPr marL="0" marR="0" lvl="0" indent="0" algn="l" rtl="0">
                        <a:spcBef>
                          <a:spcPts val="0"/>
                        </a:spcBef>
                        <a:spcAft>
                          <a:spcPts val="0"/>
                        </a:spcAft>
                        <a:buFont typeface="Arial" panose="020B0604020202020204" pitchFamily="34" charset="0"/>
                        <a:buNone/>
                      </a:pPr>
                      <a:r>
                        <a:rPr lang="en-US" sz="1100" dirty="0" smtClean="0">
                          <a:effectLst/>
                          <a:latin typeface="+mn-lt"/>
                          <a:ea typeface="Times New Roman"/>
                          <a:cs typeface="Arial"/>
                        </a:rPr>
                        <a:t>  Ongoing </a:t>
                      </a:r>
                      <a:r>
                        <a:rPr lang="en-US" sz="1100" dirty="0">
                          <a:effectLst/>
                          <a:latin typeface="+mn-lt"/>
                          <a:ea typeface="Times New Roman"/>
                          <a:cs typeface="Arial"/>
                        </a:rPr>
                        <a:t>annual reporting is expected over the life of the bond.</a:t>
                      </a:r>
                      <a:endParaRPr lang="en-US" sz="1100" dirty="0">
                        <a:effectLst/>
                        <a:latin typeface="+mn-lt"/>
                        <a:ea typeface="Times New Roman"/>
                        <a:cs typeface="Times New Roman"/>
                      </a:endParaRPr>
                    </a:p>
                  </a:txBody>
                  <a:tcPr marL="0" marR="45720" marT="0" marB="0" anchor="ctr">
                    <a:solidFill>
                      <a:schemeClr val="bg1"/>
                    </a:solidFill>
                  </a:tcPr>
                </a:tc>
              </a:tr>
              <a:tr h="318487">
                <a:tc>
                  <a:txBody>
                    <a:bodyPr/>
                    <a:lstStyle/>
                    <a:p>
                      <a:pPr marL="0" marR="0" lvl="0" indent="0" rtl="0">
                        <a:lnSpc>
                          <a:spcPct val="95000"/>
                        </a:lnSpc>
                        <a:spcBef>
                          <a:spcPts val="0"/>
                        </a:spcBef>
                        <a:spcAft>
                          <a:spcPts val="0"/>
                        </a:spcAft>
                        <a:buFont typeface="Arial" panose="020B0604020202020204" pitchFamily="34" charset="0"/>
                        <a:buNone/>
                        <a:tabLst>
                          <a:tab pos="118745" algn="l"/>
                        </a:tabLst>
                      </a:pPr>
                      <a:r>
                        <a:rPr lang="en-US" sz="1100" dirty="0" smtClean="0">
                          <a:effectLst/>
                          <a:latin typeface="+mn-lt"/>
                          <a:ea typeface="Times New Roman"/>
                          <a:cs typeface="Arial"/>
                        </a:rPr>
                        <a:t>  Disclosures </a:t>
                      </a:r>
                      <a:r>
                        <a:rPr lang="en-US" sz="1100" dirty="0">
                          <a:effectLst/>
                          <a:latin typeface="+mn-lt"/>
                          <a:ea typeface="Times New Roman"/>
                          <a:cs typeface="Arial"/>
                        </a:rPr>
                        <a:t>provide granular detail on the nature of the </a:t>
                      </a:r>
                      <a:r>
                        <a:rPr lang="en-US" sz="1100" dirty="0" smtClean="0">
                          <a:effectLst/>
                          <a:latin typeface="+mn-lt"/>
                          <a:ea typeface="Times New Roman"/>
                          <a:cs typeface="Arial"/>
                        </a:rPr>
                        <a:t> </a:t>
                      </a:r>
                    </a:p>
                    <a:p>
                      <a:pPr marL="0" marR="0" lvl="0" indent="0" rtl="0">
                        <a:lnSpc>
                          <a:spcPct val="95000"/>
                        </a:lnSpc>
                        <a:spcBef>
                          <a:spcPts val="0"/>
                        </a:spcBef>
                        <a:spcAft>
                          <a:spcPts val="0"/>
                        </a:spcAft>
                        <a:buFont typeface="Arial" panose="020B0604020202020204" pitchFamily="34" charset="0"/>
                        <a:buNone/>
                        <a:tabLst>
                          <a:tab pos="118745" algn="l"/>
                        </a:tabLst>
                      </a:pPr>
                      <a:r>
                        <a:rPr lang="en-US" sz="1100" dirty="0" smtClean="0">
                          <a:effectLst/>
                          <a:latin typeface="+mn-lt"/>
                          <a:ea typeface="Times New Roman"/>
                          <a:cs typeface="Arial"/>
                        </a:rPr>
                        <a:t>  investments and/or their expected environmental </a:t>
                      </a:r>
                      <a:r>
                        <a:rPr lang="en-US" sz="1100" dirty="0">
                          <a:effectLst/>
                          <a:latin typeface="+mn-lt"/>
                          <a:ea typeface="Times New Roman"/>
                          <a:cs typeface="Arial"/>
                        </a:rPr>
                        <a:t>impacts</a:t>
                      </a:r>
                      <a:r>
                        <a:rPr lang="en-US" sz="1100" dirty="0" smtClean="0">
                          <a:effectLst/>
                          <a:latin typeface="+mn-lt"/>
                          <a:ea typeface="Times New Roman"/>
                          <a:cs typeface="Arial"/>
                        </a:rPr>
                        <a:t>.  </a:t>
                      </a:r>
                      <a:endParaRPr lang="en-US" sz="1100" dirty="0">
                        <a:effectLst/>
                        <a:latin typeface="+mn-lt"/>
                        <a:ea typeface="Times New Roman"/>
                        <a:cs typeface="Times New Roman"/>
                      </a:endParaRPr>
                    </a:p>
                  </a:txBody>
                  <a:tcPr marL="0" marR="45720" marT="0" marB="0" anchor="ctr">
                    <a:solidFill>
                      <a:schemeClr val="accent1">
                        <a:lumMod val="20000"/>
                        <a:lumOff val="80000"/>
                      </a:schemeClr>
                    </a:solidFill>
                  </a:tcPr>
                </a:tc>
              </a:tr>
              <a:tr h="556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mn-lt"/>
                          <a:ea typeface="Times New Roman"/>
                          <a:cs typeface="Arial"/>
                        </a:rPr>
                        <a:t>Reporting provides/to be provided</a:t>
                      </a:r>
                      <a:r>
                        <a:rPr lang="en-US" sz="1100" baseline="0" dirty="0" smtClean="0">
                          <a:effectLst/>
                          <a:latin typeface="+mn-lt"/>
                          <a:ea typeface="Times New Roman"/>
                          <a:cs typeface="Arial"/>
                        </a:rPr>
                        <a:t> a </a:t>
                      </a:r>
                      <a:r>
                        <a:rPr lang="en-US" sz="1100" dirty="0" smtClean="0">
                          <a:effectLst/>
                          <a:latin typeface="+mn-lt"/>
                          <a:ea typeface="Times New Roman"/>
                          <a:cs typeface="Arial"/>
                        </a:rPr>
                        <a:t>quantitative</a:t>
                      </a:r>
                      <a:r>
                        <a:rPr lang="en-US" sz="1100" baseline="0" dirty="0" smtClean="0">
                          <a:effectLst/>
                          <a:latin typeface="+mn-lt"/>
                          <a:ea typeface="Times New Roman"/>
                          <a:cs typeface="Arial"/>
                        </a:rPr>
                        <a:t> and/or qualitative assessment </a:t>
                      </a:r>
                      <a:r>
                        <a:rPr lang="en-US" sz="1100" dirty="0" smtClean="0">
                          <a:effectLst/>
                          <a:latin typeface="+mn-lt"/>
                          <a:ea typeface="Times New Roman"/>
                          <a:cs typeface="Arial"/>
                        </a:rPr>
                        <a:t>of the environmental impacts actually realized to-date.  </a:t>
                      </a:r>
                      <a:endParaRPr lang="en-US" sz="1100" dirty="0"/>
                    </a:p>
                  </a:txBody>
                  <a:tcPr anchor="ctr">
                    <a:solidFill>
                      <a:schemeClr val="bg1"/>
                    </a:solidFill>
                  </a:tcPr>
                </a:tc>
              </a:tr>
              <a:tr h="556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mn-lt"/>
                          <a:ea typeface="Times New Roman"/>
                          <a:cs typeface="Arial"/>
                        </a:rPr>
                        <a:t>Reporting includes/to</a:t>
                      </a:r>
                      <a:r>
                        <a:rPr lang="en-US" sz="1100" baseline="0" dirty="0" smtClean="0">
                          <a:effectLst/>
                          <a:latin typeface="+mn-lt"/>
                          <a:ea typeface="Times New Roman"/>
                          <a:cs typeface="Arial"/>
                        </a:rPr>
                        <a:t> include </a:t>
                      </a:r>
                      <a:r>
                        <a:rPr lang="en-US" sz="1100" dirty="0" smtClean="0">
                          <a:effectLst/>
                          <a:latin typeface="+mn-lt"/>
                          <a:ea typeface="Times New Roman"/>
                          <a:cs typeface="Arial"/>
                        </a:rPr>
                        <a:t>quantitative and/or</a:t>
                      </a:r>
                      <a:r>
                        <a:rPr lang="en-US" sz="1100" baseline="0" dirty="0" smtClean="0">
                          <a:effectLst/>
                          <a:latin typeface="+mn-lt"/>
                          <a:ea typeface="Times New Roman"/>
                          <a:cs typeface="Arial"/>
                        </a:rPr>
                        <a:t> qualitative </a:t>
                      </a:r>
                      <a:r>
                        <a:rPr lang="en-US" sz="1100" dirty="0" smtClean="0">
                          <a:effectLst/>
                          <a:latin typeface="+mn-lt"/>
                          <a:ea typeface="Times New Roman"/>
                          <a:cs typeface="Arial"/>
                        </a:rPr>
                        <a:t>explanations of how the realized environmental</a:t>
                      </a:r>
                      <a:r>
                        <a:rPr lang="en-US" sz="1100" baseline="0" dirty="0" smtClean="0">
                          <a:effectLst/>
                          <a:latin typeface="+mn-lt"/>
                          <a:ea typeface="Times New Roman"/>
                          <a:cs typeface="Arial"/>
                        </a:rPr>
                        <a:t> </a:t>
                      </a:r>
                      <a:r>
                        <a:rPr lang="en-US" sz="1100" dirty="0" smtClean="0">
                          <a:effectLst/>
                          <a:latin typeface="+mn-lt"/>
                          <a:ea typeface="Times New Roman"/>
                          <a:cs typeface="Arial"/>
                        </a:rPr>
                        <a:t>impacts compare to projections at the time the bonds were sold. </a:t>
                      </a:r>
                      <a:endParaRPr lang="en-US" sz="1100" dirty="0"/>
                    </a:p>
                  </a:txBody>
                  <a:tcPr anchor="ctr">
                    <a:solidFill>
                      <a:schemeClr val="accent1">
                        <a:lumMod val="20000"/>
                        <a:lumOff val="80000"/>
                      </a:schemeClr>
                    </a:solidFill>
                  </a:tcPr>
                </a:tc>
              </a:tr>
            </a:tbl>
          </a:graphicData>
        </a:graphic>
      </p:graphicFrame>
      <p:sp>
        <p:nvSpPr>
          <p:cNvPr id="3" name="Slide Number Placeholder 2"/>
          <p:cNvSpPr>
            <a:spLocks noGrp="1"/>
          </p:cNvSpPr>
          <p:nvPr>
            <p:ph type="sldNum" sz="quarter" idx="10"/>
          </p:nvPr>
        </p:nvSpPr>
        <p:spPr/>
        <p:txBody>
          <a:bodyPr/>
          <a:lstStyle/>
          <a:p>
            <a:fld id="{4B844FDA-31A7-4193-A04E-AF36AFC50081}" type="slidenum">
              <a:rPr lang="en-US" smtClean="0"/>
              <a:pPr/>
              <a:t>19</a:t>
            </a:fld>
            <a:endParaRPr lang="en-US" dirty="0"/>
          </a:p>
        </p:txBody>
      </p:sp>
    </p:spTree>
    <p:extLst>
      <p:ext uri="{BB962C8B-B14F-4D97-AF65-F5344CB8AC3E}">
        <p14:creationId xmlns:p14="http://schemas.microsoft.com/office/powerpoint/2010/main" val="382964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47674" y="1092200"/>
            <a:ext cx="8391525" cy="4852988"/>
          </a:xfrm>
        </p:spPr>
        <p:txBody>
          <a:bodyPr/>
          <a:lstStyle/>
          <a:p>
            <a:pPr marL="400050" indent="-400050">
              <a:buFont typeface="+mj-lt"/>
              <a:buAutoNum type="romanUcPeriod"/>
            </a:pPr>
            <a:r>
              <a:rPr lang="en-US" sz="2400" dirty="0" smtClean="0"/>
              <a:t>Green bonds trends and developments</a:t>
            </a:r>
          </a:p>
          <a:p>
            <a:pPr marL="400050" indent="-400050">
              <a:buFont typeface="+mj-lt"/>
              <a:buAutoNum type="romanUcPeriod"/>
            </a:pPr>
            <a:r>
              <a:rPr lang="en-US" sz="2400" dirty="0" smtClean="0"/>
              <a:t>Where’s the beef?</a:t>
            </a:r>
          </a:p>
          <a:p>
            <a:pPr marL="400050" indent="-400050">
              <a:buFont typeface="+mj-lt"/>
              <a:buAutoNum type="romanUcPeriod"/>
            </a:pPr>
            <a:r>
              <a:rPr lang="en-US" sz="2400" dirty="0" smtClean="0"/>
              <a:t>Moody’s Green Bond Assessment (GBA)</a:t>
            </a:r>
          </a:p>
          <a:p>
            <a:pPr marL="400050" indent="-400050">
              <a:buFont typeface="+mj-lt"/>
              <a:buAutoNum type="romanUcPeriod"/>
            </a:pPr>
            <a:r>
              <a:rPr lang="en-US" sz="2400" dirty="0" smtClean="0"/>
              <a:t>Appendix</a:t>
            </a:r>
            <a:endParaRPr lang="en-US" sz="1800" dirty="0"/>
          </a:p>
        </p:txBody>
      </p:sp>
      <p:sp>
        <p:nvSpPr>
          <p:cNvPr id="4" name="Slide Number Placeholder 3"/>
          <p:cNvSpPr>
            <a:spLocks noGrp="1"/>
          </p:cNvSpPr>
          <p:nvPr>
            <p:ph type="sldNum" sz="quarter" idx="10"/>
          </p:nvPr>
        </p:nvSpPr>
        <p:spPr/>
        <p:txBody>
          <a:bodyPr/>
          <a:lstStyle/>
          <a:p>
            <a:fld id="{4BC24606-A675-4232-A82B-2AEAE3EAC220}" type="slidenum">
              <a:rPr lang="en-US" smtClean="0"/>
              <a:pPr/>
              <a:t>2</a:t>
            </a:fld>
            <a:endParaRPr lang="en-US" dirty="0"/>
          </a:p>
        </p:txBody>
      </p:sp>
    </p:spTree>
    <p:extLst>
      <p:ext uri="{BB962C8B-B14F-4D97-AF65-F5344CB8AC3E}">
        <p14:creationId xmlns:p14="http://schemas.microsoft.com/office/powerpoint/2010/main" val="3583910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633289"/>
            <a:ext cx="8229600" cy="311150"/>
          </a:xfrm>
        </p:spPr>
        <p:txBody>
          <a:bodyPr/>
          <a:lstStyle/>
          <a:p>
            <a:r>
              <a:rPr lang="en-US" dirty="0" smtClean="0"/>
              <a:t>Assessment Factor 2 Use of Proceeds (40%)</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3271672"/>
              </p:ext>
            </p:extLst>
          </p:nvPr>
        </p:nvGraphicFramePr>
        <p:xfrm>
          <a:off x="457201" y="1108735"/>
          <a:ext cx="8369300" cy="5069642"/>
        </p:xfrm>
        <a:graphic>
          <a:graphicData uri="http://schemas.openxmlformats.org/drawingml/2006/table">
            <a:tbl>
              <a:tblPr firstRow="1" bandRow="1">
                <a:tableStyleId>{073A0DAA-6AF3-43AB-8588-CEC1D06C72B9}</a:tableStyleId>
              </a:tblPr>
              <a:tblGrid>
                <a:gridCol w="853781"/>
                <a:gridCol w="7515519"/>
              </a:tblGrid>
              <a:tr h="405699">
                <a:tc>
                  <a:txBody>
                    <a:bodyPr/>
                    <a:lstStyle/>
                    <a:p>
                      <a:r>
                        <a:rPr lang="en-US" sz="1800" dirty="0" smtClean="0"/>
                        <a:t>Score</a:t>
                      </a:r>
                      <a:endParaRPr lang="en-US" sz="1800" dirty="0"/>
                    </a:p>
                  </a:txBody>
                  <a:tcPr/>
                </a:tc>
                <a:tc>
                  <a:txBody>
                    <a:bodyPr/>
                    <a:lstStyle/>
                    <a:p>
                      <a:r>
                        <a:rPr lang="en-US" sz="1800" dirty="0" smtClean="0"/>
                        <a:t>Sub-factor</a:t>
                      </a:r>
                      <a:endParaRPr lang="en-US" sz="1800" dirty="0"/>
                    </a:p>
                  </a:txBody>
                  <a:tcPr/>
                </a:tc>
              </a:tr>
              <a:tr h="912821">
                <a:tc>
                  <a:txBody>
                    <a:bodyPr/>
                    <a:lstStyle/>
                    <a:p>
                      <a:pPr algn="ctr"/>
                      <a:r>
                        <a:rPr lang="en-US" sz="1200" dirty="0" smtClean="0"/>
                        <a:t>1</a:t>
                      </a:r>
                      <a:endParaRPr lang="en-US" sz="1200" dirty="0"/>
                    </a:p>
                  </a:txBody>
                  <a:tcPr/>
                </a:tc>
                <a:tc>
                  <a:txBody>
                    <a:bodyPr/>
                    <a:lstStyle/>
                    <a:p>
                      <a:r>
                        <a:rPr lang="en-US" sz="1200" b="0" i="0" u="none" strike="noStrike" kern="1200" baseline="0" dirty="0" smtClean="0">
                          <a:solidFill>
                            <a:schemeClr val="dk1"/>
                          </a:solidFill>
                          <a:latin typeface="+mn-lt"/>
                          <a:ea typeface="+mn-ea"/>
                          <a:cs typeface="+mn-cs"/>
                        </a:rPr>
                        <a:t>&gt;95% - 100% of proceeds allocated to eligible project categories that are determined based on the issuer’s  adopted policies and the categories established under the Green Bond Principles that will be further informed by one or more robust and widely recognized green bond frameworks or taxonomies that qualify eligible projects, including any applicable regulatory guidelines.</a:t>
                      </a:r>
                      <a:endParaRPr lang="en-US" sz="1200" dirty="0"/>
                    </a:p>
                  </a:txBody>
                  <a:tcPr/>
                </a:tc>
              </a:tr>
              <a:tr h="912821">
                <a:tc>
                  <a:txBody>
                    <a:bodyPr/>
                    <a:lstStyle/>
                    <a:p>
                      <a:pPr algn="ctr"/>
                      <a:r>
                        <a:rPr lang="en-US" sz="1200" dirty="0" smtClean="0"/>
                        <a:t>2</a:t>
                      </a:r>
                      <a:endParaRPr lang="en-US" sz="1200" dirty="0"/>
                    </a:p>
                  </a:txBody>
                  <a:tcPr/>
                </a:tc>
                <a:tc>
                  <a:txBody>
                    <a:bodyPr/>
                    <a:lstStyle/>
                    <a:p>
                      <a:r>
                        <a:rPr lang="en-US" sz="1200" b="0" i="0" u="none" strike="noStrike" kern="1200" baseline="0" dirty="0" smtClean="0">
                          <a:solidFill>
                            <a:schemeClr val="dk1"/>
                          </a:solidFill>
                          <a:latin typeface="+mn-lt"/>
                          <a:ea typeface="+mn-ea"/>
                          <a:cs typeface="+mn-cs"/>
                        </a:rPr>
                        <a:t>90% - &lt;95% of proceeds allocated to eligible project categories that are determined based on the issuer’s adopted policies and the categories established under the Green Bond Principles that will be further informed by one or more robust and widely recognized green bond frameworks or taxonomies that qualify eligible projects, including any applicable regulatory guidelines.</a:t>
                      </a:r>
                      <a:endParaRPr lang="en-US" sz="1200" dirty="0"/>
                    </a:p>
                  </a:txBody>
                  <a:tcPr/>
                </a:tc>
              </a:tr>
              <a:tr h="912821">
                <a:tc>
                  <a:txBody>
                    <a:bodyPr/>
                    <a:lstStyle/>
                    <a:p>
                      <a:pPr algn="ctr"/>
                      <a:r>
                        <a:rPr lang="en-US" sz="1200" dirty="0" smtClean="0"/>
                        <a:t>3</a:t>
                      </a:r>
                      <a:endParaRPr lang="en-US" sz="1200" dirty="0"/>
                    </a:p>
                  </a:txBody>
                  <a:tcPr/>
                </a:tc>
                <a:tc>
                  <a:txBody>
                    <a:bodyPr/>
                    <a:lstStyle/>
                    <a:p>
                      <a:r>
                        <a:rPr lang="en-US" sz="1200" dirty="0" smtClean="0"/>
                        <a:t>80% - &lt;90% of proceeds allocated to eligible project categories that are determined based on the issuer’s adopted policies and the categories established under the Green Bond Principles that will be further informed by one or more robust and widely recognized green bond frameworks or taxonomies that qualify eligible projects, including any applicable regulatory guidelines.</a:t>
                      </a:r>
                      <a:endParaRPr lang="en-US" sz="1200" dirty="0"/>
                    </a:p>
                  </a:txBody>
                  <a:tcPr/>
                </a:tc>
              </a:tr>
              <a:tr h="912821">
                <a:tc>
                  <a:txBody>
                    <a:bodyPr/>
                    <a:lstStyle/>
                    <a:p>
                      <a:pPr algn="ctr"/>
                      <a:r>
                        <a:rPr lang="en-US" sz="1200" dirty="0" smtClean="0"/>
                        <a:t>4</a:t>
                      </a:r>
                      <a:endParaRPr lang="en-US" sz="1200" dirty="0"/>
                    </a:p>
                  </a:txBody>
                  <a:tcPr/>
                </a:tc>
                <a:tc>
                  <a:txBody>
                    <a:bodyPr/>
                    <a:lstStyle/>
                    <a:p>
                      <a:r>
                        <a:rPr lang="en-US" sz="1200" dirty="0" smtClean="0"/>
                        <a:t>50% - &lt;80% of proceeds allocated to eligible project categories that are determined based on the issuer’s adopted policies and the categories established under the Green Bond Principles that will be further informed by one or more robust and widely recognized green bond frameworks or taxonomies that qualify eligible projects, including any applicable regulatory guidelines.</a:t>
                      </a:r>
                      <a:endParaRPr lang="en-US" sz="1200" dirty="0"/>
                    </a:p>
                  </a:txBody>
                  <a:tcPr/>
                </a:tc>
              </a:tr>
              <a:tr h="1012659">
                <a:tc>
                  <a:txBody>
                    <a:bodyPr/>
                    <a:lstStyle/>
                    <a:p>
                      <a:pPr algn="ctr"/>
                      <a:r>
                        <a:rPr lang="en-US" sz="1200" dirty="0" smtClean="0"/>
                        <a:t>5</a:t>
                      </a:r>
                      <a:endParaRPr lang="en-US" sz="1200" dirty="0"/>
                    </a:p>
                  </a:txBody>
                  <a:tcPr/>
                </a:tc>
                <a:tc>
                  <a:txBody>
                    <a:bodyPr/>
                    <a:lstStyle/>
                    <a:p>
                      <a:r>
                        <a:rPr lang="en-US" sz="1200" dirty="0" smtClean="0"/>
                        <a:t>&lt;50% of proceeds allocated to eligible projects that are determined based on the issuer’s adopted policies and the categories established under the Green Bond Principles that will be further informed by one or more robust and widely recognized green bond frameworks or taxonomies that qualify eligible projects, including any applicable regulatory guidelines.</a:t>
                      </a:r>
                      <a:endParaRPr lang="en-US" sz="1200" dirty="0"/>
                    </a:p>
                  </a:txBody>
                  <a:tcPr/>
                </a:tc>
              </a:tr>
            </a:tbl>
          </a:graphicData>
        </a:graphic>
      </p:graphicFrame>
      <p:sp>
        <p:nvSpPr>
          <p:cNvPr id="3" name="Slide Number Placeholder 2"/>
          <p:cNvSpPr>
            <a:spLocks noGrp="1"/>
          </p:cNvSpPr>
          <p:nvPr>
            <p:ph type="sldNum" sz="quarter" idx="10"/>
          </p:nvPr>
        </p:nvSpPr>
        <p:spPr/>
        <p:txBody>
          <a:bodyPr/>
          <a:lstStyle/>
          <a:p>
            <a:fld id="{4BC24606-A675-4232-A82B-2AEAE3EAC220}" type="slidenum">
              <a:rPr lang="en-US" smtClean="0"/>
              <a:pPr/>
              <a:t>20</a:t>
            </a:fld>
            <a:endParaRPr lang="en-US" dirty="0"/>
          </a:p>
        </p:txBody>
      </p:sp>
    </p:spTree>
    <p:extLst>
      <p:ext uri="{BB962C8B-B14F-4D97-AF65-F5344CB8AC3E}">
        <p14:creationId xmlns:p14="http://schemas.microsoft.com/office/powerpoint/2010/main" val="125386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652"/>
            <a:ext cx="8229600" cy="311150"/>
          </a:xfrm>
        </p:spPr>
        <p:txBody>
          <a:bodyPr/>
          <a:lstStyle/>
          <a:p>
            <a:r>
              <a:rPr lang="en-US" dirty="0" smtClean="0"/>
              <a:t>Green Bonds Assessment Scorecard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6390589"/>
              </p:ext>
            </p:extLst>
          </p:nvPr>
        </p:nvGraphicFramePr>
        <p:xfrm>
          <a:off x="457200" y="1143000"/>
          <a:ext cx="4048125" cy="4924168"/>
        </p:xfrm>
        <a:graphic>
          <a:graphicData uri="http://schemas.openxmlformats.org/drawingml/2006/table">
            <a:tbl>
              <a:tblPr firstRow="1" bandRow="1">
                <a:tableStyleId>{073A0DAA-6AF3-43AB-8588-CEC1D06C72B9}</a:tableStyleId>
              </a:tblPr>
              <a:tblGrid>
                <a:gridCol w="2438400"/>
                <a:gridCol w="1609725"/>
              </a:tblGrid>
              <a:tr h="400678">
                <a:tc>
                  <a:txBody>
                    <a:bodyPr/>
                    <a:lstStyle/>
                    <a:p>
                      <a:r>
                        <a:rPr lang="en-US" dirty="0" smtClean="0"/>
                        <a:t>Assessment Factor</a:t>
                      </a:r>
                      <a:endParaRPr lang="en-US" b="0" dirty="0">
                        <a:solidFill>
                          <a:schemeClr val="bg2"/>
                        </a:solidFill>
                      </a:endParaRPr>
                    </a:p>
                  </a:txBody>
                  <a:tcPr/>
                </a:tc>
                <a:tc>
                  <a:txBody>
                    <a:bodyPr/>
                    <a:lstStyle/>
                    <a:p>
                      <a:pPr algn="ctr"/>
                      <a:r>
                        <a:rPr lang="en-US" dirty="0" smtClean="0"/>
                        <a:t>Weight</a:t>
                      </a:r>
                      <a:endParaRPr lang="en-US" b="0" dirty="0">
                        <a:solidFill>
                          <a:schemeClr val="bg2"/>
                        </a:solidFill>
                      </a:endParaRPr>
                    </a:p>
                  </a:txBody>
                  <a:tcPr>
                    <a:solidFill>
                      <a:srgbClr val="0028A0"/>
                    </a:solidFill>
                  </a:tcPr>
                </a:tc>
              </a:tr>
              <a:tr h="836050">
                <a:tc>
                  <a:txBody>
                    <a:bodyPr/>
                    <a:lstStyle/>
                    <a:p>
                      <a:pPr marL="342900" indent="-342900">
                        <a:buFont typeface="+mj-lt"/>
                        <a:buAutoNum type="arabicPeriod"/>
                      </a:pPr>
                      <a:r>
                        <a:rPr lang="en-US" sz="1600" dirty="0" smtClean="0"/>
                        <a:t>Organization</a:t>
                      </a:r>
                      <a:r>
                        <a:rPr lang="en-US" sz="1600" baseline="0" dirty="0" smtClean="0"/>
                        <a:t> </a:t>
                      </a:r>
                      <a:endParaRPr lang="en-US" sz="1600" baseline="0" dirty="0" smtClean="0">
                        <a:solidFill>
                          <a:schemeClr val="bg2"/>
                        </a:solidFill>
                      </a:endParaRPr>
                    </a:p>
                  </a:txBody>
                  <a:tcPr anchor="ctr"/>
                </a:tc>
                <a:tc>
                  <a:txBody>
                    <a:bodyPr/>
                    <a:lstStyle/>
                    <a:p>
                      <a:pPr marL="0" indent="0" algn="ctr">
                        <a:buFont typeface="+mj-lt"/>
                        <a:buNone/>
                      </a:pPr>
                      <a:r>
                        <a:rPr lang="en-US" sz="1600" dirty="0" smtClean="0"/>
                        <a:t>15%</a:t>
                      </a:r>
                      <a:endParaRPr lang="en-US" sz="1600" dirty="0">
                        <a:solidFill>
                          <a:schemeClr val="bg2"/>
                        </a:solidFill>
                      </a:endParaRPr>
                    </a:p>
                  </a:txBody>
                  <a:tcPr anchor="ctr"/>
                </a:tc>
              </a:tr>
              <a:tr h="921860">
                <a:tc>
                  <a:txBody>
                    <a:bodyPr/>
                    <a:lstStyle/>
                    <a:p>
                      <a:pPr marL="0" indent="0">
                        <a:buFont typeface="+mj-lt"/>
                        <a:buNone/>
                      </a:pPr>
                      <a:r>
                        <a:rPr lang="en-US" sz="1600" dirty="0" smtClean="0"/>
                        <a:t>2.  Use of proceeds</a:t>
                      </a:r>
                      <a:endParaRPr lang="en-US" sz="1600" dirty="0">
                        <a:solidFill>
                          <a:schemeClr val="bg2"/>
                        </a:solidFill>
                      </a:endParaRPr>
                    </a:p>
                  </a:txBody>
                  <a:tcPr anchor="ctr"/>
                </a:tc>
                <a:tc>
                  <a:txBody>
                    <a:bodyPr/>
                    <a:lstStyle/>
                    <a:p>
                      <a:pPr algn="ctr"/>
                      <a:r>
                        <a:rPr lang="en-US" sz="1600" dirty="0" smtClean="0"/>
                        <a:t>40%</a:t>
                      </a:r>
                      <a:endParaRPr lang="en-US" sz="1600" dirty="0">
                        <a:solidFill>
                          <a:schemeClr val="bg2"/>
                        </a:solidFill>
                      </a:endParaRPr>
                    </a:p>
                  </a:txBody>
                  <a:tcPr anchor="ctr"/>
                </a:tc>
              </a:tr>
              <a:tr h="921860">
                <a:tc>
                  <a:txBody>
                    <a:bodyPr/>
                    <a:lstStyle/>
                    <a:p>
                      <a:r>
                        <a:rPr lang="en-US" sz="1600" dirty="0" smtClean="0"/>
                        <a:t>3.  Disclosure on the use of proceeds</a:t>
                      </a:r>
                      <a:endParaRPr lang="en-US" sz="1600" dirty="0">
                        <a:solidFill>
                          <a:schemeClr val="bg2"/>
                        </a:solidFill>
                      </a:endParaRPr>
                    </a:p>
                  </a:txBody>
                  <a:tcPr anchor="ctr"/>
                </a:tc>
                <a:tc>
                  <a:txBody>
                    <a:bodyPr/>
                    <a:lstStyle/>
                    <a:p>
                      <a:pPr algn="ctr"/>
                      <a:r>
                        <a:rPr lang="en-US" sz="1600" dirty="0" smtClean="0"/>
                        <a:t>10%</a:t>
                      </a:r>
                      <a:endParaRPr lang="en-US" sz="1600" dirty="0">
                        <a:solidFill>
                          <a:schemeClr val="bg2"/>
                        </a:solidFill>
                      </a:endParaRPr>
                    </a:p>
                  </a:txBody>
                  <a:tcPr anchor="ctr"/>
                </a:tc>
              </a:tr>
              <a:tr h="921860">
                <a:tc>
                  <a:txBody>
                    <a:bodyPr/>
                    <a:lstStyle/>
                    <a:p>
                      <a:r>
                        <a:rPr lang="en-US" sz="1600" dirty="0" smtClean="0"/>
                        <a:t>4.  Management</a:t>
                      </a:r>
                      <a:r>
                        <a:rPr lang="en-US" sz="1600" baseline="0" dirty="0" smtClean="0"/>
                        <a:t> of proceeds</a:t>
                      </a:r>
                      <a:endParaRPr lang="en-US" sz="1600" dirty="0">
                        <a:solidFill>
                          <a:schemeClr val="bg2"/>
                        </a:solidFill>
                      </a:endParaRPr>
                    </a:p>
                  </a:txBody>
                  <a:tcPr anchor="ctr"/>
                </a:tc>
                <a:tc>
                  <a:txBody>
                    <a:bodyPr/>
                    <a:lstStyle/>
                    <a:p>
                      <a:pPr algn="ctr"/>
                      <a:r>
                        <a:rPr lang="en-US" sz="1600" dirty="0" smtClean="0"/>
                        <a:t>15%</a:t>
                      </a:r>
                      <a:endParaRPr lang="en-US" sz="1600" dirty="0">
                        <a:solidFill>
                          <a:schemeClr val="bg2"/>
                        </a:solidFill>
                      </a:endParaRPr>
                    </a:p>
                  </a:txBody>
                  <a:tcPr anchor="ctr"/>
                </a:tc>
              </a:tr>
              <a:tr h="921860">
                <a:tc>
                  <a:txBody>
                    <a:bodyPr/>
                    <a:lstStyle/>
                    <a:p>
                      <a:r>
                        <a:rPr lang="en-US" sz="1600" dirty="0" smtClean="0"/>
                        <a:t>5.  Ongoing reporting and disclosure</a:t>
                      </a:r>
                      <a:endParaRPr lang="en-US" sz="1600" dirty="0">
                        <a:solidFill>
                          <a:schemeClr val="bg2"/>
                        </a:solidFill>
                      </a:endParaRPr>
                    </a:p>
                  </a:txBody>
                  <a:tcPr anchor="ctr"/>
                </a:tc>
                <a:tc>
                  <a:txBody>
                    <a:bodyPr/>
                    <a:lstStyle/>
                    <a:p>
                      <a:pPr algn="ctr"/>
                      <a:r>
                        <a:rPr lang="en-US" sz="1600" dirty="0" smtClean="0"/>
                        <a:t>20%</a:t>
                      </a:r>
                      <a:endParaRPr lang="en-US" sz="1600" dirty="0">
                        <a:solidFill>
                          <a:schemeClr val="bg2"/>
                        </a:solidFill>
                      </a:endParaRPr>
                    </a:p>
                  </a:txBody>
                  <a:tcPr anchor="ctr"/>
                </a:tc>
              </a:tr>
            </a:tbl>
          </a:graphicData>
        </a:graphic>
      </p:graphicFrame>
      <p:sp>
        <p:nvSpPr>
          <p:cNvPr id="9" name="TextBox 8"/>
          <p:cNvSpPr txBox="1"/>
          <p:nvPr/>
        </p:nvSpPr>
        <p:spPr>
          <a:xfrm>
            <a:off x="4724400" y="1571685"/>
            <a:ext cx="4191000" cy="4154984"/>
          </a:xfrm>
          <a:prstGeom prst="rect">
            <a:avLst/>
          </a:prstGeom>
          <a:noFill/>
        </p:spPr>
        <p:txBody>
          <a:bodyPr wrap="square" rtlCol="0">
            <a:spAutoFit/>
          </a:bodyPr>
          <a:lstStyle/>
          <a:p>
            <a:pPr marL="285750" indent="-285750" algn="l">
              <a:spcBef>
                <a:spcPts val="2400"/>
              </a:spcBef>
              <a:buFont typeface="Arial" panose="020B0604020202020204" pitchFamily="34" charset="0"/>
              <a:buChar char="•"/>
            </a:pPr>
            <a:r>
              <a:rPr lang="en-US" dirty="0" smtClean="0">
                <a:solidFill>
                  <a:schemeClr val="bg2"/>
                </a:solidFill>
              </a:rPr>
              <a:t>Each of the five factors is scored on a scale from 1 to 5. </a:t>
            </a:r>
          </a:p>
          <a:p>
            <a:pPr marL="285750" indent="-285750" algn="l">
              <a:spcBef>
                <a:spcPts val="2400"/>
              </a:spcBef>
              <a:buFont typeface="Arial" panose="020B0604020202020204" pitchFamily="34" charset="0"/>
              <a:buChar char="•"/>
            </a:pPr>
            <a:r>
              <a:rPr lang="en-US" dirty="0" smtClean="0">
                <a:solidFill>
                  <a:schemeClr val="bg2"/>
                </a:solidFill>
              </a:rPr>
              <a:t>For factors 1, 3, 4, and 5, scoring is based on the number of sub-factors for which the stated criteria is satisfied.  </a:t>
            </a:r>
          </a:p>
          <a:p>
            <a:pPr marL="285750" indent="-285750" algn="l">
              <a:spcBef>
                <a:spcPts val="2400"/>
              </a:spcBef>
              <a:buFont typeface="Arial" panose="020B0604020202020204" pitchFamily="34" charset="0"/>
              <a:buChar char="•"/>
            </a:pPr>
            <a:r>
              <a:rPr lang="en-US" dirty="0" smtClean="0">
                <a:solidFill>
                  <a:schemeClr val="bg2"/>
                </a:solidFill>
              </a:rPr>
              <a:t>For example, in order to achieve a factor score of 1 the criteria for all five sub-factors must be satisfied.  In the same way, in order to achieve a score of 2, four of the five sub-factors must be satisfied, etc.  In contrast, scoring for factor 2 is based on qualitative and quantitative gradations that are shown in the scorecard.</a:t>
            </a:r>
            <a:endParaRPr lang="en-US" dirty="0">
              <a:solidFill>
                <a:schemeClr val="bg2"/>
              </a:solidFill>
            </a:endParaRPr>
          </a:p>
        </p:txBody>
      </p:sp>
      <p:sp>
        <p:nvSpPr>
          <p:cNvPr id="10" name="TextBox 9"/>
          <p:cNvSpPr txBox="1"/>
          <p:nvPr/>
        </p:nvSpPr>
        <p:spPr>
          <a:xfrm>
            <a:off x="4800600" y="1143000"/>
            <a:ext cx="4114800" cy="369332"/>
          </a:xfrm>
          <a:prstGeom prst="rect">
            <a:avLst/>
          </a:prstGeom>
          <a:solidFill>
            <a:srgbClr val="0028A0"/>
          </a:solidFill>
          <a:ln>
            <a:solidFill>
              <a:schemeClr val="accent1"/>
            </a:solidFill>
          </a:ln>
        </p:spPr>
        <p:txBody>
          <a:bodyPr wrap="square" rtlCol="0">
            <a:spAutoFit/>
          </a:bodyPr>
          <a:lstStyle/>
          <a:p>
            <a:pPr algn="ctr"/>
            <a:r>
              <a:rPr lang="en-US" sz="1800" b="1" dirty="0" smtClean="0">
                <a:solidFill>
                  <a:schemeClr val="accent3"/>
                </a:solidFill>
                <a:latin typeface="+mn-lt"/>
              </a:rPr>
              <a:t>Explanation </a:t>
            </a:r>
            <a:endParaRPr lang="en-US" sz="1800" b="1" dirty="0">
              <a:solidFill>
                <a:schemeClr val="accent3"/>
              </a:solidFill>
              <a:latin typeface="+mn-lt"/>
            </a:endParaRPr>
          </a:p>
        </p:txBody>
      </p:sp>
      <p:sp>
        <p:nvSpPr>
          <p:cNvPr id="3" name="Slide Number Placeholder 2"/>
          <p:cNvSpPr>
            <a:spLocks noGrp="1"/>
          </p:cNvSpPr>
          <p:nvPr>
            <p:ph type="sldNum" sz="quarter" idx="10"/>
          </p:nvPr>
        </p:nvSpPr>
        <p:spPr/>
        <p:txBody>
          <a:bodyPr/>
          <a:lstStyle/>
          <a:p>
            <a:fld id="{4BC24606-A675-4232-A82B-2AEAE3EAC220}" type="slidenum">
              <a:rPr lang="en-US" smtClean="0"/>
              <a:pPr/>
              <a:t>21</a:t>
            </a:fld>
            <a:endParaRPr lang="en-US" dirty="0"/>
          </a:p>
        </p:txBody>
      </p:sp>
    </p:spTree>
    <p:extLst>
      <p:ext uri="{BB962C8B-B14F-4D97-AF65-F5344CB8AC3E}">
        <p14:creationId xmlns:p14="http://schemas.microsoft.com/office/powerpoint/2010/main" val="106960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11150"/>
          </a:xfrm>
        </p:spPr>
        <p:txBody>
          <a:bodyPr/>
          <a:lstStyle/>
          <a:p>
            <a:r>
              <a:rPr lang="en-US" dirty="0"/>
              <a:t>Green Bonds Assessment </a:t>
            </a:r>
            <a:r>
              <a:rPr lang="en-US" dirty="0" smtClean="0"/>
              <a:t>Scorecard</a:t>
            </a:r>
            <a:endParaRPr lang="en-US" dirty="0"/>
          </a:p>
        </p:txBody>
      </p:sp>
      <p:sp>
        <p:nvSpPr>
          <p:cNvPr id="4" name="Content Placeholder 3"/>
          <p:cNvSpPr>
            <a:spLocks noGrp="1"/>
          </p:cNvSpPr>
          <p:nvPr>
            <p:ph idx="1"/>
          </p:nvPr>
        </p:nvSpPr>
        <p:spPr>
          <a:xfrm>
            <a:off x="447675" y="990600"/>
            <a:ext cx="8229600" cy="4954588"/>
          </a:xfrm>
        </p:spPr>
        <p:txBody>
          <a:bodyPr/>
          <a:lstStyle/>
          <a:p>
            <a:endParaRPr lang="en-US" sz="2000" dirty="0" smtClean="0"/>
          </a:p>
          <a:p>
            <a:endParaRPr lang="en-US" sz="2000" dirty="0" smtClean="0"/>
          </a:p>
          <a:p>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699008353"/>
              </p:ext>
            </p:extLst>
          </p:nvPr>
        </p:nvGraphicFramePr>
        <p:xfrm>
          <a:off x="471314" y="1343786"/>
          <a:ext cx="8212312" cy="1036159"/>
        </p:xfrm>
        <a:graphic>
          <a:graphicData uri="http://schemas.openxmlformats.org/drawingml/2006/table">
            <a:tbl>
              <a:tblPr firstRow="1" firstCol="1" bandRow="1">
                <a:tableStyleId>{793D81CF-94F2-401A-BA57-92F5A7B2D0C5}</a:tableStyleId>
              </a:tblPr>
              <a:tblGrid>
                <a:gridCol w="1596533"/>
                <a:gridCol w="1596533"/>
                <a:gridCol w="1598060"/>
                <a:gridCol w="1596533"/>
                <a:gridCol w="1824653"/>
              </a:tblGrid>
              <a:tr h="547644">
                <a:tc>
                  <a:txBody>
                    <a:bodyPr/>
                    <a:lstStyle/>
                    <a:p>
                      <a:pPr marL="0" marR="0" algn="ctr">
                        <a:lnSpc>
                          <a:spcPct val="90000"/>
                        </a:lnSpc>
                        <a:spcBef>
                          <a:spcPts val="600"/>
                        </a:spcBef>
                        <a:spcAft>
                          <a:spcPts val="200"/>
                        </a:spcAft>
                      </a:pPr>
                      <a:r>
                        <a:rPr lang="en-US" sz="1800" dirty="0">
                          <a:effectLst/>
                        </a:rPr>
                        <a:t>GB1</a:t>
                      </a:r>
                      <a:endParaRPr lang="en-US" sz="1800" dirty="0">
                        <a:solidFill>
                          <a:srgbClr val="0078BE"/>
                        </a:solidFill>
                        <a:effectLst/>
                        <a:latin typeface="Bliss Pro Bold"/>
                        <a:ea typeface="Times New Roman"/>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90000"/>
                        </a:lnSpc>
                        <a:spcBef>
                          <a:spcPts val="600"/>
                        </a:spcBef>
                        <a:spcAft>
                          <a:spcPts val="200"/>
                        </a:spcAft>
                      </a:pPr>
                      <a:r>
                        <a:rPr lang="en-US" sz="1800" dirty="0">
                          <a:effectLst/>
                        </a:rPr>
                        <a:t>GB2</a:t>
                      </a:r>
                      <a:endParaRPr lang="en-US" sz="1800" dirty="0">
                        <a:solidFill>
                          <a:srgbClr val="0078BE"/>
                        </a:solidFill>
                        <a:effectLst/>
                        <a:latin typeface="Bliss Pro Bold"/>
                        <a:ea typeface="Times New Roman"/>
                        <a:cs typeface="Times New Roman"/>
                      </a:endParaRPr>
                    </a:p>
                  </a:txBody>
                  <a:tcPr marL="68580" marR="68580" marT="0" marB="0" anchor="ctr"/>
                </a:tc>
                <a:tc>
                  <a:txBody>
                    <a:bodyPr/>
                    <a:lstStyle/>
                    <a:p>
                      <a:pPr marL="0" marR="0" algn="ctr">
                        <a:lnSpc>
                          <a:spcPct val="90000"/>
                        </a:lnSpc>
                        <a:spcBef>
                          <a:spcPts val="600"/>
                        </a:spcBef>
                        <a:spcAft>
                          <a:spcPts val="200"/>
                        </a:spcAft>
                      </a:pPr>
                      <a:r>
                        <a:rPr lang="en-US" sz="1800" dirty="0">
                          <a:effectLst/>
                        </a:rPr>
                        <a:t>GB3</a:t>
                      </a:r>
                      <a:endParaRPr lang="en-US" sz="1800" dirty="0">
                        <a:solidFill>
                          <a:srgbClr val="0078BE"/>
                        </a:solidFill>
                        <a:effectLst/>
                        <a:latin typeface="Bliss Pro Bold"/>
                        <a:ea typeface="Times New Roman"/>
                        <a:cs typeface="Times New Roman"/>
                      </a:endParaRPr>
                    </a:p>
                  </a:txBody>
                  <a:tcPr marL="68580" marR="68580" marT="0" marB="0" anchor="ctr"/>
                </a:tc>
                <a:tc>
                  <a:txBody>
                    <a:bodyPr/>
                    <a:lstStyle/>
                    <a:p>
                      <a:pPr marL="0" marR="0" algn="ctr">
                        <a:lnSpc>
                          <a:spcPct val="90000"/>
                        </a:lnSpc>
                        <a:spcBef>
                          <a:spcPts val="600"/>
                        </a:spcBef>
                        <a:spcAft>
                          <a:spcPts val="200"/>
                        </a:spcAft>
                      </a:pPr>
                      <a:r>
                        <a:rPr lang="en-US" sz="1800" dirty="0">
                          <a:effectLst/>
                        </a:rPr>
                        <a:t>GB4</a:t>
                      </a:r>
                      <a:endParaRPr lang="en-US" sz="1800" dirty="0">
                        <a:solidFill>
                          <a:srgbClr val="0078BE"/>
                        </a:solidFill>
                        <a:effectLst/>
                        <a:latin typeface="Bliss Pro Bold"/>
                        <a:ea typeface="Times New Roman"/>
                        <a:cs typeface="Times New Roman"/>
                      </a:endParaRPr>
                    </a:p>
                  </a:txBody>
                  <a:tcPr marL="68580" marR="68580" marT="0" marB="0" anchor="ctr"/>
                </a:tc>
                <a:tc>
                  <a:txBody>
                    <a:bodyPr/>
                    <a:lstStyle/>
                    <a:p>
                      <a:pPr marL="0" marR="0" algn="ctr">
                        <a:lnSpc>
                          <a:spcPct val="90000"/>
                        </a:lnSpc>
                        <a:spcBef>
                          <a:spcPts val="600"/>
                        </a:spcBef>
                        <a:spcAft>
                          <a:spcPts val="200"/>
                        </a:spcAft>
                      </a:pPr>
                      <a:r>
                        <a:rPr lang="en-US" sz="1800" dirty="0">
                          <a:effectLst/>
                        </a:rPr>
                        <a:t>GB5</a:t>
                      </a:r>
                      <a:endParaRPr lang="en-US" sz="1800" dirty="0">
                        <a:solidFill>
                          <a:srgbClr val="0078BE"/>
                        </a:solidFill>
                        <a:effectLst/>
                        <a:latin typeface="Bliss Pro Bold"/>
                        <a:ea typeface="Times New Roman"/>
                        <a:cs typeface="Times New Roman"/>
                      </a:endParaRPr>
                    </a:p>
                  </a:txBody>
                  <a:tcPr marL="68580" marR="68580" marT="0" marB="0" anchor="ctr">
                    <a:lnR w="12700" cap="flat" cmpd="sng" algn="ctr">
                      <a:noFill/>
                      <a:prstDash val="solid"/>
                      <a:round/>
                      <a:headEnd type="none" w="med" len="med"/>
                      <a:tailEnd type="none" w="med" len="med"/>
                    </a:lnR>
                  </a:tcPr>
                </a:tc>
              </a:tr>
              <a:tr h="488515">
                <a:tc>
                  <a:txBody>
                    <a:bodyPr/>
                    <a:lstStyle/>
                    <a:p>
                      <a:pPr marL="0" marR="0" algn="ctr">
                        <a:lnSpc>
                          <a:spcPct val="95000"/>
                        </a:lnSpc>
                        <a:spcBef>
                          <a:spcPts val="250"/>
                        </a:spcBef>
                        <a:spcAft>
                          <a:spcPts val="250"/>
                        </a:spcAft>
                      </a:pPr>
                      <a:r>
                        <a:rPr lang="en-US" sz="1800" b="0" u="sng" dirty="0">
                          <a:effectLst/>
                        </a:rPr>
                        <a:t>&lt;</a:t>
                      </a:r>
                      <a:r>
                        <a:rPr lang="en-US" sz="1800" b="0" dirty="0">
                          <a:effectLst/>
                        </a:rPr>
                        <a:t> 1.5</a:t>
                      </a:r>
                      <a:endParaRPr lang="en-US" sz="1800" b="0" dirty="0">
                        <a:effectLst/>
                        <a:latin typeface="Bliss Pro Regular"/>
                        <a:ea typeface="Times New Roman"/>
                        <a:cs typeface="Times New Roman"/>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gn="ctr">
                        <a:lnSpc>
                          <a:spcPct val="95000"/>
                        </a:lnSpc>
                        <a:spcBef>
                          <a:spcPts val="250"/>
                        </a:spcBef>
                        <a:spcAft>
                          <a:spcPts val="250"/>
                        </a:spcAft>
                      </a:pPr>
                      <a:r>
                        <a:rPr lang="en-US" sz="1800" dirty="0" smtClean="0">
                          <a:effectLst/>
                        </a:rPr>
                        <a:t>1.5 </a:t>
                      </a:r>
                      <a:r>
                        <a:rPr lang="en-US" sz="1800" dirty="0">
                          <a:effectLst/>
                        </a:rPr>
                        <a:t>- 2.5</a:t>
                      </a:r>
                      <a:endParaRPr lang="en-US" sz="1800" dirty="0">
                        <a:effectLst/>
                        <a:latin typeface="Bliss Pro Regular"/>
                        <a:ea typeface="Times New Roman"/>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95000"/>
                        </a:lnSpc>
                        <a:spcBef>
                          <a:spcPts val="250"/>
                        </a:spcBef>
                        <a:spcAft>
                          <a:spcPts val="250"/>
                        </a:spcAft>
                      </a:pPr>
                      <a:r>
                        <a:rPr lang="en-US" sz="1800" dirty="0">
                          <a:effectLst/>
                        </a:rPr>
                        <a:t>2.5 - 3.5</a:t>
                      </a:r>
                      <a:endParaRPr lang="en-US" sz="1800" dirty="0">
                        <a:effectLst/>
                        <a:latin typeface="Bliss Pro Regular"/>
                        <a:ea typeface="Times New Roman"/>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95000"/>
                        </a:lnSpc>
                        <a:spcBef>
                          <a:spcPts val="250"/>
                        </a:spcBef>
                        <a:spcAft>
                          <a:spcPts val="250"/>
                        </a:spcAft>
                      </a:pPr>
                      <a:r>
                        <a:rPr lang="en-US" sz="1800" dirty="0">
                          <a:effectLst/>
                        </a:rPr>
                        <a:t>3.5 - 4.5</a:t>
                      </a:r>
                      <a:endParaRPr lang="en-US" sz="1800" dirty="0">
                        <a:effectLst/>
                        <a:latin typeface="Bliss Pro Regular"/>
                        <a:ea typeface="Times New Roman"/>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0" marR="0" algn="ctr">
                        <a:lnSpc>
                          <a:spcPct val="95000"/>
                        </a:lnSpc>
                        <a:spcBef>
                          <a:spcPts val="250"/>
                        </a:spcBef>
                        <a:spcAft>
                          <a:spcPts val="250"/>
                        </a:spcAft>
                      </a:pPr>
                      <a:r>
                        <a:rPr lang="en-US" sz="1800" dirty="0">
                          <a:effectLst/>
                        </a:rPr>
                        <a:t>&gt; 4.5</a:t>
                      </a:r>
                      <a:endParaRPr lang="en-US" sz="1800" dirty="0">
                        <a:effectLst/>
                        <a:latin typeface="Bliss Pro Regular"/>
                        <a:ea typeface="Times New Roman"/>
                        <a:cs typeface="Times New Roman"/>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7" name="TextBox 6"/>
          <p:cNvSpPr txBox="1"/>
          <p:nvPr/>
        </p:nvSpPr>
        <p:spPr>
          <a:xfrm>
            <a:off x="383632" y="2798220"/>
            <a:ext cx="8458200" cy="2923877"/>
          </a:xfrm>
          <a:prstGeom prst="rect">
            <a:avLst/>
          </a:prstGeom>
          <a:noFill/>
        </p:spPr>
        <p:txBody>
          <a:bodyPr wrap="square" rtlCol="0">
            <a:spAutoFit/>
          </a:bodyPr>
          <a:lstStyle/>
          <a:p>
            <a:pPr marL="285750" indent="-285750" algn="l">
              <a:spcBef>
                <a:spcPts val="0"/>
              </a:spcBef>
              <a:buFont typeface="Arial" panose="020B0604020202020204" pitchFamily="34" charset="0"/>
              <a:buChar char="•"/>
            </a:pPr>
            <a:r>
              <a:rPr lang="en-US" kern="0" dirty="0">
                <a:solidFill>
                  <a:srgbClr val="000000"/>
                </a:solidFill>
                <a:latin typeface="Arial"/>
              </a:rPr>
              <a:t>The numerical score for each factor is multiplied by the weight for that factor with the results then summed to produce a composite weighted-factor score </a:t>
            </a:r>
            <a:endParaRPr lang="en-US" kern="0" dirty="0" smtClean="0">
              <a:solidFill>
                <a:srgbClr val="000000"/>
              </a:solidFill>
              <a:latin typeface="Arial"/>
            </a:endParaRPr>
          </a:p>
          <a:p>
            <a:pPr marL="285750" indent="-285750" algn="l">
              <a:spcBef>
                <a:spcPts val="2400"/>
              </a:spcBef>
              <a:buFont typeface="Arial" panose="020B0604020202020204" pitchFamily="34" charset="0"/>
              <a:buChar char="•"/>
            </a:pPr>
            <a:r>
              <a:rPr lang="en-US" kern="0" dirty="0">
                <a:solidFill>
                  <a:srgbClr val="000000"/>
                </a:solidFill>
                <a:latin typeface="Arial"/>
              </a:rPr>
              <a:t>The composite weighted factor score is then mapped back to an overall score using the legend </a:t>
            </a:r>
            <a:r>
              <a:rPr lang="en-US" kern="0" dirty="0" smtClean="0">
                <a:solidFill>
                  <a:srgbClr val="000000"/>
                </a:solidFill>
                <a:latin typeface="Arial"/>
              </a:rPr>
              <a:t>above</a:t>
            </a:r>
          </a:p>
          <a:p>
            <a:pPr marL="285750" lvl="0" indent="-285750" algn="l">
              <a:spcBef>
                <a:spcPts val="2400"/>
              </a:spcBef>
              <a:buFont typeface="Arial" panose="020B0604020202020204" pitchFamily="34" charset="0"/>
              <a:buChar char="•"/>
            </a:pPr>
            <a:r>
              <a:rPr lang="en-US" kern="0" dirty="0">
                <a:solidFill>
                  <a:srgbClr val="000000"/>
                </a:solidFill>
                <a:latin typeface="Arial"/>
              </a:rPr>
              <a:t>Due to its over-arching importance, scores of 4 and 5 in the Use of Proceeds factor will cap the scorecard outcome and will generally cap the GBA grade at the corresponding levels, i.e. GB4 and GB5.    </a:t>
            </a:r>
          </a:p>
          <a:p>
            <a:pPr marL="285750" indent="-285750" algn="l">
              <a:spcBef>
                <a:spcPts val="0"/>
              </a:spcBef>
              <a:buFont typeface="Arial" panose="020B0604020202020204" pitchFamily="34" charset="0"/>
              <a:buChar char="•"/>
            </a:pPr>
            <a:endParaRPr lang="en-US" kern="0" dirty="0" smtClean="0">
              <a:solidFill>
                <a:srgbClr val="000000"/>
              </a:solidFill>
              <a:latin typeface="Arial"/>
            </a:endParaRPr>
          </a:p>
          <a:p>
            <a:pPr marL="285750" indent="-285750" algn="l">
              <a:spcBef>
                <a:spcPts val="0"/>
              </a:spcBef>
              <a:buFont typeface="Arial" panose="020B0604020202020204" pitchFamily="34" charset="0"/>
              <a:buChar char="•"/>
            </a:pPr>
            <a:endParaRPr lang="en-US" dirty="0" smtClean="0"/>
          </a:p>
        </p:txBody>
      </p:sp>
      <p:sp>
        <p:nvSpPr>
          <p:cNvPr id="3" name="Slide Number Placeholder 2"/>
          <p:cNvSpPr>
            <a:spLocks noGrp="1"/>
          </p:cNvSpPr>
          <p:nvPr>
            <p:ph type="sldNum" sz="quarter" idx="10"/>
          </p:nvPr>
        </p:nvSpPr>
        <p:spPr/>
        <p:txBody>
          <a:bodyPr/>
          <a:lstStyle/>
          <a:p>
            <a:fld id="{4BC24606-A675-4232-A82B-2AEAE3EAC220}" type="slidenum">
              <a:rPr lang="en-US" smtClean="0"/>
              <a:pPr/>
              <a:t>22</a:t>
            </a:fld>
            <a:endParaRPr lang="en-US" dirty="0"/>
          </a:p>
        </p:txBody>
      </p:sp>
    </p:spTree>
    <p:extLst>
      <p:ext uri="{BB962C8B-B14F-4D97-AF65-F5344CB8AC3E}">
        <p14:creationId xmlns:p14="http://schemas.microsoft.com/office/powerpoint/2010/main" val="236585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GBA Scorecard Illustration</a:t>
            </a:r>
            <a:endParaRPr lang="en-US" dirty="0"/>
          </a:p>
        </p:txBody>
      </p:sp>
      <p:sp>
        <p:nvSpPr>
          <p:cNvPr id="5" name="Slide Number Placeholder 4"/>
          <p:cNvSpPr>
            <a:spLocks noGrp="1"/>
          </p:cNvSpPr>
          <p:nvPr>
            <p:ph type="sldNum" sz="quarter" idx="4294967295"/>
          </p:nvPr>
        </p:nvSpPr>
        <p:spPr>
          <a:xfrm>
            <a:off x="8589963" y="6475413"/>
            <a:ext cx="428625" cy="155575"/>
          </a:xfrm>
          <a:prstGeom prst="rect">
            <a:avLst/>
          </a:prstGeom>
        </p:spPr>
        <p:txBody>
          <a:bodyPr/>
          <a:lstStyle/>
          <a:p>
            <a:fld id="{31B73113-CFCB-42CB-AF7B-13BBE79B37EB}" type="slidenum">
              <a:rPr lang="en-US" smtClean="0">
                <a:solidFill>
                  <a:srgbClr val="0028A0"/>
                </a:solidFill>
              </a:rPr>
              <a:pPr/>
              <a:t>23</a:t>
            </a:fld>
            <a:endParaRPr lang="en-US" dirty="0">
              <a:solidFill>
                <a:srgbClr val="0028A0"/>
              </a:solidFill>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4140224910"/>
              </p:ext>
            </p:extLst>
          </p:nvPr>
        </p:nvGraphicFramePr>
        <p:xfrm>
          <a:off x="4572000" y="1143000"/>
          <a:ext cx="4114800" cy="4978399"/>
        </p:xfrm>
        <a:graphic>
          <a:graphicData uri="http://schemas.openxmlformats.org/drawingml/2006/table">
            <a:tbl>
              <a:tblPr firstRow="1" firstCol="1" bandRow="1">
                <a:tableStyleId>{073A0DAA-6AF3-43AB-8588-CEC1D06C72B9}</a:tableStyleId>
              </a:tblPr>
              <a:tblGrid>
                <a:gridCol w="805392"/>
                <a:gridCol w="3309408"/>
              </a:tblGrid>
              <a:tr h="483690">
                <a:tc gridSpan="2">
                  <a:txBody>
                    <a:bodyPr/>
                    <a:lstStyle/>
                    <a:p>
                      <a:pPr marL="457200" marR="0" indent="-457200" algn="ctr">
                        <a:lnSpc>
                          <a:spcPct val="95000"/>
                        </a:lnSpc>
                        <a:spcBef>
                          <a:spcPts val="200"/>
                        </a:spcBef>
                        <a:spcAft>
                          <a:spcPts val="200"/>
                        </a:spcAft>
                      </a:pPr>
                      <a:r>
                        <a:rPr lang="en-US" sz="1400" dirty="0" smtClean="0">
                          <a:effectLst/>
                        </a:rPr>
                        <a:t>Assessment </a:t>
                      </a:r>
                      <a:r>
                        <a:rPr lang="en-US" sz="1400" dirty="0">
                          <a:effectLst/>
                        </a:rPr>
                        <a:t>Scale and Definitions</a:t>
                      </a:r>
                      <a:endParaRPr lang="en-US" sz="1400" dirty="0">
                        <a:solidFill>
                          <a:schemeClr val="bg2"/>
                        </a:solidFill>
                        <a:effectLst/>
                        <a:latin typeface="Bliss Pro Bold"/>
                        <a:ea typeface="Times New Roman"/>
                        <a:cs typeface="Times New Roman"/>
                      </a:endParaRPr>
                    </a:p>
                  </a:txBody>
                  <a:tcPr marL="51557" marR="51557" marT="0" marB="0" anchor="ctr"/>
                </a:tc>
                <a:tc hMerge="1">
                  <a:txBody>
                    <a:bodyPr/>
                    <a:lstStyle/>
                    <a:p>
                      <a:endParaRPr lang="en-US"/>
                    </a:p>
                  </a:txBody>
                  <a:tcPr/>
                </a:tc>
              </a:tr>
              <a:tr h="221622">
                <a:tc>
                  <a:txBody>
                    <a:bodyPr/>
                    <a:lstStyle/>
                    <a:p>
                      <a:pPr marL="457200" marR="0" indent="-525780" algn="ctr">
                        <a:lnSpc>
                          <a:spcPct val="90000"/>
                        </a:lnSpc>
                        <a:spcBef>
                          <a:spcPts val="600"/>
                        </a:spcBef>
                        <a:spcAft>
                          <a:spcPts val="200"/>
                        </a:spcAft>
                      </a:pPr>
                      <a:r>
                        <a:rPr lang="en-US" sz="900" b="1" dirty="0" smtClean="0">
                          <a:solidFill>
                            <a:schemeClr val="bg1"/>
                          </a:solidFill>
                          <a:effectLst/>
                        </a:rPr>
                        <a:t>Grade</a:t>
                      </a:r>
                      <a:endParaRPr lang="en-US" sz="900" b="1" dirty="0">
                        <a:solidFill>
                          <a:schemeClr val="bg1"/>
                        </a:solidFill>
                        <a:effectLst/>
                        <a:latin typeface="Bliss Pro Bold"/>
                        <a:ea typeface="Times New Roman"/>
                        <a:cs typeface="Times New Roman"/>
                      </a:endParaRPr>
                    </a:p>
                  </a:txBody>
                  <a:tcPr marL="51557" marR="51557" marT="0" marB="0" anchor="ctr">
                    <a:solidFill>
                      <a:schemeClr val="tx1">
                        <a:lumMod val="40000"/>
                        <a:lumOff val="60000"/>
                      </a:schemeClr>
                    </a:solidFill>
                  </a:tcPr>
                </a:tc>
                <a:tc>
                  <a:txBody>
                    <a:bodyPr/>
                    <a:lstStyle/>
                    <a:p>
                      <a:pPr marL="123825" marR="0" indent="0" algn="l">
                        <a:lnSpc>
                          <a:spcPct val="90000"/>
                        </a:lnSpc>
                        <a:spcBef>
                          <a:spcPts val="600"/>
                        </a:spcBef>
                        <a:spcAft>
                          <a:spcPts val="200"/>
                        </a:spcAft>
                      </a:pPr>
                      <a:r>
                        <a:rPr lang="en-US" sz="1000" b="1" dirty="0">
                          <a:solidFill>
                            <a:schemeClr val="bg1"/>
                          </a:solidFill>
                          <a:effectLst/>
                        </a:rPr>
                        <a:t>Definitions</a:t>
                      </a:r>
                      <a:endParaRPr lang="en-US" sz="1000" b="1" dirty="0">
                        <a:solidFill>
                          <a:schemeClr val="bg1"/>
                        </a:solidFill>
                        <a:effectLst/>
                        <a:latin typeface="Bliss Pro Bold"/>
                        <a:ea typeface="Times New Roman"/>
                        <a:cs typeface="Times New Roman"/>
                      </a:endParaRPr>
                    </a:p>
                  </a:txBody>
                  <a:tcPr marL="51557" marR="51557" marT="0" marB="0" anchor="ctr">
                    <a:solidFill>
                      <a:schemeClr val="tx1">
                        <a:lumMod val="40000"/>
                        <a:lumOff val="60000"/>
                      </a:schemeClr>
                    </a:solidFill>
                  </a:tcPr>
                </a:tc>
              </a:tr>
              <a:tr h="900853">
                <a:tc>
                  <a:txBody>
                    <a:bodyPr/>
                    <a:lstStyle/>
                    <a:p>
                      <a:pPr marL="457200" marR="0" indent="-228600" algn="l">
                        <a:lnSpc>
                          <a:spcPct val="95000"/>
                        </a:lnSpc>
                        <a:spcBef>
                          <a:spcPts val="250"/>
                        </a:spcBef>
                        <a:spcAft>
                          <a:spcPts val="250"/>
                        </a:spcAft>
                        <a:tabLst>
                          <a:tab pos="118745" algn="l"/>
                        </a:tabLst>
                      </a:pPr>
                      <a:r>
                        <a:rPr lang="en-US" sz="900" dirty="0" smtClean="0">
                          <a:effectLst/>
                        </a:rPr>
                        <a:t>GB1</a:t>
                      </a:r>
                      <a:endParaRPr lang="en-US" sz="900" dirty="0">
                        <a:solidFill>
                          <a:schemeClr val="bg2"/>
                        </a:solidFill>
                        <a:effectLst/>
                        <a:latin typeface="Bliss Pro Light"/>
                        <a:ea typeface="Times New Roman"/>
                        <a:cs typeface="Times New Roman"/>
                      </a:endParaRPr>
                    </a:p>
                  </a:txBody>
                  <a:tcPr marL="51557" marR="51557" marT="0" marB="0" anchor="ctr">
                    <a:solidFill>
                      <a:schemeClr val="accent1"/>
                    </a:solidFill>
                  </a:tcPr>
                </a:tc>
                <a:tc>
                  <a:txBody>
                    <a:bodyPr/>
                    <a:lstStyle/>
                    <a:p>
                      <a:pPr marL="123825" marR="0" indent="0" algn="l">
                        <a:lnSpc>
                          <a:spcPct val="95000"/>
                        </a:lnSpc>
                        <a:spcBef>
                          <a:spcPts val="250"/>
                        </a:spcBef>
                        <a:spcAft>
                          <a:spcPts val="250"/>
                        </a:spcAft>
                        <a:tabLst>
                          <a:tab pos="118745" algn="l"/>
                        </a:tabLst>
                      </a:pPr>
                      <a:r>
                        <a:rPr lang="en-US" sz="1000" dirty="0">
                          <a:solidFill>
                            <a:schemeClr val="bg1"/>
                          </a:solidFill>
                          <a:effectLst/>
                        </a:rPr>
                        <a:t>Green bond issuer has adopted an excellent approach to manage, administer, allocate proceeds to and report on environmental projects financed with proceeds derived from green bond offerings. Prospects for achieving stated environmental objectives are excellent. </a:t>
                      </a:r>
                      <a:endParaRPr lang="en-US" sz="1000" dirty="0">
                        <a:solidFill>
                          <a:schemeClr val="bg1"/>
                        </a:solidFill>
                        <a:effectLst/>
                        <a:latin typeface="Bliss Pro Light"/>
                        <a:ea typeface="Times New Roman"/>
                        <a:cs typeface="Times New Roman"/>
                      </a:endParaRPr>
                    </a:p>
                  </a:txBody>
                  <a:tcPr marL="51557" marR="51557" marT="0" marB="0" anchor="ctr">
                    <a:solidFill>
                      <a:schemeClr val="accent1"/>
                    </a:solidFill>
                  </a:tcPr>
                </a:tc>
              </a:tr>
              <a:tr h="933531">
                <a:tc>
                  <a:txBody>
                    <a:bodyPr/>
                    <a:lstStyle/>
                    <a:p>
                      <a:pPr marL="457200" marR="0" indent="-228600" algn="l">
                        <a:lnSpc>
                          <a:spcPct val="95000"/>
                        </a:lnSpc>
                        <a:spcBef>
                          <a:spcPts val="250"/>
                        </a:spcBef>
                        <a:spcAft>
                          <a:spcPts val="250"/>
                        </a:spcAft>
                        <a:tabLst>
                          <a:tab pos="118745" algn="l"/>
                        </a:tabLst>
                      </a:pPr>
                      <a:r>
                        <a:rPr lang="en-US" sz="900" dirty="0" smtClean="0">
                          <a:effectLst/>
                        </a:rPr>
                        <a:t>GB2</a:t>
                      </a:r>
                      <a:endParaRPr lang="en-US" sz="900" dirty="0">
                        <a:solidFill>
                          <a:schemeClr val="bg2"/>
                        </a:solidFill>
                        <a:effectLst/>
                        <a:latin typeface="Bliss Pro Light"/>
                        <a:ea typeface="Times New Roman"/>
                        <a:cs typeface="Times New Roman"/>
                      </a:endParaRPr>
                    </a:p>
                  </a:txBody>
                  <a:tcPr marL="51557" marR="51557" marT="0" marB="0" anchor="ctr">
                    <a:solidFill>
                      <a:schemeClr val="accent1">
                        <a:lumMod val="40000"/>
                        <a:lumOff val="60000"/>
                      </a:schemeClr>
                    </a:solidFill>
                  </a:tcPr>
                </a:tc>
                <a:tc>
                  <a:txBody>
                    <a:bodyPr/>
                    <a:lstStyle/>
                    <a:p>
                      <a:pPr marL="123825" marR="0" indent="0" algn="l">
                        <a:lnSpc>
                          <a:spcPct val="95000"/>
                        </a:lnSpc>
                        <a:spcBef>
                          <a:spcPts val="250"/>
                        </a:spcBef>
                        <a:spcAft>
                          <a:spcPts val="250"/>
                        </a:spcAft>
                        <a:tabLst>
                          <a:tab pos="118745" algn="l"/>
                        </a:tabLst>
                      </a:pPr>
                      <a:r>
                        <a:rPr lang="en-US" sz="1000" dirty="0">
                          <a:solidFill>
                            <a:schemeClr val="bg1"/>
                          </a:solidFill>
                          <a:effectLst/>
                        </a:rPr>
                        <a:t>Green bond issuer has adopted a very good approach to manage, administer, allocate proceeds to and report on environmental projects financed with proceeds derived from green bond offerings.  Prospects for achieving stated environmental objectives are very good.</a:t>
                      </a:r>
                      <a:endParaRPr lang="en-US" sz="1000" dirty="0">
                        <a:solidFill>
                          <a:schemeClr val="bg1"/>
                        </a:solidFill>
                        <a:effectLst/>
                        <a:latin typeface="Bliss Pro Light"/>
                        <a:ea typeface="Times New Roman"/>
                        <a:cs typeface="Times New Roman"/>
                      </a:endParaRPr>
                    </a:p>
                  </a:txBody>
                  <a:tcPr marL="51557" marR="51557" marT="0" marB="0" anchor="ctr">
                    <a:solidFill>
                      <a:schemeClr val="accent1">
                        <a:lumMod val="40000"/>
                        <a:lumOff val="60000"/>
                      </a:schemeClr>
                    </a:solidFill>
                  </a:tcPr>
                </a:tc>
              </a:tr>
              <a:tr h="795378">
                <a:tc>
                  <a:txBody>
                    <a:bodyPr/>
                    <a:lstStyle/>
                    <a:p>
                      <a:pPr marL="457200" marR="0" indent="-228600" algn="l">
                        <a:lnSpc>
                          <a:spcPct val="95000"/>
                        </a:lnSpc>
                        <a:spcBef>
                          <a:spcPts val="250"/>
                        </a:spcBef>
                        <a:spcAft>
                          <a:spcPts val="250"/>
                        </a:spcAft>
                        <a:tabLst>
                          <a:tab pos="118745" algn="l"/>
                        </a:tabLst>
                      </a:pPr>
                      <a:r>
                        <a:rPr lang="en-US" sz="900" dirty="0" smtClean="0">
                          <a:effectLst/>
                        </a:rPr>
                        <a:t>GB3</a:t>
                      </a:r>
                      <a:endParaRPr lang="en-US" sz="900" dirty="0">
                        <a:solidFill>
                          <a:schemeClr val="bg2"/>
                        </a:solidFill>
                        <a:effectLst/>
                        <a:latin typeface="Bliss Pro Light"/>
                        <a:ea typeface="Times New Roman"/>
                        <a:cs typeface="Times New Roman"/>
                      </a:endParaRPr>
                    </a:p>
                  </a:txBody>
                  <a:tcPr marL="51557" marR="51557" marT="0" marB="0" anchor="ctr">
                    <a:solidFill>
                      <a:schemeClr val="tx2">
                        <a:lumMod val="40000"/>
                        <a:lumOff val="60000"/>
                      </a:schemeClr>
                    </a:solidFill>
                  </a:tcPr>
                </a:tc>
                <a:tc>
                  <a:txBody>
                    <a:bodyPr/>
                    <a:lstStyle/>
                    <a:p>
                      <a:pPr marL="123825" marR="0" indent="0" algn="l">
                        <a:lnSpc>
                          <a:spcPct val="95000"/>
                        </a:lnSpc>
                        <a:spcBef>
                          <a:spcPts val="250"/>
                        </a:spcBef>
                        <a:spcAft>
                          <a:spcPts val="250"/>
                        </a:spcAft>
                        <a:tabLst>
                          <a:tab pos="118745" algn="l"/>
                        </a:tabLst>
                      </a:pPr>
                      <a:r>
                        <a:rPr lang="en-US" sz="1000" dirty="0">
                          <a:effectLst/>
                        </a:rPr>
                        <a:t>Green bond issuer has adopted a good approach to manage, administer, allocate proceeds to and report on environmental projects financed with proceeds derived from green bond offerings.  Prospects for achieving stated environmental objectives are good.</a:t>
                      </a:r>
                      <a:endParaRPr lang="en-US" sz="1000" dirty="0">
                        <a:solidFill>
                          <a:schemeClr val="bg2"/>
                        </a:solidFill>
                        <a:effectLst/>
                        <a:latin typeface="Bliss Pro Light"/>
                        <a:ea typeface="Times New Roman"/>
                        <a:cs typeface="Times New Roman"/>
                      </a:endParaRPr>
                    </a:p>
                  </a:txBody>
                  <a:tcPr marL="51557" marR="51557" marT="0" marB="0" anchor="ctr">
                    <a:solidFill>
                      <a:schemeClr val="tx2">
                        <a:lumMod val="40000"/>
                        <a:lumOff val="60000"/>
                      </a:schemeClr>
                    </a:solidFill>
                  </a:tcPr>
                </a:tc>
              </a:tr>
              <a:tr h="795378">
                <a:tc>
                  <a:txBody>
                    <a:bodyPr/>
                    <a:lstStyle/>
                    <a:p>
                      <a:pPr marL="457200" marR="0" indent="-228600" algn="l">
                        <a:lnSpc>
                          <a:spcPct val="95000"/>
                        </a:lnSpc>
                        <a:spcBef>
                          <a:spcPts val="250"/>
                        </a:spcBef>
                        <a:spcAft>
                          <a:spcPts val="250"/>
                        </a:spcAft>
                        <a:tabLst>
                          <a:tab pos="118745" algn="l"/>
                        </a:tabLst>
                      </a:pPr>
                      <a:r>
                        <a:rPr lang="en-US" sz="900" dirty="0" smtClean="0">
                          <a:solidFill>
                            <a:schemeClr val="tx1"/>
                          </a:solidFill>
                          <a:effectLst/>
                        </a:rPr>
                        <a:t>GB4</a:t>
                      </a:r>
                      <a:endParaRPr lang="en-US" sz="900" dirty="0">
                        <a:solidFill>
                          <a:schemeClr val="tx1"/>
                        </a:solidFill>
                        <a:effectLst/>
                        <a:latin typeface="Bliss Pro Light"/>
                        <a:ea typeface="Times New Roman"/>
                        <a:cs typeface="Times New Roman"/>
                      </a:endParaRPr>
                    </a:p>
                  </a:txBody>
                  <a:tcPr marL="51557" marR="51557" marT="0" marB="0" anchor="ctr">
                    <a:solidFill>
                      <a:srgbClr val="FFE19C"/>
                    </a:solidFill>
                  </a:tcPr>
                </a:tc>
                <a:tc>
                  <a:txBody>
                    <a:bodyPr/>
                    <a:lstStyle/>
                    <a:p>
                      <a:pPr marL="123825" marR="0" indent="0" algn="l">
                        <a:lnSpc>
                          <a:spcPct val="95000"/>
                        </a:lnSpc>
                        <a:spcBef>
                          <a:spcPts val="250"/>
                        </a:spcBef>
                        <a:spcAft>
                          <a:spcPts val="250"/>
                        </a:spcAft>
                        <a:tabLst>
                          <a:tab pos="118745" algn="l"/>
                        </a:tabLst>
                      </a:pPr>
                      <a:r>
                        <a:rPr lang="en-US" sz="1000" dirty="0">
                          <a:solidFill>
                            <a:schemeClr val="tx1"/>
                          </a:solidFill>
                          <a:effectLst/>
                        </a:rPr>
                        <a:t>Green bond issuer has adopted a fair approach to manage, administer, allocate proceeds to and report on environmental projects financed with proceeds derived from green bond offerings.  Prospects for achieving stated environmental objectives are fair.</a:t>
                      </a:r>
                      <a:endParaRPr lang="en-US" sz="1000" dirty="0">
                        <a:solidFill>
                          <a:schemeClr val="tx1"/>
                        </a:solidFill>
                        <a:effectLst/>
                        <a:latin typeface="Bliss Pro Light"/>
                        <a:ea typeface="Times New Roman"/>
                        <a:cs typeface="Times New Roman"/>
                      </a:endParaRPr>
                    </a:p>
                  </a:txBody>
                  <a:tcPr marL="51557" marR="51557" marT="0" marB="0" anchor="ctr">
                    <a:solidFill>
                      <a:srgbClr val="FFE19C"/>
                    </a:solidFill>
                  </a:tcPr>
                </a:tc>
              </a:tr>
              <a:tr h="847947">
                <a:tc>
                  <a:txBody>
                    <a:bodyPr/>
                    <a:lstStyle/>
                    <a:p>
                      <a:pPr marL="457200" marR="0" indent="-228600" algn="l">
                        <a:lnSpc>
                          <a:spcPct val="95000"/>
                        </a:lnSpc>
                        <a:spcBef>
                          <a:spcPts val="250"/>
                        </a:spcBef>
                        <a:spcAft>
                          <a:spcPts val="250"/>
                        </a:spcAft>
                        <a:tabLst>
                          <a:tab pos="118745" algn="l"/>
                        </a:tabLst>
                      </a:pPr>
                      <a:r>
                        <a:rPr lang="en-US" sz="900" dirty="0" smtClean="0">
                          <a:solidFill>
                            <a:schemeClr val="tx1"/>
                          </a:solidFill>
                          <a:effectLst/>
                        </a:rPr>
                        <a:t>GB5</a:t>
                      </a:r>
                      <a:endParaRPr lang="en-US" sz="900" dirty="0">
                        <a:solidFill>
                          <a:schemeClr val="tx1"/>
                        </a:solidFill>
                        <a:effectLst/>
                        <a:latin typeface="Bliss Pro Light"/>
                        <a:ea typeface="Times New Roman"/>
                        <a:cs typeface="Times New Roman"/>
                      </a:endParaRPr>
                    </a:p>
                  </a:txBody>
                  <a:tcPr marL="51557" marR="51557" marT="0" marB="0" anchor="ctr">
                    <a:solidFill>
                      <a:srgbClr val="F58C3C"/>
                    </a:solidFill>
                  </a:tcPr>
                </a:tc>
                <a:tc>
                  <a:txBody>
                    <a:bodyPr/>
                    <a:lstStyle/>
                    <a:p>
                      <a:pPr marL="123825" marR="0" indent="0" algn="l">
                        <a:lnSpc>
                          <a:spcPct val="95000"/>
                        </a:lnSpc>
                        <a:spcBef>
                          <a:spcPts val="250"/>
                        </a:spcBef>
                        <a:spcAft>
                          <a:spcPts val="250"/>
                        </a:spcAft>
                        <a:tabLst>
                          <a:tab pos="118745" algn="l"/>
                        </a:tabLst>
                      </a:pPr>
                      <a:r>
                        <a:rPr lang="en-US" sz="1000" dirty="0">
                          <a:solidFill>
                            <a:schemeClr val="tx1"/>
                          </a:solidFill>
                          <a:effectLst/>
                        </a:rPr>
                        <a:t>Green bond issuer has adopted a poor approach to manage, administer, allocate proceeds to and report on environmental projects financed with proceeds derived from green bond offerings.  Prospects for achieving stated environmental objectives are </a:t>
                      </a:r>
                      <a:r>
                        <a:rPr lang="en-US" sz="1000" dirty="0" smtClean="0">
                          <a:solidFill>
                            <a:schemeClr val="tx1"/>
                          </a:solidFill>
                          <a:effectLst/>
                        </a:rPr>
                        <a:t>poor.</a:t>
                      </a:r>
                      <a:endParaRPr lang="en-US" sz="1000" dirty="0">
                        <a:solidFill>
                          <a:schemeClr val="tx1"/>
                        </a:solidFill>
                        <a:effectLst/>
                        <a:latin typeface="Bliss Pro Light"/>
                        <a:ea typeface="Times New Roman"/>
                        <a:cs typeface="Times New Roman"/>
                      </a:endParaRPr>
                    </a:p>
                  </a:txBody>
                  <a:tcPr marL="51557" marR="51557" marT="0" marB="0" anchor="ctr">
                    <a:solidFill>
                      <a:srgbClr val="F58C3C"/>
                    </a:solidFill>
                  </a:tcPr>
                </a:tc>
              </a:tr>
            </a:tbl>
          </a:graphicData>
        </a:graphic>
      </p:graphicFrame>
      <p:graphicFrame>
        <p:nvGraphicFramePr>
          <p:cNvPr id="7" name="Content Placeholder 6"/>
          <p:cNvGraphicFramePr>
            <a:graphicFrameLocks noGrp="1"/>
          </p:cNvGraphicFramePr>
          <p:nvPr>
            <p:ph sz="half" idx="1"/>
            <p:extLst>
              <p:ext uri="{D42A27DB-BD31-4B8C-83A1-F6EECF244321}">
                <p14:modId xmlns:p14="http://schemas.microsoft.com/office/powerpoint/2010/main" val="198379744"/>
              </p:ext>
            </p:extLst>
          </p:nvPr>
        </p:nvGraphicFramePr>
        <p:xfrm>
          <a:off x="447675" y="1143000"/>
          <a:ext cx="4038600" cy="4991098"/>
        </p:xfrm>
        <a:graphic>
          <a:graphicData uri="http://schemas.openxmlformats.org/drawingml/2006/table">
            <a:tbl>
              <a:tblPr firstRow="1" bandRow="1">
                <a:tableStyleId>{073A0DAA-6AF3-43AB-8588-CEC1D06C72B9}</a:tableStyleId>
              </a:tblPr>
              <a:tblGrid>
                <a:gridCol w="1381125"/>
                <a:gridCol w="838200"/>
                <a:gridCol w="990600"/>
                <a:gridCol w="828675"/>
              </a:tblGrid>
              <a:tr h="545764">
                <a:tc>
                  <a:txBody>
                    <a:bodyPr/>
                    <a:lstStyle/>
                    <a:p>
                      <a:pPr algn="ctr"/>
                      <a:r>
                        <a:rPr lang="en-US" sz="1400" dirty="0" smtClean="0"/>
                        <a:t>Assessment Factor</a:t>
                      </a:r>
                      <a:endParaRPr lang="en-US" sz="1400" b="0" dirty="0">
                        <a:solidFill>
                          <a:schemeClr val="bg2"/>
                        </a:solidFill>
                      </a:endParaRPr>
                    </a:p>
                  </a:txBody>
                  <a:tcPr anchor="ctr"/>
                </a:tc>
                <a:tc>
                  <a:txBody>
                    <a:bodyPr/>
                    <a:lstStyle/>
                    <a:p>
                      <a:pPr algn="ctr"/>
                      <a:r>
                        <a:rPr lang="en-US" sz="1400" dirty="0" smtClean="0"/>
                        <a:t>Weight</a:t>
                      </a:r>
                      <a:endParaRPr lang="en-US" sz="1400" b="0" dirty="0">
                        <a:solidFill>
                          <a:schemeClr val="bg2"/>
                        </a:solidFill>
                      </a:endParaRPr>
                    </a:p>
                  </a:txBody>
                  <a:tcPr anchor="ctr"/>
                </a:tc>
                <a:tc>
                  <a:txBody>
                    <a:bodyPr/>
                    <a:lstStyle/>
                    <a:p>
                      <a:pPr algn="ctr"/>
                      <a:r>
                        <a:rPr lang="en-US" sz="1400" dirty="0" smtClean="0"/>
                        <a:t>Green</a:t>
                      </a:r>
                      <a:r>
                        <a:rPr lang="en-US" sz="1400" baseline="0" dirty="0" smtClean="0"/>
                        <a:t> Bond X</a:t>
                      </a:r>
                      <a:endParaRPr lang="en-US" sz="1400" b="0" dirty="0">
                        <a:solidFill>
                          <a:schemeClr val="bg2"/>
                        </a:solidFill>
                      </a:endParaRPr>
                    </a:p>
                  </a:txBody>
                  <a:tcPr anchor="ctr"/>
                </a:tc>
                <a:tc>
                  <a:txBody>
                    <a:bodyPr/>
                    <a:lstStyle/>
                    <a:p>
                      <a:pPr algn="ctr"/>
                      <a:r>
                        <a:rPr lang="en-US" sz="1400" dirty="0" smtClean="0"/>
                        <a:t>Green Bond Y</a:t>
                      </a:r>
                      <a:endParaRPr lang="en-US" sz="1400" b="0" dirty="0">
                        <a:solidFill>
                          <a:schemeClr val="bg2"/>
                        </a:solidFill>
                      </a:endParaRPr>
                    </a:p>
                  </a:txBody>
                  <a:tcPr anchor="ctr"/>
                </a:tc>
              </a:tr>
              <a:tr h="545764">
                <a:tc>
                  <a:txBody>
                    <a:bodyPr/>
                    <a:lstStyle/>
                    <a:p>
                      <a:r>
                        <a:rPr lang="en-US" sz="1400" dirty="0" smtClean="0"/>
                        <a:t>Organization</a:t>
                      </a:r>
                      <a:r>
                        <a:rPr lang="en-US" sz="1400" baseline="0" dirty="0" smtClean="0"/>
                        <a:t> </a:t>
                      </a:r>
                      <a:endParaRPr lang="en-US" sz="1400" dirty="0">
                        <a:solidFill>
                          <a:schemeClr val="bg2"/>
                        </a:solidFill>
                      </a:endParaRPr>
                    </a:p>
                  </a:txBody>
                  <a:tcPr/>
                </a:tc>
                <a:tc>
                  <a:txBody>
                    <a:bodyPr/>
                    <a:lstStyle/>
                    <a:p>
                      <a:pPr algn="ctr"/>
                      <a:r>
                        <a:rPr lang="en-US" sz="1400" dirty="0" smtClean="0"/>
                        <a:t>15%</a:t>
                      </a:r>
                      <a:endParaRPr lang="en-US" sz="1400" dirty="0">
                        <a:solidFill>
                          <a:schemeClr val="bg2"/>
                        </a:solidFill>
                      </a:endParaRPr>
                    </a:p>
                  </a:txBody>
                  <a:tcPr anchor="ctr"/>
                </a:tc>
                <a:tc>
                  <a:txBody>
                    <a:bodyPr/>
                    <a:lstStyle/>
                    <a:p>
                      <a:pPr algn="ctr"/>
                      <a:r>
                        <a:rPr lang="en-US" sz="1400" dirty="0" smtClean="0">
                          <a:solidFill>
                            <a:schemeClr val="tx1"/>
                          </a:solidFill>
                        </a:rPr>
                        <a:t>1</a:t>
                      </a:r>
                      <a:endParaRPr lang="en-US" sz="1400" dirty="0">
                        <a:solidFill>
                          <a:schemeClr val="tx1"/>
                        </a:solidFill>
                      </a:endParaRPr>
                    </a:p>
                  </a:txBody>
                  <a:tcPr anchor="ctr"/>
                </a:tc>
                <a:tc>
                  <a:txBody>
                    <a:bodyPr/>
                    <a:lstStyle/>
                    <a:p>
                      <a:pPr algn="ctr"/>
                      <a:r>
                        <a:rPr lang="en-US" sz="1400" dirty="0" smtClean="0">
                          <a:solidFill>
                            <a:schemeClr val="tx1"/>
                          </a:solidFill>
                        </a:rPr>
                        <a:t>1</a:t>
                      </a:r>
                      <a:endParaRPr lang="en-US" sz="1400" dirty="0">
                        <a:solidFill>
                          <a:schemeClr val="tx1"/>
                        </a:solidFill>
                      </a:endParaRPr>
                    </a:p>
                  </a:txBody>
                  <a:tcPr anchor="ctr"/>
                </a:tc>
              </a:tr>
              <a:tr h="545764">
                <a:tc>
                  <a:txBody>
                    <a:bodyPr/>
                    <a:lstStyle/>
                    <a:p>
                      <a:r>
                        <a:rPr lang="en-US" sz="1400" dirty="0" smtClean="0"/>
                        <a:t>Use of proceeds</a:t>
                      </a:r>
                      <a:endParaRPr lang="en-US" sz="1400" dirty="0">
                        <a:solidFill>
                          <a:schemeClr val="bg2"/>
                        </a:solidFill>
                      </a:endParaRPr>
                    </a:p>
                  </a:txBody>
                  <a:tcPr/>
                </a:tc>
                <a:tc>
                  <a:txBody>
                    <a:bodyPr/>
                    <a:lstStyle/>
                    <a:p>
                      <a:pPr algn="ctr"/>
                      <a:r>
                        <a:rPr lang="en-US" sz="1400" dirty="0" smtClean="0"/>
                        <a:t>40%</a:t>
                      </a:r>
                      <a:endParaRPr lang="en-US" sz="1400" dirty="0">
                        <a:solidFill>
                          <a:schemeClr val="bg2"/>
                        </a:solidFill>
                      </a:endParaRPr>
                    </a:p>
                  </a:txBody>
                  <a:tcPr anchor="ctr"/>
                </a:tc>
                <a:tc>
                  <a:txBody>
                    <a:bodyPr/>
                    <a:lstStyle/>
                    <a:p>
                      <a:pPr algn="ctr"/>
                      <a:r>
                        <a:rPr lang="en-US" sz="1400" dirty="0" smtClean="0">
                          <a:solidFill>
                            <a:schemeClr val="tx1"/>
                          </a:solidFill>
                        </a:rPr>
                        <a:t>1</a:t>
                      </a:r>
                      <a:endParaRPr lang="en-US" sz="1400" dirty="0">
                        <a:solidFill>
                          <a:schemeClr val="tx1"/>
                        </a:solidFill>
                      </a:endParaRPr>
                    </a:p>
                  </a:txBody>
                  <a:tcPr anchor="ctr"/>
                </a:tc>
                <a:tc>
                  <a:txBody>
                    <a:bodyPr/>
                    <a:lstStyle/>
                    <a:p>
                      <a:pPr algn="ctr"/>
                      <a:r>
                        <a:rPr lang="en-US" sz="1400" dirty="0" smtClean="0">
                          <a:solidFill>
                            <a:schemeClr val="tx1"/>
                          </a:solidFill>
                        </a:rPr>
                        <a:t>5</a:t>
                      </a:r>
                      <a:endParaRPr lang="en-US" sz="1400" dirty="0">
                        <a:solidFill>
                          <a:schemeClr val="tx1"/>
                        </a:solidFill>
                      </a:endParaRPr>
                    </a:p>
                  </a:txBody>
                  <a:tcPr anchor="ctr"/>
                </a:tc>
              </a:tr>
              <a:tr h="760549">
                <a:tc>
                  <a:txBody>
                    <a:bodyPr/>
                    <a:lstStyle/>
                    <a:p>
                      <a:r>
                        <a:rPr lang="en-US" sz="1400" dirty="0" smtClean="0"/>
                        <a:t>Disclosure on use of proceeds</a:t>
                      </a:r>
                      <a:endParaRPr lang="en-US" sz="1400" dirty="0">
                        <a:solidFill>
                          <a:schemeClr val="bg2"/>
                        </a:solidFill>
                      </a:endParaRPr>
                    </a:p>
                  </a:txBody>
                  <a:tcPr/>
                </a:tc>
                <a:tc>
                  <a:txBody>
                    <a:bodyPr/>
                    <a:lstStyle/>
                    <a:p>
                      <a:pPr algn="ctr"/>
                      <a:r>
                        <a:rPr lang="en-US" sz="1400" dirty="0" smtClean="0"/>
                        <a:t>10%</a:t>
                      </a:r>
                      <a:endParaRPr lang="en-US" sz="1400" dirty="0">
                        <a:solidFill>
                          <a:schemeClr val="bg2"/>
                        </a:solidFill>
                      </a:endParaRPr>
                    </a:p>
                  </a:txBody>
                  <a:tcPr anchor="ctr"/>
                </a:tc>
                <a:tc>
                  <a:txBody>
                    <a:bodyPr/>
                    <a:lstStyle/>
                    <a:p>
                      <a:pPr algn="ctr"/>
                      <a:r>
                        <a:rPr lang="en-US" sz="1400" dirty="0" smtClean="0">
                          <a:solidFill>
                            <a:schemeClr val="tx1"/>
                          </a:solidFill>
                        </a:rPr>
                        <a:t>2</a:t>
                      </a:r>
                      <a:endParaRPr lang="en-US" sz="1400" dirty="0">
                        <a:solidFill>
                          <a:schemeClr val="tx1"/>
                        </a:solidFill>
                      </a:endParaRPr>
                    </a:p>
                  </a:txBody>
                  <a:tcPr anchor="ctr"/>
                </a:tc>
                <a:tc>
                  <a:txBody>
                    <a:bodyPr/>
                    <a:lstStyle/>
                    <a:p>
                      <a:pPr algn="ctr"/>
                      <a:r>
                        <a:rPr lang="en-US" sz="1400" dirty="0" smtClean="0">
                          <a:solidFill>
                            <a:schemeClr val="tx1"/>
                          </a:solidFill>
                        </a:rPr>
                        <a:t>1</a:t>
                      </a:r>
                      <a:endParaRPr lang="en-US" sz="1400" dirty="0">
                        <a:solidFill>
                          <a:schemeClr val="tx1"/>
                        </a:solidFill>
                      </a:endParaRPr>
                    </a:p>
                  </a:txBody>
                  <a:tcPr anchor="ctr"/>
                </a:tc>
              </a:tr>
              <a:tr h="545764">
                <a:tc>
                  <a:txBody>
                    <a:bodyPr/>
                    <a:lstStyle/>
                    <a:p>
                      <a:r>
                        <a:rPr lang="en-US" sz="1400" dirty="0" smtClean="0"/>
                        <a:t>Management</a:t>
                      </a:r>
                      <a:r>
                        <a:rPr lang="en-US" sz="1400" baseline="0" dirty="0" smtClean="0"/>
                        <a:t> of proceeds</a:t>
                      </a:r>
                      <a:endParaRPr lang="en-US" sz="1400" dirty="0">
                        <a:solidFill>
                          <a:schemeClr val="bg2"/>
                        </a:solidFill>
                      </a:endParaRPr>
                    </a:p>
                  </a:txBody>
                  <a:tcPr/>
                </a:tc>
                <a:tc>
                  <a:txBody>
                    <a:bodyPr/>
                    <a:lstStyle/>
                    <a:p>
                      <a:pPr algn="ctr"/>
                      <a:r>
                        <a:rPr lang="en-US" sz="1400" dirty="0" smtClean="0"/>
                        <a:t>15%</a:t>
                      </a:r>
                      <a:endParaRPr lang="en-US" sz="1400" dirty="0">
                        <a:solidFill>
                          <a:schemeClr val="bg2"/>
                        </a:solidFill>
                      </a:endParaRPr>
                    </a:p>
                  </a:txBody>
                  <a:tcPr anchor="ctr"/>
                </a:tc>
                <a:tc>
                  <a:txBody>
                    <a:bodyPr/>
                    <a:lstStyle/>
                    <a:p>
                      <a:pPr algn="ctr"/>
                      <a:r>
                        <a:rPr lang="en-US" sz="1400" dirty="0" smtClean="0">
                          <a:solidFill>
                            <a:schemeClr val="tx1"/>
                          </a:solidFill>
                        </a:rPr>
                        <a:t>3</a:t>
                      </a:r>
                      <a:endParaRPr lang="en-US" sz="1400" dirty="0">
                        <a:solidFill>
                          <a:schemeClr val="tx1"/>
                        </a:solidFill>
                      </a:endParaRPr>
                    </a:p>
                  </a:txBody>
                  <a:tcPr anchor="ctr"/>
                </a:tc>
                <a:tc>
                  <a:txBody>
                    <a:bodyPr/>
                    <a:lstStyle/>
                    <a:p>
                      <a:pPr algn="ctr"/>
                      <a:r>
                        <a:rPr lang="en-US" sz="1400" dirty="0" smtClean="0">
                          <a:solidFill>
                            <a:schemeClr val="tx1"/>
                          </a:solidFill>
                        </a:rPr>
                        <a:t>1</a:t>
                      </a:r>
                      <a:endParaRPr lang="en-US" sz="1400" dirty="0">
                        <a:solidFill>
                          <a:schemeClr val="tx1"/>
                        </a:solidFill>
                      </a:endParaRPr>
                    </a:p>
                  </a:txBody>
                  <a:tcPr anchor="ctr"/>
                </a:tc>
              </a:tr>
              <a:tr h="545764">
                <a:tc>
                  <a:txBody>
                    <a:bodyPr/>
                    <a:lstStyle/>
                    <a:p>
                      <a:r>
                        <a:rPr lang="en-US" sz="1400" dirty="0" smtClean="0"/>
                        <a:t>Ongoing reporting/discl.</a:t>
                      </a:r>
                      <a:endParaRPr lang="en-US" sz="1400" dirty="0">
                        <a:solidFill>
                          <a:schemeClr val="bg2"/>
                        </a:solidFill>
                      </a:endParaRPr>
                    </a:p>
                  </a:txBody>
                  <a:tcPr/>
                </a:tc>
                <a:tc>
                  <a:txBody>
                    <a:bodyPr/>
                    <a:lstStyle/>
                    <a:p>
                      <a:pPr algn="ctr"/>
                      <a:r>
                        <a:rPr lang="en-US" sz="1400" dirty="0" smtClean="0"/>
                        <a:t>20%</a:t>
                      </a:r>
                      <a:endParaRPr lang="en-US" sz="1400" dirty="0">
                        <a:solidFill>
                          <a:schemeClr val="bg2"/>
                        </a:solidFill>
                      </a:endParaRPr>
                    </a:p>
                  </a:txBody>
                  <a:tcPr anchor="ctr"/>
                </a:tc>
                <a:tc>
                  <a:txBody>
                    <a:bodyPr/>
                    <a:lstStyle/>
                    <a:p>
                      <a:pPr algn="ctr"/>
                      <a:r>
                        <a:rPr lang="en-US" sz="1400" dirty="0" smtClean="0">
                          <a:solidFill>
                            <a:schemeClr val="tx1"/>
                          </a:solidFill>
                        </a:rPr>
                        <a:t>1</a:t>
                      </a:r>
                      <a:endParaRPr lang="en-US" sz="1400" dirty="0">
                        <a:solidFill>
                          <a:schemeClr val="tx1"/>
                        </a:solidFill>
                      </a:endParaRPr>
                    </a:p>
                  </a:txBody>
                  <a:tcPr anchor="ctr"/>
                </a:tc>
                <a:tc>
                  <a:txBody>
                    <a:bodyPr/>
                    <a:lstStyle/>
                    <a:p>
                      <a:pPr algn="ctr"/>
                      <a:r>
                        <a:rPr lang="en-US" sz="1400" dirty="0" smtClean="0">
                          <a:solidFill>
                            <a:schemeClr val="tx1"/>
                          </a:solidFill>
                        </a:rPr>
                        <a:t>1</a:t>
                      </a:r>
                      <a:endParaRPr lang="en-US" sz="1400" dirty="0">
                        <a:solidFill>
                          <a:schemeClr val="tx1"/>
                        </a:solidFill>
                      </a:endParaRPr>
                    </a:p>
                  </a:txBody>
                  <a:tcPr anchor="ctr"/>
                </a:tc>
              </a:tr>
              <a:tr h="732378">
                <a:tc>
                  <a:txBody>
                    <a:bodyPr/>
                    <a:lstStyle/>
                    <a:p>
                      <a:r>
                        <a:rPr lang="en-US" sz="1400" dirty="0" smtClean="0"/>
                        <a:t>Average weighted score</a:t>
                      </a:r>
                      <a:endParaRPr lang="en-US" sz="1400" dirty="0">
                        <a:solidFill>
                          <a:schemeClr val="bg2"/>
                        </a:solidFill>
                      </a:endParaRPr>
                    </a:p>
                  </a:txBody>
                  <a:tcPr/>
                </a:tc>
                <a:tc>
                  <a:txBody>
                    <a:bodyPr/>
                    <a:lstStyle/>
                    <a:p>
                      <a:pPr algn="ctr"/>
                      <a:endParaRPr lang="en-US" sz="1400" dirty="0">
                        <a:solidFill>
                          <a:schemeClr val="bg2"/>
                        </a:solidFill>
                      </a:endParaRPr>
                    </a:p>
                  </a:txBody>
                  <a:tcPr/>
                </a:tc>
                <a:tc>
                  <a:txBody>
                    <a:bodyPr/>
                    <a:lstStyle/>
                    <a:p>
                      <a:pPr algn="ctr"/>
                      <a:r>
                        <a:rPr lang="en-US" sz="1400" dirty="0" smtClean="0">
                          <a:solidFill>
                            <a:schemeClr val="tx1"/>
                          </a:solidFill>
                        </a:rPr>
                        <a:t>1.4</a:t>
                      </a:r>
                      <a:endParaRPr lang="en-US" sz="1400" dirty="0">
                        <a:solidFill>
                          <a:schemeClr val="tx1"/>
                        </a:solidFill>
                      </a:endParaRPr>
                    </a:p>
                  </a:txBody>
                  <a:tcPr anchor="ctr"/>
                </a:tc>
                <a:tc>
                  <a:txBody>
                    <a:bodyPr/>
                    <a:lstStyle/>
                    <a:p>
                      <a:pPr algn="ctr"/>
                      <a:r>
                        <a:rPr lang="en-US" sz="1400" dirty="0" smtClean="0">
                          <a:solidFill>
                            <a:schemeClr val="tx1"/>
                          </a:solidFill>
                        </a:rPr>
                        <a:t>2.6</a:t>
                      </a:r>
                      <a:endParaRPr lang="en-US" sz="1400" dirty="0">
                        <a:solidFill>
                          <a:schemeClr val="tx1"/>
                        </a:solidFill>
                      </a:endParaRPr>
                    </a:p>
                  </a:txBody>
                  <a:tcPr anchor="ctr"/>
                </a:tc>
              </a:tr>
              <a:tr h="316895">
                <a:tc>
                  <a:txBody>
                    <a:bodyPr/>
                    <a:lstStyle/>
                    <a:p>
                      <a:r>
                        <a:rPr lang="en-US" sz="1400" dirty="0" smtClean="0">
                          <a:solidFill>
                            <a:schemeClr val="tx1"/>
                          </a:solidFill>
                        </a:rPr>
                        <a:t>Grade</a:t>
                      </a:r>
                      <a:endParaRPr lang="en-US" sz="1400" dirty="0">
                        <a:solidFill>
                          <a:schemeClr val="tx1"/>
                        </a:solidFill>
                      </a:endParaRPr>
                    </a:p>
                  </a:txBody>
                  <a:tcPr/>
                </a:tc>
                <a:tc>
                  <a:txBody>
                    <a:bodyPr/>
                    <a:lstStyle/>
                    <a:p>
                      <a:pPr algn="ctr"/>
                      <a:endParaRPr lang="en-US" sz="1400" dirty="0">
                        <a:solidFill>
                          <a:schemeClr val="tx1"/>
                        </a:solidFill>
                      </a:endParaRPr>
                    </a:p>
                  </a:txBody>
                  <a:tcPr/>
                </a:tc>
                <a:tc>
                  <a:txBody>
                    <a:bodyPr/>
                    <a:lstStyle/>
                    <a:p>
                      <a:pPr algn="ctr"/>
                      <a:r>
                        <a:rPr lang="en-US" sz="1400" dirty="0" smtClean="0">
                          <a:solidFill>
                            <a:schemeClr val="tx1"/>
                          </a:solidFill>
                        </a:rPr>
                        <a:t>GB1</a:t>
                      </a:r>
                      <a:endParaRPr lang="en-US" sz="1400" dirty="0">
                        <a:solidFill>
                          <a:schemeClr val="tx1"/>
                        </a:solidFill>
                      </a:endParaRPr>
                    </a:p>
                  </a:txBody>
                  <a:tcPr/>
                </a:tc>
                <a:tc>
                  <a:txBody>
                    <a:bodyPr/>
                    <a:lstStyle/>
                    <a:p>
                      <a:pPr algn="ctr"/>
                      <a:r>
                        <a:rPr lang="en-US" sz="1400" dirty="0" smtClean="0">
                          <a:solidFill>
                            <a:schemeClr val="tx1"/>
                          </a:solidFill>
                        </a:rPr>
                        <a:t>GB5</a:t>
                      </a:r>
                      <a:endParaRPr lang="en-US" sz="1400" dirty="0">
                        <a:solidFill>
                          <a:schemeClr val="tx1"/>
                        </a:solidFill>
                      </a:endParaRPr>
                    </a:p>
                  </a:txBody>
                  <a:tcPr/>
                </a:tc>
              </a:tr>
              <a:tr h="452456">
                <a:tc>
                  <a:txBody>
                    <a:bodyPr/>
                    <a:lstStyle/>
                    <a:p>
                      <a:r>
                        <a:rPr lang="en-US" sz="1400" dirty="0" smtClean="0">
                          <a:solidFill>
                            <a:schemeClr val="tx1"/>
                          </a:solidFill>
                        </a:rPr>
                        <a:t>Definition</a:t>
                      </a:r>
                      <a:endParaRPr lang="en-US" sz="1400" dirty="0">
                        <a:solidFill>
                          <a:schemeClr val="tx1"/>
                        </a:solidFill>
                      </a:endParaRPr>
                    </a:p>
                  </a:txBody>
                  <a:tcPr/>
                </a:tc>
                <a:tc>
                  <a:txBody>
                    <a:bodyPr/>
                    <a:lstStyle/>
                    <a:p>
                      <a:pPr algn="ctr"/>
                      <a:endParaRPr lang="en-US" sz="1400" dirty="0">
                        <a:solidFill>
                          <a:schemeClr val="tx1"/>
                        </a:solidFill>
                      </a:endParaRPr>
                    </a:p>
                  </a:txBody>
                  <a:tcPr/>
                </a:tc>
                <a:tc>
                  <a:txBody>
                    <a:bodyPr/>
                    <a:lstStyle/>
                    <a:p>
                      <a:pPr algn="ctr"/>
                      <a:r>
                        <a:rPr lang="en-US" sz="1400" dirty="0" smtClean="0">
                          <a:solidFill>
                            <a:schemeClr val="tx1"/>
                          </a:solidFill>
                        </a:rPr>
                        <a:t>Excellent</a:t>
                      </a:r>
                      <a:endParaRPr lang="en-US" sz="1400" dirty="0">
                        <a:solidFill>
                          <a:schemeClr val="tx1"/>
                        </a:solidFill>
                      </a:endParaRPr>
                    </a:p>
                  </a:txBody>
                  <a:tcPr/>
                </a:tc>
                <a:tc>
                  <a:txBody>
                    <a:bodyPr/>
                    <a:lstStyle/>
                    <a:p>
                      <a:pPr algn="ctr"/>
                      <a:r>
                        <a:rPr lang="en-US" sz="1400" dirty="0" smtClean="0">
                          <a:solidFill>
                            <a:schemeClr val="tx1"/>
                          </a:solidFill>
                        </a:rPr>
                        <a:t>Poor</a:t>
                      </a:r>
                      <a:endParaRPr lang="en-US" sz="1400" dirty="0">
                        <a:solidFill>
                          <a:schemeClr val="tx1"/>
                        </a:solidFill>
                      </a:endParaRPr>
                    </a:p>
                  </a:txBody>
                  <a:tcPr/>
                </a:tc>
              </a:tr>
            </a:tbl>
          </a:graphicData>
        </a:graphic>
      </p:graphicFrame>
    </p:spTree>
    <p:extLst>
      <p:ext uri="{BB962C8B-B14F-4D97-AF65-F5344CB8AC3E}">
        <p14:creationId xmlns:p14="http://schemas.microsoft.com/office/powerpoint/2010/main" val="8070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GBA Scale and Definitions</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489098710"/>
              </p:ext>
            </p:extLst>
          </p:nvPr>
        </p:nvGraphicFramePr>
        <p:xfrm>
          <a:off x="457200" y="980728"/>
          <a:ext cx="8435280" cy="5256584"/>
        </p:xfrm>
        <a:graphic>
          <a:graphicData uri="http://schemas.openxmlformats.org/drawingml/2006/table">
            <a:tbl>
              <a:tblPr firstRow="1" firstCol="1" bandRow="1">
                <a:tableStyleId>{073A0DAA-6AF3-43AB-8588-CEC1D06C72B9}</a:tableStyleId>
              </a:tblPr>
              <a:tblGrid>
                <a:gridCol w="1043910"/>
                <a:gridCol w="7391370"/>
              </a:tblGrid>
              <a:tr h="372583">
                <a:tc gridSpan="2">
                  <a:txBody>
                    <a:bodyPr/>
                    <a:lstStyle/>
                    <a:p>
                      <a:pPr marL="457200" marR="0" indent="-457200" algn="ctr">
                        <a:lnSpc>
                          <a:spcPct val="95000"/>
                        </a:lnSpc>
                        <a:spcBef>
                          <a:spcPts val="200"/>
                        </a:spcBef>
                        <a:spcAft>
                          <a:spcPts val="200"/>
                        </a:spcAft>
                      </a:pPr>
                      <a:r>
                        <a:rPr lang="en-US" sz="1400" dirty="0" smtClean="0">
                          <a:effectLst/>
                        </a:rPr>
                        <a:t>Assessment </a:t>
                      </a:r>
                      <a:r>
                        <a:rPr lang="en-US" sz="1400" dirty="0">
                          <a:effectLst/>
                        </a:rPr>
                        <a:t>Scale and Definitions</a:t>
                      </a:r>
                      <a:endParaRPr lang="en-US" sz="1400" dirty="0">
                        <a:solidFill>
                          <a:schemeClr val="bg2"/>
                        </a:solidFill>
                        <a:effectLst/>
                        <a:latin typeface="Bliss Pro Bold"/>
                        <a:ea typeface="Times New Roman"/>
                        <a:cs typeface="Times New Roman"/>
                      </a:endParaRPr>
                    </a:p>
                  </a:txBody>
                  <a:tcPr marL="51557" marR="51557" marT="0" marB="0" anchor="ctr"/>
                </a:tc>
                <a:tc hMerge="1">
                  <a:txBody>
                    <a:bodyPr/>
                    <a:lstStyle/>
                    <a:p>
                      <a:endParaRPr lang="en-US"/>
                    </a:p>
                  </a:txBody>
                  <a:tcPr/>
                </a:tc>
              </a:tr>
              <a:tr h="235524">
                <a:tc>
                  <a:txBody>
                    <a:bodyPr/>
                    <a:lstStyle/>
                    <a:p>
                      <a:pPr marL="457200" marR="0" indent="-525780" algn="ctr">
                        <a:lnSpc>
                          <a:spcPct val="90000"/>
                        </a:lnSpc>
                        <a:spcBef>
                          <a:spcPts val="600"/>
                        </a:spcBef>
                        <a:spcAft>
                          <a:spcPts val="200"/>
                        </a:spcAft>
                      </a:pPr>
                      <a:r>
                        <a:rPr lang="en-US" sz="900" b="1" dirty="0" smtClean="0">
                          <a:solidFill>
                            <a:schemeClr val="bg1"/>
                          </a:solidFill>
                          <a:effectLst/>
                        </a:rPr>
                        <a:t>Grade</a:t>
                      </a:r>
                      <a:endParaRPr lang="en-US" sz="900" b="1" dirty="0">
                        <a:solidFill>
                          <a:schemeClr val="bg1"/>
                        </a:solidFill>
                        <a:effectLst/>
                        <a:latin typeface="Bliss Pro Bold"/>
                        <a:ea typeface="Times New Roman"/>
                        <a:cs typeface="Times New Roman"/>
                      </a:endParaRPr>
                    </a:p>
                  </a:txBody>
                  <a:tcPr marL="51557" marR="51557" marT="0" marB="0" anchor="ctr">
                    <a:solidFill>
                      <a:schemeClr val="tx1">
                        <a:lumMod val="40000"/>
                        <a:lumOff val="60000"/>
                      </a:schemeClr>
                    </a:solidFill>
                  </a:tcPr>
                </a:tc>
                <a:tc>
                  <a:txBody>
                    <a:bodyPr/>
                    <a:lstStyle/>
                    <a:p>
                      <a:pPr marL="123825" marR="0" indent="0" algn="l">
                        <a:lnSpc>
                          <a:spcPct val="90000"/>
                        </a:lnSpc>
                        <a:spcBef>
                          <a:spcPts val="600"/>
                        </a:spcBef>
                        <a:spcAft>
                          <a:spcPts val="200"/>
                        </a:spcAft>
                      </a:pPr>
                      <a:r>
                        <a:rPr lang="en-US" sz="1000" b="1" dirty="0">
                          <a:solidFill>
                            <a:schemeClr val="bg1"/>
                          </a:solidFill>
                          <a:effectLst/>
                        </a:rPr>
                        <a:t>Definitions</a:t>
                      </a:r>
                      <a:endParaRPr lang="en-US" sz="1000" b="1" dirty="0">
                        <a:solidFill>
                          <a:schemeClr val="bg1"/>
                        </a:solidFill>
                        <a:effectLst/>
                        <a:latin typeface="Bliss Pro Bold"/>
                        <a:ea typeface="Times New Roman"/>
                        <a:cs typeface="Times New Roman"/>
                      </a:endParaRPr>
                    </a:p>
                  </a:txBody>
                  <a:tcPr marL="51557" marR="51557" marT="0" marB="0" anchor="ctr">
                    <a:solidFill>
                      <a:schemeClr val="tx1">
                        <a:lumMod val="40000"/>
                        <a:lumOff val="60000"/>
                      </a:schemeClr>
                    </a:solidFill>
                  </a:tcPr>
                </a:tc>
              </a:tr>
              <a:tr h="957362">
                <a:tc>
                  <a:txBody>
                    <a:bodyPr/>
                    <a:lstStyle/>
                    <a:p>
                      <a:pPr marL="457200" marR="0" indent="-228600" algn="l">
                        <a:lnSpc>
                          <a:spcPct val="95000"/>
                        </a:lnSpc>
                        <a:spcBef>
                          <a:spcPts val="250"/>
                        </a:spcBef>
                        <a:spcAft>
                          <a:spcPts val="250"/>
                        </a:spcAft>
                        <a:tabLst>
                          <a:tab pos="118745" algn="l"/>
                        </a:tabLst>
                      </a:pPr>
                      <a:r>
                        <a:rPr lang="en-US" sz="1500" dirty="0" smtClean="0">
                          <a:effectLst/>
                        </a:rPr>
                        <a:t>GB1</a:t>
                      </a:r>
                      <a:endParaRPr lang="en-US" sz="1500" dirty="0">
                        <a:solidFill>
                          <a:schemeClr val="bg2"/>
                        </a:solidFill>
                        <a:effectLst/>
                        <a:latin typeface="Bliss Pro Light"/>
                        <a:ea typeface="Times New Roman"/>
                        <a:cs typeface="Times New Roman"/>
                      </a:endParaRPr>
                    </a:p>
                  </a:txBody>
                  <a:tcPr marL="51557" marR="51557" marT="0" marB="0" anchor="ctr">
                    <a:solidFill>
                      <a:schemeClr val="accent1"/>
                    </a:solidFill>
                  </a:tcPr>
                </a:tc>
                <a:tc>
                  <a:txBody>
                    <a:bodyPr/>
                    <a:lstStyle/>
                    <a:p>
                      <a:pPr marL="123825" marR="0" indent="0" algn="l">
                        <a:lnSpc>
                          <a:spcPct val="95000"/>
                        </a:lnSpc>
                        <a:spcBef>
                          <a:spcPts val="250"/>
                        </a:spcBef>
                        <a:spcAft>
                          <a:spcPts val="250"/>
                        </a:spcAft>
                        <a:tabLst>
                          <a:tab pos="118745" algn="l"/>
                        </a:tabLst>
                      </a:pPr>
                      <a:r>
                        <a:rPr lang="en-US" sz="1500" dirty="0">
                          <a:solidFill>
                            <a:schemeClr val="bg1"/>
                          </a:solidFill>
                          <a:effectLst/>
                        </a:rPr>
                        <a:t>Green bond issuer has adopted an excellent approach to manage, administer, allocate proceeds to and report on environmental projects financed with proceeds derived from green bond offerings. Prospects for achieving stated environmental objectives are excellent. </a:t>
                      </a:r>
                      <a:endParaRPr lang="en-US" sz="1500" dirty="0">
                        <a:solidFill>
                          <a:schemeClr val="bg1"/>
                        </a:solidFill>
                        <a:effectLst/>
                        <a:latin typeface="Bliss Pro Light"/>
                        <a:ea typeface="Times New Roman"/>
                        <a:cs typeface="Times New Roman"/>
                      </a:endParaRPr>
                    </a:p>
                  </a:txBody>
                  <a:tcPr marL="51557" marR="51557" marT="0" marB="0" anchor="ctr">
                    <a:solidFill>
                      <a:schemeClr val="accent1"/>
                    </a:solidFill>
                  </a:tcPr>
                </a:tc>
              </a:tr>
              <a:tr h="992090">
                <a:tc>
                  <a:txBody>
                    <a:bodyPr/>
                    <a:lstStyle/>
                    <a:p>
                      <a:pPr marL="457200" marR="0" indent="-228600" algn="l">
                        <a:lnSpc>
                          <a:spcPct val="95000"/>
                        </a:lnSpc>
                        <a:spcBef>
                          <a:spcPts val="250"/>
                        </a:spcBef>
                        <a:spcAft>
                          <a:spcPts val="250"/>
                        </a:spcAft>
                        <a:tabLst>
                          <a:tab pos="118745" algn="l"/>
                        </a:tabLst>
                      </a:pPr>
                      <a:r>
                        <a:rPr lang="en-US" sz="1500" dirty="0" smtClean="0">
                          <a:effectLst/>
                        </a:rPr>
                        <a:t>GB2</a:t>
                      </a:r>
                      <a:endParaRPr lang="en-US" sz="1500" dirty="0">
                        <a:solidFill>
                          <a:schemeClr val="bg2"/>
                        </a:solidFill>
                        <a:effectLst/>
                        <a:latin typeface="Bliss Pro Light"/>
                        <a:ea typeface="Times New Roman"/>
                        <a:cs typeface="Times New Roman"/>
                      </a:endParaRPr>
                    </a:p>
                  </a:txBody>
                  <a:tcPr marL="51557" marR="51557" marT="0" marB="0" anchor="ctr">
                    <a:solidFill>
                      <a:schemeClr val="accent1">
                        <a:lumMod val="40000"/>
                        <a:lumOff val="60000"/>
                      </a:schemeClr>
                    </a:solidFill>
                  </a:tcPr>
                </a:tc>
                <a:tc>
                  <a:txBody>
                    <a:bodyPr/>
                    <a:lstStyle/>
                    <a:p>
                      <a:pPr marL="123825" marR="0" indent="0" algn="l">
                        <a:lnSpc>
                          <a:spcPct val="95000"/>
                        </a:lnSpc>
                        <a:spcBef>
                          <a:spcPts val="250"/>
                        </a:spcBef>
                        <a:spcAft>
                          <a:spcPts val="250"/>
                        </a:spcAft>
                        <a:tabLst>
                          <a:tab pos="118745" algn="l"/>
                        </a:tabLst>
                      </a:pPr>
                      <a:r>
                        <a:rPr lang="en-US" sz="1500" dirty="0">
                          <a:solidFill>
                            <a:schemeClr val="bg1"/>
                          </a:solidFill>
                          <a:effectLst/>
                        </a:rPr>
                        <a:t>Green bond issuer has adopted a very good approach to manage, administer, allocate proceeds to and report on environmental projects financed with proceeds derived from green bond offerings.  Prospects for achieving stated environmental objectives are very good.</a:t>
                      </a:r>
                      <a:endParaRPr lang="en-US" sz="1500" dirty="0">
                        <a:solidFill>
                          <a:schemeClr val="bg1"/>
                        </a:solidFill>
                        <a:effectLst/>
                        <a:latin typeface="Bliss Pro Light"/>
                        <a:ea typeface="Times New Roman"/>
                        <a:cs typeface="Times New Roman"/>
                      </a:endParaRPr>
                    </a:p>
                  </a:txBody>
                  <a:tcPr marL="51557" marR="51557" marT="0" marB="0" anchor="ctr">
                    <a:solidFill>
                      <a:schemeClr val="accent1">
                        <a:lumMod val="40000"/>
                        <a:lumOff val="60000"/>
                      </a:schemeClr>
                    </a:solidFill>
                  </a:tcPr>
                </a:tc>
              </a:tr>
              <a:tr h="898944">
                <a:tc>
                  <a:txBody>
                    <a:bodyPr/>
                    <a:lstStyle/>
                    <a:p>
                      <a:pPr marL="457200" marR="0" indent="-228600" algn="l">
                        <a:lnSpc>
                          <a:spcPct val="95000"/>
                        </a:lnSpc>
                        <a:spcBef>
                          <a:spcPts val="250"/>
                        </a:spcBef>
                        <a:spcAft>
                          <a:spcPts val="250"/>
                        </a:spcAft>
                        <a:tabLst>
                          <a:tab pos="118745" algn="l"/>
                        </a:tabLst>
                      </a:pPr>
                      <a:r>
                        <a:rPr lang="en-US" sz="1500" dirty="0" smtClean="0">
                          <a:effectLst/>
                        </a:rPr>
                        <a:t>GB3</a:t>
                      </a:r>
                      <a:endParaRPr lang="en-US" sz="1500" dirty="0">
                        <a:solidFill>
                          <a:schemeClr val="bg2"/>
                        </a:solidFill>
                        <a:effectLst/>
                        <a:latin typeface="Bliss Pro Light"/>
                        <a:ea typeface="Times New Roman"/>
                        <a:cs typeface="Times New Roman"/>
                      </a:endParaRPr>
                    </a:p>
                  </a:txBody>
                  <a:tcPr marL="51557" marR="51557" marT="0" marB="0" anchor="ctr">
                    <a:solidFill>
                      <a:schemeClr val="tx2">
                        <a:lumMod val="40000"/>
                        <a:lumOff val="60000"/>
                      </a:schemeClr>
                    </a:solidFill>
                  </a:tcPr>
                </a:tc>
                <a:tc>
                  <a:txBody>
                    <a:bodyPr/>
                    <a:lstStyle/>
                    <a:p>
                      <a:pPr marL="123825" marR="0" indent="0" algn="l">
                        <a:lnSpc>
                          <a:spcPct val="95000"/>
                        </a:lnSpc>
                        <a:spcBef>
                          <a:spcPts val="250"/>
                        </a:spcBef>
                        <a:spcAft>
                          <a:spcPts val="250"/>
                        </a:spcAft>
                        <a:tabLst>
                          <a:tab pos="118745" algn="l"/>
                        </a:tabLst>
                      </a:pPr>
                      <a:r>
                        <a:rPr lang="en-US" sz="1500" dirty="0">
                          <a:effectLst/>
                        </a:rPr>
                        <a:t>Green bond issuer has adopted a good approach to manage, administer, allocate proceeds to and report on environmental projects financed with proceeds derived from green bond offerings.  Prospects for achieving stated environmental objectives are good.</a:t>
                      </a:r>
                      <a:endParaRPr lang="en-US" sz="1500" dirty="0">
                        <a:solidFill>
                          <a:schemeClr val="bg2"/>
                        </a:solidFill>
                        <a:effectLst/>
                        <a:latin typeface="Bliss Pro Light"/>
                        <a:ea typeface="Times New Roman"/>
                        <a:cs typeface="Times New Roman"/>
                      </a:endParaRPr>
                    </a:p>
                  </a:txBody>
                  <a:tcPr marL="51557" marR="51557" marT="0" marB="0" anchor="ctr">
                    <a:solidFill>
                      <a:schemeClr val="tx2">
                        <a:lumMod val="40000"/>
                        <a:lumOff val="60000"/>
                      </a:schemeClr>
                    </a:solidFill>
                  </a:tcPr>
                </a:tc>
              </a:tr>
              <a:tr h="898944">
                <a:tc>
                  <a:txBody>
                    <a:bodyPr/>
                    <a:lstStyle/>
                    <a:p>
                      <a:pPr marL="457200" marR="0" indent="-228600" algn="l">
                        <a:lnSpc>
                          <a:spcPct val="95000"/>
                        </a:lnSpc>
                        <a:spcBef>
                          <a:spcPts val="250"/>
                        </a:spcBef>
                        <a:spcAft>
                          <a:spcPts val="250"/>
                        </a:spcAft>
                        <a:tabLst>
                          <a:tab pos="118745" algn="l"/>
                        </a:tabLst>
                      </a:pPr>
                      <a:r>
                        <a:rPr lang="en-US" sz="1500" dirty="0" smtClean="0">
                          <a:solidFill>
                            <a:schemeClr val="tx1"/>
                          </a:solidFill>
                          <a:effectLst/>
                        </a:rPr>
                        <a:t>GB4</a:t>
                      </a:r>
                      <a:endParaRPr lang="en-US" sz="1500" dirty="0">
                        <a:solidFill>
                          <a:schemeClr val="tx1"/>
                        </a:solidFill>
                        <a:effectLst/>
                        <a:latin typeface="Bliss Pro Light"/>
                        <a:ea typeface="Times New Roman"/>
                        <a:cs typeface="Times New Roman"/>
                      </a:endParaRPr>
                    </a:p>
                  </a:txBody>
                  <a:tcPr marL="51557" marR="51557" marT="0" marB="0" anchor="ctr">
                    <a:solidFill>
                      <a:srgbClr val="FFE19C"/>
                    </a:solidFill>
                  </a:tcPr>
                </a:tc>
                <a:tc>
                  <a:txBody>
                    <a:bodyPr/>
                    <a:lstStyle/>
                    <a:p>
                      <a:pPr marL="123825" marR="0" indent="0" algn="l">
                        <a:lnSpc>
                          <a:spcPct val="95000"/>
                        </a:lnSpc>
                        <a:spcBef>
                          <a:spcPts val="250"/>
                        </a:spcBef>
                        <a:spcAft>
                          <a:spcPts val="250"/>
                        </a:spcAft>
                        <a:tabLst>
                          <a:tab pos="118745" algn="l"/>
                        </a:tabLst>
                      </a:pPr>
                      <a:r>
                        <a:rPr lang="en-US" sz="1500" dirty="0">
                          <a:solidFill>
                            <a:schemeClr val="tx1"/>
                          </a:solidFill>
                          <a:effectLst/>
                        </a:rPr>
                        <a:t>Green bond issuer has adopted a fair approach to manage, administer, allocate proceeds to and report on environmental projects financed with proceeds derived from green bond offerings.  Prospects for achieving stated environmental objectives are fair.</a:t>
                      </a:r>
                      <a:endParaRPr lang="en-US" sz="1500" dirty="0">
                        <a:solidFill>
                          <a:schemeClr val="tx1"/>
                        </a:solidFill>
                        <a:effectLst/>
                        <a:latin typeface="Bliss Pro Light"/>
                        <a:ea typeface="Times New Roman"/>
                        <a:cs typeface="Times New Roman"/>
                      </a:endParaRPr>
                    </a:p>
                  </a:txBody>
                  <a:tcPr marL="51557" marR="51557" marT="0" marB="0" anchor="ctr">
                    <a:solidFill>
                      <a:srgbClr val="FFE19C"/>
                    </a:solidFill>
                  </a:tcPr>
                </a:tc>
              </a:tr>
              <a:tr h="901137">
                <a:tc>
                  <a:txBody>
                    <a:bodyPr/>
                    <a:lstStyle/>
                    <a:p>
                      <a:pPr marL="457200" marR="0" indent="-228600" algn="l">
                        <a:lnSpc>
                          <a:spcPct val="95000"/>
                        </a:lnSpc>
                        <a:spcBef>
                          <a:spcPts val="250"/>
                        </a:spcBef>
                        <a:spcAft>
                          <a:spcPts val="250"/>
                        </a:spcAft>
                        <a:tabLst>
                          <a:tab pos="118745" algn="l"/>
                        </a:tabLst>
                      </a:pPr>
                      <a:r>
                        <a:rPr lang="en-US" sz="1500" dirty="0" smtClean="0">
                          <a:solidFill>
                            <a:schemeClr val="tx1"/>
                          </a:solidFill>
                          <a:effectLst/>
                        </a:rPr>
                        <a:t>GB5</a:t>
                      </a:r>
                      <a:endParaRPr lang="en-US" sz="1500" dirty="0">
                        <a:solidFill>
                          <a:schemeClr val="tx1"/>
                        </a:solidFill>
                        <a:effectLst/>
                        <a:latin typeface="Bliss Pro Light"/>
                        <a:ea typeface="Times New Roman"/>
                        <a:cs typeface="Times New Roman"/>
                      </a:endParaRPr>
                    </a:p>
                  </a:txBody>
                  <a:tcPr marL="51557" marR="51557" marT="0" marB="0" anchor="ctr">
                    <a:solidFill>
                      <a:srgbClr val="F58C3C"/>
                    </a:solidFill>
                  </a:tcPr>
                </a:tc>
                <a:tc>
                  <a:txBody>
                    <a:bodyPr/>
                    <a:lstStyle/>
                    <a:p>
                      <a:pPr marL="123825" marR="0" indent="0" algn="l">
                        <a:lnSpc>
                          <a:spcPct val="95000"/>
                        </a:lnSpc>
                        <a:spcBef>
                          <a:spcPts val="250"/>
                        </a:spcBef>
                        <a:spcAft>
                          <a:spcPts val="250"/>
                        </a:spcAft>
                        <a:tabLst>
                          <a:tab pos="118745" algn="l"/>
                        </a:tabLst>
                      </a:pPr>
                      <a:r>
                        <a:rPr lang="en-US" sz="1500" dirty="0">
                          <a:solidFill>
                            <a:schemeClr val="tx1"/>
                          </a:solidFill>
                          <a:effectLst/>
                        </a:rPr>
                        <a:t>Green bond issuer has adopted a poor approach to manage, administer, allocate proceeds to and report on environmental projects financed with proceeds derived from green bond offerings.  Prospects for achieving stated environmental objectives are </a:t>
                      </a:r>
                      <a:r>
                        <a:rPr lang="en-US" sz="1500" dirty="0" smtClean="0">
                          <a:solidFill>
                            <a:schemeClr val="tx1"/>
                          </a:solidFill>
                          <a:effectLst/>
                        </a:rPr>
                        <a:t>poor.</a:t>
                      </a:r>
                      <a:endParaRPr lang="en-US" sz="1500" dirty="0">
                        <a:solidFill>
                          <a:schemeClr val="tx1"/>
                        </a:solidFill>
                        <a:effectLst/>
                        <a:latin typeface="Bliss Pro Light"/>
                        <a:ea typeface="Times New Roman"/>
                        <a:cs typeface="Times New Roman"/>
                      </a:endParaRPr>
                    </a:p>
                  </a:txBody>
                  <a:tcPr marL="51557" marR="51557" marT="0" marB="0" anchor="ctr">
                    <a:solidFill>
                      <a:srgbClr val="F58C3C"/>
                    </a:solidFill>
                  </a:tcPr>
                </a:tc>
              </a:tr>
            </a:tbl>
          </a:graphicData>
        </a:graphic>
      </p:graphicFrame>
      <p:sp>
        <p:nvSpPr>
          <p:cNvPr id="3" name="Slide Number Placeholder 2"/>
          <p:cNvSpPr>
            <a:spLocks noGrp="1"/>
          </p:cNvSpPr>
          <p:nvPr>
            <p:ph type="sldNum" sz="quarter" idx="10"/>
          </p:nvPr>
        </p:nvSpPr>
        <p:spPr/>
        <p:txBody>
          <a:bodyPr/>
          <a:lstStyle/>
          <a:p>
            <a:fld id="{4B844FDA-31A7-4193-A04E-AF36AFC50081}" type="slidenum">
              <a:rPr lang="en-US" smtClean="0"/>
              <a:pPr/>
              <a:t>24</a:t>
            </a:fld>
            <a:endParaRPr lang="en-US" dirty="0"/>
          </a:p>
        </p:txBody>
      </p:sp>
    </p:spTree>
    <p:extLst>
      <p:ext uri="{BB962C8B-B14F-4D97-AF65-F5344CB8AC3E}">
        <p14:creationId xmlns:p14="http://schemas.microsoft.com/office/powerpoint/2010/main" val="8070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639763"/>
            <a:ext cx="8229600" cy="313932"/>
          </a:xfrm>
        </p:spPr>
        <p:txBody>
          <a:bodyPr/>
          <a:lstStyle/>
          <a:p>
            <a:r>
              <a:rPr lang="en-US" dirty="0" smtClean="0"/>
              <a:t>Green Bonds Assessment Process</a:t>
            </a:r>
            <a:endParaRPr lang="en-US" dirty="0"/>
          </a:p>
        </p:txBody>
      </p:sp>
      <p:sp>
        <p:nvSpPr>
          <p:cNvPr id="3" name="Content Placeholder 2"/>
          <p:cNvSpPr>
            <a:spLocks noGrp="1"/>
          </p:cNvSpPr>
          <p:nvPr>
            <p:ph idx="1"/>
          </p:nvPr>
        </p:nvSpPr>
        <p:spPr>
          <a:xfrm>
            <a:off x="447675" y="1066800"/>
            <a:ext cx="8229600" cy="4878388"/>
          </a:xfrm>
        </p:spPr>
        <p:txBody>
          <a:bodyPr/>
          <a:lstStyle/>
          <a:p>
            <a:pPr marL="285750" indent="-285750">
              <a:spcBef>
                <a:spcPts val="1800"/>
              </a:spcBef>
              <a:buFont typeface="Arial" panose="020B0604020202020204" pitchFamily="34" charset="0"/>
              <a:buChar char="•"/>
            </a:pPr>
            <a:r>
              <a:rPr lang="en-US" sz="1800" dirty="0" smtClean="0"/>
              <a:t>Initial assessment:  Relevant </a:t>
            </a:r>
            <a:r>
              <a:rPr lang="en-US" sz="1800" dirty="0"/>
              <a:t>governing documentation, regulatory filings, issuer reports and presentations, if any, as well as all other publicly available information. </a:t>
            </a:r>
            <a:r>
              <a:rPr lang="en-US" sz="1800" dirty="0" smtClean="0"/>
              <a:t>Also, direct </a:t>
            </a:r>
            <a:r>
              <a:rPr lang="en-US" sz="1800" dirty="0"/>
              <a:t>engagement and dialogue with the issuer. </a:t>
            </a:r>
          </a:p>
          <a:p>
            <a:pPr marL="285750" indent="-285750">
              <a:spcBef>
                <a:spcPts val="1800"/>
              </a:spcBef>
              <a:buFont typeface="Arial" panose="020B0604020202020204" pitchFamily="34" charset="0"/>
              <a:buChar char="•"/>
            </a:pPr>
            <a:r>
              <a:rPr lang="en-US" sz="1800" dirty="0"/>
              <a:t>The combined inputs are used to evaluate the transaction, via a </a:t>
            </a:r>
            <a:r>
              <a:rPr lang="en-US" sz="1800" dirty="0" smtClean="0"/>
              <a:t>scorecard.</a:t>
            </a:r>
          </a:p>
          <a:p>
            <a:pPr marL="285750" indent="-285750">
              <a:spcBef>
                <a:spcPts val="1800"/>
              </a:spcBef>
              <a:buFont typeface="Arial" panose="020B0604020202020204" pitchFamily="34" charset="0"/>
              <a:buChar char="•"/>
            </a:pPr>
            <a:r>
              <a:rPr lang="en-US" sz="1800" dirty="0" smtClean="0"/>
              <a:t>GB grade will be assigned by Committee.</a:t>
            </a:r>
          </a:p>
          <a:p>
            <a:pPr marL="285750" indent="-285750">
              <a:spcBef>
                <a:spcPts val="1800"/>
              </a:spcBef>
              <a:buFont typeface="Arial" panose="020B0604020202020204" pitchFamily="34" charset="0"/>
              <a:buChar char="•"/>
            </a:pPr>
            <a:r>
              <a:rPr lang="en-US" sz="1800" dirty="0" smtClean="0"/>
              <a:t>GBA will be disseminated </a:t>
            </a:r>
            <a:r>
              <a:rPr lang="en-US" sz="1800" dirty="0"/>
              <a:t>publicly via a press release distributed through various newswire services. </a:t>
            </a:r>
            <a:endParaRPr lang="en-US" sz="1800" dirty="0" smtClean="0"/>
          </a:p>
          <a:p>
            <a:pPr marL="285750" indent="-285750">
              <a:spcBef>
                <a:spcPts val="1800"/>
              </a:spcBef>
              <a:buFont typeface="Arial" panose="020B0604020202020204" pitchFamily="34" charset="0"/>
              <a:buChar char="•"/>
            </a:pPr>
            <a:r>
              <a:rPr lang="en-US" sz="1800" dirty="0" smtClean="0"/>
              <a:t>This </a:t>
            </a:r>
            <a:r>
              <a:rPr lang="en-US" sz="1800" dirty="0"/>
              <a:t>is followed by the publication of a GBA </a:t>
            </a:r>
            <a:r>
              <a:rPr lang="en-US" sz="1800" dirty="0" smtClean="0"/>
              <a:t>Report </a:t>
            </a:r>
            <a:r>
              <a:rPr lang="en-US" sz="1800" dirty="0"/>
              <a:t>that </a:t>
            </a:r>
            <a:r>
              <a:rPr lang="en-US" sz="1800" dirty="0" smtClean="0"/>
              <a:t>will also be available </a:t>
            </a:r>
            <a:r>
              <a:rPr lang="en-US" sz="1800" dirty="0"/>
              <a:t>to investors on </a:t>
            </a:r>
            <a:r>
              <a:rPr lang="en-US" sz="1800" dirty="0" smtClean="0"/>
              <a:t>Moodys.com.</a:t>
            </a:r>
            <a:endParaRPr lang="en-US" sz="1800" dirty="0"/>
          </a:p>
          <a:p>
            <a:pPr marL="285750" indent="-285750">
              <a:spcBef>
                <a:spcPts val="1800"/>
              </a:spcBef>
              <a:buFont typeface="Arial" panose="020B0604020202020204" pitchFamily="34" charset="0"/>
              <a:buChar char="•"/>
            </a:pPr>
            <a:r>
              <a:rPr lang="en-US" sz="1800" dirty="0" smtClean="0"/>
              <a:t>Assessment </a:t>
            </a:r>
            <a:r>
              <a:rPr lang="en-US" sz="1800" dirty="0"/>
              <a:t>may be refreshed periodically to take into consideration the application of proceeds, </a:t>
            </a:r>
            <a:r>
              <a:rPr lang="en-US" sz="1800" dirty="0" smtClean="0"/>
              <a:t>reported </a:t>
            </a:r>
            <a:r>
              <a:rPr lang="en-US" sz="1800" dirty="0"/>
              <a:t>progress against the initial plans for investments and their environmental impacts, and continuing issuer disclosures.</a:t>
            </a:r>
          </a:p>
          <a:p>
            <a:endParaRPr lang="en-US" dirty="0"/>
          </a:p>
        </p:txBody>
      </p:sp>
      <p:sp>
        <p:nvSpPr>
          <p:cNvPr id="4" name="Slide Number Placeholder 3"/>
          <p:cNvSpPr>
            <a:spLocks noGrp="1"/>
          </p:cNvSpPr>
          <p:nvPr>
            <p:ph type="sldNum" sz="quarter" idx="10"/>
          </p:nvPr>
        </p:nvSpPr>
        <p:spPr/>
        <p:txBody>
          <a:bodyPr/>
          <a:lstStyle/>
          <a:p>
            <a:fld id="{4BC24606-A675-4232-A82B-2AEAE3EAC220}" type="slidenum">
              <a:rPr lang="en-US" smtClean="0"/>
              <a:pPr/>
              <a:t>25</a:t>
            </a:fld>
            <a:endParaRPr lang="en-US" dirty="0"/>
          </a:p>
        </p:txBody>
      </p:sp>
    </p:spTree>
    <p:extLst>
      <p:ext uri="{BB962C8B-B14F-4D97-AF65-F5344CB8AC3E}">
        <p14:creationId xmlns:p14="http://schemas.microsoft.com/office/powerpoint/2010/main" val="324597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763"/>
            <a:ext cx="8229600" cy="313932"/>
          </a:xfrm>
        </p:spPr>
        <p:txBody>
          <a:bodyPr/>
          <a:lstStyle/>
          <a:p>
            <a:r>
              <a:rPr lang="en-US" dirty="0" smtClean="0"/>
              <a:t>Moody’s Green Bonds Topic Page </a:t>
            </a:r>
            <a:endParaRPr lang="en-US" dirty="0"/>
          </a:p>
        </p:txBody>
      </p:sp>
      <p:pic>
        <p:nvPicPr>
          <p:cNvPr id="49154" name="Picture 2" descr="C:\Users\Public\Pictures\Sample Pictures\GreenBondsHS3.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 y="1058863"/>
            <a:ext cx="841248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4BC24606-A675-4232-A82B-2AEAE3EAC220}" type="slidenum">
              <a:rPr lang="en-US" smtClean="0"/>
              <a:pPr/>
              <a:t>26</a:t>
            </a:fld>
            <a:endParaRPr lang="en-US" dirty="0"/>
          </a:p>
        </p:txBody>
      </p:sp>
    </p:spTree>
    <p:custDataLst>
      <p:tags r:id="rId1"/>
    </p:custDataLst>
    <p:extLst>
      <p:ext uri="{BB962C8B-B14F-4D97-AF65-F5344CB8AC3E}">
        <p14:creationId xmlns:p14="http://schemas.microsoft.com/office/powerpoint/2010/main" val="197725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gray">
          <a:xfrm>
            <a:off x="443579" y="779680"/>
            <a:ext cx="8213725" cy="5163920"/>
          </a:xfrm>
          <a:prstGeom prst="rect">
            <a:avLst/>
          </a:prstGeom>
          <a:noFill/>
          <a:ln w="9525">
            <a:noFill/>
            <a:miter lim="800000"/>
            <a:headEnd/>
            <a:tailEnd/>
          </a:ln>
          <a:effectLst/>
        </p:spPr>
        <p:txBody>
          <a:bodyPr lIns="0" tIns="0" rIns="0" bIns="0" numCol="2" spcCol="182880" anchor="t" anchorCtr="0">
            <a:noAutofit/>
          </a:bodyPr>
          <a:lstStyle/>
          <a:p>
            <a:pPr algn="l">
              <a:spcBef>
                <a:spcPct val="60000"/>
              </a:spcBef>
              <a:buClr>
                <a:srgbClr val="464B50"/>
              </a:buClr>
            </a:pPr>
            <a:r>
              <a:rPr lang="en-US" altLang="zh-CN" sz="650" b="0" dirty="0" smtClean="0">
                <a:solidFill>
                  <a:srgbClr val="808080"/>
                </a:solidFill>
                <a:ea typeface="宋体" pitchFamily="1" charset="-122"/>
              </a:rPr>
              <a:t>© 2016 Moody’s Corporation, Moody’s Investors Service, Inc., Moody’s Analytics, Inc. and/or their licensors and affiliates (collectively, “MOODY’S”). All rights reserved.</a:t>
            </a:r>
            <a:r>
              <a:rPr lang="en-US" sz="800" dirty="0"/>
              <a:t> </a:t>
            </a:r>
            <a:endParaRPr lang="en-US" altLang="zh-CN" sz="650" b="0" dirty="0" smtClean="0">
              <a:solidFill>
                <a:srgbClr val="808080"/>
              </a:solidFill>
              <a:ea typeface="宋体" pitchFamily="1" charset="-122"/>
            </a:endParaRPr>
          </a:p>
          <a:p>
            <a:pPr algn="l"/>
            <a:r>
              <a:rPr lang="en-GB" sz="650" b="0" dirty="0">
                <a:solidFill>
                  <a:schemeClr val="bg2">
                    <a:lumMod val="50000"/>
                    <a:lumOff val="50000"/>
                  </a:schemeClr>
                </a:solidFill>
              </a:rPr>
              <a:t>CREDIT RATINGS ISSUED BY MOODY'S INVESTORS SERVICE, INC. AND ITS RATINGS AFFILIATES (“MIS”) ARE MOODY’S CURRENT OPINIONS OF THE RELATIVE FUTURE CREDIT RISK OF ENTITIES, CREDIT COMMITMENTS, OR DEBT OR DEBT-LIKE SECURITIES, AND CREDIT RATINGS AND RESEARCH PUBLICATIONS PUBLISHED BY MOODY’S (“MOODY’S PUBLICATIONS”) MAY INCLUDE MOODY’S CURRENT OPINIONS OF THE RELATIVE FUTURE CREDIT RISK OF ENTITIES, CREDIT COMMITMENTS, OR DEBT OR DEBT-LIKE SECURITIES. MOODY’S DEFINES CREDIT RISK AS THE RISK THAT AN ENTITY MAY NOT MEET ITS CONTRACTUAL, FINANCIAL OBLIGATIONS AS THEY COME DUE AND ANY ESTIMATED FINANCIAL LOSS IN THE EVENT OF DEFAULT. CREDIT RATINGS DO NOT ADDRESS ANY OTHER RISK, INCLUDING BUT NOT LIMITED TO: LIQUIDITY RISK, MARKET VALUE RISK, OR PRICE VOLATILITY. CREDIT RATINGS AND MOODY’S OPINIONS INCLUDED IN MOODY’S PUBLICATIONS ARE NOT STATEMENTS OF CURRENT OR HISTORICAL FACT. MOODY’S PUBLICATIONS MAY ALSO INCLUDE QUANTITATIVE MODEL-BASED ESTIMATES OF CREDIT RISK AND RELATED OPINIONS OR COMMENTARY PUBLISHED BY MOODY’S ANALYTICS, INC. CREDIT RATINGS AND MOODY’S PUBLICATIONS DO NOT CONSTITUTE OR PROVIDE INVESTMENT OR FINANCIAL ADVICE, AND CREDIT RATINGS AND MOODY’S PUBLICATIONS ARE NOT AND DO NOT PROVIDE RECOMMENDATIONS TO PURCHASE, SELL, OR HOLD PARTICULAR SECURITIES. NEITHER CREDIT RATINGS NOR MOODY’S PUBLICATIONS COMMENT ON THE SUITABILITY OF AN INVESTMENT FOR ANY PARTICULAR INVESTOR. MOODY’S ISSUES ITS CREDIT RATINGS AND PUBLISHES MOODY’S PUBLICATIONS WITH THE EXPECTATION AND UNDERSTANDING THAT EACH INVESTOR WILL, WITH DUE CARE, MAKE ITS OWN STUDY AND EVALUATION OF EACH SECURITY THAT IS UNDER CONSIDERATION FOR PURCHASE, HOLDING, OR SALE. </a:t>
            </a:r>
            <a:endParaRPr lang="en-US" sz="650" b="0" dirty="0">
              <a:solidFill>
                <a:schemeClr val="bg2">
                  <a:lumMod val="50000"/>
                  <a:lumOff val="50000"/>
                </a:schemeClr>
              </a:solidFill>
            </a:endParaRPr>
          </a:p>
          <a:p>
            <a:pPr algn="l"/>
            <a:r>
              <a:rPr lang="en-US" sz="650" b="0" dirty="0">
                <a:solidFill>
                  <a:schemeClr val="bg2">
                    <a:lumMod val="50000"/>
                    <a:lumOff val="50000"/>
                  </a:schemeClr>
                </a:solidFill>
              </a:rPr>
              <a:t>MOODY’S CREDIT RATINGS AND MOODY’S PUBLICATIONS ARE NOT INTENDED FOR USE </a:t>
            </a:r>
            <a:r>
              <a:rPr lang="en-US" sz="650" b="0" dirty="0" smtClean="0">
                <a:solidFill>
                  <a:schemeClr val="bg2">
                    <a:lumMod val="50000"/>
                    <a:lumOff val="50000"/>
                  </a:schemeClr>
                </a:solidFill>
              </a:rPr>
              <a:t/>
            </a:r>
            <a:br>
              <a:rPr lang="en-US" sz="650" b="0" dirty="0" smtClean="0">
                <a:solidFill>
                  <a:schemeClr val="bg2">
                    <a:lumMod val="50000"/>
                    <a:lumOff val="50000"/>
                  </a:schemeClr>
                </a:solidFill>
              </a:rPr>
            </a:br>
            <a:r>
              <a:rPr lang="en-US" sz="650" b="0" dirty="0" smtClean="0">
                <a:solidFill>
                  <a:schemeClr val="bg2">
                    <a:lumMod val="50000"/>
                    <a:lumOff val="50000"/>
                  </a:schemeClr>
                </a:solidFill>
              </a:rPr>
              <a:t>BY </a:t>
            </a:r>
            <a:r>
              <a:rPr lang="en-US" sz="650" b="0" dirty="0">
                <a:solidFill>
                  <a:schemeClr val="bg2">
                    <a:lumMod val="50000"/>
                    <a:lumOff val="50000"/>
                  </a:schemeClr>
                </a:solidFill>
              </a:rPr>
              <a:t>RETAIL INVESTORS AND IT WOULD BE RECKLESS AND INAPPROPRIATE FOR RETAIL INVESTORS TO USE MOODY’S CREDIT RATINGS OR MOODY’S PUBLICATIONS WHEN MAKING AN INVESTMENT DECISION</a:t>
            </a:r>
            <a:r>
              <a:rPr lang="en-US" sz="650" b="0" dirty="0" smtClean="0">
                <a:solidFill>
                  <a:schemeClr val="bg2">
                    <a:lumMod val="50000"/>
                    <a:lumOff val="50000"/>
                  </a:schemeClr>
                </a:solidFill>
              </a:rPr>
              <a:t>. IF </a:t>
            </a:r>
            <a:r>
              <a:rPr lang="en-US" sz="650" b="0" dirty="0">
                <a:solidFill>
                  <a:schemeClr val="bg2">
                    <a:lumMod val="50000"/>
                    <a:lumOff val="50000"/>
                  </a:schemeClr>
                </a:solidFill>
              </a:rPr>
              <a:t>IN DOUBT YOU SHOULD CONTACT YOUR FINANCIAL OR OTHER PROFESSIONAL ADVISER.</a:t>
            </a:r>
          </a:p>
          <a:p>
            <a:pPr algn="l"/>
            <a:r>
              <a:rPr lang="en-US" sz="650" b="0" dirty="0">
                <a:solidFill>
                  <a:schemeClr val="bg2">
                    <a:lumMod val="50000"/>
                    <a:lumOff val="50000"/>
                  </a:schemeClr>
                </a:solidFill>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a:t>
            </a:r>
          </a:p>
          <a:p>
            <a:pPr algn="l"/>
            <a:r>
              <a:rPr lang="en-US" sz="650" b="0" dirty="0">
                <a:solidFill>
                  <a:schemeClr val="bg2">
                    <a:lumMod val="50000"/>
                    <a:lumOff val="50000"/>
                  </a:schemeClr>
                </a:solidFill>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rating process or in preparing the Moody’s Publications. </a:t>
            </a:r>
          </a:p>
          <a:p>
            <a:pPr algn="l"/>
            <a:r>
              <a:rPr lang="en-US" sz="650" b="0" dirty="0" smtClean="0">
                <a:solidFill>
                  <a:schemeClr val="bg2">
                    <a:lumMod val="50000"/>
                    <a:lumOff val="50000"/>
                  </a:schemeClr>
                </a:solidFill>
              </a:rPr>
              <a:t>To </a:t>
            </a:r>
            <a:r>
              <a:rPr lang="en-US" sz="650" b="0" dirty="0">
                <a:solidFill>
                  <a:schemeClr val="bg2">
                    <a:lumMod val="50000"/>
                    <a:lumOff val="50000"/>
                  </a:schemeClr>
                </a:solidFill>
              </a:rPr>
              <a:t>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damage arising where the relevant financial instrument is not the subject of a particular credit rating assigned by </a:t>
            </a:r>
            <a:r>
              <a:rPr lang="en-US" sz="650" b="0" dirty="0" smtClean="0">
                <a:solidFill>
                  <a:schemeClr val="bg2">
                    <a:lumMod val="50000"/>
                    <a:lumOff val="50000"/>
                  </a:schemeClr>
                </a:solidFill>
              </a:rPr>
              <a:t>MOODY’S.</a:t>
            </a:r>
          </a:p>
          <a:p>
            <a:pPr algn="l"/>
            <a:r>
              <a:rPr lang="en-US" sz="650" b="0" dirty="0" smtClean="0">
                <a:solidFill>
                  <a:schemeClr val="bg2">
                    <a:lumMod val="50000"/>
                    <a:lumOff val="50000"/>
                  </a:schemeClr>
                </a:solidFill>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algn="l"/>
            <a:r>
              <a:rPr lang="en-US" sz="650" b="0" dirty="0" smtClean="0">
                <a:solidFill>
                  <a:schemeClr val="bg2">
                    <a:lumMod val="50000"/>
                    <a:lumOff val="50000"/>
                  </a:schemeClr>
                </a:solidFill>
              </a:rPr>
              <a:t>NO </a:t>
            </a:r>
            <a:r>
              <a:rPr lang="en-US" sz="650" b="0" dirty="0">
                <a:solidFill>
                  <a:schemeClr val="bg2">
                    <a:lumMod val="50000"/>
                    <a:lumOff val="50000"/>
                  </a:schemeClr>
                </a:solidFill>
              </a:rPr>
              <a:t>WARRANTY, EXPRESS OR IMPLIED, AS TO THE ACCURACY, TIMELINESS, COMPLETENESS, MERCHANTABILITY OR FITNESS FOR ANY PARTICULAR PURPOSE OF ANY SUCH RATING OR OTHER OPINION OR INFORMATION IS GIVEN OR MADE BY MOODY’S IN ANY FORM OR MANNER WHATSOEVER.</a:t>
            </a:r>
          </a:p>
          <a:p>
            <a:pPr algn="l"/>
            <a:r>
              <a:rPr lang="en-US" sz="650" b="0" dirty="0" smtClean="0">
                <a:solidFill>
                  <a:schemeClr val="bg2">
                    <a:lumMod val="50000"/>
                    <a:lumOff val="50000"/>
                  </a:schemeClr>
                </a:solidFill>
              </a:rPr>
              <a:t>Moody’s </a:t>
            </a:r>
            <a:r>
              <a:rPr lang="en-US" sz="650" b="0" dirty="0">
                <a:solidFill>
                  <a:schemeClr val="bg2">
                    <a:lumMod val="50000"/>
                    <a:lumOff val="50000"/>
                  </a:schemeClr>
                </a:solidFill>
              </a:rPr>
              <a:t>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rating, agreed to pay to Moody’s Investors Service, Inc. for appraisal and rating services rendered by it fees ranging from $1,500 to approximately $2,500,000. MCO and MIS also maintain policies and procedures to address the independence of MIS’s ratings and rating processes. Information regarding certain affiliations that may exist between directors of MCO and rated entities, and between entities who hold ratings from MIS and have also publicly reported to the SEC an ownership interest in MCO of more than 5%, is posted annually at www.moodys.com under the heading “Investor Relations — Corporate Governance — Director and Shareholder Affiliation Policy.”</a:t>
            </a:r>
          </a:p>
          <a:p>
            <a:pPr algn="l"/>
            <a:r>
              <a:rPr lang="en-US" sz="650" b="0" dirty="0" smtClean="0">
                <a:solidFill>
                  <a:schemeClr val="bg2">
                    <a:lumMod val="50000"/>
                    <a:lumOff val="50000"/>
                  </a:schemeClr>
                </a:solidFill>
              </a:rPr>
              <a:t>Additional </a:t>
            </a:r>
            <a:r>
              <a:rPr lang="en-US" sz="650" b="0" dirty="0">
                <a:solidFill>
                  <a:schemeClr val="bg2">
                    <a:lumMod val="50000"/>
                    <a:lumOff val="50000"/>
                  </a:schemeClr>
                </a:solidFill>
              </a:rPr>
              <a:t>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a:t>
            </a:r>
            <a:r>
              <a:rPr lang="en-US" sz="650" b="0" dirty="0" smtClean="0">
                <a:solidFill>
                  <a:schemeClr val="bg2">
                    <a:lumMod val="50000"/>
                    <a:lumOff val="50000"/>
                  </a:schemeClr>
                </a:solidFill>
              </a:rPr>
              <a:t>contents </a:t>
            </a:r>
            <a:r>
              <a:rPr lang="en-US" sz="650" b="0" dirty="0">
                <a:solidFill>
                  <a:schemeClr val="bg2">
                    <a:lumMod val="50000"/>
                    <a:lumOff val="50000"/>
                  </a:schemeClr>
                </a:solidFill>
              </a:rPr>
              <a:t>to “retail clients” within the meaning of section 761G of the Corporations Act 2001. </a:t>
            </a:r>
            <a:endParaRPr lang="en-US" sz="650" b="0" dirty="0" smtClean="0">
              <a:solidFill>
                <a:schemeClr val="bg2">
                  <a:lumMod val="50000"/>
                  <a:lumOff val="50000"/>
                </a:schemeClr>
              </a:solidFill>
            </a:endParaRPr>
          </a:p>
          <a:p>
            <a:pPr algn="l"/>
            <a:r>
              <a:rPr lang="en-US" sz="650" b="0" dirty="0">
                <a:solidFill>
                  <a:schemeClr val="bg2">
                    <a:lumMod val="50000"/>
                    <a:lumOff val="50000"/>
                  </a:schemeClr>
                </a:solidFill>
              </a:rPr>
              <a:t>MOODY’S credit rating is an opinion as to the creditworthiness of a debt obligation of the issuer, not on the equity securities of the issuer or any form of security that is available to retail investors. It would be reckless and inappropriate for retail investors to use MOODY’S credit ratings or publications when making an investment decision. If in doubt you should contact your financial or other professional adviser.</a:t>
            </a:r>
          </a:p>
          <a:p>
            <a:pPr algn="l"/>
            <a:r>
              <a:rPr lang="en-US" sz="650" b="0" dirty="0" smtClean="0">
                <a:solidFill>
                  <a:schemeClr val="bg2">
                    <a:lumMod val="50000"/>
                    <a:lumOff val="50000"/>
                  </a:schemeClr>
                </a:solidFill>
              </a:rPr>
              <a:t>Additional </a:t>
            </a:r>
            <a:r>
              <a:rPr lang="en-US" sz="650" b="0" dirty="0">
                <a:solidFill>
                  <a:schemeClr val="bg2">
                    <a:lumMod val="50000"/>
                    <a:lumOff val="50000"/>
                  </a:schemeClr>
                </a:solidFill>
              </a:rPr>
              <a:t>terms for Japan only: Moody's Japan K.K. (“MJKK”) is a wholly-owned credit rating agency subsidiary of Moody's Group Japan G.K., which is wholly-owned by Moody’s Overseas Holdings Inc., a wholly-owned subsidiary of MCO. Moody’s SF Japan K.K. (“MSFJ”) is a wholly-owned credit rating agency subsidiary of MJKK. MSFJ is not a Nationally Recognized Statistical Rating Organization (“NRSRO”). Therefore, credit ratings assigned by MSFJ are Non-NRSRO Credit Ratings. Non-NRSRO Credit Ratings </a:t>
            </a:r>
            <a:r>
              <a:rPr lang="en-US" sz="650" b="0" dirty="0" smtClean="0">
                <a:solidFill>
                  <a:schemeClr val="bg2">
                    <a:lumMod val="50000"/>
                    <a:lumOff val="50000"/>
                  </a:schemeClr>
                </a:solidFill>
              </a:rPr>
              <a:t/>
            </a:r>
            <a:br>
              <a:rPr lang="en-US" sz="650" b="0" dirty="0" smtClean="0">
                <a:solidFill>
                  <a:schemeClr val="bg2">
                    <a:lumMod val="50000"/>
                    <a:lumOff val="50000"/>
                  </a:schemeClr>
                </a:solidFill>
              </a:rPr>
            </a:br>
            <a:r>
              <a:rPr lang="en-US" sz="650" b="0" dirty="0" smtClean="0">
                <a:solidFill>
                  <a:schemeClr val="bg2">
                    <a:lumMod val="50000"/>
                    <a:lumOff val="50000"/>
                  </a:schemeClr>
                </a:solidFill>
              </a:rPr>
              <a:t>are </a:t>
            </a:r>
            <a:r>
              <a:rPr lang="en-US" sz="650" b="0" dirty="0">
                <a:solidFill>
                  <a:schemeClr val="bg2">
                    <a:lumMod val="50000"/>
                    <a:lumOff val="50000"/>
                  </a:schemeClr>
                </a:solidFill>
              </a:rPr>
              <a:t>assigned by an entity that is not a NRSRO and, consequently, the rated obligation will not qualify for certain types of treatment under U.S. laws. MJKK and MSFJ are credit rating agencies registered with the Japan Financial Services Agency and their registration numbers are FSA Commissioner (Ratings) No. 2 </a:t>
            </a:r>
            <a:r>
              <a:rPr lang="en-US" sz="650" b="0" dirty="0" smtClean="0">
                <a:solidFill>
                  <a:schemeClr val="bg2">
                    <a:lumMod val="50000"/>
                    <a:lumOff val="50000"/>
                  </a:schemeClr>
                </a:solidFill>
              </a:rPr>
              <a:t/>
            </a:r>
            <a:br>
              <a:rPr lang="en-US" sz="650" b="0" dirty="0" smtClean="0">
                <a:solidFill>
                  <a:schemeClr val="bg2">
                    <a:lumMod val="50000"/>
                    <a:lumOff val="50000"/>
                  </a:schemeClr>
                </a:solidFill>
              </a:rPr>
            </a:br>
            <a:r>
              <a:rPr lang="en-US" sz="650" b="0" dirty="0" smtClean="0">
                <a:solidFill>
                  <a:schemeClr val="bg2">
                    <a:lumMod val="50000"/>
                    <a:lumOff val="50000"/>
                  </a:schemeClr>
                </a:solidFill>
              </a:rPr>
              <a:t>and </a:t>
            </a:r>
            <a:r>
              <a:rPr lang="en-US" sz="650" b="0" dirty="0">
                <a:solidFill>
                  <a:schemeClr val="bg2">
                    <a:lumMod val="50000"/>
                    <a:lumOff val="50000"/>
                  </a:schemeClr>
                </a:solidFill>
              </a:rPr>
              <a:t>3 respectively.</a:t>
            </a:r>
          </a:p>
          <a:p>
            <a:pPr algn="l"/>
            <a:r>
              <a:rPr lang="en-US" sz="650" b="0" dirty="0">
                <a:solidFill>
                  <a:schemeClr val="bg2">
                    <a:lumMod val="50000"/>
                    <a:lumOff val="50000"/>
                  </a:schemeClr>
                </a:solidFill>
              </a:rPr>
              <a:t>MJKK or MSFJ (as applicable) hereby disclose that most issuers of debt securities (including corporate and municipal bonds, debentures, notes and commercial paper) and preferred stock rated by MJKK or MSFJ (as applicable) have, prior to assignment of any rating, agreed to pay to MJKK or MSFJ (as applicable) for appraisal and rating services rendered by it fees ranging from JPY200,000 to approximately JPY350,000,000.</a:t>
            </a:r>
          </a:p>
          <a:p>
            <a:pPr algn="l"/>
            <a:r>
              <a:rPr lang="en-US" sz="650" b="0" dirty="0">
                <a:solidFill>
                  <a:schemeClr val="bg2">
                    <a:lumMod val="50000"/>
                    <a:lumOff val="50000"/>
                  </a:schemeClr>
                </a:solidFill>
              </a:rPr>
              <a:t>MJKK and MSFJ also maintain policies and procedures to address Japanese regulatory requirements.</a:t>
            </a:r>
          </a:p>
          <a:p>
            <a:pPr algn="l"/>
            <a:endParaRPr lang="en-US" altLang="zh-CN" sz="650" b="0" dirty="0">
              <a:solidFill>
                <a:schemeClr val="bg2">
                  <a:lumMod val="50000"/>
                  <a:lumOff val="50000"/>
                </a:schemeClr>
              </a:solidFill>
              <a:ea typeface="宋体" pitchFamily="1" charset="-122"/>
            </a:endParaRPr>
          </a:p>
        </p:txBody>
      </p:sp>
      <p:sp>
        <p:nvSpPr>
          <p:cNvPr id="2" name="Slide Number Placeholder 1"/>
          <p:cNvSpPr>
            <a:spLocks noGrp="1"/>
          </p:cNvSpPr>
          <p:nvPr>
            <p:ph type="sldNum" sz="quarter" idx="10"/>
          </p:nvPr>
        </p:nvSpPr>
        <p:spPr/>
        <p:txBody>
          <a:bodyPr/>
          <a:lstStyle/>
          <a:p>
            <a:fld id="{E6AF1AE9-F515-4E54-AC58-7BF7AF35EAB4}" type="slidenum">
              <a:rPr lang="en-US" smtClean="0"/>
              <a:pPr/>
              <a:t>27</a:t>
            </a:fld>
            <a:endParaRPr lang="en-US" dirty="0"/>
          </a:p>
        </p:txBody>
      </p:sp>
    </p:spTree>
    <p:custDataLst>
      <p:tags r:id="rId1"/>
    </p:custDataLst>
    <p:extLst>
      <p:ext uri="{BB962C8B-B14F-4D97-AF65-F5344CB8AC3E}">
        <p14:creationId xmlns:p14="http://schemas.microsoft.com/office/powerpoint/2010/main" val="39996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15126"/>
            <a:ext cx="7772400" cy="1108365"/>
          </a:xfrm>
        </p:spPr>
        <p:txBody>
          <a:bodyPr/>
          <a:lstStyle/>
          <a:p>
            <a:pPr algn="ctr"/>
            <a:r>
              <a:rPr lang="en-US" dirty="0" smtClean="0"/>
              <a:t>Green Bonds Trends and Developments</a:t>
            </a:r>
            <a:endParaRPr lang="en-US" dirty="0"/>
          </a:p>
        </p:txBody>
      </p:sp>
      <p:sp>
        <p:nvSpPr>
          <p:cNvPr id="4" name="Slide Number Placeholder 3"/>
          <p:cNvSpPr>
            <a:spLocks noGrp="1"/>
          </p:cNvSpPr>
          <p:nvPr>
            <p:ph type="sldNum" sz="quarter" idx="10"/>
          </p:nvPr>
        </p:nvSpPr>
        <p:spPr/>
        <p:txBody>
          <a:bodyPr/>
          <a:lstStyle/>
          <a:p>
            <a:fld id="{0F6C2FD7-2E94-488B-AEDF-98A2D3CF0E89}" type="slidenum">
              <a:rPr lang="en-US" smtClean="0"/>
              <a:pPr/>
              <a:t>3</a:t>
            </a:fld>
            <a:endParaRPr lang="en-US" dirty="0"/>
          </a:p>
        </p:txBody>
      </p:sp>
    </p:spTree>
    <p:extLst>
      <p:ext uri="{BB962C8B-B14F-4D97-AF65-F5344CB8AC3E}">
        <p14:creationId xmlns:p14="http://schemas.microsoft.com/office/powerpoint/2010/main" val="70718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3"/>
          <p:cNvGraphicFramePr>
            <a:graphicFrameLocks noChangeAspect="1"/>
          </p:cNvGraphicFramePr>
          <p:nvPr>
            <p:custDataLst>
              <p:tags r:id="rId3"/>
            </p:custDataLst>
            <p:extLst>
              <p:ext uri="{D42A27DB-BD31-4B8C-83A1-F6EECF244321}">
                <p14:modId xmlns:p14="http://schemas.microsoft.com/office/powerpoint/2010/main" val="1674043862"/>
              </p:ext>
            </p:extLst>
          </p:nvPr>
        </p:nvGraphicFramePr>
        <p:xfrm>
          <a:off x="984249" y="1268761"/>
          <a:ext cx="7731126" cy="3930628"/>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6" name="Object 25" hidden="1"/>
          <p:cNvGraphicFramePr>
            <a:graphicFrameLocks noChangeAspect="1"/>
          </p:cNvGraphicFramePr>
          <p:nvPr>
            <p:custDataLst>
              <p:tags r:id="rId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8"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5"/>
            </p:custDataLst>
          </p:nvPr>
        </p:nvSpPr>
        <p:spPr bwMode="auto">
          <a:xfrm>
            <a:off x="-240584" y="-89902"/>
            <a:ext cx="639919" cy="338554"/>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spcBef>
                <a:spcPct val="0"/>
              </a:spcBef>
            </a:pPr>
            <a:endParaRPr lang="en-US" sz="1400" dirty="0" smtClean="0">
              <a:solidFill>
                <a:srgbClr val="000000"/>
              </a:solidFill>
              <a:latin typeface="Arial"/>
              <a:sym typeface="Arial"/>
            </a:endParaRPr>
          </a:p>
        </p:txBody>
      </p:sp>
      <p:sp>
        <p:nvSpPr>
          <p:cNvPr id="2" name="Title 1"/>
          <p:cNvSpPr>
            <a:spLocks noGrp="1"/>
          </p:cNvSpPr>
          <p:nvPr>
            <p:ph type="title"/>
          </p:nvPr>
        </p:nvSpPr>
        <p:spPr/>
        <p:txBody>
          <a:bodyPr/>
          <a:lstStyle/>
          <a:p>
            <a:r>
              <a:rPr lang="en-US" dirty="0" smtClean="0"/>
              <a:t>Green Bond Market 2007 – 30 September 2016 </a:t>
            </a:r>
            <a:endParaRPr lang="es-ES" dirty="0"/>
          </a:p>
        </p:txBody>
      </p:sp>
      <p:sp>
        <p:nvSpPr>
          <p:cNvPr id="6" name="Text Placeholder 8"/>
          <p:cNvSpPr>
            <a:spLocks noGrp="1"/>
          </p:cNvSpPr>
          <p:nvPr>
            <p:custDataLst>
              <p:tags r:id="rId6"/>
            </p:custDataLst>
          </p:nvPr>
        </p:nvSpPr>
        <p:spPr bwMode="auto">
          <a:xfrm>
            <a:off x="6609977" y="5144342"/>
            <a:ext cx="360675" cy="559127"/>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200"/>
              </a:spcAft>
              <a:buFont typeface="Arial" panose="020B0604020202020204" pitchFamily="34" charset="0"/>
              <a:buNone/>
            </a:pPr>
            <a:fld id="{E890FC10-2399-42D0-A286-CB6638A12446}" type="datetime'''2''''''''''''''''''''''''''''0''1''4'''''''''''''''">
              <a:rPr lang="en-US" sz="1100" b="0">
                <a:solidFill>
                  <a:srgbClr val="000000"/>
                </a:solidFill>
                <a:latin typeface="Arial" panose="020B0604020202020204" pitchFamily="34" charset="0"/>
                <a:cs typeface="Arial" panose="020B0604020202020204" pitchFamily="34" charset="0"/>
              </a:rPr>
              <a:pPr marL="0" indent="0" algn="ctr">
                <a:spcBef>
                  <a:spcPts val="0"/>
                </a:spcBef>
                <a:spcAft>
                  <a:spcPts val="200"/>
                </a:spcAft>
                <a:buFont typeface="Arial" panose="020B0604020202020204" pitchFamily="34" charset="0"/>
                <a:buNone/>
              </a:pPr>
              <a:t>2014</a:t>
            </a:fld>
            <a:endParaRPr lang="en-US" sz="1100" b="0" dirty="0" smtClean="0">
              <a:solidFill>
                <a:srgbClr val="000000"/>
              </a:solidFill>
              <a:latin typeface="Arial" panose="020B0604020202020204" pitchFamily="34" charset="0"/>
              <a:cs typeface="Arial" panose="020B0604020202020204" pitchFamily="34" charset="0"/>
              <a:sym typeface="Arial"/>
            </a:endParaRPr>
          </a:p>
          <a:p>
            <a:pPr marL="0" indent="0" algn="ctr">
              <a:spcBef>
                <a:spcPts val="0"/>
              </a:spcBef>
              <a:spcAft>
                <a:spcPts val="200"/>
              </a:spcAft>
              <a:buFont typeface="Arial" panose="020B0604020202020204" pitchFamily="34" charset="0"/>
              <a:buNone/>
            </a:pPr>
            <a:r>
              <a:rPr lang="en-US" sz="1100" b="0" dirty="0" smtClean="0">
                <a:solidFill>
                  <a:srgbClr val="00B58C"/>
                </a:solidFill>
                <a:latin typeface="Arial" panose="020B0604020202020204" pitchFamily="34" charset="0"/>
                <a:cs typeface="Arial" panose="020B0604020202020204" pitchFamily="34" charset="0"/>
                <a:sym typeface="Arial"/>
              </a:rPr>
              <a:t>233%</a:t>
            </a:r>
          </a:p>
          <a:p>
            <a:pPr marL="0" indent="0" algn="ctr">
              <a:spcBef>
                <a:spcPts val="0"/>
              </a:spcBef>
              <a:spcAft>
                <a:spcPts val="200"/>
              </a:spcAft>
              <a:buFont typeface="Arial" panose="020B0604020202020204" pitchFamily="34" charset="0"/>
              <a:buNone/>
            </a:pPr>
            <a:r>
              <a:rPr lang="en-US" sz="1100" b="0" dirty="0" smtClean="0">
                <a:solidFill>
                  <a:schemeClr val="bg2"/>
                </a:solidFill>
                <a:latin typeface="Arial" panose="020B0604020202020204" pitchFamily="34" charset="0"/>
                <a:cs typeface="Arial" panose="020B0604020202020204" pitchFamily="34" charset="0"/>
                <a:sym typeface="Arial"/>
              </a:rPr>
              <a:t>141</a:t>
            </a:r>
            <a:endParaRPr lang="en-US" sz="1100" b="0" dirty="0">
              <a:solidFill>
                <a:schemeClr val="bg2"/>
              </a:solidFill>
              <a:latin typeface="Arial" panose="020B0604020202020204" pitchFamily="34" charset="0"/>
              <a:cs typeface="Arial" panose="020B0604020202020204" pitchFamily="34" charset="0"/>
              <a:sym typeface="Arial"/>
            </a:endParaRPr>
          </a:p>
        </p:txBody>
      </p:sp>
      <p:sp>
        <p:nvSpPr>
          <p:cNvPr id="10" name="Text Placeholder 7"/>
          <p:cNvSpPr>
            <a:spLocks noGrp="1"/>
          </p:cNvSpPr>
          <p:nvPr>
            <p:custDataLst>
              <p:tags r:id="rId7"/>
            </p:custDataLst>
          </p:nvPr>
        </p:nvSpPr>
        <p:spPr bwMode="auto">
          <a:xfrm>
            <a:off x="5835415" y="5144342"/>
            <a:ext cx="360675" cy="559127"/>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200"/>
              </a:spcAft>
              <a:buFont typeface="Arial" panose="020B0604020202020204" pitchFamily="34" charset="0"/>
              <a:buNone/>
            </a:pPr>
            <a:fld id="{2AF744D0-94EE-452E-AA7F-6BB0E730ED5C}" type="datetime'''''2''''''''''0''''''''''''''''''''''''''''''1''''''3'">
              <a:rPr lang="en-US" sz="1100" b="0">
                <a:solidFill>
                  <a:srgbClr val="000000"/>
                </a:solidFill>
                <a:latin typeface="Arial" panose="020B0604020202020204" pitchFamily="34" charset="0"/>
                <a:cs typeface="Arial" panose="020B0604020202020204" pitchFamily="34" charset="0"/>
              </a:rPr>
              <a:pPr marL="0" indent="0" algn="ctr">
                <a:spcBef>
                  <a:spcPts val="0"/>
                </a:spcBef>
                <a:spcAft>
                  <a:spcPts val="200"/>
                </a:spcAft>
                <a:buFont typeface="Arial" panose="020B0604020202020204" pitchFamily="34" charset="0"/>
                <a:buNone/>
              </a:pPr>
              <a:t>2013</a:t>
            </a:fld>
            <a:endParaRPr lang="en-US" sz="1100" b="0" dirty="0" smtClean="0">
              <a:solidFill>
                <a:srgbClr val="000000"/>
              </a:solidFill>
              <a:latin typeface="Arial" panose="020B0604020202020204" pitchFamily="34" charset="0"/>
              <a:cs typeface="Arial" panose="020B0604020202020204" pitchFamily="34" charset="0"/>
              <a:sym typeface="Arial"/>
            </a:endParaRPr>
          </a:p>
          <a:p>
            <a:pPr marL="0" indent="0" algn="ctr">
              <a:spcBef>
                <a:spcPts val="0"/>
              </a:spcBef>
              <a:spcAft>
                <a:spcPts val="200"/>
              </a:spcAft>
              <a:buFont typeface="Arial" panose="020B0604020202020204" pitchFamily="34" charset="0"/>
              <a:buNone/>
            </a:pPr>
            <a:r>
              <a:rPr lang="en-US" sz="1100" b="0" dirty="0" smtClean="0">
                <a:solidFill>
                  <a:srgbClr val="00B58C"/>
                </a:solidFill>
                <a:latin typeface="Arial" panose="020B0604020202020204" pitchFamily="34" charset="0"/>
                <a:cs typeface="Arial" panose="020B0604020202020204" pitchFamily="34" charset="0"/>
                <a:sym typeface="Arial"/>
              </a:rPr>
              <a:t>255%</a:t>
            </a:r>
          </a:p>
          <a:p>
            <a:pPr marL="0" indent="0" algn="ctr">
              <a:spcBef>
                <a:spcPts val="0"/>
              </a:spcBef>
              <a:spcAft>
                <a:spcPts val="200"/>
              </a:spcAft>
              <a:buFont typeface="Arial" panose="020B0604020202020204" pitchFamily="34" charset="0"/>
              <a:buNone/>
            </a:pPr>
            <a:r>
              <a:rPr lang="en-US" sz="1100" b="0" dirty="0" smtClean="0">
                <a:solidFill>
                  <a:schemeClr val="bg2"/>
                </a:solidFill>
                <a:latin typeface="Arial" panose="020B0604020202020204" pitchFamily="34" charset="0"/>
                <a:cs typeface="Arial" panose="020B0604020202020204" pitchFamily="34" charset="0"/>
                <a:sym typeface="Arial"/>
              </a:rPr>
              <a:t>48</a:t>
            </a:r>
            <a:endParaRPr lang="en-US" sz="1100" b="0" dirty="0">
              <a:solidFill>
                <a:schemeClr val="bg2"/>
              </a:solidFill>
              <a:latin typeface="Arial" panose="020B0604020202020204" pitchFamily="34" charset="0"/>
              <a:cs typeface="Arial" panose="020B0604020202020204" pitchFamily="34" charset="0"/>
              <a:sym typeface="Arial"/>
            </a:endParaRPr>
          </a:p>
        </p:txBody>
      </p:sp>
      <p:sp>
        <p:nvSpPr>
          <p:cNvPr id="8" name="Text Placeholder 6"/>
          <p:cNvSpPr>
            <a:spLocks noGrp="1"/>
          </p:cNvSpPr>
          <p:nvPr>
            <p:custDataLst>
              <p:tags r:id="rId8"/>
            </p:custDataLst>
          </p:nvPr>
        </p:nvSpPr>
        <p:spPr bwMode="auto">
          <a:xfrm>
            <a:off x="5060853" y="5144342"/>
            <a:ext cx="360675" cy="559127"/>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200"/>
              </a:spcAft>
              <a:buFont typeface="Arial" panose="020B0604020202020204" pitchFamily="34" charset="0"/>
              <a:buNone/>
            </a:pPr>
            <a:fld id="{AF61B7B5-F8D0-4756-B882-181829C0759E}" type="datetime'''''2''''''''''0''12'''''''''''''">
              <a:rPr lang="en-US" sz="1100" b="0">
                <a:solidFill>
                  <a:srgbClr val="000000"/>
                </a:solidFill>
                <a:latin typeface="Arial" panose="020B0604020202020204" pitchFamily="34" charset="0"/>
                <a:cs typeface="Arial" panose="020B0604020202020204" pitchFamily="34" charset="0"/>
              </a:rPr>
              <a:pPr marL="0" indent="0" algn="ctr">
                <a:spcBef>
                  <a:spcPts val="0"/>
                </a:spcBef>
                <a:spcAft>
                  <a:spcPts val="200"/>
                </a:spcAft>
                <a:buFont typeface="Arial" panose="020B0604020202020204" pitchFamily="34" charset="0"/>
                <a:buNone/>
              </a:pPr>
              <a:t>2012</a:t>
            </a:fld>
            <a:endParaRPr lang="en-US" sz="1100" b="0" dirty="0" smtClean="0">
              <a:solidFill>
                <a:srgbClr val="000000"/>
              </a:solidFill>
              <a:latin typeface="Arial" panose="020B0604020202020204" pitchFamily="34" charset="0"/>
              <a:cs typeface="Arial" panose="020B0604020202020204" pitchFamily="34" charset="0"/>
              <a:sym typeface="Arial"/>
            </a:endParaRPr>
          </a:p>
          <a:p>
            <a:pPr marL="0" indent="0" algn="ctr">
              <a:spcBef>
                <a:spcPts val="0"/>
              </a:spcBef>
              <a:spcAft>
                <a:spcPts val="200"/>
              </a:spcAft>
              <a:buFont typeface="Arial" panose="020B0604020202020204" pitchFamily="34" charset="0"/>
              <a:buNone/>
            </a:pPr>
            <a:r>
              <a:rPr lang="en-US" sz="1100" b="0" dirty="0" smtClean="0">
                <a:solidFill>
                  <a:srgbClr val="00B58C"/>
                </a:solidFill>
                <a:latin typeface="Arial" panose="020B0604020202020204" pitchFamily="34" charset="0"/>
                <a:cs typeface="Arial" panose="020B0604020202020204" pitchFamily="34" charset="0"/>
                <a:sym typeface="Arial"/>
              </a:rPr>
              <a:t>158%</a:t>
            </a:r>
          </a:p>
          <a:p>
            <a:pPr marL="0" indent="0" algn="ctr">
              <a:spcBef>
                <a:spcPts val="0"/>
              </a:spcBef>
              <a:spcAft>
                <a:spcPts val="200"/>
              </a:spcAft>
              <a:buNone/>
            </a:pPr>
            <a:r>
              <a:rPr lang="en-US" sz="1100" b="0" dirty="0" smtClean="0">
                <a:solidFill>
                  <a:schemeClr val="bg2"/>
                </a:solidFill>
                <a:latin typeface="Arial" panose="020B0604020202020204" pitchFamily="34" charset="0"/>
                <a:cs typeface="Arial" panose="020B0604020202020204" pitchFamily="34" charset="0"/>
                <a:sym typeface="Arial"/>
              </a:rPr>
              <a:t>23</a:t>
            </a:r>
            <a:endParaRPr lang="en-US" sz="1100" b="0" dirty="0">
              <a:solidFill>
                <a:schemeClr val="bg2"/>
              </a:solidFill>
              <a:latin typeface="Arial" panose="020B0604020202020204" pitchFamily="34" charset="0"/>
              <a:cs typeface="Arial" panose="020B0604020202020204" pitchFamily="34" charset="0"/>
              <a:sym typeface="Arial"/>
            </a:endParaRPr>
          </a:p>
        </p:txBody>
      </p:sp>
      <p:sp>
        <p:nvSpPr>
          <p:cNvPr id="20" name="Text Placeholder 8"/>
          <p:cNvSpPr>
            <a:spLocks noGrp="1"/>
          </p:cNvSpPr>
          <p:nvPr>
            <p:custDataLst>
              <p:tags r:id="rId9"/>
            </p:custDataLst>
          </p:nvPr>
        </p:nvSpPr>
        <p:spPr bwMode="auto">
          <a:xfrm>
            <a:off x="4318351" y="5144342"/>
            <a:ext cx="328615" cy="559127"/>
          </a:xfrm>
          <a:prstGeom prst="rect">
            <a:avLst/>
          </a:prstGeom>
          <a:noFill/>
          <a:ln w="9525">
            <a:noFill/>
            <a:miter lim="800000"/>
            <a:headEnd/>
            <a:tailEnd/>
          </a:ln>
          <a:effectLst/>
        </p:spPr>
        <p:txBody>
          <a:bodyPr vert="horz" wrap="none" lIns="0" tIns="0" rIns="0" bIns="0" numCol="1" spcCol="0" anchor="t" anchorCtr="0" compatLnSpc="1">
            <a:prstTxWarp prst="textNoShape">
              <a:avLst/>
            </a:prstTxWarp>
            <a:spAutoFit/>
          </a:bodyPr>
          <a:lstStyle>
            <a:lvl1pPr algn="l" rtl="0" eaLnBrk="1" fontAlgn="base" hangingPunct="1">
              <a:spcBef>
                <a:spcPct val="60000"/>
              </a:spcBef>
              <a:spcAft>
                <a:spcPct val="0"/>
              </a:spcAft>
              <a:buClr>
                <a:schemeClr val="folHlink"/>
              </a:buClr>
              <a:defRPr sz="1600">
                <a:solidFill>
                  <a:schemeClr val="bg2"/>
                </a:solidFill>
                <a:latin typeface="+mn-lt"/>
                <a:ea typeface="+mn-ea"/>
                <a:cs typeface="+mn-cs"/>
              </a:defRPr>
            </a:lvl1pPr>
            <a:lvl2pPr marL="230188" indent="-228600" algn="l" rtl="0" eaLnBrk="1" fontAlgn="base" hangingPunct="1">
              <a:spcBef>
                <a:spcPct val="50000"/>
              </a:spcBef>
              <a:spcAft>
                <a:spcPct val="0"/>
              </a:spcAft>
              <a:buClr>
                <a:schemeClr val="accent2"/>
              </a:buClr>
              <a:buFont typeface="Arial" charset="0"/>
              <a:buChar char="»"/>
              <a:defRPr sz="1600">
                <a:solidFill>
                  <a:schemeClr val="bg2"/>
                </a:solidFill>
                <a:latin typeface="+mn-lt"/>
              </a:defRPr>
            </a:lvl2pPr>
            <a:lvl3pPr marL="455613" indent="-223838" algn="l" rtl="0" eaLnBrk="1" fontAlgn="base" hangingPunct="1">
              <a:spcBef>
                <a:spcPct val="40000"/>
              </a:spcBef>
              <a:spcAft>
                <a:spcPct val="0"/>
              </a:spcAft>
              <a:buClr>
                <a:schemeClr val="accent2"/>
              </a:buClr>
              <a:buFont typeface="Arial" charset="0"/>
              <a:buChar char="–"/>
              <a:defRPr sz="1400">
                <a:solidFill>
                  <a:schemeClr val="bg2"/>
                </a:solidFill>
                <a:latin typeface="+mn-lt"/>
              </a:defRPr>
            </a:lvl3pPr>
            <a:lvl4pPr marL="684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pPr algn="ctr">
              <a:spcBef>
                <a:spcPts val="0"/>
              </a:spcBef>
              <a:spcAft>
                <a:spcPts val="200"/>
              </a:spcAft>
              <a:buClr>
                <a:srgbClr val="0086EA"/>
              </a:buClr>
            </a:pPr>
            <a:fld id="{78C1F641-5EF6-49C7-BAE0-65D6C97CA0F0}" type="datetime'''2''''''''''''''''''''0''''''''''''''''''''''1''''''''1'''">
              <a:rPr lang="en-US" sz="1100" b="0">
                <a:solidFill>
                  <a:srgbClr val="000000"/>
                </a:solidFill>
                <a:latin typeface="Arial" panose="020B0604020202020204" pitchFamily="34" charset="0"/>
                <a:cs typeface="Arial" panose="020B0604020202020204" pitchFamily="34" charset="0"/>
              </a:rPr>
              <a:pPr algn="ctr">
                <a:spcBef>
                  <a:spcPts val="0"/>
                </a:spcBef>
                <a:spcAft>
                  <a:spcPts val="200"/>
                </a:spcAft>
                <a:buClr>
                  <a:srgbClr val="0086EA"/>
                </a:buClr>
              </a:pPr>
              <a:t>2011</a:t>
            </a:fld>
            <a:endParaRPr lang="en-US" sz="1100" b="0" dirty="0" smtClean="0">
              <a:solidFill>
                <a:srgbClr val="000000"/>
              </a:solidFill>
              <a:latin typeface="Arial" panose="020B0604020202020204" pitchFamily="34" charset="0"/>
              <a:cs typeface="Arial" panose="020B0604020202020204" pitchFamily="34" charset="0"/>
              <a:sym typeface="Arial"/>
            </a:endParaRPr>
          </a:p>
          <a:p>
            <a:pPr algn="ctr">
              <a:spcBef>
                <a:spcPts val="0"/>
              </a:spcBef>
              <a:spcAft>
                <a:spcPts val="200"/>
              </a:spcAft>
              <a:buClr>
                <a:srgbClr val="0086EA"/>
              </a:buClr>
            </a:pPr>
            <a:r>
              <a:rPr lang="en-US" sz="1100" b="0" dirty="0" smtClean="0">
                <a:solidFill>
                  <a:srgbClr val="D20F46"/>
                </a:solidFill>
                <a:latin typeface="Arial" panose="020B0604020202020204" pitchFamily="34" charset="0"/>
                <a:cs typeface="Arial" panose="020B0604020202020204" pitchFamily="34" charset="0"/>
                <a:sym typeface="Arial"/>
              </a:rPr>
              <a:t>-70%</a:t>
            </a:r>
          </a:p>
          <a:p>
            <a:pPr algn="ctr">
              <a:spcBef>
                <a:spcPts val="0"/>
              </a:spcBef>
              <a:spcAft>
                <a:spcPts val="200"/>
              </a:spcAft>
              <a:buClr>
                <a:srgbClr val="0086EA"/>
              </a:buClr>
            </a:pPr>
            <a:r>
              <a:rPr lang="en-US" sz="1100" b="0" dirty="0" smtClean="0">
                <a:latin typeface="Arial" panose="020B0604020202020204" pitchFamily="34" charset="0"/>
                <a:cs typeface="Arial" panose="020B0604020202020204" pitchFamily="34" charset="0"/>
                <a:sym typeface="Arial"/>
              </a:rPr>
              <a:t>32</a:t>
            </a:r>
            <a:endParaRPr lang="en-US" sz="1100" b="0" dirty="0">
              <a:solidFill>
                <a:srgbClr val="FF0000"/>
              </a:solidFill>
              <a:latin typeface="Arial" panose="020B0604020202020204" pitchFamily="34" charset="0"/>
              <a:cs typeface="Arial" panose="020B0604020202020204" pitchFamily="34" charset="0"/>
              <a:sym typeface="Arial"/>
            </a:endParaRPr>
          </a:p>
        </p:txBody>
      </p:sp>
      <p:sp>
        <p:nvSpPr>
          <p:cNvPr id="18" name="Text Placeholder 7"/>
          <p:cNvSpPr>
            <a:spLocks noGrp="1"/>
          </p:cNvSpPr>
          <p:nvPr>
            <p:custDataLst>
              <p:tags r:id="rId10"/>
            </p:custDataLst>
          </p:nvPr>
        </p:nvSpPr>
        <p:spPr bwMode="auto">
          <a:xfrm>
            <a:off x="3543789" y="5144342"/>
            <a:ext cx="360675" cy="559127"/>
          </a:xfrm>
          <a:prstGeom prst="rect">
            <a:avLst/>
          </a:prstGeom>
          <a:noFill/>
          <a:ln w="9525">
            <a:noFill/>
            <a:miter lim="800000"/>
            <a:headEnd/>
            <a:tailEnd/>
          </a:ln>
          <a:effectLst/>
        </p:spPr>
        <p:txBody>
          <a:bodyPr vert="horz" wrap="none" lIns="0" tIns="0" rIns="0" bIns="0" numCol="1" spcCol="0" anchor="t" anchorCtr="0" compatLnSpc="1">
            <a:prstTxWarp prst="textNoShape">
              <a:avLst/>
            </a:prstTxWarp>
            <a:spAutoFit/>
          </a:bodyPr>
          <a:lstStyle>
            <a:lvl1pPr algn="l" rtl="0" eaLnBrk="1" fontAlgn="base" hangingPunct="1">
              <a:spcBef>
                <a:spcPct val="60000"/>
              </a:spcBef>
              <a:spcAft>
                <a:spcPct val="0"/>
              </a:spcAft>
              <a:buClr>
                <a:schemeClr val="folHlink"/>
              </a:buClr>
              <a:defRPr sz="1600">
                <a:solidFill>
                  <a:schemeClr val="bg2"/>
                </a:solidFill>
                <a:latin typeface="+mn-lt"/>
                <a:ea typeface="+mn-ea"/>
                <a:cs typeface="+mn-cs"/>
              </a:defRPr>
            </a:lvl1pPr>
            <a:lvl2pPr marL="230188" indent="-228600" algn="l" rtl="0" eaLnBrk="1" fontAlgn="base" hangingPunct="1">
              <a:spcBef>
                <a:spcPct val="50000"/>
              </a:spcBef>
              <a:spcAft>
                <a:spcPct val="0"/>
              </a:spcAft>
              <a:buClr>
                <a:schemeClr val="accent2"/>
              </a:buClr>
              <a:buFont typeface="Arial" charset="0"/>
              <a:buChar char="»"/>
              <a:defRPr sz="1600">
                <a:solidFill>
                  <a:schemeClr val="bg2"/>
                </a:solidFill>
                <a:latin typeface="+mn-lt"/>
              </a:defRPr>
            </a:lvl2pPr>
            <a:lvl3pPr marL="455613" indent="-223838" algn="l" rtl="0" eaLnBrk="1" fontAlgn="base" hangingPunct="1">
              <a:spcBef>
                <a:spcPct val="40000"/>
              </a:spcBef>
              <a:spcAft>
                <a:spcPct val="0"/>
              </a:spcAft>
              <a:buClr>
                <a:schemeClr val="accent2"/>
              </a:buClr>
              <a:buFont typeface="Arial" charset="0"/>
              <a:buChar char="–"/>
              <a:defRPr sz="1400">
                <a:solidFill>
                  <a:schemeClr val="bg2"/>
                </a:solidFill>
                <a:latin typeface="+mn-lt"/>
              </a:defRPr>
            </a:lvl3pPr>
            <a:lvl4pPr marL="684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pPr algn="ctr">
              <a:spcBef>
                <a:spcPts val="0"/>
              </a:spcBef>
              <a:spcAft>
                <a:spcPts val="200"/>
              </a:spcAft>
              <a:buClr>
                <a:srgbClr val="0086EA"/>
              </a:buClr>
            </a:pPr>
            <a:fld id="{730D9872-A56B-4DDA-B6DB-5543B449D77E}" type="datetime'''''''''2''''''''''''''''''''''''''''''0''1''''''0'">
              <a:rPr lang="en-US" sz="1100" b="0">
                <a:solidFill>
                  <a:srgbClr val="000000"/>
                </a:solidFill>
                <a:latin typeface="Arial" panose="020B0604020202020204" pitchFamily="34" charset="0"/>
                <a:cs typeface="Arial" panose="020B0604020202020204" pitchFamily="34" charset="0"/>
              </a:rPr>
              <a:pPr algn="ctr">
                <a:spcBef>
                  <a:spcPts val="0"/>
                </a:spcBef>
                <a:spcAft>
                  <a:spcPts val="200"/>
                </a:spcAft>
                <a:buClr>
                  <a:srgbClr val="0086EA"/>
                </a:buClr>
              </a:pPr>
              <a:t>2010</a:t>
            </a:fld>
            <a:endParaRPr lang="en-US" sz="1100" b="0" dirty="0" smtClean="0">
              <a:solidFill>
                <a:srgbClr val="000000"/>
              </a:solidFill>
              <a:latin typeface="Arial" panose="020B0604020202020204" pitchFamily="34" charset="0"/>
              <a:cs typeface="Arial" panose="020B0604020202020204" pitchFamily="34" charset="0"/>
              <a:sym typeface="Arial"/>
            </a:endParaRPr>
          </a:p>
          <a:p>
            <a:pPr algn="ctr">
              <a:spcBef>
                <a:spcPts val="0"/>
              </a:spcBef>
              <a:spcAft>
                <a:spcPts val="200"/>
              </a:spcAft>
              <a:buClr>
                <a:srgbClr val="0086EA"/>
              </a:buClr>
            </a:pPr>
            <a:r>
              <a:rPr lang="en-US" sz="1100" b="0" dirty="0" smtClean="0">
                <a:solidFill>
                  <a:srgbClr val="00B58C"/>
                </a:solidFill>
                <a:latin typeface="Arial" panose="020B0604020202020204" pitchFamily="34" charset="0"/>
                <a:cs typeface="Arial" panose="020B0604020202020204" pitchFamily="34" charset="0"/>
                <a:sym typeface="Arial"/>
              </a:rPr>
              <a:t>344%</a:t>
            </a:r>
          </a:p>
          <a:p>
            <a:pPr algn="ctr">
              <a:spcBef>
                <a:spcPts val="0"/>
              </a:spcBef>
              <a:spcAft>
                <a:spcPts val="200"/>
              </a:spcAft>
              <a:buClr>
                <a:srgbClr val="0086EA"/>
              </a:buClr>
            </a:pPr>
            <a:r>
              <a:rPr lang="en-US" sz="1100" b="0" dirty="0" smtClean="0">
                <a:latin typeface="Arial" panose="020B0604020202020204" pitchFamily="34" charset="0"/>
                <a:cs typeface="Arial" panose="020B0604020202020204" pitchFamily="34" charset="0"/>
                <a:sym typeface="Arial"/>
              </a:rPr>
              <a:t>56</a:t>
            </a:r>
            <a:endParaRPr lang="en-US" sz="1100" b="0" dirty="0">
              <a:solidFill>
                <a:srgbClr val="00B050"/>
              </a:solidFill>
              <a:latin typeface="Arial" panose="020B0604020202020204" pitchFamily="34" charset="0"/>
              <a:cs typeface="Arial" panose="020B0604020202020204" pitchFamily="34" charset="0"/>
              <a:sym typeface="Arial"/>
            </a:endParaRPr>
          </a:p>
        </p:txBody>
      </p:sp>
      <p:sp>
        <p:nvSpPr>
          <p:cNvPr id="11" name="Text Placeholder 6"/>
          <p:cNvSpPr>
            <a:spLocks noGrp="1"/>
          </p:cNvSpPr>
          <p:nvPr>
            <p:custDataLst>
              <p:tags r:id="rId11"/>
            </p:custDataLst>
          </p:nvPr>
        </p:nvSpPr>
        <p:spPr bwMode="auto">
          <a:xfrm>
            <a:off x="2769227" y="5144342"/>
            <a:ext cx="360675" cy="559127"/>
          </a:xfrm>
          <a:prstGeom prst="rect">
            <a:avLst/>
          </a:prstGeom>
          <a:noFill/>
          <a:ln w="9525">
            <a:noFill/>
            <a:miter lim="800000"/>
            <a:headEnd/>
            <a:tailEnd/>
          </a:ln>
          <a:effectLst/>
        </p:spPr>
        <p:txBody>
          <a:bodyPr vert="horz" wrap="none" lIns="0" tIns="0" rIns="0" bIns="0" numCol="1" spcCol="0" anchor="t" anchorCtr="0" compatLnSpc="1">
            <a:prstTxWarp prst="textNoShape">
              <a:avLst/>
            </a:prstTxWarp>
            <a:spAutoFit/>
          </a:bodyPr>
          <a:lstStyle>
            <a:lvl1pPr algn="l" rtl="0" eaLnBrk="1" fontAlgn="base" hangingPunct="1">
              <a:spcBef>
                <a:spcPct val="60000"/>
              </a:spcBef>
              <a:spcAft>
                <a:spcPct val="0"/>
              </a:spcAft>
              <a:buClr>
                <a:schemeClr val="folHlink"/>
              </a:buClr>
              <a:defRPr sz="1600">
                <a:solidFill>
                  <a:schemeClr val="bg2"/>
                </a:solidFill>
                <a:latin typeface="+mn-lt"/>
                <a:ea typeface="+mn-ea"/>
                <a:cs typeface="+mn-cs"/>
              </a:defRPr>
            </a:lvl1pPr>
            <a:lvl2pPr marL="230188" indent="-228600" algn="l" rtl="0" eaLnBrk="1" fontAlgn="base" hangingPunct="1">
              <a:spcBef>
                <a:spcPct val="50000"/>
              </a:spcBef>
              <a:spcAft>
                <a:spcPct val="0"/>
              </a:spcAft>
              <a:buClr>
                <a:schemeClr val="accent2"/>
              </a:buClr>
              <a:buFont typeface="Arial" charset="0"/>
              <a:buChar char="»"/>
              <a:defRPr sz="1600">
                <a:solidFill>
                  <a:schemeClr val="bg2"/>
                </a:solidFill>
                <a:latin typeface="+mn-lt"/>
              </a:defRPr>
            </a:lvl2pPr>
            <a:lvl3pPr marL="455613" indent="-223838" algn="l" rtl="0" eaLnBrk="1" fontAlgn="base" hangingPunct="1">
              <a:spcBef>
                <a:spcPct val="40000"/>
              </a:spcBef>
              <a:spcAft>
                <a:spcPct val="0"/>
              </a:spcAft>
              <a:buClr>
                <a:schemeClr val="accent2"/>
              </a:buClr>
              <a:buFont typeface="Arial" charset="0"/>
              <a:buChar char="–"/>
              <a:defRPr sz="1400">
                <a:solidFill>
                  <a:schemeClr val="bg2"/>
                </a:solidFill>
                <a:latin typeface="+mn-lt"/>
              </a:defRPr>
            </a:lvl3pPr>
            <a:lvl4pPr marL="684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pPr algn="ctr">
              <a:spcBef>
                <a:spcPts val="0"/>
              </a:spcBef>
              <a:spcAft>
                <a:spcPts val="200"/>
              </a:spcAft>
              <a:buClr>
                <a:srgbClr val="0086EA"/>
              </a:buClr>
            </a:pPr>
            <a:fld id="{ADA1A8D7-A0C8-4B63-A8A7-814B5B4F4427}" type="datetime'2''''''''''''''0''''09'''''''''''''''''''''''''">
              <a:rPr lang="en-US" sz="1100" b="0">
                <a:solidFill>
                  <a:srgbClr val="000000"/>
                </a:solidFill>
                <a:latin typeface="Arial" panose="020B0604020202020204" pitchFamily="34" charset="0"/>
                <a:cs typeface="Arial" panose="020B0604020202020204" pitchFamily="34" charset="0"/>
              </a:rPr>
              <a:pPr algn="ctr">
                <a:spcBef>
                  <a:spcPts val="0"/>
                </a:spcBef>
                <a:spcAft>
                  <a:spcPts val="200"/>
                </a:spcAft>
                <a:buClr>
                  <a:srgbClr val="0086EA"/>
                </a:buClr>
              </a:pPr>
              <a:t>2009</a:t>
            </a:fld>
            <a:endParaRPr lang="en-US" sz="1100" b="0" dirty="0" smtClean="0">
              <a:solidFill>
                <a:srgbClr val="000000"/>
              </a:solidFill>
              <a:latin typeface="Arial" panose="020B0604020202020204" pitchFamily="34" charset="0"/>
              <a:cs typeface="Arial" panose="020B0604020202020204" pitchFamily="34" charset="0"/>
              <a:sym typeface="Arial"/>
            </a:endParaRPr>
          </a:p>
          <a:p>
            <a:pPr algn="ctr">
              <a:spcBef>
                <a:spcPts val="0"/>
              </a:spcBef>
              <a:spcAft>
                <a:spcPts val="200"/>
              </a:spcAft>
              <a:buClr>
                <a:srgbClr val="0086EA"/>
              </a:buClr>
            </a:pPr>
            <a:r>
              <a:rPr lang="en-US" sz="1100" b="0" dirty="0" smtClean="0">
                <a:solidFill>
                  <a:srgbClr val="00B58C"/>
                </a:solidFill>
                <a:latin typeface="Arial" panose="020B0604020202020204" pitchFamily="34" charset="0"/>
                <a:cs typeface="Arial" panose="020B0604020202020204" pitchFamily="34" charset="0"/>
                <a:sym typeface="Arial"/>
              </a:rPr>
              <a:t>125%</a:t>
            </a:r>
          </a:p>
          <a:p>
            <a:pPr algn="ctr">
              <a:spcBef>
                <a:spcPts val="0"/>
              </a:spcBef>
              <a:spcAft>
                <a:spcPts val="200"/>
              </a:spcAft>
              <a:buClr>
                <a:srgbClr val="0086EA"/>
              </a:buClr>
            </a:pPr>
            <a:r>
              <a:rPr lang="en-US" sz="1100" b="0" dirty="0">
                <a:latin typeface="Arial" panose="020B0604020202020204" pitchFamily="34" charset="0"/>
                <a:cs typeface="Arial" panose="020B0604020202020204" pitchFamily="34" charset="0"/>
                <a:sym typeface="Arial"/>
              </a:rPr>
              <a:t>4</a:t>
            </a:r>
          </a:p>
        </p:txBody>
      </p:sp>
      <p:sp>
        <p:nvSpPr>
          <p:cNvPr id="13" name="Text Placeholder 5"/>
          <p:cNvSpPr>
            <a:spLocks noGrp="1"/>
          </p:cNvSpPr>
          <p:nvPr>
            <p:custDataLst>
              <p:tags r:id="rId12"/>
            </p:custDataLst>
          </p:nvPr>
        </p:nvSpPr>
        <p:spPr bwMode="auto">
          <a:xfrm>
            <a:off x="2026725" y="5144342"/>
            <a:ext cx="328615" cy="559127"/>
          </a:xfrm>
          <a:prstGeom prst="rect">
            <a:avLst/>
          </a:prstGeom>
          <a:noFill/>
          <a:ln w="9525">
            <a:noFill/>
            <a:miter lim="800000"/>
            <a:headEnd/>
            <a:tailEnd/>
          </a:ln>
          <a:effectLst/>
        </p:spPr>
        <p:txBody>
          <a:bodyPr vert="horz" wrap="none" lIns="0" tIns="0" rIns="0" bIns="0" numCol="1" spcCol="0" anchor="t" anchorCtr="0" compatLnSpc="1">
            <a:prstTxWarp prst="textNoShape">
              <a:avLst/>
            </a:prstTxWarp>
            <a:spAutoFit/>
          </a:bodyPr>
          <a:lstStyle>
            <a:lvl1pPr algn="l" rtl="0" eaLnBrk="1" fontAlgn="base" hangingPunct="1">
              <a:spcBef>
                <a:spcPct val="60000"/>
              </a:spcBef>
              <a:spcAft>
                <a:spcPct val="0"/>
              </a:spcAft>
              <a:buClr>
                <a:schemeClr val="folHlink"/>
              </a:buClr>
              <a:defRPr sz="1600">
                <a:solidFill>
                  <a:schemeClr val="bg2"/>
                </a:solidFill>
                <a:latin typeface="+mn-lt"/>
                <a:ea typeface="+mn-ea"/>
                <a:cs typeface="+mn-cs"/>
              </a:defRPr>
            </a:lvl1pPr>
            <a:lvl2pPr marL="230188" indent="-228600" algn="l" rtl="0" eaLnBrk="1" fontAlgn="base" hangingPunct="1">
              <a:spcBef>
                <a:spcPct val="50000"/>
              </a:spcBef>
              <a:spcAft>
                <a:spcPct val="0"/>
              </a:spcAft>
              <a:buClr>
                <a:schemeClr val="accent2"/>
              </a:buClr>
              <a:buFont typeface="Arial" charset="0"/>
              <a:buChar char="»"/>
              <a:defRPr sz="1600">
                <a:solidFill>
                  <a:schemeClr val="bg2"/>
                </a:solidFill>
                <a:latin typeface="+mn-lt"/>
              </a:defRPr>
            </a:lvl2pPr>
            <a:lvl3pPr marL="455613" indent="-223838" algn="l" rtl="0" eaLnBrk="1" fontAlgn="base" hangingPunct="1">
              <a:spcBef>
                <a:spcPct val="40000"/>
              </a:spcBef>
              <a:spcAft>
                <a:spcPct val="0"/>
              </a:spcAft>
              <a:buClr>
                <a:schemeClr val="accent2"/>
              </a:buClr>
              <a:buFont typeface="Arial" charset="0"/>
              <a:buChar char="–"/>
              <a:defRPr sz="1400">
                <a:solidFill>
                  <a:schemeClr val="bg2"/>
                </a:solidFill>
                <a:latin typeface="+mn-lt"/>
              </a:defRPr>
            </a:lvl3pPr>
            <a:lvl4pPr marL="684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pPr algn="ctr">
              <a:spcBef>
                <a:spcPts val="0"/>
              </a:spcBef>
              <a:spcAft>
                <a:spcPts val="200"/>
              </a:spcAft>
              <a:buClr>
                <a:srgbClr val="0086EA"/>
              </a:buClr>
            </a:pPr>
            <a:fld id="{E08DF511-5497-4612-BE4A-06B118EEB14F}" type="datetime'''''''''2''''''00''''''''''''''''''8'">
              <a:rPr lang="en-US" sz="1100" b="0">
                <a:solidFill>
                  <a:srgbClr val="000000"/>
                </a:solidFill>
                <a:latin typeface="Arial" panose="020B0604020202020204" pitchFamily="34" charset="0"/>
                <a:cs typeface="Arial" panose="020B0604020202020204" pitchFamily="34" charset="0"/>
              </a:rPr>
              <a:pPr algn="ctr">
                <a:spcBef>
                  <a:spcPts val="0"/>
                </a:spcBef>
                <a:spcAft>
                  <a:spcPts val="200"/>
                </a:spcAft>
                <a:buClr>
                  <a:srgbClr val="0086EA"/>
                </a:buClr>
              </a:pPr>
              <a:t>2008</a:t>
            </a:fld>
            <a:endParaRPr lang="en-US" sz="1100" b="0" dirty="0" smtClean="0">
              <a:solidFill>
                <a:srgbClr val="000000"/>
              </a:solidFill>
              <a:latin typeface="Arial" panose="020B0604020202020204" pitchFamily="34" charset="0"/>
              <a:cs typeface="Arial" panose="020B0604020202020204" pitchFamily="34" charset="0"/>
              <a:sym typeface="Arial"/>
            </a:endParaRPr>
          </a:p>
          <a:p>
            <a:pPr algn="ctr">
              <a:spcBef>
                <a:spcPts val="0"/>
              </a:spcBef>
              <a:spcAft>
                <a:spcPts val="200"/>
              </a:spcAft>
              <a:buClr>
                <a:srgbClr val="0086EA"/>
              </a:buClr>
            </a:pPr>
            <a:r>
              <a:rPr lang="en-US" sz="1100" b="0" dirty="0" smtClean="0">
                <a:solidFill>
                  <a:srgbClr val="D20F46"/>
                </a:solidFill>
                <a:latin typeface="Arial" panose="020B0604020202020204" pitchFamily="34" charset="0"/>
                <a:cs typeface="Arial" panose="020B0604020202020204" pitchFamily="34" charset="0"/>
                <a:sym typeface="Arial"/>
              </a:rPr>
              <a:t>-50%</a:t>
            </a:r>
          </a:p>
          <a:p>
            <a:pPr algn="ctr">
              <a:spcBef>
                <a:spcPts val="0"/>
              </a:spcBef>
              <a:spcAft>
                <a:spcPts val="200"/>
              </a:spcAft>
              <a:buClr>
                <a:srgbClr val="0086EA"/>
              </a:buClr>
            </a:pPr>
            <a:r>
              <a:rPr lang="en-US" sz="1100" b="0" dirty="0">
                <a:latin typeface="Arial" panose="020B0604020202020204" pitchFamily="34" charset="0"/>
                <a:cs typeface="Arial" panose="020B0604020202020204" pitchFamily="34" charset="0"/>
                <a:sym typeface="Arial"/>
              </a:rPr>
              <a:t>1</a:t>
            </a:r>
          </a:p>
        </p:txBody>
      </p:sp>
      <p:sp>
        <p:nvSpPr>
          <p:cNvPr id="14" name="Text Placeholder 4"/>
          <p:cNvSpPr>
            <a:spLocks noGrp="1"/>
          </p:cNvSpPr>
          <p:nvPr>
            <p:custDataLst>
              <p:tags r:id="rId13"/>
            </p:custDataLst>
          </p:nvPr>
        </p:nvSpPr>
        <p:spPr bwMode="auto">
          <a:xfrm>
            <a:off x="1298649" y="5144342"/>
            <a:ext cx="314189" cy="559127"/>
          </a:xfrm>
          <a:prstGeom prst="rect">
            <a:avLst/>
          </a:prstGeom>
          <a:noFill/>
          <a:ln w="9525">
            <a:noFill/>
            <a:miter lim="800000"/>
            <a:headEnd/>
            <a:tailEnd/>
          </a:ln>
          <a:effectLst/>
        </p:spPr>
        <p:txBody>
          <a:bodyPr vert="horz" wrap="none" lIns="0" tIns="0" rIns="0" bIns="0" numCol="1" spcCol="0" anchor="t" anchorCtr="0" compatLnSpc="1">
            <a:prstTxWarp prst="textNoShape">
              <a:avLst/>
            </a:prstTxWarp>
            <a:spAutoFit/>
          </a:bodyPr>
          <a:lstStyle>
            <a:lvl1pPr algn="l" rtl="0" eaLnBrk="1" fontAlgn="base" hangingPunct="1">
              <a:spcBef>
                <a:spcPct val="60000"/>
              </a:spcBef>
              <a:spcAft>
                <a:spcPct val="0"/>
              </a:spcAft>
              <a:buClr>
                <a:schemeClr val="folHlink"/>
              </a:buClr>
              <a:defRPr sz="1600">
                <a:solidFill>
                  <a:schemeClr val="bg2"/>
                </a:solidFill>
                <a:latin typeface="+mn-lt"/>
                <a:ea typeface="+mn-ea"/>
                <a:cs typeface="+mn-cs"/>
              </a:defRPr>
            </a:lvl1pPr>
            <a:lvl2pPr marL="230188" indent="-228600" algn="l" rtl="0" eaLnBrk="1" fontAlgn="base" hangingPunct="1">
              <a:spcBef>
                <a:spcPct val="50000"/>
              </a:spcBef>
              <a:spcAft>
                <a:spcPct val="0"/>
              </a:spcAft>
              <a:buClr>
                <a:schemeClr val="accent2"/>
              </a:buClr>
              <a:buFont typeface="Arial" charset="0"/>
              <a:buChar char="»"/>
              <a:defRPr sz="1600">
                <a:solidFill>
                  <a:schemeClr val="bg2"/>
                </a:solidFill>
                <a:latin typeface="+mn-lt"/>
              </a:defRPr>
            </a:lvl2pPr>
            <a:lvl3pPr marL="455613" indent="-223838" algn="l" rtl="0" eaLnBrk="1" fontAlgn="base" hangingPunct="1">
              <a:spcBef>
                <a:spcPct val="40000"/>
              </a:spcBef>
              <a:spcAft>
                <a:spcPct val="0"/>
              </a:spcAft>
              <a:buClr>
                <a:schemeClr val="accent2"/>
              </a:buClr>
              <a:buFont typeface="Arial" charset="0"/>
              <a:buChar char="–"/>
              <a:defRPr sz="1400">
                <a:solidFill>
                  <a:schemeClr val="bg2"/>
                </a:solidFill>
                <a:latin typeface="+mn-lt"/>
              </a:defRPr>
            </a:lvl3pPr>
            <a:lvl4pPr marL="684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pPr algn="ctr">
              <a:spcBef>
                <a:spcPts val="0"/>
              </a:spcBef>
              <a:spcAft>
                <a:spcPts val="200"/>
              </a:spcAft>
              <a:buClr>
                <a:srgbClr val="0086EA"/>
              </a:buClr>
            </a:pPr>
            <a:fld id="{BE28ED72-EA5C-49FF-9A6B-F48657FCE13E}" type="datetime'''''''2''''''''''''''''''''''''''00''''''''''''7'''''''''">
              <a:rPr lang="en-US" sz="1100" b="0" smtClean="0">
                <a:solidFill>
                  <a:srgbClr val="000000"/>
                </a:solidFill>
                <a:latin typeface="Arial" panose="020B0604020202020204" pitchFamily="34" charset="0"/>
                <a:cs typeface="Arial" panose="020B0604020202020204" pitchFamily="34" charset="0"/>
              </a:rPr>
              <a:pPr algn="ctr">
                <a:spcBef>
                  <a:spcPts val="0"/>
                </a:spcBef>
                <a:spcAft>
                  <a:spcPts val="200"/>
                </a:spcAft>
                <a:buClr>
                  <a:srgbClr val="0086EA"/>
                </a:buClr>
              </a:pPr>
              <a:t>2007</a:t>
            </a:fld>
            <a:endParaRPr lang="en-US" sz="1100" b="0" dirty="0" smtClean="0">
              <a:solidFill>
                <a:srgbClr val="000000"/>
              </a:solidFill>
              <a:latin typeface="Arial" panose="020B0604020202020204" pitchFamily="34" charset="0"/>
              <a:cs typeface="Arial" panose="020B0604020202020204" pitchFamily="34" charset="0"/>
            </a:endParaRPr>
          </a:p>
          <a:p>
            <a:pPr algn="ctr">
              <a:spcBef>
                <a:spcPts val="0"/>
              </a:spcBef>
              <a:spcAft>
                <a:spcPts val="200"/>
              </a:spcAft>
              <a:buClr>
                <a:srgbClr val="0086EA"/>
              </a:buClr>
            </a:pPr>
            <a:endParaRPr lang="en-US" sz="1100" b="0" dirty="0">
              <a:solidFill>
                <a:srgbClr val="000000"/>
              </a:solidFill>
              <a:latin typeface="Arial" panose="020B0604020202020204" pitchFamily="34" charset="0"/>
              <a:cs typeface="Arial" panose="020B0604020202020204" pitchFamily="34" charset="0"/>
              <a:sym typeface="Arial"/>
            </a:endParaRPr>
          </a:p>
          <a:p>
            <a:pPr algn="ctr">
              <a:spcBef>
                <a:spcPts val="0"/>
              </a:spcBef>
              <a:spcAft>
                <a:spcPts val="200"/>
              </a:spcAft>
              <a:buClr>
                <a:srgbClr val="0086EA"/>
              </a:buClr>
            </a:pPr>
            <a:r>
              <a:rPr lang="en-US" sz="1100" b="0" dirty="0" smtClean="0">
                <a:solidFill>
                  <a:srgbClr val="000000"/>
                </a:solidFill>
                <a:latin typeface="Arial" panose="020B0604020202020204" pitchFamily="34" charset="0"/>
                <a:cs typeface="Arial" panose="020B0604020202020204" pitchFamily="34" charset="0"/>
                <a:sym typeface="Arial"/>
              </a:rPr>
              <a:t>1</a:t>
            </a:r>
            <a:endParaRPr lang="en-US" sz="1100" b="0" dirty="0">
              <a:solidFill>
                <a:srgbClr val="000000"/>
              </a:solidFill>
              <a:latin typeface="Arial" panose="020B0604020202020204" pitchFamily="34" charset="0"/>
              <a:cs typeface="Arial" panose="020B0604020202020204" pitchFamily="34" charset="0"/>
              <a:sym typeface="Arial"/>
            </a:endParaRPr>
          </a:p>
        </p:txBody>
      </p:sp>
      <p:sp>
        <p:nvSpPr>
          <p:cNvPr id="38" name="Text Placeholder 4"/>
          <p:cNvSpPr>
            <a:spLocks noGrp="1"/>
          </p:cNvSpPr>
          <p:nvPr>
            <p:custDataLst>
              <p:tags r:id="rId14"/>
            </p:custDataLst>
          </p:nvPr>
        </p:nvSpPr>
        <p:spPr bwMode="auto">
          <a:xfrm>
            <a:off x="7384539" y="5144342"/>
            <a:ext cx="314189" cy="559127"/>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spAutoFit/>
          </a:bodyPr>
          <a:lstStyle>
            <a:lvl1pPr algn="l" rtl="0" eaLnBrk="1" fontAlgn="base" hangingPunct="1">
              <a:spcBef>
                <a:spcPct val="60000"/>
              </a:spcBef>
              <a:spcAft>
                <a:spcPct val="0"/>
              </a:spcAft>
              <a:buClr>
                <a:schemeClr val="folHlink"/>
              </a:buClr>
              <a:defRPr sz="1600">
                <a:solidFill>
                  <a:schemeClr val="bg2"/>
                </a:solidFill>
                <a:latin typeface="+mn-lt"/>
                <a:ea typeface="+mn-ea"/>
                <a:cs typeface="+mn-cs"/>
              </a:defRPr>
            </a:lvl1pPr>
            <a:lvl2pPr marL="230188" indent="-228600" algn="l" rtl="0" eaLnBrk="1" fontAlgn="base" hangingPunct="1">
              <a:spcBef>
                <a:spcPct val="50000"/>
              </a:spcBef>
              <a:spcAft>
                <a:spcPct val="0"/>
              </a:spcAft>
              <a:buClr>
                <a:schemeClr val="accent2"/>
              </a:buClr>
              <a:buFont typeface="Arial" charset="0"/>
              <a:buChar char="»"/>
              <a:defRPr sz="1600">
                <a:solidFill>
                  <a:schemeClr val="bg2"/>
                </a:solidFill>
                <a:latin typeface="+mn-lt"/>
              </a:defRPr>
            </a:lvl2pPr>
            <a:lvl3pPr marL="455613" indent="-223838" algn="l" rtl="0" eaLnBrk="1" fontAlgn="base" hangingPunct="1">
              <a:spcBef>
                <a:spcPct val="40000"/>
              </a:spcBef>
              <a:spcAft>
                <a:spcPct val="0"/>
              </a:spcAft>
              <a:buClr>
                <a:schemeClr val="accent2"/>
              </a:buClr>
              <a:buFont typeface="Arial" charset="0"/>
              <a:buChar char="–"/>
              <a:defRPr sz="1400">
                <a:solidFill>
                  <a:schemeClr val="bg2"/>
                </a:solidFill>
                <a:latin typeface="+mn-lt"/>
              </a:defRPr>
            </a:lvl3pPr>
            <a:lvl4pPr marL="684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pPr algn="ctr">
              <a:spcBef>
                <a:spcPts val="0"/>
              </a:spcBef>
              <a:spcAft>
                <a:spcPts val="200"/>
              </a:spcAft>
              <a:buClr>
                <a:srgbClr val="0086EA"/>
              </a:buClr>
            </a:pPr>
            <a:r>
              <a:rPr lang="en-US" sz="1100" b="0" dirty="0" smtClean="0">
                <a:solidFill>
                  <a:srgbClr val="000000"/>
                </a:solidFill>
                <a:latin typeface="Arial" panose="020B0604020202020204" pitchFamily="34" charset="0"/>
                <a:cs typeface="Arial" panose="020B0604020202020204" pitchFamily="34" charset="0"/>
                <a:sym typeface="Arial"/>
              </a:rPr>
              <a:t>2015</a:t>
            </a:r>
          </a:p>
          <a:p>
            <a:pPr algn="ctr">
              <a:spcBef>
                <a:spcPts val="0"/>
              </a:spcBef>
              <a:spcAft>
                <a:spcPts val="200"/>
              </a:spcAft>
              <a:buClr>
                <a:srgbClr val="0086EA"/>
              </a:buClr>
            </a:pPr>
            <a:r>
              <a:rPr lang="en-US" sz="1100" b="0" dirty="0" smtClean="0">
                <a:solidFill>
                  <a:srgbClr val="00B58C"/>
                </a:solidFill>
                <a:latin typeface="Arial" panose="020B0604020202020204" pitchFamily="34" charset="0"/>
                <a:cs typeface="Arial" panose="020B0604020202020204" pitchFamily="34" charset="0"/>
                <a:sym typeface="Arial"/>
              </a:rPr>
              <a:t>16%</a:t>
            </a:r>
          </a:p>
          <a:p>
            <a:pPr algn="ctr">
              <a:spcBef>
                <a:spcPts val="0"/>
              </a:spcBef>
              <a:spcAft>
                <a:spcPts val="200"/>
              </a:spcAft>
              <a:buClr>
                <a:srgbClr val="0086EA"/>
              </a:buClr>
            </a:pPr>
            <a:r>
              <a:rPr lang="en-US" sz="1100" b="0" dirty="0" smtClean="0">
                <a:latin typeface="Arial" panose="020B0604020202020204" pitchFamily="34" charset="0"/>
                <a:cs typeface="Arial" panose="020B0604020202020204" pitchFamily="34" charset="0"/>
                <a:sym typeface="Arial"/>
              </a:rPr>
              <a:t>195</a:t>
            </a:r>
            <a:endParaRPr lang="en-US" sz="1100" b="0" dirty="0">
              <a:latin typeface="Arial" panose="020B0604020202020204" pitchFamily="34" charset="0"/>
              <a:cs typeface="Arial" panose="020B0604020202020204" pitchFamily="34" charset="0"/>
              <a:sym typeface="Arial"/>
            </a:endParaRPr>
          </a:p>
        </p:txBody>
      </p:sp>
      <p:sp>
        <p:nvSpPr>
          <p:cNvPr id="24" name="Rectangle 23"/>
          <p:cNvSpPr/>
          <p:nvPr>
            <p:custDataLst>
              <p:tags r:id="rId15"/>
            </p:custDataLst>
          </p:nvPr>
        </p:nvSpPr>
        <p:spPr bwMode="auto">
          <a:xfrm>
            <a:off x="504147" y="1114805"/>
            <a:ext cx="214313" cy="160338"/>
          </a:xfrm>
          <a:prstGeom prst="rect">
            <a:avLst/>
          </a:prstGeom>
          <a:solidFill>
            <a:srgbClr val="1E50AA"/>
          </a:solidFill>
          <a:ln w="9525" cap="flat" cmpd="sng" algn="ctr">
            <a:solidFill>
              <a:srgbClr val="1E50A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endParaRPr lang="en-US" b="0" dirty="0" smtClean="0">
              <a:solidFill>
                <a:srgbClr val="000000"/>
              </a:solidFill>
            </a:endParaRPr>
          </a:p>
        </p:txBody>
      </p:sp>
      <p:sp>
        <p:nvSpPr>
          <p:cNvPr id="25" name="Text Placeholder 4"/>
          <p:cNvSpPr>
            <a:spLocks noGrp="1"/>
          </p:cNvSpPr>
          <p:nvPr>
            <p:custDataLst>
              <p:tags r:id="rId16"/>
            </p:custDataLst>
          </p:nvPr>
        </p:nvSpPr>
        <p:spPr bwMode="auto">
          <a:xfrm>
            <a:off x="825536" y="778471"/>
            <a:ext cx="2567828" cy="81069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algn="l" rtl="0" eaLnBrk="1" fontAlgn="base" hangingPunct="1">
              <a:spcBef>
                <a:spcPct val="60000"/>
              </a:spcBef>
              <a:spcAft>
                <a:spcPct val="0"/>
              </a:spcAft>
              <a:buClr>
                <a:schemeClr val="folHlink"/>
              </a:buClr>
              <a:defRPr sz="1600">
                <a:solidFill>
                  <a:schemeClr val="bg2"/>
                </a:solidFill>
                <a:latin typeface="+mn-lt"/>
                <a:ea typeface="+mn-ea"/>
                <a:cs typeface="+mn-cs"/>
              </a:defRPr>
            </a:lvl1pPr>
            <a:lvl2pPr marL="230188" indent="-228600" algn="l" rtl="0" eaLnBrk="1" fontAlgn="base" hangingPunct="1">
              <a:spcBef>
                <a:spcPct val="50000"/>
              </a:spcBef>
              <a:spcAft>
                <a:spcPct val="0"/>
              </a:spcAft>
              <a:buClr>
                <a:schemeClr val="accent2"/>
              </a:buClr>
              <a:buFont typeface="Arial" charset="0"/>
              <a:buChar char="»"/>
              <a:defRPr sz="1600">
                <a:solidFill>
                  <a:schemeClr val="bg2"/>
                </a:solidFill>
                <a:latin typeface="+mn-lt"/>
              </a:defRPr>
            </a:lvl2pPr>
            <a:lvl3pPr marL="455613" indent="-223838" algn="l" rtl="0" eaLnBrk="1" fontAlgn="base" hangingPunct="1">
              <a:spcBef>
                <a:spcPct val="40000"/>
              </a:spcBef>
              <a:spcAft>
                <a:spcPct val="0"/>
              </a:spcAft>
              <a:buClr>
                <a:schemeClr val="accent2"/>
              </a:buClr>
              <a:buFont typeface="Arial" charset="0"/>
              <a:buChar char="–"/>
              <a:defRPr sz="1400">
                <a:solidFill>
                  <a:schemeClr val="bg2"/>
                </a:solidFill>
                <a:latin typeface="+mn-lt"/>
              </a:defRPr>
            </a:lvl3pPr>
            <a:lvl4pPr marL="684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pPr>
              <a:spcBef>
                <a:spcPct val="0"/>
              </a:spcBef>
              <a:buClr>
                <a:srgbClr val="0086EA"/>
              </a:buClr>
            </a:pPr>
            <a:r>
              <a:rPr lang="en-US" sz="1200" b="0" dirty="0" smtClean="0">
                <a:solidFill>
                  <a:srgbClr val="000000"/>
                </a:solidFill>
                <a:sym typeface="+mn-lt"/>
              </a:rPr>
              <a:t>Green Bond Issuance Volume Per Year (except YTD 2016)</a:t>
            </a:r>
            <a:endParaRPr lang="en-US" sz="1200" b="0" dirty="0">
              <a:solidFill>
                <a:srgbClr val="000000"/>
              </a:solidFill>
              <a:sym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790195318"/>
              </p:ext>
            </p:extLst>
          </p:nvPr>
        </p:nvGraphicFramePr>
        <p:xfrm>
          <a:off x="457200" y="5754688"/>
          <a:ext cx="8258175" cy="190500"/>
        </p:xfrm>
        <a:graphic>
          <a:graphicData uri="http://schemas.openxmlformats.org/drawingml/2006/table">
            <a:tbl>
              <a:tblPr>
                <a:tableStyleId>{5C22544A-7EE6-4342-B048-85BDC9FD1C3A}</a:tableStyleId>
              </a:tblPr>
              <a:tblGrid>
                <a:gridCol w="8258175"/>
              </a:tblGrid>
              <a:tr h="190500">
                <a:tc>
                  <a:txBody>
                    <a:bodyPr/>
                    <a:lstStyle/>
                    <a:p>
                      <a:pPr algn="l" fontAlgn="b"/>
                      <a:r>
                        <a:rPr lang="en-US" sz="800" u="none" strike="noStrike" dirty="0">
                          <a:solidFill>
                            <a:schemeClr val="bg2"/>
                          </a:solidFill>
                          <a:effectLst/>
                        </a:rPr>
                        <a:t>Source: Climate Bonds </a:t>
                      </a:r>
                      <a:r>
                        <a:rPr lang="en-US" sz="800" u="none" strike="noStrike" dirty="0" smtClean="0">
                          <a:solidFill>
                            <a:schemeClr val="bg2"/>
                          </a:solidFill>
                          <a:effectLst/>
                        </a:rPr>
                        <a:t>Initiative, </a:t>
                      </a:r>
                      <a:r>
                        <a:rPr lang="en-US" sz="800" u="none" strike="noStrike" dirty="0">
                          <a:solidFill>
                            <a:schemeClr val="bg2"/>
                          </a:solidFill>
                          <a:effectLst/>
                        </a:rPr>
                        <a:t>Environmental </a:t>
                      </a:r>
                      <a:r>
                        <a:rPr lang="en-US" sz="800" u="none" strike="noStrike" dirty="0" smtClean="0">
                          <a:solidFill>
                            <a:schemeClr val="bg2"/>
                          </a:solidFill>
                          <a:effectLst/>
                        </a:rPr>
                        <a:t>Finance, Dealogic, Bloomberg, </a:t>
                      </a:r>
                      <a:r>
                        <a:rPr lang="en-US" sz="800" u="none" strike="noStrike" dirty="0">
                          <a:solidFill>
                            <a:schemeClr val="bg2"/>
                          </a:solidFill>
                          <a:effectLst/>
                        </a:rPr>
                        <a:t>MSRB Electronic Municipal Market </a:t>
                      </a:r>
                      <a:r>
                        <a:rPr lang="en-US" sz="800" u="none" strike="noStrike" dirty="0" smtClean="0">
                          <a:solidFill>
                            <a:schemeClr val="bg2"/>
                          </a:solidFill>
                          <a:effectLst/>
                        </a:rPr>
                        <a:t>Access, </a:t>
                      </a:r>
                      <a:r>
                        <a:rPr lang="en-US" sz="800" u="none" strike="noStrike" dirty="0">
                          <a:solidFill>
                            <a:schemeClr val="bg2"/>
                          </a:solidFill>
                          <a:effectLst/>
                        </a:rPr>
                        <a:t>various issuer </a:t>
                      </a:r>
                      <a:r>
                        <a:rPr lang="en-US" sz="800" u="none" strike="noStrike" dirty="0" smtClean="0">
                          <a:solidFill>
                            <a:schemeClr val="bg2"/>
                          </a:solidFill>
                          <a:effectLst/>
                        </a:rPr>
                        <a:t>websites, </a:t>
                      </a:r>
                      <a:r>
                        <a:rPr lang="en-US" sz="800" u="none" strike="noStrike" dirty="0">
                          <a:solidFill>
                            <a:schemeClr val="bg2"/>
                          </a:solidFill>
                          <a:effectLst/>
                        </a:rPr>
                        <a:t>OANDA currency </a:t>
                      </a:r>
                      <a:r>
                        <a:rPr lang="en-US" sz="800" u="none" strike="noStrike" dirty="0" smtClean="0">
                          <a:solidFill>
                            <a:schemeClr val="bg2"/>
                          </a:solidFill>
                          <a:effectLst/>
                        </a:rPr>
                        <a:t>converter, MIS</a:t>
                      </a:r>
                      <a:endParaRPr lang="en-US" sz="800" b="0" i="1" u="none" strike="noStrike" dirty="0">
                        <a:solidFill>
                          <a:schemeClr val="bg2"/>
                        </a:solidFill>
                        <a:effectLst/>
                        <a:latin typeface="Calibri"/>
                      </a:endParaRPr>
                    </a:p>
                  </a:txBody>
                  <a:tcPr marL="9525" marR="9525" marT="9525" marB="0" anchor="b">
                    <a:noFill/>
                  </a:tcPr>
                </a:tc>
              </a:tr>
            </a:tbl>
          </a:graphicData>
        </a:graphic>
      </p:graphicFrame>
      <p:sp>
        <p:nvSpPr>
          <p:cNvPr id="37" name="Text Placeholder 4"/>
          <p:cNvSpPr>
            <a:spLocks noGrp="1"/>
          </p:cNvSpPr>
          <p:nvPr>
            <p:custDataLst>
              <p:tags r:id="rId17"/>
            </p:custDataLst>
          </p:nvPr>
        </p:nvSpPr>
        <p:spPr bwMode="auto">
          <a:xfrm>
            <a:off x="8159902" y="5144342"/>
            <a:ext cx="314189" cy="559127"/>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spAutoFit/>
          </a:bodyPr>
          <a:lstStyle>
            <a:lvl1pPr algn="l" rtl="0" eaLnBrk="1" fontAlgn="base" hangingPunct="1">
              <a:spcBef>
                <a:spcPct val="60000"/>
              </a:spcBef>
              <a:spcAft>
                <a:spcPct val="0"/>
              </a:spcAft>
              <a:buClr>
                <a:schemeClr val="folHlink"/>
              </a:buClr>
              <a:defRPr sz="1600">
                <a:solidFill>
                  <a:schemeClr val="bg2"/>
                </a:solidFill>
                <a:latin typeface="+mn-lt"/>
                <a:ea typeface="+mn-ea"/>
                <a:cs typeface="+mn-cs"/>
              </a:defRPr>
            </a:lvl1pPr>
            <a:lvl2pPr marL="230188" indent="-228600" algn="l" rtl="0" eaLnBrk="1" fontAlgn="base" hangingPunct="1">
              <a:spcBef>
                <a:spcPct val="50000"/>
              </a:spcBef>
              <a:spcAft>
                <a:spcPct val="0"/>
              </a:spcAft>
              <a:buClr>
                <a:schemeClr val="accent2"/>
              </a:buClr>
              <a:buFont typeface="Arial" charset="0"/>
              <a:buChar char="»"/>
              <a:defRPr sz="1600">
                <a:solidFill>
                  <a:schemeClr val="bg2"/>
                </a:solidFill>
                <a:latin typeface="+mn-lt"/>
              </a:defRPr>
            </a:lvl2pPr>
            <a:lvl3pPr marL="455613" indent="-223838" algn="l" rtl="0" eaLnBrk="1" fontAlgn="base" hangingPunct="1">
              <a:spcBef>
                <a:spcPct val="40000"/>
              </a:spcBef>
              <a:spcAft>
                <a:spcPct val="0"/>
              </a:spcAft>
              <a:buClr>
                <a:schemeClr val="accent2"/>
              </a:buClr>
              <a:buFont typeface="Arial" charset="0"/>
              <a:buChar char="–"/>
              <a:defRPr sz="1400">
                <a:solidFill>
                  <a:schemeClr val="bg2"/>
                </a:solidFill>
                <a:latin typeface="+mn-lt"/>
              </a:defRPr>
            </a:lvl3pPr>
            <a:lvl4pPr marL="684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pPr algn="ctr">
              <a:spcBef>
                <a:spcPts val="0"/>
              </a:spcBef>
              <a:spcAft>
                <a:spcPts val="200"/>
              </a:spcAft>
              <a:buClr>
                <a:srgbClr val="0086EA"/>
              </a:buClr>
            </a:pPr>
            <a:r>
              <a:rPr lang="en-US" sz="1100" b="0" dirty="0" smtClean="0">
                <a:solidFill>
                  <a:srgbClr val="000000"/>
                </a:solidFill>
                <a:latin typeface="Arial" panose="020B0604020202020204" pitchFamily="34" charset="0"/>
                <a:cs typeface="Arial" panose="020B0604020202020204" pitchFamily="34" charset="0"/>
                <a:sym typeface="Arial"/>
              </a:rPr>
              <a:t>2016</a:t>
            </a:r>
          </a:p>
          <a:p>
            <a:pPr algn="ctr">
              <a:spcBef>
                <a:spcPts val="0"/>
              </a:spcBef>
              <a:spcAft>
                <a:spcPts val="200"/>
              </a:spcAft>
              <a:buClr>
                <a:srgbClr val="0086EA"/>
              </a:buClr>
            </a:pPr>
            <a:endParaRPr lang="en-US" sz="1100" b="0" dirty="0" smtClean="0">
              <a:solidFill>
                <a:srgbClr val="000000"/>
              </a:solidFill>
              <a:latin typeface="Arial" panose="020B0604020202020204" pitchFamily="34" charset="0"/>
              <a:cs typeface="Arial" panose="020B0604020202020204" pitchFamily="34" charset="0"/>
              <a:sym typeface="Arial"/>
            </a:endParaRPr>
          </a:p>
          <a:p>
            <a:pPr algn="ctr">
              <a:spcBef>
                <a:spcPts val="0"/>
              </a:spcBef>
              <a:spcAft>
                <a:spcPts val="200"/>
              </a:spcAft>
              <a:buClr>
                <a:srgbClr val="0086EA"/>
              </a:buClr>
            </a:pPr>
            <a:endParaRPr lang="en-US" sz="1100" b="0" dirty="0">
              <a:latin typeface="Arial" panose="020B0604020202020204" pitchFamily="34" charset="0"/>
              <a:cs typeface="Arial" panose="020B0604020202020204" pitchFamily="34" charset="0"/>
              <a:sym typeface="Arial"/>
            </a:endParaRPr>
          </a:p>
        </p:txBody>
      </p:sp>
      <p:sp>
        <p:nvSpPr>
          <p:cNvPr id="34" name="TextBox 33"/>
          <p:cNvSpPr txBox="1"/>
          <p:nvPr/>
        </p:nvSpPr>
        <p:spPr>
          <a:xfrm>
            <a:off x="457200" y="5144342"/>
            <a:ext cx="801501" cy="559127"/>
          </a:xfrm>
          <a:prstGeom prst="rect">
            <a:avLst/>
          </a:prstGeom>
          <a:noFill/>
        </p:spPr>
        <p:txBody>
          <a:bodyPr wrap="none" lIns="0" tIns="0" rIns="0" bIns="0" rtlCol="0">
            <a:spAutoFit/>
          </a:bodyPr>
          <a:lstStyle/>
          <a:p>
            <a:pPr algn="l">
              <a:spcBef>
                <a:spcPts val="0"/>
              </a:spcBef>
              <a:spcAft>
                <a:spcPts val="200"/>
              </a:spcAft>
            </a:pPr>
            <a:endParaRPr lang="en-US" sz="1100" b="0" dirty="0">
              <a:solidFill>
                <a:srgbClr val="000000"/>
              </a:solidFill>
              <a:latin typeface="Arial" panose="020B0604020202020204" pitchFamily="34" charset="0"/>
              <a:cs typeface="Arial" panose="020B0604020202020204" pitchFamily="34" charset="0"/>
            </a:endParaRPr>
          </a:p>
          <a:p>
            <a:pPr algn="l">
              <a:spcBef>
                <a:spcPts val="0"/>
              </a:spcBef>
              <a:spcAft>
                <a:spcPts val="200"/>
              </a:spcAft>
            </a:pPr>
            <a:r>
              <a:rPr lang="en-US" sz="1100" b="0" dirty="0" smtClean="0">
                <a:solidFill>
                  <a:srgbClr val="000000"/>
                </a:solidFill>
                <a:latin typeface="Arial" panose="020B0604020202020204" pitchFamily="34" charset="0"/>
                <a:cs typeface="Arial" panose="020B0604020202020204" pitchFamily="34" charset="0"/>
              </a:rPr>
              <a:t>Change YoY</a:t>
            </a:r>
            <a:endParaRPr lang="en-US" sz="1100" b="0" dirty="0">
              <a:solidFill>
                <a:srgbClr val="000000"/>
              </a:solidFill>
              <a:latin typeface="Arial" panose="020B0604020202020204" pitchFamily="34" charset="0"/>
              <a:cs typeface="Arial" panose="020B0604020202020204" pitchFamily="34" charset="0"/>
            </a:endParaRPr>
          </a:p>
          <a:p>
            <a:pPr algn="l">
              <a:spcBef>
                <a:spcPts val="0"/>
              </a:spcBef>
              <a:spcAft>
                <a:spcPts val="200"/>
              </a:spcAft>
            </a:pPr>
            <a:r>
              <a:rPr lang="en-US" sz="1100" b="0" dirty="0">
                <a:solidFill>
                  <a:srgbClr val="000000"/>
                </a:solidFill>
                <a:latin typeface="Arial" panose="020B0604020202020204" pitchFamily="34" charset="0"/>
                <a:cs typeface="Arial" panose="020B0604020202020204" pitchFamily="34" charset="0"/>
              </a:rPr>
              <a:t># of Deals:</a:t>
            </a:r>
          </a:p>
        </p:txBody>
      </p:sp>
      <p:sp>
        <p:nvSpPr>
          <p:cNvPr id="5" name="TextBox 4"/>
          <p:cNvSpPr txBox="1"/>
          <p:nvPr/>
        </p:nvSpPr>
        <p:spPr bwMode="gray">
          <a:xfrm>
            <a:off x="411787" y="1399595"/>
            <a:ext cx="5875761" cy="6463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algn="l"/>
            <a:r>
              <a:rPr lang="en-US" sz="1800" dirty="0" smtClean="0">
                <a:solidFill>
                  <a:schemeClr val="bg2"/>
                </a:solidFill>
              </a:rPr>
              <a:t>Total green bond issuance in 2016 is poised to exceed $80 billion.  </a:t>
            </a:r>
            <a:endParaRPr lang="en-US" sz="1800" dirty="0">
              <a:solidFill>
                <a:schemeClr val="bg2"/>
              </a:solidFill>
            </a:endParaRPr>
          </a:p>
        </p:txBody>
      </p:sp>
      <p:sp>
        <p:nvSpPr>
          <p:cNvPr id="7" name="Slide Number Placeholder 6"/>
          <p:cNvSpPr>
            <a:spLocks noGrp="1"/>
          </p:cNvSpPr>
          <p:nvPr>
            <p:ph type="sldNum" sz="quarter" idx="10"/>
          </p:nvPr>
        </p:nvSpPr>
        <p:spPr/>
        <p:txBody>
          <a:bodyPr/>
          <a:lstStyle/>
          <a:p>
            <a:fld id="{E6AF1AE9-F515-4E54-AC58-7BF7AF35EAB4}" type="slidenum">
              <a:rPr lang="en-US" smtClean="0"/>
              <a:pPr/>
              <a:t>4</a:t>
            </a:fld>
            <a:endParaRPr lang="en-US" dirty="0"/>
          </a:p>
        </p:txBody>
      </p:sp>
    </p:spTree>
    <p:custDataLst>
      <p:tags r:id="rId2"/>
    </p:custDataLst>
    <p:extLst>
      <p:ext uri="{BB962C8B-B14F-4D97-AF65-F5344CB8AC3E}">
        <p14:creationId xmlns:p14="http://schemas.microsoft.com/office/powerpoint/2010/main" val="347047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down)">
                                      <p:cBhvr>
                                        <p:cTn id="7" dur="500"/>
                                        <p:tgtEl>
                                          <p:spTgt spid="17">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7">
                                            <p:graphicEl>
                                              <a:chart seriesIdx="-4" categoryIdx="0" bldStep="category"/>
                                            </p:graphicEl>
                                          </p:spTgt>
                                        </p:tgtEl>
                                        <p:attrNameLst>
                                          <p:attrName>style.visibility</p:attrName>
                                        </p:attrNameLst>
                                      </p:cBhvr>
                                      <p:to>
                                        <p:strVal val="visible"/>
                                      </p:to>
                                    </p:set>
                                    <p:animEffect transition="in" filter="wipe(down)">
                                      <p:cBhvr>
                                        <p:cTn id="14" dur="500"/>
                                        <p:tgtEl>
                                          <p:spTgt spid="17">
                                            <p:graphicEl>
                                              <a:chart seriesIdx="-4" categoryIdx="0" bldStep="category"/>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7">
                                            <p:graphicEl>
                                              <a:chart seriesIdx="-4" categoryIdx="1" bldStep="category"/>
                                            </p:graphicEl>
                                          </p:spTgt>
                                        </p:tgtEl>
                                        <p:attrNameLst>
                                          <p:attrName>style.visibility</p:attrName>
                                        </p:attrNameLst>
                                      </p:cBhvr>
                                      <p:to>
                                        <p:strVal val="visible"/>
                                      </p:to>
                                    </p:set>
                                    <p:animEffect transition="in" filter="wipe(down)">
                                      <p:cBhvr>
                                        <p:cTn id="21" dur="500"/>
                                        <p:tgtEl>
                                          <p:spTgt spid="17">
                                            <p:graphicEl>
                                              <a:chart seriesIdx="-4" categoryIdx="1" bldStep="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7">
                                            <p:graphicEl>
                                              <a:chart seriesIdx="-4" categoryIdx="2" bldStep="category"/>
                                            </p:graphicEl>
                                          </p:spTgt>
                                        </p:tgtEl>
                                        <p:attrNameLst>
                                          <p:attrName>style.visibility</p:attrName>
                                        </p:attrNameLst>
                                      </p:cBhvr>
                                      <p:to>
                                        <p:strVal val="visible"/>
                                      </p:to>
                                    </p:set>
                                    <p:animEffect transition="in" filter="wipe(down)">
                                      <p:cBhvr>
                                        <p:cTn id="28" dur="500"/>
                                        <p:tgtEl>
                                          <p:spTgt spid="17">
                                            <p:graphicEl>
                                              <a:chart seriesIdx="-4" categoryIdx="2" bldStep="category"/>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17">
                                            <p:graphicEl>
                                              <a:chart seriesIdx="-4" categoryIdx="3" bldStep="category"/>
                                            </p:graphicEl>
                                          </p:spTgt>
                                        </p:tgtEl>
                                        <p:attrNameLst>
                                          <p:attrName>style.visibility</p:attrName>
                                        </p:attrNameLst>
                                      </p:cBhvr>
                                      <p:to>
                                        <p:strVal val="visible"/>
                                      </p:to>
                                    </p:set>
                                    <p:animEffect transition="in" filter="wipe(down)">
                                      <p:cBhvr>
                                        <p:cTn id="35" dur="500"/>
                                        <p:tgtEl>
                                          <p:spTgt spid="17">
                                            <p:graphicEl>
                                              <a:chart seriesIdx="-4" categoryIdx="3" bldStep="category"/>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17">
                                            <p:graphicEl>
                                              <a:chart seriesIdx="-4" categoryIdx="4" bldStep="category"/>
                                            </p:graphicEl>
                                          </p:spTgt>
                                        </p:tgtEl>
                                        <p:attrNameLst>
                                          <p:attrName>style.visibility</p:attrName>
                                        </p:attrNameLst>
                                      </p:cBhvr>
                                      <p:to>
                                        <p:strVal val="visible"/>
                                      </p:to>
                                    </p:set>
                                    <p:animEffect transition="in" filter="wipe(down)">
                                      <p:cBhvr>
                                        <p:cTn id="42" dur="500"/>
                                        <p:tgtEl>
                                          <p:spTgt spid="17">
                                            <p:graphicEl>
                                              <a:chart seriesIdx="-4" categoryIdx="4" bldStep="category"/>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3000"/>
                            </p:stCondLst>
                            <p:childTnLst>
                              <p:par>
                                <p:cTn id="47" presetID="22" presetClass="entr" presetSubtype="4" fill="hold" grpId="0" nodeType="afterEffect">
                                  <p:stCondLst>
                                    <p:cond delay="0"/>
                                  </p:stCondLst>
                                  <p:childTnLst>
                                    <p:set>
                                      <p:cBhvr>
                                        <p:cTn id="48" dur="1" fill="hold">
                                          <p:stCondLst>
                                            <p:cond delay="0"/>
                                          </p:stCondLst>
                                        </p:cTn>
                                        <p:tgtEl>
                                          <p:spTgt spid="17">
                                            <p:graphicEl>
                                              <a:chart seriesIdx="-4" categoryIdx="5" bldStep="category"/>
                                            </p:graphicEl>
                                          </p:spTgt>
                                        </p:tgtEl>
                                        <p:attrNameLst>
                                          <p:attrName>style.visibility</p:attrName>
                                        </p:attrNameLst>
                                      </p:cBhvr>
                                      <p:to>
                                        <p:strVal val="visible"/>
                                      </p:to>
                                    </p:set>
                                    <p:animEffect transition="in" filter="wipe(down)">
                                      <p:cBhvr>
                                        <p:cTn id="49" dur="500"/>
                                        <p:tgtEl>
                                          <p:spTgt spid="17">
                                            <p:graphicEl>
                                              <a:chart seriesIdx="-4" categoryIdx="5" bldStep="category"/>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17">
                                            <p:graphicEl>
                                              <a:chart seriesIdx="-4" categoryIdx="6" bldStep="category"/>
                                            </p:graphicEl>
                                          </p:spTgt>
                                        </p:tgtEl>
                                        <p:attrNameLst>
                                          <p:attrName>style.visibility</p:attrName>
                                        </p:attrNameLst>
                                      </p:cBhvr>
                                      <p:to>
                                        <p:strVal val="visible"/>
                                      </p:to>
                                    </p:set>
                                    <p:animEffect transition="in" filter="wipe(down)">
                                      <p:cBhvr>
                                        <p:cTn id="56" dur="500"/>
                                        <p:tgtEl>
                                          <p:spTgt spid="17">
                                            <p:graphicEl>
                                              <a:chart seriesIdx="-4" categoryIdx="6" bldStep="category"/>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par>
                          <p:cTn id="60" fill="hold">
                            <p:stCondLst>
                              <p:cond delay="4000"/>
                            </p:stCondLst>
                            <p:childTnLst>
                              <p:par>
                                <p:cTn id="61" presetID="22" presetClass="entr" presetSubtype="4" fill="hold" grpId="0" nodeType="afterEffect">
                                  <p:stCondLst>
                                    <p:cond delay="0"/>
                                  </p:stCondLst>
                                  <p:childTnLst>
                                    <p:set>
                                      <p:cBhvr>
                                        <p:cTn id="62" dur="1" fill="hold">
                                          <p:stCondLst>
                                            <p:cond delay="0"/>
                                          </p:stCondLst>
                                        </p:cTn>
                                        <p:tgtEl>
                                          <p:spTgt spid="17">
                                            <p:graphicEl>
                                              <a:chart seriesIdx="-4" categoryIdx="7" bldStep="category"/>
                                            </p:graphicEl>
                                          </p:spTgt>
                                        </p:tgtEl>
                                        <p:attrNameLst>
                                          <p:attrName>style.visibility</p:attrName>
                                        </p:attrNameLst>
                                      </p:cBhvr>
                                      <p:to>
                                        <p:strVal val="visible"/>
                                      </p:to>
                                    </p:set>
                                    <p:animEffect transition="in" filter="wipe(down)">
                                      <p:cBhvr>
                                        <p:cTn id="63" dur="500"/>
                                        <p:tgtEl>
                                          <p:spTgt spid="17">
                                            <p:graphicEl>
                                              <a:chart seriesIdx="-4" categoryIdx="7" bldStep="category"/>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par>
                          <p:cTn id="67" fill="hold">
                            <p:stCondLst>
                              <p:cond delay="4500"/>
                            </p:stCondLst>
                            <p:childTnLst>
                              <p:par>
                                <p:cTn id="68" presetID="22" presetClass="entr" presetSubtype="4" fill="hold" grpId="0" nodeType="afterEffect">
                                  <p:stCondLst>
                                    <p:cond delay="0"/>
                                  </p:stCondLst>
                                  <p:childTnLst>
                                    <p:set>
                                      <p:cBhvr>
                                        <p:cTn id="69" dur="1" fill="hold">
                                          <p:stCondLst>
                                            <p:cond delay="0"/>
                                          </p:stCondLst>
                                        </p:cTn>
                                        <p:tgtEl>
                                          <p:spTgt spid="17">
                                            <p:graphicEl>
                                              <a:chart seriesIdx="-4" categoryIdx="8" bldStep="category"/>
                                            </p:graphicEl>
                                          </p:spTgt>
                                        </p:tgtEl>
                                        <p:attrNameLst>
                                          <p:attrName>style.visibility</p:attrName>
                                        </p:attrNameLst>
                                      </p:cBhvr>
                                      <p:to>
                                        <p:strVal val="visible"/>
                                      </p:to>
                                    </p:set>
                                    <p:animEffect transition="in" filter="wipe(down)">
                                      <p:cBhvr>
                                        <p:cTn id="70" dur="500"/>
                                        <p:tgtEl>
                                          <p:spTgt spid="17">
                                            <p:graphicEl>
                                              <a:chart seriesIdx="-4" categoryIdx="8" bldStep="category"/>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17">
                                            <p:graphicEl>
                                              <a:chart seriesIdx="-4" categoryIdx="9" bldStep="category"/>
                                            </p:graphicEl>
                                          </p:spTgt>
                                        </p:tgtEl>
                                        <p:attrNameLst>
                                          <p:attrName>style.visibility</p:attrName>
                                        </p:attrNameLst>
                                      </p:cBhvr>
                                      <p:to>
                                        <p:strVal val="visible"/>
                                      </p:to>
                                    </p:set>
                                    <p:animEffect transition="in" filter="wipe(down)">
                                      <p:cBhvr>
                                        <p:cTn id="77" dur="500"/>
                                        <p:tgtEl>
                                          <p:spTgt spid="17">
                                            <p:graphicEl>
                                              <a:chart seriesIdx="-4" categoryIdx="9" bldStep="category"/>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category"/>
        </p:bldSub>
      </p:bldGraphic>
      <p:bldP spid="6" grpId="0"/>
      <p:bldP spid="10" grpId="0"/>
      <p:bldP spid="8" grpId="0"/>
      <p:bldP spid="20" grpId="0"/>
      <p:bldP spid="18" grpId="0"/>
      <p:bldP spid="11" grpId="0"/>
      <p:bldP spid="13" grpId="0"/>
      <p:bldP spid="14" grpId="0"/>
      <p:bldP spid="38" grpId="0"/>
      <p:bldP spid="37"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4"/>
            </p:custDataLst>
          </p:nvPr>
        </p:nvSpPr>
        <p:spPr bwMode="auto">
          <a:xfrm>
            <a:off x="-240584" y="-89902"/>
            <a:ext cx="639919" cy="338554"/>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spcBef>
                <a:spcPct val="0"/>
              </a:spcBef>
            </a:pPr>
            <a:endParaRPr lang="en-US" sz="1400" dirty="0" smtClean="0">
              <a:solidFill>
                <a:srgbClr val="000000"/>
              </a:solidFill>
              <a:latin typeface="Arial"/>
              <a:sym typeface="Arial"/>
            </a:endParaRPr>
          </a:p>
        </p:txBody>
      </p:sp>
      <p:sp>
        <p:nvSpPr>
          <p:cNvPr id="2" name="Title 1"/>
          <p:cNvSpPr>
            <a:spLocks noGrp="1"/>
          </p:cNvSpPr>
          <p:nvPr>
            <p:ph type="title"/>
          </p:nvPr>
        </p:nvSpPr>
        <p:spPr/>
        <p:txBody>
          <a:bodyPr/>
          <a:lstStyle/>
          <a:p>
            <a:r>
              <a:rPr lang="en-US" dirty="0" smtClean="0"/>
              <a:t>Green Bond Market 2015</a:t>
            </a:r>
            <a:endParaRPr lang="es-ES" dirty="0"/>
          </a:p>
        </p:txBody>
      </p:sp>
      <p:sp>
        <p:nvSpPr>
          <p:cNvPr id="74" name="TextBox 73"/>
          <p:cNvSpPr txBox="1"/>
          <p:nvPr/>
        </p:nvSpPr>
        <p:spPr>
          <a:xfrm>
            <a:off x="458788" y="1104999"/>
            <a:ext cx="4041774" cy="307777"/>
          </a:xfrm>
          <a:prstGeom prst="rect">
            <a:avLst/>
          </a:prstGeom>
          <a:solidFill>
            <a:srgbClr val="1E50AA"/>
          </a:solidFill>
          <a:ln>
            <a:solidFill>
              <a:srgbClr val="1E50AA"/>
            </a:solidFill>
          </a:ln>
        </p:spPr>
        <p:txBody>
          <a:bodyPr wrap="square" rtlCol="0" anchor="ctr">
            <a:spAutoFit/>
          </a:bodyPr>
          <a:lstStyle/>
          <a:p>
            <a:r>
              <a:rPr lang="en-US" sz="1400" b="1" dirty="0" smtClean="0">
                <a:solidFill>
                  <a:srgbClr val="FFFFFF"/>
                </a:solidFill>
              </a:rPr>
              <a:t>2015 Volume by Geography</a:t>
            </a:r>
            <a:endParaRPr lang="en-US" sz="1400" b="1" dirty="0">
              <a:solidFill>
                <a:srgbClr val="FFFFFF"/>
              </a:solidFill>
            </a:endParaRPr>
          </a:p>
        </p:txBody>
      </p:sp>
      <p:sp>
        <p:nvSpPr>
          <p:cNvPr id="75" name="TextBox 74"/>
          <p:cNvSpPr txBox="1"/>
          <p:nvPr/>
        </p:nvSpPr>
        <p:spPr>
          <a:xfrm>
            <a:off x="4657724" y="1104999"/>
            <a:ext cx="4049713" cy="307777"/>
          </a:xfrm>
          <a:prstGeom prst="rect">
            <a:avLst/>
          </a:prstGeom>
          <a:solidFill>
            <a:srgbClr val="1E50AA"/>
          </a:solidFill>
          <a:ln>
            <a:solidFill>
              <a:srgbClr val="1E50AA"/>
            </a:solidFill>
          </a:ln>
        </p:spPr>
        <p:txBody>
          <a:bodyPr wrap="square" rtlCol="0" anchor="ctr">
            <a:spAutoFit/>
          </a:bodyPr>
          <a:lstStyle/>
          <a:p>
            <a:r>
              <a:rPr lang="en-US" sz="1400" b="1" dirty="0" smtClean="0">
                <a:solidFill>
                  <a:srgbClr val="FFFFFF"/>
                </a:solidFill>
              </a:rPr>
              <a:t>2015 Volume by Sector</a:t>
            </a:r>
            <a:endParaRPr lang="en-US" sz="1400" b="1" dirty="0">
              <a:solidFill>
                <a:srgbClr val="FFFFFF"/>
              </a:solidFill>
            </a:endParaRPr>
          </a:p>
        </p:txBody>
      </p:sp>
      <p:sp>
        <p:nvSpPr>
          <p:cNvPr id="76" name="TextBox 75"/>
          <p:cNvSpPr txBox="1"/>
          <p:nvPr/>
        </p:nvSpPr>
        <p:spPr>
          <a:xfrm>
            <a:off x="4657725" y="3681575"/>
            <a:ext cx="4057650" cy="307777"/>
          </a:xfrm>
          <a:prstGeom prst="rect">
            <a:avLst/>
          </a:prstGeom>
          <a:solidFill>
            <a:srgbClr val="1E50AA"/>
          </a:solidFill>
          <a:ln>
            <a:solidFill>
              <a:srgbClr val="1E50AA"/>
            </a:solidFill>
          </a:ln>
        </p:spPr>
        <p:txBody>
          <a:bodyPr wrap="square" rtlCol="0">
            <a:spAutoFit/>
          </a:bodyPr>
          <a:lstStyle/>
          <a:p>
            <a:r>
              <a:rPr lang="en-US" sz="1400" b="1" dirty="0" smtClean="0">
                <a:solidFill>
                  <a:srgbClr val="FFFFFF"/>
                </a:solidFill>
              </a:rPr>
              <a:t>2015 Volume by Rating Category</a:t>
            </a:r>
            <a:endParaRPr lang="en-US" sz="1400" b="1" dirty="0">
              <a:solidFill>
                <a:srgbClr val="FFFFFF"/>
              </a:solidFill>
            </a:endParaRPr>
          </a:p>
        </p:txBody>
      </p:sp>
      <p:graphicFrame>
        <p:nvGraphicFramePr>
          <p:cNvPr id="81" name="Chart 80"/>
          <p:cNvGraphicFramePr/>
          <p:nvPr>
            <p:extLst>
              <p:ext uri="{D42A27DB-BD31-4B8C-83A1-F6EECF244321}">
                <p14:modId xmlns:p14="http://schemas.microsoft.com/office/powerpoint/2010/main" val="2728056510"/>
              </p:ext>
            </p:extLst>
          </p:nvPr>
        </p:nvGraphicFramePr>
        <p:xfrm>
          <a:off x="4657725" y="1628800"/>
          <a:ext cx="4029075" cy="1987791"/>
        </p:xfrm>
        <a:graphic>
          <a:graphicData uri="http://schemas.openxmlformats.org/drawingml/2006/chart">
            <c:chart xmlns:c="http://schemas.openxmlformats.org/drawingml/2006/chart" xmlns:r="http://schemas.openxmlformats.org/officeDocument/2006/relationships" r:id="rId9"/>
          </a:graphicData>
        </a:graphic>
      </p:graphicFrame>
      <p:cxnSp>
        <p:nvCxnSpPr>
          <p:cNvPr id="93" name="Straight Connector 92"/>
          <p:cNvCxnSpPr/>
          <p:nvPr/>
        </p:nvCxnSpPr>
        <p:spPr bwMode="auto">
          <a:xfrm>
            <a:off x="6207107" y="3927796"/>
            <a:ext cx="0" cy="1399032"/>
          </a:xfrm>
          <a:prstGeom prst="line">
            <a:avLst/>
          </a:prstGeom>
          <a:solidFill>
            <a:schemeClr val="accent2"/>
          </a:solidFill>
          <a:ln w="28575" cap="flat" cmpd="sng" algn="ctr">
            <a:solidFill>
              <a:schemeClr val="bg1"/>
            </a:solidFill>
            <a:prstDash val="solid"/>
            <a:round/>
            <a:headEnd type="none" w="med" len="med"/>
            <a:tailEnd type="none" w="med" len="med"/>
          </a:ln>
          <a:effectLst/>
        </p:spPr>
      </p:cxnSp>
      <p:graphicFrame>
        <p:nvGraphicFramePr>
          <p:cNvPr id="16" name="Chart 15"/>
          <p:cNvGraphicFramePr/>
          <p:nvPr>
            <p:extLst>
              <p:ext uri="{D42A27DB-BD31-4B8C-83A1-F6EECF244321}">
                <p14:modId xmlns:p14="http://schemas.microsoft.com/office/powerpoint/2010/main" val="617499420"/>
              </p:ext>
            </p:extLst>
          </p:nvPr>
        </p:nvGraphicFramePr>
        <p:xfrm>
          <a:off x="457200" y="1628801"/>
          <a:ext cx="4043362" cy="412588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1" name="Chart 40"/>
          <p:cNvGraphicFramePr/>
          <p:nvPr>
            <p:extLst>
              <p:ext uri="{D42A27DB-BD31-4B8C-83A1-F6EECF244321}">
                <p14:modId xmlns:p14="http://schemas.microsoft.com/office/powerpoint/2010/main" val="801229391"/>
              </p:ext>
            </p:extLst>
          </p:nvPr>
        </p:nvGraphicFramePr>
        <p:xfrm>
          <a:off x="4657725" y="4005064"/>
          <a:ext cx="4049713" cy="174962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47659408"/>
              </p:ext>
            </p:extLst>
          </p:nvPr>
        </p:nvGraphicFramePr>
        <p:xfrm>
          <a:off x="457200" y="5754688"/>
          <a:ext cx="8258175" cy="253365"/>
        </p:xfrm>
        <a:graphic>
          <a:graphicData uri="http://schemas.openxmlformats.org/drawingml/2006/table">
            <a:tbl>
              <a:tblPr>
                <a:tableStyleId>{5C22544A-7EE6-4342-B048-85BDC9FD1C3A}</a:tableStyleId>
              </a:tblPr>
              <a:tblGrid>
                <a:gridCol w="8258175"/>
              </a:tblGrid>
              <a:tr h="190500">
                <a:tc>
                  <a:txBody>
                    <a:bodyPr/>
                    <a:lstStyle/>
                    <a:p>
                      <a:pPr algn="l" fontAlgn="b"/>
                      <a:r>
                        <a:rPr lang="en-US" sz="800" u="none" strike="noStrike" dirty="0">
                          <a:solidFill>
                            <a:schemeClr val="bg2"/>
                          </a:solidFill>
                          <a:effectLst/>
                        </a:rPr>
                        <a:t>Source: Climate Bonds </a:t>
                      </a:r>
                      <a:r>
                        <a:rPr lang="en-US" sz="800" u="none" strike="noStrike" dirty="0" smtClean="0">
                          <a:solidFill>
                            <a:schemeClr val="bg2"/>
                          </a:solidFill>
                          <a:effectLst/>
                        </a:rPr>
                        <a:t>Initiative, </a:t>
                      </a:r>
                      <a:r>
                        <a:rPr lang="en-US" sz="800" u="none" strike="noStrike" dirty="0">
                          <a:solidFill>
                            <a:schemeClr val="bg2"/>
                          </a:solidFill>
                          <a:effectLst/>
                        </a:rPr>
                        <a:t>Environmental </a:t>
                      </a:r>
                      <a:r>
                        <a:rPr lang="en-US" sz="800" u="none" strike="noStrike" dirty="0" smtClean="0">
                          <a:solidFill>
                            <a:schemeClr val="bg2"/>
                          </a:solidFill>
                          <a:effectLst/>
                        </a:rPr>
                        <a:t>Finance, Dealogic, Bloomberg, </a:t>
                      </a:r>
                      <a:r>
                        <a:rPr lang="en-US" sz="800" u="none" strike="noStrike" dirty="0">
                          <a:solidFill>
                            <a:schemeClr val="bg2"/>
                          </a:solidFill>
                          <a:effectLst/>
                        </a:rPr>
                        <a:t>MSRB Electronic Municipal Market </a:t>
                      </a:r>
                      <a:r>
                        <a:rPr lang="en-US" sz="800" u="none" strike="noStrike" dirty="0" smtClean="0">
                          <a:solidFill>
                            <a:schemeClr val="bg2"/>
                          </a:solidFill>
                          <a:effectLst/>
                        </a:rPr>
                        <a:t>Access, </a:t>
                      </a:r>
                      <a:r>
                        <a:rPr lang="en-US" sz="800" u="none" strike="noStrike" dirty="0">
                          <a:solidFill>
                            <a:schemeClr val="bg2"/>
                          </a:solidFill>
                          <a:effectLst/>
                        </a:rPr>
                        <a:t>various issuer </a:t>
                      </a:r>
                      <a:r>
                        <a:rPr lang="en-US" sz="800" u="none" strike="noStrike" dirty="0" smtClean="0">
                          <a:solidFill>
                            <a:schemeClr val="bg2"/>
                          </a:solidFill>
                          <a:effectLst/>
                        </a:rPr>
                        <a:t>websites, </a:t>
                      </a:r>
                      <a:r>
                        <a:rPr lang="en-US" sz="800" u="none" strike="noStrike" dirty="0">
                          <a:solidFill>
                            <a:schemeClr val="bg2"/>
                          </a:solidFill>
                          <a:effectLst/>
                        </a:rPr>
                        <a:t>OANDA currency </a:t>
                      </a:r>
                      <a:r>
                        <a:rPr lang="en-US" sz="800" u="none" strike="noStrike" dirty="0" smtClean="0">
                          <a:solidFill>
                            <a:schemeClr val="bg2"/>
                          </a:solidFill>
                          <a:effectLst/>
                        </a:rPr>
                        <a:t>converter, MIS.</a:t>
                      </a:r>
                    </a:p>
                    <a:p>
                      <a:pPr algn="l" fontAlgn="b"/>
                      <a:r>
                        <a:rPr lang="en-US" sz="800" b="0" i="1" u="none" strike="noStrike" dirty="0" smtClean="0">
                          <a:solidFill>
                            <a:schemeClr val="bg2"/>
                          </a:solidFill>
                          <a:effectLst/>
                          <a:latin typeface="Calibri"/>
                        </a:rPr>
                        <a:t>Rating distribution restricted</a:t>
                      </a:r>
                      <a:r>
                        <a:rPr lang="en-US" sz="800" b="0" i="1" u="none" strike="noStrike" baseline="0" dirty="0" smtClean="0">
                          <a:solidFill>
                            <a:schemeClr val="bg2"/>
                          </a:solidFill>
                          <a:effectLst/>
                          <a:latin typeface="Calibri"/>
                        </a:rPr>
                        <a:t> to Moody’s rated green bonds.</a:t>
                      </a:r>
                      <a:endParaRPr lang="en-US" sz="800" b="0" i="1" u="none" strike="noStrike" dirty="0">
                        <a:solidFill>
                          <a:schemeClr val="bg2"/>
                        </a:solidFill>
                        <a:effectLst/>
                        <a:latin typeface="Calibri"/>
                      </a:endParaRPr>
                    </a:p>
                  </a:txBody>
                  <a:tcPr marL="9525" marR="9525" marT="9525" marB="0" anchor="b">
                    <a:noFill/>
                  </a:tcPr>
                </a:tc>
              </a:tr>
            </a:tbl>
          </a:graphicData>
        </a:graphic>
      </p:graphicFrame>
      <p:sp>
        <p:nvSpPr>
          <p:cNvPr id="4" name="Slide Number Placeholder 3"/>
          <p:cNvSpPr>
            <a:spLocks noGrp="1"/>
          </p:cNvSpPr>
          <p:nvPr>
            <p:ph type="sldNum" sz="quarter" idx="10"/>
          </p:nvPr>
        </p:nvSpPr>
        <p:spPr/>
        <p:txBody>
          <a:bodyPr/>
          <a:lstStyle/>
          <a:p>
            <a:fld id="{E6AF1AE9-F515-4E54-AC58-7BF7AF35EAB4}" type="slidenum">
              <a:rPr lang="en-US" smtClean="0"/>
              <a:pPr/>
              <a:t>5</a:t>
            </a:fld>
            <a:endParaRPr lang="en-US" dirty="0"/>
          </a:p>
        </p:txBody>
      </p:sp>
    </p:spTree>
    <p:custDataLst>
      <p:tags r:id="rId2"/>
    </p:custDataLst>
    <p:extLst>
      <p:ext uri="{BB962C8B-B14F-4D97-AF65-F5344CB8AC3E}">
        <p14:creationId xmlns:p14="http://schemas.microsoft.com/office/powerpoint/2010/main" val="358970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667272590"/>
              </p:ext>
            </p:extLst>
          </p:nvPr>
        </p:nvGraphicFramePr>
        <p:xfrm>
          <a:off x="323528" y="1169750"/>
          <a:ext cx="8363271" cy="490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bwMode="gray">
          <a:xfrm>
            <a:off x="251520" y="502657"/>
            <a:ext cx="8640960" cy="477054"/>
          </a:xfrm>
          <a:prstGeom prst="rect">
            <a:avLst/>
          </a:prstGeom>
          <a:noFill/>
          <a:ln w="9525" algn="ctr">
            <a:no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algn="l"/>
            <a:r>
              <a:rPr lang="en-US" sz="2500" dirty="0">
                <a:latin typeface="+mj-lt"/>
              </a:rPr>
              <a:t>Green Bond Market </a:t>
            </a:r>
            <a:r>
              <a:rPr lang="en-US" sz="2500" dirty="0" smtClean="0">
                <a:latin typeface="+mj-lt"/>
              </a:rPr>
              <a:t>2015</a:t>
            </a:r>
            <a:endParaRPr lang="en-US" sz="2500" dirty="0">
              <a:solidFill>
                <a:schemeClr val="bg2"/>
              </a:solidFill>
              <a:latin typeface="+mj-lt"/>
            </a:endParaRPr>
          </a:p>
        </p:txBody>
      </p:sp>
      <p:graphicFrame>
        <p:nvGraphicFramePr>
          <p:cNvPr id="11" name="Chart 10"/>
          <p:cNvGraphicFramePr>
            <a:graphicFrameLocks/>
          </p:cNvGraphicFramePr>
          <p:nvPr>
            <p:extLst>
              <p:ext uri="{D42A27DB-BD31-4B8C-83A1-F6EECF244321}">
                <p14:modId xmlns:p14="http://schemas.microsoft.com/office/powerpoint/2010/main" val="47608864"/>
              </p:ext>
            </p:extLst>
          </p:nvPr>
        </p:nvGraphicFramePr>
        <p:xfrm>
          <a:off x="323529" y="1456765"/>
          <a:ext cx="6840759" cy="462018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bwMode="gray">
          <a:xfrm>
            <a:off x="323528" y="979711"/>
            <a:ext cx="5904656" cy="369332"/>
          </a:xfrm>
          <a:prstGeom prst="rect">
            <a:avLst/>
          </a:prstGeom>
          <a:solidFill>
            <a:schemeClr val="tx1"/>
          </a:solidFill>
          <a:ln>
            <a:noFill/>
          </a:ln>
          <a:effectLst/>
          <a:extLst/>
        </p:spPr>
        <p:txBody>
          <a:bodyPr wrap="square" rtlCol="0">
            <a:spAutoFit/>
          </a:bodyPr>
          <a:lstStyle/>
          <a:p>
            <a:pPr marL="0" algn="l"/>
            <a:r>
              <a:rPr lang="en-US" sz="1800" dirty="0" smtClean="0">
                <a:solidFill>
                  <a:schemeClr val="bg1"/>
                </a:solidFill>
              </a:rPr>
              <a:t>Use of Proceeds Snapshot - 4</a:t>
            </a:r>
            <a:r>
              <a:rPr lang="en-US" sz="1800" baseline="30000" dirty="0" smtClean="0">
                <a:solidFill>
                  <a:schemeClr val="bg1"/>
                </a:solidFill>
              </a:rPr>
              <a:t>th</a:t>
            </a:r>
            <a:r>
              <a:rPr lang="en-US" sz="1800" dirty="0" smtClean="0">
                <a:solidFill>
                  <a:schemeClr val="bg1"/>
                </a:solidFill>
              </a:rPr>
              <a:t> Q 2015</a:t>
            </a:r>
            <a:endParaRPr lang="en-US" sz="1800" dirty="0">
              <a:solidFill>
                <a:schemeClr val="bg1"/>
              </a:solidFill>
            </a:endParaRPr>
          </a:p>
        </p:txBody>
      </p:sp>
      <p:sp>
        <p:nvSpPr>
          <p:cNvPr id="13" name="TextBox 12"/>
          <p:cNvSpPr txBox="1"/>
          <p:nvPr/>
        </p:nvSpPr>
        <p:spPr bwMode="gray">
          <a:xfrm>
            <a:off x="5652120" y="1844824"/>
            <a:ext cx="3240360" cy="244682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800" u="sng" dirty="0" smtClean="0">
                <a:solidFill>
                  <a:schemeClr val="bg2"/>
                </a:solidFill>
              </a:rPr>
              <a:t>Top Project Categories</a:t>
            </a:r>
          </a:p>
          <a:p>
            <a:pPr marL="285750" indent="-285750" algn="l">
              <a:buFont typeface="Arial" panose="020B0604020202020204" pitchFamily="34" charset="0"/>
              <a:buChar char="•"/>
            </a:pPr>
            <a:r>
              <a:rPr lang="en-US" sz="1800" dirty="0" smtClean="0">
                <a:solidFill>
                  <a:schemeClr val="bg2"/>
                </a:solidFill>
              </a:rPr>
              <a:t>Renewable Energy</a:t>
            </a:r>
          </a:p>
          <a:p>
            <a:pPr marL="285750" indent="-285750" algn="l">
              <a:buFont typeface="Arial" panose="020B0604020202020204" pitchFamily="34" charset="0"/>
              <a:buChar char="•"/>
            </a:pPr>
            <a:r>
              <a:rPr lang="en-US" sz="1800" dirty="0" smtClean="0">
                <a:solidFill>
                  <a:schemeClr val="bg2"/>
                </a:solidFill>
              </a:rPr>
              <a:t>Energy Efficiency </a:t>
            </a:r>
          </a:p>
          <a:p>
            <a:pPr marL="285750" indent="-285750" algn="l">
              <a:buFont typeface="Arial" panose="020B0604020202020204" pitchFamily="34" charset="0"/>
              <a:buChar char="•"/>
            </a:pPr>
            <a:r>
              <a:rPr lang="en-US" sz="1800" dirty="0" smtClean="0">
                <a:solidFill>
                  <a:schemeClr val="bg2"/>
                </a:solidFill>
              </a:rPr>
              <a:t>Clean Water</a:t>
            </a:r>
          </a:p>
          <a:p>
            <a:pPr marL="285750" indent="-285750" algn="l">
              <a:buFont typeface="Arial" panose="020B0604020202020204" pitchFamily="34" charset="0"/>
              <a:buChar char="•"/>
            </a:pPr>
            <a:r>
              <a:rPr lang="en-US" sz="1800" dirty="0" smtClean="0">
                <a:solidFill>
                  <a:schemeClr val="bg2"/>
                </a:solidFill>
              </a:rPr>
              <a:t>Clean Transportation</a:t>
            </a:r>
          </a:p>
          <a:p>
            <a:pPr marL="285750" indent="-285750" algn="l">
              <a:buFont typeface="Arial" panose="020B0604020202020204" pitchFamily="34" charset="0"/>
              <a:buChar char="•"/>
            </a:pPr>
            <a:endParaRPr lang="en-US" sz="1800" dirty="0">
              <a:solidFill>
                <a:schemeClr val="bg2"/>
              </a:solidFill>
            </a:endParaRPr>
          </a:p>
        </p:txBody>
      </p:sp>
      <p:sp>
        <p:nvSpPr>
          <p:cNvPr id="2" name="Slide Number Placeholder 1"/>
          <p:cNvSpPr>
            <a:spLocks noGrp="1"/>
          </p:cNvSpPr>
          <p:nvPr>
            <p:ph type="sldNum" sz="quarter" idx="10"/>
          </p:nvPr>
        </p:nvSpPr>
        <p:spPr/>
        <p:txBody>
          <a:bodyPr/>
          <a:lstStyle/>
          <a:p>
            <a:fld id="{4BC24606-A675-4232-A82B-2AEAE3EAC220}" type="slidenum">
              <a:rPr lang="en-US" smtClean="0"/>
              <a:pPr/>
              <a:t>6</a:t>
            </a:fld>
            <a:endParaRPr lang="en-US" dirty="0"/>
          </a:p>
        </p:txBody>
      </p:sp>
    </p:spTree>
    <p:extLst>
      <p:ext uri="{BB962C8B-B14F-4D97-AF65-F5344CB8AC3E}">
        <p14:creationId xmlns:p14="http://schemas.microsoft.com/office/powerpoint/2010/main" val="38351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639763"/>
            <a:ext cx="8398597" cy="311150"/>
          </a:xfrm>
        </p:spPr>
        <p:txBody>
          <a:bodyPr/>
          <a:lstStyle/>
          <a:p>
            <a:r>
              <a:rPr lang="en-US" dirty="0" smtClean="0"/>
              <a:t>Green Bonds Issuance in the Municipal Finance Sector </a:t>
            </a:r>
            <a:endParaRPr lang="en-US" dirty="0"/>
          </a:p>
        </p:txBody>
      </p:sp>
      <p:sp>
        <p:nvSpPr>
          <p:cNvPr id="4" name="Slide Number Placeholder 3"/>
          <p:cNvSpPr>
            <a:spLocks noGrp="1"/>
          </p:cNvSpPr>
          <p:nvPr>
            <p:ph type="sldNum" sz="quarter" idx="10"/>
          </p:nvPr>
        </p:nvSpPr>
        <p:spPr/>
        <p:txBody>
          <a:bodyPr/>
          <a:lstStyle/>
          <a:p>
            <a:fld id="{4BC24606-A675-4232-A82B-2AEAE3EAC220}" type="slidenum">
              <a:rPr lang="en-US" smtClean="0"/>
              <a:pPr/>
              <a:t>7</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638566951"/>
              </p:ext>
            </p:extLst>
          </p:nvPr>
        </p:nvGraphicFramePr>
        <p:xfrm>
          <a:off x="277091" y="1089891"/>
          <a:ext cx="8497454" cy="5126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4220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71" y="639763"/>
            <a:ext cx="8506356" cy="627864"/>
          </a:xfrm>
        </p:spPr>
        <p:txBody>
          <a:bodyPr/>
          <a:lstStyle/>
          <a:p>
            <a:r>
              <a:rPr lang="en-US" dirty="0" smtClean="0"/>
              <a:t>Cumulative Green Bonds Issuance 2007 – September 2016  </a:t>
            </a:r>
            <a:endParaRPr lang="en-US" dirty="0"/>
          </a:p>
        </p:txBody>
      </p:sp>
      <p:sp>
        <p:nvSpPr>
          <p:cNvPr id="4" name="Slide Number Placeholder 3"/>
          <p:cNvSpPr>
            <a:spLocks noGrp="1"/>
          </p:cNvSpPr>
          <p:nvPr>
            <p:ph type="sldNum" sz="quarter" idx="10"/>
          </p:nvPr>
        </p:nvSpPr>
        <p:spPr/>
        <p:txBody>
          <a:bodyPr/>
          <a:lstStyle/>
          <a:p>
            <a:fld id="{4BC24606-A675-4232-A82B-2AEAE3EAC220}" type="slidenum">
              <a:rPr lang="en-US" smtClean="0"/>
              <a:pPr/>
              <a:t>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7312627"/>
              </p:ext>
            </p:extLst>
          </p:nvPr>
        </p:nvGraphicFramePr>
        <p:xfrm>
          <a:off x="447675" y="1092200"/>
          <a:ext cx="8229600" cy="48529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48559" y="925952"/>
            <a:ext cx="8364425" cy="338554"/>
          </a:xfrm>
          <a:prstGeom prst="rect">
            <a:avLst/>
          </a:prstGeom>
          <a:noFill/>
        </p:spPr>
        <p:txBody>
          <a:bodyPr wrap="square" rtlCol="0">
            <a:spAutoFit/>
          </a:bodyPr>
          <a:lstStyle/>
          <a:p>
            <a:pPr algn="l"/>
            <a:r>
              <a:rPr lang="en-US" dirty="0" smtClean="0"/>
              <a:t>US public finance (PF) transactions </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230419201"/>
              </p:ext>
            </p:extLst>
          </p:nvPr>
        </p:nvGraphicFramePr>
        <p:xfrm>
          <a:off x="446088" y="1572041"/>
          <a:ext cx="8407456" cy="4602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281681337"/>
              </p:ext>
            </p:extLst>
          </p:nvPr>
        </p:nvGraphicFramePr>
        <p:xfrm>
          <a:off x="446087" y="1572041"/>
          <a:ext cx="8199483" cy="4602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9032161"/>
              </p:ext>
            </p:extLst>
          </p:nvPr>
        </p:nvGraphicFramePr>
        <p:xfrm>
          <a:off x="446086" y="1430754"/>
          <a:ext cx="8407458" cy="45144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648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7" y="639763"/>
            <a:ext cx="8448531" cy="627864"/>
          </a:xfrm>
        </p:spPr>
        <p:txBody>
          <a:bodyPr/>
          <a:lstStyle/>
          <a:p>
            <a:r>
              <a:rPr lang="en-US" dirty="0" smtClean="0"/>
              <a:t>10 Largest Public Finance Issuers 2007 – September 2016</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2701966"/>
              </p:ext>
            </p:extLst>
          </p:nvPr>
        </p:nvGraphicFramePr>
        <p:xfrm>
          <a:off x="286326" y="997073"/>
          <a:ext cx="8608291" cy="5181925"/>
        </p:xfrm>
        <a:graphic>
          <a:graphicData uri="http://schemas.openxmlformats.org/drawingml/2006/table">
            <a:tbl>
              <a:tblPr firstRow="1" bandRow="1">
                <a:tableStyleId>{073A0DAA-6AF3-43AB-8588-CEC1D06C72B9}</a:tableStyleId>
              </a:tblPr>
              <a:tblGrid>
                <a:gridCol w="2989757"/>
                <a:gridCol w="1079101"/>
                <a:gridCol w="1545078"/>
                <a:gridCol w="1630916"/>
                <a:gridCol w="1363439"/>
              </a:tblGrid>
              <a:tr h="565798">
                <a:tc>
                  <a:txBody>
                    <a:bodyPr/>
                    <a:lstStyle/>
                    <a:p>
                      <a:pPr algn="ctr" fontAlgn="b"/>
                      <a:r>
                        <a:rPr lang="en-US" sz="1600" b="1" i="0" u="none" strike="noStrike" dirty="0" smtClean="0">
                          <a:solidFill>
                            <a:schemeClr val="bg1"/>
                          </a:solidFill>
                          <a:effectLst/>
                          <a:latin typeface="Calibri" panose="020F0502020204030204" pitchFamily="34" charset="0"/>
                          <a:cs typeface="Calibri" panose="020F0502020204030204" pitchFamily="34" charset="0"/>
                        </a:rPr>
                        <a:t>Issuer</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a:r>
                        <a:rPr lang="en-US" sz="1600" dirty="0" smtClean="0">
                          <a:solidFill>
                            <a:schemeClr val="bg1"/>
                          </a:solidFill>
                          <a:latin typeface="Calibri" panose="020F0502020204030204" pitchFamily="34" charset="0"/>
                          <a:cs typeface="Calibri" panose="020F0502020204030204" pitchFamily="34" charset="0"/>
                        </a:rPr>
                        <a:t>State</a:t>
                      </a:r>
                      <a:endParaRPr lang="en-US" sz="1600" dirty="0">
                        <a:solidFill>
                          <a:schemeClr val="bg1"/>
                        </a:solidFill>
                        <a:latin typeface="Calibri" panose="020F0502020204030204" pitchFamily="34" charset="0"/>
                        <a:cs typeface="Calibri" panose="020F0502020204030204" pitchFamily="34" charset="0"/>
                      </a:endParaRPr>
                    </a:p>
                  </a:txBody>
                  <a:tcPr anchor="b"/>
                </a:tc>
                <a:tc>
                  <a:txBody>
                    <a:bodyPr/>
                    <a:lstStyle/>
                    <a:p>
                      <a:pPr algn="ctr"/>
                      <a:r>
                        <a:rPr lang="en-US" sz="1600" dirty="0" smtClean="0">
                          <a:solidFill>
                            <a:schemeClr val="bg1"/>
                          </a:solidFill>
                          <a:latin typeface="Calibri" panose="020F0502020204030204" pitchFamily="34" charset="0"/>
                          <a:cs typeface="Calibri" panose="020F0502020204030204" pitchFamily="34" charset="0"/>
                        </a:rPr>
                        <a:t>US$</a:t>
                      </a:r>
                      <a:endParaRPr lang="en-US" sz="1600" dirty="0">
                        <a:solidFill>
                          <a:schemeClr val="bg1"/>
                        </a:solidFill>
                        <a:latin typeface="Calibri" panose="020F0502020204030204" pitchFamily="34" charset="0"/>
                        <a:cs typeface="Calibri" panose="020F0502020204030204" pitchFamily="34" charset="0"/>
                      </a:endParaRPr>
                    </a:p>
                  </a:txBody>
                  <a:tcPr anchor="b"/>
                </a:tc>
                <a:tc>
                  <a:txBody>
                    <a:bodyPr/>
                    <a:lstStyle/>
                    <a:p>
                      <a:pPr algn="ctr"/>
                      <a:r>
                        <a:rPr lang="en-US" sz="1600" dirty="0" smtClean="0">
                          <a:solidFill>
                            <a:schemeClr val="bg1"/>
                          </a:solidFill>
                          <a:latin typeface="Calibri" panose="020F0502020204030204" pitchFamily="34" charset="0"/>
                          <a:cs typeface="Calibri" panose="020F0502020204030204" pitchFamily="34" charset="0"/>
                        </a:rPr>
                        <a:t>Month/Year Issued</a:t>
                      </a:r>
                      <a:endParaRPr lang="en-US" sz="1600" dirty="0">
                        <a:solidFill>
                          <a:schemeClr val="bg1"/>
                        </a:solidFill>
                        <a:latin typeface="Calibri" panose="020F0502020204030204" pitchFamily="34" charset="0"/>
                        <a:cs typeface="Calibri" panose="020F0502020204030204" pitchFamily="34" charset="0"/>
                      </a:endParaRPr>
                    </a:p>
                  </a:txBody>
                  <a:tcPr anchor="b"/>
                </a:tc>
                <a:tc>
                  <a:txBody>
                    <a:bodyPr/>
                    <a:lstStyle/>
                    <a:p>
                      <a:pPr algn="ctr"/>
                      <a:r>
                        <a:rPr lang="en-US" sz="1600" dirty="0" smtClean="0">
                          <a:solidFill>
                            <a:schemeClr val="bg1"/>
                          </a:solidFill>
                          <a:latin typeface="Calibri" panose="020F0502020204030204" pitchFamily="34" charset="0"/>
                          <a:cs typeface="Calibri" panose="020F0502020204030204" pitchFamily="34" charset="0"/>
                        </a:rPr>
                        <a:t>External Review</a:t>
                      </a:r>
                      <a:endParaRPr lang="en-US" sz="1600" dirty="0">
                        <a:solidFill>
                          <a:schemeClr val="bg1"/>
                        </a:solidFill>
                        <a:latin typeface="Calibri" panose="020F0502020204030204" pitchFamily="34" charset="0"/>
                        <a:cs typeface="Calibri" panose="020F0502020204030204" pitchFamily="34" charset="0"/>
                      </a:endParaRPr>
                    </a:p>
                  </a:txBody>
                  <a:tcPr anchor="b"/>
                </a:tc>
              </a:tr>
              <a:tr h="500945">
                <a:tc>
                  <a:txBody>
                    <a:bodyPr/>
                    <a:lstStyle/>
                    <a:p>
                      <a:pPr algn="l" fontAlgn="b"/>
                      <a:r>
                        <a:rPr lang="en-US" sz="1600" b="0" i="0" u="none" strike="noStrike" dirty="0">
                          <a:solidFill>
                            <a:srgbClr val="000000"/>
                          </a:solidFill>
                          <a:effectLst/>
                          <a:latin typeface="Calibri" panose="020F0502020204030204" pitchFamily="34" charset="0"/>
                        </a:rPr>
                        <a:t>Central Puget Sound Regional Transit Authority</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WA</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793</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Sep-15</a:t>
                      </a:r>
                    </a:p>
                  </a:txBody>
                  <a:tcPr marL="7620" marR="7620" marT="7620" marB="0" anchor="ctr"/>
                </a:tc>
                <a:tc>
                  <a:txBody>
                    <a:bodyPr/>
                    <a:lstStyle/>
                    <a:p>
                      <a:pPr algn="ctr"/>
                      <a:r>
                        <a:rPr lang="en-US" sz="1600" dirty="0" smtClean="0">
                          <a:solidFill>
                            <a:schemeClr val="bg2"/>
                          </a:solidFill>
                          <a:latin typeface="Calibri" panose="020F0502020204030204" pitchFamily="34" charset="0"/>
                          <a:cs typeface="Calibri" panose="020F0502020204030204" pitchFamily="34" charset="0"/>
                        </a:rPr>
                        <a:t>CR</a:t>
                      </a:r>
                      <a:endParaRPr lang="en-US" sz="1600" dirty="0">
                        <a:solidFill>
                          <a:schemeClr val="bg2"/>
                        </a:solidFill>
                        <a:latin typeface="Calibri" panose="020F0502020204030204" pitchFamily="34" charset="0"/>
                        <a:cs typeface="Calibri" panose="020F0502020204030204" pitchFamily="34" charset="0"/>
                      </a:endParaRPr>
                    </a:p>
                  </a:txBody>
                  <a:tcPr anchor="ctr"/>
                </a:tc>
              </a:tr>
              <a:tr h="483907">
                <a:tc>
                  <a:txBody>
                    <a:bodyPr/>
                    <a:lstStyle/>
                    <a:p>
                      <a:pPr algn="l" fontAlgn="b"/>
                      <a:r>
                        <a:rPr lang="en-US" sz="1600" b="0" i="0" u="none" strike="noStrike" dirty="0" smtClean="0">
                          <a:solidFill>
                            <a:srgbClr val="000000"/>
                          </a:solidFill>
                          <a:effectLst/>
                          <a:latin typeface="Calibri" panose="020F0502020204030204" pitchFamily="34" charset="0"/>
                        </a:rPr>
                        <a:t>Metropolitan Transportation</a:t>
                      </a:r>
                      <a:r>
                        <a:rPr lang="en-US" sz="1600" b="0" i="0" u="none" strike="noStrike" baseline="0" dirty="0" smtClean="0">
                          <a:solidFill>
                            <a:srgbClr val="000000"/>
                          </a:solidFill>
                          <a:effectLst/>
                          <a:latin typeface="Calibri" panose="020F0502020204030204" pitchFamily="34" charset="0"/>
                        </a:rPr>
                        <a:t> Authority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NY</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783</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Feb-16</a:t>
                      </a:r>
                    </a:p>
                  </a:txBody>
                  <a:tcPr marL="7620" marR="7620" marT="7620" marB="0" anchor="ctr"/>
                </a:tc>
                <a:tc>
                  <a:txBody>
                    <a:bodyPr/>
                    <a:lstStyle/>
                    <a:p>
                      <a:pPr algn="ctr"/>
                      <a:r>
                        <a:rPr lang="en-US" sz="1600" dirty="0" smtClean="0">
                          <a:solidFill>
                            <a:schemeClr val="bg2"/>
                          </a:solidFill>
                          <a:latin typeface="Calibri" panose="020F0502020204030204" pitchFamily="34" charset="0"/>
                          <a:cs typeface="Calibri" panose="020F0502020204030204" pitchFamily="34" charset="0"/>
                        </a:rPr>
                        <a:t>CR</a:t>
                      </a:r>
                      <a:endParaRPr lang="en-US" sz="1600" dirty="0">
                        <a:solidFill>
                          <a:schemeClr val="bg2"/>
                        </a:solidFill>
                        <a:latin typeface="Calibri" panose="020F0502020204030204" pitchFamily="34" charset="0"/>
                        <a:cs typeface="Calibri" panose="020F0502020204030204" pitchFamily="34" charset="0"/>
                      </a:endParaRPr>
                    </a:p>
                  </a:txBody>
                  <a:tcPr anchor="ctr"/>
                </a:tc>
              </a:tr>
              <a:tr h="500945">
                <a:tc>
                  <a:txBody>
                    <a:bodyPr/>
                    <a:lstStyle/>
                    <a:p>
                      <a:pPr algn="l" fontAlgn="b"/>
                      <a:r>
                        <a:rPr lang="en-US" sz="1600" b="0" i="0" u="none" strike="noStrike" dirty="0">
                          <a:solidFill>
                            <a:srgbClr val="000000"/>
                          </a:solidFill>
                          <a:effectLst/>
                          <a:latin typeface="Calibri" panose="020F0502020204030204" pitchFamily="34" charset="0"/>
                        </a:rPr>
                        <a:t>Massachusetts Water Resources Authority</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MA</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682</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May-16</a:t>
                      </a:r>
                    </a:p>
                  </a:txBody>
                  <a:tcPr marL="7620" marR="7620" marT="7620" marB="0" anchor="ctr"/>
                </a:tc>
                <a:tc>
                  <a:txBody>
                    <a:bodyPr/>
                    <a:lstStyle/>
                    <a:p>
                      <a:pPr algn="ctr"/>
                      <a:endParaRPr lang="en-US" sz="1600" dirty="0">
                        <a:solidFill>
                          <a:schemeClr val="bg2"/>
                        </a:solidFill>
                        <a:latin typeface="Calibri" panose="020F0502020204030204" pitchFamily="34" charset="0"/>
                        <a:cs typeface="Calibri" panose="020F0502020204030204" pitchFamily="34" charset="0"/>
                      </a:endParaRPr>
                    </a:p>
                  </a:txBody>
                  <a:tcPr anchor="ctr"/>
                </a:tc>
              </a:tr>
              <a:tr h="48390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Metropolitan Transportation</a:t>
                      </a:r>
                      <a:r>
                        <a:rPr lang="en-US" sz="1600" b="0" i="0" u="none" strike="noStrike" baseline="0" dirty="0" smtClean="0">
                          <a:solidFill>
                            <a:srgbClr val="000000"/>
                          </a:solidFill>
                          <a:effectLst/>
                          <a:latin typeface="Calibri" panose="020F0502020204030204" pitchFamily="34" charset="0"/>
                        </a:rPr>
                        <a:t> Authority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NY</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588</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May-16</a:t>
                      </a:r>
                    </a:p>
                  </a:txBody>
                  <a:tcPr marL="7620" marR="7620" marT="7620" marB="0" anchor="ctr"/>
                </a:tc>
                <a:tc>
                  <a:txBody>
                    <a:bodyPr/>
                    <a:lstStyle/>
                    <a:p>
                      <a:pPr algn="ctr"/>
                      <a:r>
                        <a:rPr lang="en-US" sz="1600" dirty="0" smtClean="0">
                          <a:solidFill>
                            <a:schemeClr val="bg2"/>
                          </a:solidFill>
                          <a:latin typeface="Calibri" panose="020F0502020204030204" pitchFamily="34" charset="0"/>
                          <a:cs typeface="Calibri" panose="020F0502020204030204" pitchFamily="34" charset="0"/>
                        </a:rPr>
                        <a:t>CR</a:t>
                      </a:r>
                      <a:endParaRPr lang="en-US" sz="1600" dirty="0">
                        <a:solidFill>
                          <a:schemeClr val="bg2"/>
                        </a:solidFill>
                        <a:latin typeface="Calibri" panose="020F0502020204030204" pitchFamily="34" charset="0"/>
                        <a:cs typeface="Calibri" panose="020F0502020204030204" pitchFamily="34" charset="0"/>
                      </a:endParaRPr>
                    </a:p>
                  </a:txBody>
                  <a:tcPr anchor="ctr"/>
                </a:tc>
              </a:tr>
              <a:tr h="375067">
                <a:tc>
                  <a:txBody>
                    <a:bodyPr/>
                    <a:lstStyle/>
                    <a:p>
                      <a:pPr algn="l" fontAlgn="b"/>
                      <a:r>
                        <a:rPr lang="en-US" sz="1600" b="0" i="0" u="none" strike="noStrike" dirty="0">
                          <a:solidFill>
                            <a:srgbClr val="000000"/>
                          </a:solidFill>
                          <a:effectLst/>
                          <a:latin typeface="Calibri" panose="020F0502020204030204" pitchFamily="34" charset="0"/>
                        </a:rPr>
                        <a:t>City of Aurora</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CO</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437</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Aug-16</a:t>
                      </a:r>
                    </a:p>
                  </a:txBody>
                  <a:tcPr marL="7620" marR="7620" marT="7620" marB="0" anchor="ctr"/>
                </a:tc>
                <a:tc>
                  <a:txBody>
                    <a:bodyPr/>
                    <a:lstStyle/>
                    <a:p>
                      <a:pPr algn="ctr"/>
                      <a:endParaRPr lang="en-US" sz="1600" dirty="0">
                        <a:solidFill>
                          <a:schemeClr val="bg2"/>
                        </a:solidFill>
                        <a:latin typeface="Calibri" panose="020F0502020204030204" pitchFamily="34" charset="0"/>
                        <a:cs typeface="Calibri" panose="020F0502020204030204" pitchFamily="34" charset="0"/>
                      </a:endParaRPr>
                    </a:p>
                  </a:txBody>
                  <a:tcPr anchor="ctr"/>
                </a:tc>
              </a:tr>
              <a:tr h="500945">
                <a:tc>
                  <a:txBody>
                    <a:bodyPr/>
                    <a:lstStyle/>
                    <a:p>
                      <a:pPr algn="l" fontAlgn="b"/>
                      <a:r>
                        <a:rPr lang="en-US" sz="1600" b="0" i="0" u="none" strike="noStrike" dirty="0">
                          <a:solidFill>
                            <a:srgbClr val="000000"/>
                          </a:solidFill>
                          <a:effectLst/>
                          <a:latin typeface="Calibri" panose="020F0502020204030204" pitchFamily="34" charset="0"/>
                        </a:rPr>
                        <a:t>California Infrastructure and Economic Development Bank</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CA</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411</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Apr-16</a:t>
                      </a:r>
                    </a:p>
                  </a:txBody>
                  <a:tcPr marL="7620" marR="7620" marT="7620" marB="0" anchor="ctr"/>
                </a:tc>
                <a:tc>
                  <a:txBody>
                    <a:bodyPr/>
                    <a:lstStyle/>
                    <a:p>
                      <a:pPr algn="ctr"/>
                      <a:endParaRPr lang="en-US" sz="1600" dirty="0">
                        <a:solidFill>
                          <a:schemeClr val="bg2"/>
                        </a:solidFill>
                        <a:latin typeface="Calibri" panose="020F0502020204030204" pitchFamily="34" charset="0"/>
                        <a:cs typeface="Calibri" panose="020F0502020204030204" pitchFamily="34" charset="0"/>
                      </a:endParaRPr>
                    </a:p>
                  </a:txBody>
                  <a:tcPr anchor="ctr"/>
                </a:tc>
              </a:tr>
              <a:tr h="500945">
                <a:tc>
                  <a:txBody>
                    <a:bodyPr/>
                    <a:lstStyle/>
                    <a:p>
                      <a:pPr algn="l" fontAlgn="b"/>
                      <a:r>
                        <a:rPr lang="en-US" sz="1600" b="0" i="0" u="none" strike="noStrike" dirty="0">
                          <a:solidFill>
                            <a:srgbClr val="000000"/>
                          </a:solidFill>
                          <a:effectLst/>
                          <a:latin typeface="Calibri" panose="020F0502020204030204" pitchFamily="34" charset="0"/>
                        </a:rPr>
                        <a:t>New York State Environmental Facilities Corp.</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NY</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367</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Aug-15</a:t>
                      </a:r>
                    </a:p>
                  </a:txBody>
                  <a:tcPr marL="7620" marR="7620" marT="7620" marB="0" anchor="ctr"/>
                </a:tc>
                <a:tc>
                  <a:txBody>
                    <a:bodyPr/>
                    <a:lstStyle/>
                    <a:p>
                      <a:pPr algn="ctr"/>
                      <a:endParaRPr lang="en-US" sz="1600" dirty="0">
                        <a:solidFill>
                          <a:schemeClr val="bg2"/>
                        </a:solidFill>
                        <a:latin typeface="Calibri" panose="020F0502020204030204" pitchFamily="34" charset="0"/>
                        <a:cs typeface="Calibri" panose="020F0502020204030204" pitchFamily="34" charset="0"/>
                      </a:endParaRPr>
                    </a:p>
                  </a:txBody>
                  <a:tcPr anchor="ctr"/>
                </a:tc>
              </a:tr>
              <a:tr h="357346">
                <a:tc>
                  <a:txBody>
                    <a:bodyPr/>
                    <a:lstStyle/>
                    <a:p>
                      <a:pPr algn="l" fontAlgn="b"/>
                      <a:r>
                        <a:rPr lang="en-US" sz="1600" b="0" i="0" u="none" strike="noStrike" dirty="0">
                          <a:solidFill>
                            <a:srgbClr val="000000"/>
                          </a:solidFill>
                          <a:effectLst/>
                          <a:latin typeface="Calibri" panose="020F0502020204030204" pitchFamily="34" charset="0"/>
                        </a:rPr>
                        <a:t>Commonwealth of Massachusetts</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MA</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350</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Sep-14</a:t>
                      </a:r>
                    </a:p>
                  </a:txBody>
                  <a:tcPr marL="7620" marR="7620" marT="7620" marB="0" anchor="ctr"/>
                </a:tc>
                <a:tc>
                  <a:txBody>
                    <a:bodyPr/>
                    <a:lstStyle/>
                    <a:p>
                      <a:pPr algn="ctr"/>
                      <a:endParaRPr lang="en-US" sz="1600" dirty="0">
                        <a:solidFill>
                          <a:schemeClr val="bg2"/>
                        </a:solidFill>
                        <a:latin typeface="Calibri" panose="020F0502020204030204" pitchFamily="34" charset="0"/>
                        <a:cs typeface="Calibri" panose="020F0502020204030204" pitchFamily="34" charset="0"/>
                      </a:endParaRPr>
                    </a:p>
                  </a:txBody>
                  <a:tcPr anchor="ctr"/>
                </a:tc>
              </a:tr>
              <a:tr h="500945">
                <a:tc>
                  <a:txBody>
                    <a:bodyPr/>
                    <a:lstStyle/>
                    <a:p>
                      <a:pPr algn="l" fontAlgn="b"/>
                      <a:r>
                        <a:rPr lang="en-US" sz="1600" b="0" i="0" u="none" strike="noStrike" dirty="0">
                          <a:solidFill>
                            <a:srgbClr val="000000"/>
                          </a:solidFill>
                          <a:effectLst/>
                          <a:latin typeface="Calibri" panose="020F0502020204030204" pitchFamily="34" charset="0"/>
                        </a:rPr>
                        <a:t>District of Columbia Water and Sewer Authority</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DC</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350</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Jul-14</a:t>
                      </a:r>
                    </a:p>
                  </a:txBody>
                  <a:tcPr marL="7620" marR="7620" marT="7620" marB="0" anchor="ctr"/>
                </a:tc>
                <a:tc>
                  <a:txBody>
                    <a:bodyPr/>
                    <a:lstStyle/>
                    <a:p>
                      <a:pPr algn="ctr"/>
                      <a:r>
                        <a:rPr lang="en-US" sz="1600" dirty="0" smtClean="0">
                          <a:solidFill>
                            <a:schemeClr val="bg2"/>
                          </a:solidFill>
                          <a:latin typeface="Calibri" panose="020F0502020204030204" pitchFamily="34" charset="0"/>
                          <a:cs typeface="Calibri" panose="020F0502020204030204" pitchFamily="34" charset="0"/>
                        </a:rPr>
                        <a:t>CR</a:t>
                      </a:r>
                      <a:endParaRPr lang="en-US" sz="1600" dirty="0">
                        <a:solidFill>
                          <a:schemeClr val="bg2"/>
                        </a:solidFill>
                        <a:latin typeface="Calibri" panose="020F0502020204030204" pitchFamily="34" charset="0"/>
                        <a:cs typeface="Calibri" panose="020F0502020204030204" pitchFamily="34" charset="0"/>
                      </a:endParaRPr>
                    </a:p>
                  </a:txBody>
                  <a:tcPr anchor="ctr"/>
                </a:tc>
              </a:tr>
              <a:tr h="375067">
                <a:tc>
                  <a:txBody>
                    <a:bodyPr/>
                    <a:lstStyle/>
                    <a:p>
                      <a:pPr algn="l" fontAlgn="b"/>
                      <a:r>
                        <a:rPr lang="en-US" sz="1600" b="0" i="0" u="none" strike="noStrike" dirty="0">
                          <a:solidFill>
                            <a:srgbClr val="000000"/>
                          </a:solidFill>
                          <a:effectLst/>
                          <a:latin typeface="Calibri" panose="020F0502020204030204" pitchFamily="34" charset="0"/>
                        </a:rPr>
                        <a:t>City of Cleveland, OH</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OHIO</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324</a:t>
                      </a:r>
                    </a:p>
                  </a:txBody>
                  <a:tcPr marL="7620" marR="7620" marT="7620" marB="0" anchor="ctr"/>
                </a:tc>
                <a:tc>
                  <a:txBody>
                    <a:bodyPr/>
                    <a:lstStyle/>
                    <a:p>
                      <a:pPr algn="ctr" fontAlgn="b"/>
                      <a:r>
                        <a:rPr lang="en-US" sz="1600" b="0" i="0" u="none" strike="noStrike" dirty="0">
                          <a:solidFill>
                            <a:srgbClr val="000000"/>
                          </a:solidFill>
                          <a:effectLst/>
                          <a:latin typeface="Calibri" panose="020F0502020204030204" pitchFamily="34" charset="0"/>
                        </a:rPr>
                        <a:t>Apr-16</a:t>
                      </a:r>
                    </a:p>
                  </a:txBody>
                  <a:tcPr marL="7620" marR="7620" marT="7620" marB="0" anchor="ctr"/>
                </a:tc>
                <a:tc>
                  <a:txBody>
                    <a:bodyPr/>
                    <a:lstStyle/>
                    <a:p>
                      <a:pPr algn="ctr"/>
                      <a:endParaRPr lang="en-US" sz="1600" dirty="0">
                        <a:solidFill>
                          <a:schemeClr val="bg2"/>
                        </a:solidFill>
                        <a:latin typeface="Calibri" panose="020F0502020204030204" pitchFamily="34" charset="0"/>
                        <a:cs typeface="Calibri" panose="020F0502020204030204" pitchFamily="34" charset="0"/>
                      </a:endParaRPr>
                    </a:p>
                  </a:txBody>
                  <a:tcPr anchor="ctr"/>
                </a:tc>
              </a:tr>
            </a:tbl>
          </a:graphicData>
        </a:graphic>
      </p:graphicFrame>
      <p:sp>
        <p:nvSpPr>
          <p:cNvPr id="4" name="Slide Number Placeholder 3"/>
          <p:cNvSpPr>
            <a:spLocks noGrp="1"/>
          </p:cNvSpPr>
          <p:nvPr>
            <p:ph type="sldNum" sz="quarter" idx="10"/>
          </p:nvPr>
        </p:nvSpPr>
        <p:spPr/>
        <p:txBody>
          <a:bodyPr/>
          <a:lstStyle/>
          <a:p>
            <a:fld id="{4BC24606-A675-4232-A82B-2AEAE3EAC220}" type="slidenum">
              <a:rPr lang="en-US" smtClean="0"/>
              <a:pPr/>
              <a:t>9</a:t>
            </a:fld>
            <a:endParaRPr lang="en-US" dirty="0"/>
          </a:p>
        </p:txBody>
      </p:sp>
    </p:spTree>
    <p:extLst>
      <p:ext uri="{BB962C8B-B14F-4D97-AF65-F5344CB8AC3E}">
        <p14:creationId xmlns:p14="http://schemas.microsoft.com/office/powerpoint/2010/main" val="15370918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5&quot;&gt;&lt;elem m_fUsage=&quot;4.04004835111225890000E+000&quot;&gt;&lt;m_msothmcolidx val=&quot;0&quot;/&gt;&lt;m_rgb r=&quot;1e&quot; g=&quot;50&quot; b=&quot;aa&quot;/&gt;&lt;m_ppcolschidx tagver0=&quot;23004&quot; tagname0=&quot;m_ppcolschidxUNRECOGNIZED&quot; val=&quot;0&quot;/&gt;&lt;m_nBrightness val=&quot;0&quot;/&gt;&lt;/elem&gt;&lt;elem m_fUsage=&quot;2.78306861401871240000E+000&quot;&gt;&lt;m_msothmcolidx val=&quot;0&quot;/&gt;&lt;m_rgb r=&quot;28&quot; g=&quot;a0&quot; b=&quot;82&quot;/&gt;&lt;m_ppcolschidx tagver0=&quot;23004&quot; tagname0=&quot;m_ppcolschidxUNRECOGNIZED&quot; val=&quot;0&quot;/&gt;&lt;m_nBrightness val=&quot;0&quot;/&gt;&lt;/elem&gt;&lt;elem m_fUsage=&quot;1.76409162924074600000E+000&quot;&gt;&lt;m_msothmcolidx val=&quot;0&quot;/&gt;&lt;m_rgb r=&quot;f5&quot; g=&quot;8c&quot; b=&quot;3c&quot;/&gt;&lt;m_ppcolschidx tagver0=&quot;23004&quot; tagname0=&quot;m_ppcolschidxUNRECOGNIZED&quot; val=&quot;0&quot;/&gt;&lt;m_nBrightness val=&quot;0&quot;/&gt;&lt;/elem&gt;&lt;elem m_fUsage=&quot;1.38927455791792930000E+000&quot;&gt;&lt;m_msothmcolidx val=&quot;0&quot;/&gt;&lt;m_rgb r=&quot;cc&quot; g=&quot;db&quot; b=&quot;f7&quot;/&gt;&lt;m_ppcolschidx tagver0=&quot;23004&quot; tagname0=&quot;m_ppcolschidxUNRECOGNIZED&quot; val=&quot;0&quot;/&gt;&lt;m_nBrightness val=&quot;0&quot;/&gt;&lt;/elem&gt;&lt;elem m_fUsage=&quot;1.04166426239785530000E-002&quot;&gt;&lt;m_msothmcolidx val=&quot;0&quot;/&gt;&lt;m_rgb r=&quot;0&quot; g=&quot;28&quot; b=&quot;a0&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hdg7DtB5UCmFfdewl5B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q061QyUV9kmO9adFlLFR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3Qu9qOMW5km_s_qe2AIa8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2Gn_7M5woEmZHULxqnGC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3VZwWX5kik.cy4_XYEUZ2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m7MjHVF6UisUPLH1E.Kb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wfWwHShzk6oLxu839nZt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xG9J0UxjEyL0jFKVD7In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m7MjHVF6UisUPLH1E.KbA"/>
</p:tagLst>
</file>

<file path=ppt/tags/tag19.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OfynkcniESVX2Omnxg_gg"/>
</p:tagLst>
</file>

<file path=ppt/tags/tag2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vn5CrdXMUOwPU05P2TVn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OfynkcniESVX2Omnxg_g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_aNNsXXSd0ucxa8Nsq2Lv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pELO1sDECVGI2Qeyn2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0H8r5oGukKz3Ph9G8IrTg"/>
</p:tagLst>
</file>

<file path=ppt/theme/theme1.xml><?xml version="1.0" encoding="utf-8"?>
<a:theme xmlns:a="http://schemas.openxmlformats.org/drawingml/2006/main" name="MIS_PowerPoint_Template_v01d">
  <a:themeElements>
    <a:clrScheme name="Moody's Analytics - PowerPoint Template 1">
      <a:dk1>
        <a:srgbClr val="0028A0"/>
      </a:dk1>
      <a:lt1>
        <a:srgbClr val="FFFFFF"/>
      </a:lt1>
      <a:dk2>
        <a:srgbClr val="91969B"/>
      </a:dk2>
      <a:lt2>
        <a:srgbClr val="000000"/>
      </a:lt2>
      <a:accent1>
        <a:srgbClr val="2DAA5F"/>
      </a:accent1>
      <a:accent2>
        <a:srgbClr val="009BE1"/>
      </a:accent2>
      <a:accent3>
        <a:srgbClr val="FFFFFF"/>
      </a:accent3>
      <a:accent4>
        <a:srgbClr val="002188"/>
      </a:accent4>
      <a:accent5>
        <a:srgbClr val="ADD2B6"/>
      </a:accent5>
      <a:accent6>
        <a:srgbClr val="008CCC"/>
      </a:accent6>
      <a:hlink>
        <a:srgbClr val="C3C8CD"/>
      </a:hlink>
      <a:folHlink>
        <a:srgbClr val="464B50"/>
      </a:folHlink>
    </a:clrScheme>
    <a:fontScheme name="Moody's Analytics -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bg2"/>
            </a:solidFill>
            <a:effectLst/>
            <a:latin typeface="Arial" charset="0"/>
          </a:defRPr>
        </a:defPPr>
      </a:lstStyle>
    </a:lnDef>
  </a:objectDefaults>
  <a:extraClrSchemeLst>
    <a:extraClrScheme>
      <a:clrScheme name="Moody's Analytics - PowerPoint Template 1">
        <a:dk1>
          <a:srgbClr val="0028A0"/>
        </a:dk1>
        <a:lt1>
          <a:srgbClr val="FFFFFF"/>
        </a:lt1>
        <a:dk2>
          <a:srgbClr val="91969B"/>
        </a:dk2>
        <a:lt2>
          <a:srgbClr val="000000"/>
        </a:lt2>
        <a:accent1>
          <a:srgbClr val="2DAA5F"/>
        </a:accent1>
        <a:accent2>
          <a:srgbClr val="009BE1"/>
        </a:accent2>
        <a:accent3>
          <a:srgbClr val="FFFFFF"/>
        </a:accent3>
        <a:accent4>
          <a:srgbClr val="002188"/>
        </a:accent4>
        <a:accent5>
          <a:srgbClr val="ADD2B6"/>
        </a:accent5>
        <a:accent6>
          <a:srgbClr val="008CCC"/>
        </a:accent6>
        <a:hlink>
          <a:srgbClr val="C3C8CD"/>
        </a:hlink>
        <a:folHlink>
          <a:srgbClr val="464B5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MIS_PowerPoint_Template_v01d</Template>
  <TotalTime>0</TotalTime>
  <Words>3035</Words>
  <Application>Microsoft Office PowerPoint</Application>
  <PresentationFormat>On-screen Show (4:3)</PresentationFormat>
  <Paragraphs>413</Paragraphs>
  <Slides>27</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MIS_PowerPoint_Template_v01d</vt:lpstr>
      <vt:lpstr>think-cell Slide</vt:lpstr>
      <vt:lpstr>2016 SRF National Workshop:   The Future of Green Bonds   Henry Shilling, Senior Vice President, Environmental, Social &amp; Governance henry.shilling@moodys.com       </vt:lpstr>
      <vt:lpstr>Agenda</vt:lpstr>
      <vt:lpstr>PowerPoint Presentation</vt:lpstr>
      <vt:lpstr>Green Bond Market 2007 – 30 September 2016 </vt:lpstr>
      <vt:lpstr>Green Bond Market 2015</vt:lpstr>
      <vt:lpstr>PowerPoint Presentation</vt:lpstr>
      <vt:lpstr>Green Bonds Issuance in the Municipal Finance Sector </vt:lpstr>
      <vt:lpstr>Cumulative Green Bonds Issuance 2007 – September 2016  </vt:lpstr>
      <vt:lpstr>10 Largest Public Finance Issuers 2007 – September 2016</vt:lpstr>
      <vt:lpstr>10 Largest Public Finance Issuers by Project Type</vt:lpstr>
      <vt:lpstr>Green Bonds Principles (GBP) – External Review</vt:lpstr>
      <vt:lpstr>PowerPoint Presentation</vt:lpstr>
      <vt:lpstr>PowerPoint Presentation</vt:lpstr>
      <vt:lpstr>PowerPoint Presentation</vt:lpstr>
      <vt:lpstr>Green Bonds Assessment (GBA) Overview</vt:lpstr>
      <vt:lpstr>GBA Assessment Factors/Weights</vt:lpstr>
      <vt:lpstr>Assignment of GBA Assessments</vt:lpstr>
      <vt:lpstr>PowerPoint Presentation</vt:lpstr>
      <vt:lpstr>Assessment Factors 1, 3, 4 and 5/Sub-Factors </vt:lpstr>
      <vt:lpstr>Assessment Factor 2 Use of Proceeds (40%)</vt:lpstr>
      <vt:lpstr>Green Bonds Assessment Scorecard</vt:lpstr>
      <vt:lpstr>Green Bonds Assessment Scorecard</vt:lpstr>
      <vt:lpstr>GBA Scorecard Illustration</vt:lpstr>
      <vt:lpstr>GBA Scale and Definitions</vt:lpstr>
      <vt:lpstr>Green Bonds Assessment Process</vt:lpstr>
      <vt:lpstr>Moody’s Green Bonds Topic Page </vt:lpstr>
      <vt:lpstr>PowerPoint Presentation</vt:lpstr>
    </vt:vector>
  </TitlesOfParts>
  <Company>Moody's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Loan Market for Project Finance</dc:title>
  <dc:creator>wienerc</dc:creator>
  <cp:lastModifiedBy>rick</cp:lastModifiedBy>
  <cp:revision>2104</cp:revision>
  <cp:lastPrinted>2016-10-27T23:15:11Z</cp:lastPrinted>
  <dcterms:created xsi:type="dcterms:W3CDTF">2011-07-14T19:01:04Z</dcterms:created>
  <dcterms:modified xsi:type="dcterms:W3CDTF">2016-10-28T20:57:42Z</dcterms:modified>
</cp:coreProperties>
</file>