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95" r:id="rId3"/>
    <p:sldId id="364" r:id="rId4"/>
    <p:sldId id="365" r:id="rId5"/>
    <p:sldId id="292" r:id="rId6"/>
    <p:sldId id="367" r:id="rId7"/>
    <p:sldId id="366" r:id="rId8"/>
    <p:sldId id="368" r:id="rId9"/>
    <p:sldId id="369" r:id="rId10"/>
    <p:sldId id="370" r:id="rId11"/>
    <p:sldId id="372" r:id="rId12"/>
    <p:sldId id="380" r:id="rId13"/>
    <p:sldId id="371" r:id="rId14"/>
    <p:sldId id="382" r:id="rId15"/>
    <p:sldId id="374" r:id="rId16"/>
    <p:sldId id="384" r:id="rId17"/>
    <p:sldId id="385" r:id="rId18"/>
    <p:sldId id="373" r:id="rId19"/>
    <p:sldId id="375" r:id="rId20"/>
    <p:sldId id="386" r:id="rId21"/>
    <p:sldId id="383" r:id="rId22"/>
    <p:sldId id="376" r:id="rId23"/>
    <p:sldId id="377" r:id="rId24"/>
    <p:sldId id="378" r:id="rId25"/>
    <p:sldId id="379" r:id="rId26"/>
    <p:sldId id="348" r:id="rId27"/>
    <p:sldId id="388" r:id="rId28"/>
    <p:sldId id="389" r:id="rId29"/>
    <p:sldId id="289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6699FF"/>
    <a:srgbClr val="FFCC66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43" autoAdjust="0"/>
    <p:restoredTop sz="94660"/>
  </p:normalViewPr>
  <p:slideViewPr>
    <p:cSldViewPr snapToGrid="0">
      <p:cViewPr>
        <p:scale>
          <a:sx n="120" d="100"/>
          <a:sy n="120" d="100"/>
        </p:scale>
        <p:origin x="-84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C70E254-B3E9-4915-B1CB-E4D7275D3A2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21A234DF-76E2-4C2C-9946-BD678069A70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E67101F0-A9DF-4422-B84D-D97624F0733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>
            <a:extLst>
              <a:ext uri="{FF2B5EF4-FFF2-40B4-BE49-F238E27FC236}">
                <a16:creationId xmlns:a16="http://schemas.microsoft.com/office/drawing/2014/main" id="{E4FDE264-6B39-44E1-9773-7BC762A558B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4A2CCF-28B0-48F4-9530-2E6F619F5D6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0C1D03-9BBE-4ACE-A73A-BA6FA8C4A48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7B5D9C-4245-4AD5-B25F-6DB54BFEB5A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A3753D-BACF-4045-9DA8-1EE8DA700E9F}" type="datetimeFigureOut">
              <a:rPr lang="en-US"/>
              <a:pPr>
                <a:defRPr/>
              </a:pPr>
              <a:t>6/2/2020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01F50F1-8598-4445-A09C-BFEE6ED763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943DC6E-2022-4ACD-B661-E7B5D7CC8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D8B13-49E6-43F3-BF5A-17FFD0DBE0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6C34F-8A81-4D3E-822B-873F9BF3B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D79B103-A98D-41C7-9123-239331A08B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22014E39-CA4A-482B-9D0D-66F06CA59A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FADFC2B0-91B0-4BF2-BBCB-3CB1D6C0FD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Until 2002, we only offered loans for water and wastewater infrastructure.</a:t>
            </a:r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CE875EAB-A0BA-4FF6-ACF3-2C10D7918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A73B8F-B57D-450C-AA7E-2669DC4DFED6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1C2E881F-24A2-4017-AD74-9F9D439503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E60BE85D-8DC6-40FC-80A6-19A0B0690A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With changes in state legislation and federal requirements, program development and listening to our customers, the programs have expanded into many different areas, including loans for nonpoint source water quality.</a:t>
            </a:r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78229BFF-F61D-40FD-AB5A-F4DAB472B3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A340DF7-8E6F-4BD8-9092-0B227C0C4D8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BFA87B31-7D28-449A-8E0D-1BEB468A29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965B6440-0C34-4619-A1BA-BD3487CA2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F1E8CB93-DB70-4CC8-B2E5-57D926A258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2CBA89-FE17-4508-A027-A46545485E9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8B708724-8B2F-4CF8-A16C-F053193966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B2E53702-B4AD-4F59-AA60-5B1088F51B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BE85EBEF-52C6-4245-AF79-97AE78224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955834A-78B3-4C77-8A8C-EE08D1C528C8}" type="slidenum">
              <a:rPr lang="en-US" altLang="en-US"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1080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403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88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24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841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734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411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2178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0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98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84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9163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1156-1-SRF-PowerPoint-Temp 7">
            <a:extLst>
              <a:ext uri="{FF2B5EF4-FFF2-40B4-BE49-F238E27FC236}">
                <a16:creationId xmlns:a16="http://schemas.microsoft.com/office/drawing/2014/main" id="{9A3DFB89-8D57-4B6C-B226-CA573EDE58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AB314AE3-BCA3-4279-8D5B-72502634B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F69DD4F0-798F-4A83-B24B-234F53C624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>
            <a:extLst>
              <a:ext uri="{FF2B5EF4-FFF2-40B4-BE49-F238E27FC236}">
                <a16:creationId xmlns:a16="http://schemas.microsoft.com/office/drawing/2014/main" id="{BC85EE94-CF26-4C89-9F65-BD879AB2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9933" b="11883"/>
          <a:stretch/>
        </p:blipFill>
        <p:spPr bwMode="auto">
          <a:xfrm>
            <a:off x="355600" y="395288"/>
            <a:ext cx="8393113" cy="4422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4AB30812-F2A0-43E6-8A6E-4B282FFF6B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1622425"/>
            <a:ext cx="9144000" cy="23510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INVESTING IN </a:t>
            </a:r>
            <a:b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alt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IOWA’S WATER</a:t>
            </a:r>
            <a:br>
              <a:rPr lang="en-US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br>
              <a:rPr lang="en-US" altLang="en-US" sz="4000" b="1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Loans for Habitat Restoration </a:t>
            </a:r>
            <a:b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en-US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and Water Quality</a:t>
            </a:r>
            <a:endParaRPr lang="en-US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52" name="TextBox 3">
            <a:extLst>
              <a:ext uri="{FF2B5EF4-FFF2-40B4-BE49-F238E27FC236}">
                <a16:creationId xmlns:a16="http://schemas.microsoft.com/office/drawing/2014/main" id="{DF9569F5-842C-4391-9B14-0699595BD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5562600"/>
            <a:ext cx="5370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Patti Cale-Finnegan, Iowa Department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latin typeface="Arial" panose="020B0604020202020204" pitchFamily="34" charset="0"/>
              </a:rPr>
              <a:t>of Natural Resources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6831D43-9CBE-4CCD-A82C-4A78E89264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Pothole Joint Venture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72C76-1911-4016-81DE-D64CE69B1259}"/>
              </a:ext>
            </a:extLst>
          </p:cNvPr>
          <p:cNvSpPr txBox="1"/>
          <p:nvPr/>
        </p:nvSpPr>
        <p:spPr>
          <a:xfrm>
            <a:off x="295275" y="1209675"/>
            <a:ext cx="8682038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In Iowa, DNR and Fish and Wildlife Service have identified 100 priority areas for wetland restoration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Must be located in historic high density wetland landscape with high potential for restoration of ecological functions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0C23AC9-AF39-4286-933F-635E173825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Pothole Joint Venture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9BC63A-2EB8-42D3-8A61-37CFFD57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1016000"/>
            <a:ext cx="7669212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DB29312-F928-4998-9040-E9F894A338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SRF Provides a Financing Tool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45E04-BE61-4378-84C8-9CB2BA9D7D62}"/>
              </a:ext>
            </a:extLst>
          </p:cNvPr>
          <p:cNvSpPr txBox="1"/>
          <p:nvPr/>
        </p:nvSpPr>
        <p:spPr>
          <a:xfrm>
            <a:off x="295275" y="1209675"/>
            <a:ext cx="8682038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Land acquisition of priority parcels is unpredictable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Local, state, and federal partners may not have funding when land comes on the market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Iowa Natural Heritage Foundation purchases land using SRF loan through participating lender, often at 0%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INHF holds land for 3-5 years while public agency assembles funding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A50B294-EF88-49DB-B8BC-741349691C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24913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Rolling Line of Credit for PPJV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CAC1E-0D58-4290-9B3C-B8EBCA39B4E3}"/>
              </a:ext>
            </a:extLst>
          </p:cNvPr>
          <p:cNvSpPr txBox="1"/>
          <p:nvPr/>
        </p:nvSpPr>
        <p:spPr>
          <a:xfrm>
            <a:off x="295275" y="1209675"/>
            <a:ext cx="8682038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CWSRF sets aside funds annually for upcoming loans at 0% interest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In 2008, a $10 million rolling line of credit good for 10 years was approved for PPJV loans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As loans are repaid, more dollars available for additional loans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Provides certainty and flexibility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4FAD521-4345-433E-BA08-67A78AFADB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PPJV – Dickinson County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0124B1-064C-441A-87D4-74AE845AD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688" y="996950"/>
            <a:ext cx="6261100" cy="5241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E1FD832-0536-420C-80C0-758634D17CC6}"/>
              </a:ext>
            </a:extLst>
          </p:cNvPr>
          <p:cNvSpPr/>
          <p:nvPr/>
        </p:nvSpPr>
        <p:spPr>
          <a:xfrm>
            <a:off x="3903663" y="2784475"/>
            <a:ext cx="1787525" cy="107791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E8486BE-FD5C-4209-8643-ADC73F5768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Okoboji 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75EDC4-2C9B-40E2-9391-F0473D250BDE}"/>
              </a:ext>
            </a:extLst>
          </p:cNvPr>
          <p:cNvSpPr txBox="1"/>
          <p:nvPr/>
        </p:nvSpPr>
        <p:spPr>
          <a:xfrm>
            <a:off x="295275" y="1209675"/>
            <a:ext cx="8682038" cy="3908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One of Iowa’s Great Lakes – natural glacial lakes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High Quality Resource Water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Drinking water source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“The primary threats to the region’s water quality are from agricultural nutrients, soil erosion, human and livestock waste, storm water contaminants, urban development and loss of natural wetlands.” </a:t>
            </a: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01CF8C6E-3B7D-445B-9BD6-86F9A15DA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C90D5305-1414-479C-A041-752E61A9E1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8"/>
          <a:stretch>
            <a:fillRect/>
          </a:stretch>
        </p:blipFill>
        <p:spPr bwMode="auto">
          <a:xfrm>
            <a:off x="0" y="0"/>
            <a:ext cx="9717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977B45-CE6B-4E45-B3C5-17AE09E9523E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BD5175F8-C757-4B89-98AD-06B8CCEF5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4275" t="25095" r="5977" b="9302"/>
          <a:stretch>
            <a:fillRect/>
          </a:stretch>
        </p:blipFill>
        <p:spPr bwMode="auto">
          <a:xfrm>
            <a:off x="200025" y="1095375"/>
            <a:ext cx="3062288" cy="2270125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E8527-F67A-46CB-9C7C-3DD41925F1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2" t="3024" r="2306" b="3345"/>
          <a:stretch>
            <a:fillRect/>
          </a:stretch>
        </p:blipFill>
        <p:spPr bwMode="auto">
          <a:xfrm>
            <a:off x="3436938" y="2382838"/>
            <a:ext cx="5446712" cy="415925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51E71F30-6071-4DCB-837D-C98AD9F91D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332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Okoboji Lake</a:t>
            </a:r>
          </a:p>
        </p:txBody>
      </p:sp>
      <p:sp>
        <p:nvSpPr>
          <p:cNvPr id="19462" name="TextBox 6">
            <a:extLst>
              <a:ext uri="{FF2B5EF4-FFF2-40B4-BE49-F238E27FC236}">
                <a16:creationId xmlns:a16="http://schemas.microsoft.com/office/drawing/2014/main" id="{E9CA269C-6101-490E-BCEB-5DBA3C1AD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" y="1098550"/>
            <a:ext cx="26543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Before acquisition and restoration</a:t>
            </a:r>
          </a:p>
        </p:txBody>
      </p:sp>
      <p:sp>
        <p:nvSpPr>
          <p:cNvPr id="19463" name="TextBox 9">
            <a:extLst>
              <a:ext uri="{FF2B5EF4-FFF2-40B4-BE49-F238E27FC236}">
                <a16:creationId xmlns:a16="http://schemas.microsoft.com/office/drawing/2014/main" id="{EA3CFC9B-9B69-43EE-BD4F-EE277BDB7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0763" y="5608638"/>
            <a:ext cx="2600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After acquisition and restoration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33A549-1083-435F-8033-3D65E9ED86AF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A81E016-A5E1-439A-AC83-D9603161AF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Okoboji Lake</a:t>
            </a:r>
          </a:p>
        </p:txBody>
      </p:sp>
      <p:pic>
        <p:nvPicPr>
          <p:cNvPr id="9" name="Picture 3" descr="C:\Users\PCaleFi\AppData\Local\Microsoft\Windows\Temporary Internet Files\Content.Outlook\FD8DAPT2\looking north (4).jpg">
            <a:extLst>
              <a:ext uri="{FF2B5EF4-FFF2-40B4-BE49-F238E27FC236}">
                <a16:creationId xmlns:a16="http://schemas.microsoft.com/office/drawing/2014/main" id="{EDB18D6B-1A9A-450C-BB61-F02C19734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b="21522"/>
          <a:stretch/>
        </p:blipFill>
        <p:spPr bwMode="auto">
          <a:xfrm>
            <a:off x="220663" y="1279525"/>
            <a:ext cx="8702675" cy="512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A34B62F-FBE1-4DD6-9794-035C43087B58}"/>
              </a:ext>
            </a:extLst>
          </p:cNvPr>
          <p:cNvSpPr/>
          <p:nvPr/>
        </p:nvSpPr>
        <p:spPr>
          <a:xfrm>
            <a:off x="384175" y="5267325"/>
            <a:ext cx="8037513" cy="1133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6" name="TextBox 4">
            <a:extLst>
              <a:ext uri="{FF2B5EF4-FFF2-40B4-BE49-F238E27FC236}">
                <a16:creationId xmlns:a16="http://schemas.microsoft.com/office/drawing/2014/main" id="{4D377907-4B18-4482-AA94-27BF93A2C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5253038"/>
            <a:ext cx="80375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Two parcels of land were purchased in 2010 for a total of $1,860,000.  Loans have already been repaid and the land transferred to DNR ownership for permanent protection.  Total cost for land, easements, and restoration = $3,000,000.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7EF51351-060C-4DF6-9646-81AC8CB96F7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1663" y="1649413"/>
            <a:ext cx="8115300" cy="3835400"/>
          </a:xfrm>
        </p:spPr>
        <p:txBody>
          <a:bodyPr/>
          <a:lstStyle/>
          <a:p>
            <a:pPr eaLnBrk="1" hangingPunct="1"/>
            <a:r>
              <a:rPr lang="en-US" altLang="en-US" sz="2800" b="1"/>
              <a:t>Iowa Department of Natural Resources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Program planning and prioritization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Project planning and permitting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Environmental review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Federal compliance</a:t>
            </a:r>
          </a:p>
          <a:p>
            <a:pPr eaLnBrk="1" hangingPunct="1"/>
            <a:r>
              <a:rPr lang="en-US" altLang="en-US" sz="2800" b="1"/>
              <a:t>Iowa Finance Authority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Financial management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Bond issues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Loan processing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600" b="1"/>
              <a:t>Loan disbursements</a:t>
            </a:r>
          </a:p>
          <a:p>
            <a:pPr eaLnBrk="1" hangingPunct="1"/>
            <a:endParaRPr lang="en-US" altLang="en-US" sz="2800" b="1"/>
          </a:p>
        </p:txBody>
      </p:sp>
      <p:pic>
        <p:nvPicPr>
          <p:cNvPr id="8196" name="Picture 4" descr="water sample.jpg">
            <a:extLst>
              <a:ext uri="{FF2B5EF4-FFF2-40B4-BE49-F238E27FC236}">
                <a16:creationId xmlns:a16="http://schemas.microsoft.com/office/drawing/2014/main" id="{E431CE69-1C1D-45D9-B620-E8D2406350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0013" y="2341563"/>
            <a:ext cx="3567112" cy="2476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71F39057-08BF-4A51-A2ED-83C71D10C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347663"/>
            <a:ext cx="6654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CF876F3-1831-4D41-978B-2A4901F3E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West Okoboji Lake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ABF4C2-FF74-482B-AB83-32618E16577E}"/>
              </a:ext>
            </a:extLst>
          </p:cNvPr>
          <p:cNvSpPr txBox="1"/>
          <p:nvPr/>
        </p:nvSpPr>
        <p:spPr>
          <a:xfrm>
            <a:off x="295275" y="1209675"/>
            <a:ext cx="8682038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Funding Sources for loan repayment and restoration: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U.S. Fish and Wildlife Service - federal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Waterfowl Production Areas (WPA)</a:t>
            </a:r>
          </a:p>
          <a:p>
            <a:pPr marL="1200150" lvl="2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North American Wetlands Conservation Act (NAWCA)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EPA 319 Program - federal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Iowa Lake Restoration Program – state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Dickinson County SWCD – state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Iowa State Duck Stamp - state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Dickinson County Water Quality Commission – local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Arial" charset="0"/>
              </a:rPr>
              <a:t>Iowa Natural Heritage Foundation – private nonprofit (donations)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b="1" dirty="0" err="1">
                <a:solidFill>
                  <a:schemeClr val="bg1"/>
                </a:solidFill>
                <a:latin typeface="Arial" charset="0"/>
              </a:rPr>
              <a:t>LaVonne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Foot Estate - private</a:t>
            </a:r>
          </a:p>
          <a:p>
            <a:pPr lvl="1"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85B85DF-4787-458C-A73D-D00AA70F8A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PPJV – Winnebago County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A9386F-CA31-420F-BAF5-C4F3246FB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3" y="1016000"/>
            <a:ext cx="7669212" cy="502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FDCFF41-A7F3-482F-B763-680CF5742DB4}"/>
              </a:ext>
            </a:extLst>
          </p:cNvPr>
          <p:cNvSpPr/>
          <p:nvPr/>
        </p:nvSpPr>
        <p:spPr>
          <a:xfrm>
            <a:off x="4503738" y="1016000"/>
            <a:ext cx="668337" cy="6223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71432A-EB89-47B9-A977-C1E5F2D44EC7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E42CE6CF-6502-4000-AF09-F2EF327EC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Hogsback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Marsh</a:t>
            </a:r>
          </a:p>
        </p:txBody>
      </p:sp>
      <p:pic>
        <p:nvPicPr>
          <p:cNvPr id="23556" name="Picture 2">
            <a:extLst>
              <a:ext uri="{FF2B5EF4-FFF2-40B4-BE49-F238E27FC236}">
                <a16:creationId xmlns:a16="http://schemas.microsoft.com/office/drawing/2014/main" id="{03EFF791-D062-4C13-8155-AE9251D1A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2350" r="2779" b="29793"/>
          <a:stretch>
            <a:fillRect/>
          </a:stretch>
        </p:blipFill>
        <p:spPr bwMode="auto">
          <a:xfrm>
            <a:off x="192088" y="1166813"/>
            <a:ext cx="5634037" cy="537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4">
            <a:extLst>
              <a:ext uri="{FF2B5EF4-FFF2-40B4-BE49-F238E27FC236}">
                <a16:creationId xmlns:a16="http://schemas.microsoft.com/office/drawing/2014/main" id="{81880F4E-8AA7-461E-B654-8290D199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733925"/>
            <a:ext cx="3556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D6EECB-990C-40CF-B974-02FACB358CC7}"/>
              </a:ext>
            </a:extLst>
          </p:cNvPr>
          <p:cNvSpPr/>
          <p:nvPr/>
        </p:nvSpPr>
        <p:spPr>
          <a:xfrm>
            <a:off x="6076950" y="1160463"/>
            <a:ext cx="2698750" cy="3324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PPJV priority area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Part of wetland area forming headwaters of the Winnebago River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6E25FBB-6CDC-437B-A7F1-96076B93D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Hogsback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Marsh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B2024D-3DD9-4060-ABFF-51214833D7DB}"/>
              </a:ext>
            </a:extLst>
          </p:cNvPr>
          <p:cNvSpPr txBox="1"/>
          <p:nvPr/>
        </p:nvSpPr>
        <p:spPr>
          <a:xfrm>
            <a:off x="295275" y="1209675"/>
            <a:ext cx="8682038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 err="1">
                <a:solidFill>
                  <a:schemeClr val="bg1"/>
                </a:solidFill>
                <a:latin typeface="Arial" charset="0"/>
              </a:rPr>
              <a:t>Langesen</a:t>
            </a: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 Property – 612 acres purchased for $1,958,400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Wetlands on the property were drained in the 1930s, but soils are mostly hydric or sandy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Corn suitability rating is 44 (on scale of 1-100 – 60 is minimum for good harvest)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Land along river floods regularly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B6E8FAB-36AD-4F5F-8D8B-8BDACE669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Hogsback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Marsh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BA384D-7AFF-4590-8DFB-FC30C6564DB1}"/>
              </a:ext>
            </a:extLst>
          </p:cNvPr>
          <p:cNvSpPr txBox="1"/>
          <p:nvPr/>
        </p:nvSpPr>
        <p:spPr>
          <a:xfrm>
            <a:off x="295275" y="1209675"/>
            <a:ext cx="8682038" cy="3970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Plans for restoration include:</a:t>
            </a:r>
          </a:p>
          <a:p>
            <a:pPr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Disabling subsurface tile</a:t>
            </a:r>
          </a:p>
          <a:p>
            <a:pPr lvl="1"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Seeding with native prairie plants (550 acres)</a:t>
            </a:r>
          </a:p>
          <a:p>
            <a:pPr lvl="1"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chemeClr val="bg1"/>
                </a:solidFill>
                <a:latin typeface="Arial" charset="0"/>
              </a:rPr>
              <a:t>Conservation of 50 prairie pothole wetlands (86 acres)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5D5163E-CFD2-42E4-9D8E-D3E6BC3F87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Benefits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7F0FE6-C057-4F2C-9488-E31593139901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24C05-69B6-4270-8A0A-AD92C4788B63}"/>
              </a:ext>
            </a:extLst>
          </p:cNvPr>
          <p:cNvSpPr txBox="1"/>
          <p:nvPr/>
        </p:nvSpPr>
        <p:spPr>
          <a:xfrm>
            <a:off x="295275" y="1209675"/>
            <a:ext cx="8682038" cy="50784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Restoration of flood plain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Taking unsuitable land out of row crop production reduces nutrients and sediment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Wetlands capture and filter runoff</a:t>
            </a:r>
          </a:p>
          <a:p>
            <a:pPr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Creation or protection of wildlife habitat – from birds to butterflies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3BD2A76D-4EA9-45F4-B6F3-AC89AE23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6438" y="4441825"/>
            <a:ext cx="5730875" cy="2100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2751FAA9-83F5-40C6-81BB-7C650172A9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7338" y="1366838"/>
            <a:ext cx="8639175" cy="3886200"/>
          </a:xfrm>
        </p:spPr>
        <p:txBody>
          <a:bodyPr/>
          <a:lstStyle/>
          <a:p>
            <a:pPr eaLnBrk="1" hangingPunct="1"/>
            <a:r>
              <a:rPr lang="en-US" altLang="en-US" sz="2000" b="1"/>
              <a:t>SRF regularly sets aside $10 million per year for the General Nonpoint Source program </a:t>
            </a:r>
          </a:p>
          <a:p>
            <a:pPr eaLnBrk="1" hangingPunct="1"/>
            <a:r>
              <a:rPr lang="en-US" altLang="en-US" sz="2000" b="1"/>
              <a:t>Primary user is the Iowa Natural Heritage Foundation</a:t>
            </a:r>
          </a:p>
          <a:p>
            <a:pPr eaLnBrk="1" hangingPunct="1"/>
            <a:r>
              <a:rPr lang="en-US" altLang="en-US" sz="2000" b="1"/>
              <a:t>In addition to PPJV effort</a:t>
            </a:r>
          </a:p>
          <a:p>
            <a:pPr eaLnBrk="1" hangingPunct="1"/>
            <a:r>
              <a:rPr lang="en-US" altLang="en-US" sz="2000" b="1"/>
              <a:t>Major purchases along the Upper Iowa River – Driftless Region</a:t>
            </a:r>
          </a:p>
          <a:p>
            <a:pPr lvl="1" eaLnBrk="1" hangingPunct="1"/>
            <a:r>
              <a:rPr lang="en-US" altLang="en-US" sz="2000" b="1"/>
              <a:t>“In the Midwest, where a 200-foot-tall bump is considered a mountain, you get used to pancake-flat land and sluggish prairie streams. Yet tucked away in an isolated corner of northeast Iowa is a cliff-lined gorge that the glaciers forgot to flatten: the Upper Iowa River valley.” – </a:t>
            </a:r>
            <a:r>
              <a:rPr lang="en-US" altLang="en-US" sz="2000" b="1" i="1"/>
              <a:t>Canoe and Kayak Magazine</a:t>
            </a:r>
          </a:p>
          <a:p>
            <a:pPr eaLnBrk="1" hangingPunct="1"/>
            <a:endParaRPr lang="en-US" altLang="en-US" sz="2000" b="1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FC022E9-1443-4AE2-8C1C-88AAEADEF8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7650" y="246063"/>
            <a:ext cx="8664575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Other Land Conservation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7E34360-E86B-4EDE-9EDC-7F8EEECB9A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Heritage Valley – Allamakee Co.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AB5EDF-3065-4585-A6BF-3CC489B17F65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76" name="TextBox 2">
            <a:extLst>
              <a:ext uri="{FF2B5EF4-FFF2-40B4-BE49-F238E27FC236}">
                <a16:creationId xmlns:a16="http://schemas.microsoft.com/office/drawing/2014/main" id="{744EE756-88A3-43CF-AE3D-859851C2A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209675"/>
            <a:ext cx="8682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1200 acre purchase for $4 million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Iowa Natural Heritage Foundation raised funds privately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Removal of invasive species and restoration of native prairie and woodlands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Protection from inappropriate row crop use and development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50CBF4-8E34-45B1-8A98-1EC0629039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97" t="26667" b="33731"/>
          <a:stretch/>
        </p:blipFill>
        <p:spPr>
          <a:xfrm>
            <a:off x="3206750" y="3341688"/>
            <a:ext cx="559435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8FCC126-5B64-4703-AE90-CB8D341DF2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Heritage Valley – Allamakee Co.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BD9015-6BAC-4BD0-8807-E531127B1886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8371" name="Picture 3">
            <a:extLst>
              <a:ext uri="{FF2B5EF4-FFF2-40B4-BE49-F238E27FC236}">
                <a16:creationId xmlns:a16="http://schemas.microsoft.com/office/drawing/2014/main" id="{0E750428-AA80-4E15-88D6-EF2993D69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9100" y="1006475"/>
            <a:ext cx="3208338" cy="5703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id="{2337C998-ECAE-41B5-91FD-D4E9B8D3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006475"/>
            <a:ext cx="5176838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>
            <a:extLst>
              <a:ext uri="{FF2B5EF4-FFF2-40B4-BE49-F238E27FC236}">
                <a16:creationId xmlns:a16="http://schemas.microsoft.com/office/drawing/2014/main" id="{236EE85A-9E63-4F21-97A7-476C9292D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5600"/>
            <a:ext cx="8572500" cy="459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76E90C56-6CD0-4029-AD2C-9632D5FC9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984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F782855-D54E-4D8A-A605-B8FAE3FAFB4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19150" y="2843213"/>
            <a:ext cx="7315200" cy="17145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Patti Cale-Finnegan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Iowa Department of Natural Resources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515-725-0498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Patti.cale-finnegan@dnr.iowa.gov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4" descr="swissarmy1">
            <a:extLst>
              <a:ext uri="{FF2B5EF4-FFF2-40B4-BE49-F238E27FC236}">
                <a16:creationId xmlns:a16="http://schemas.microsoft.com/office/drawing/2014/main" id="{854935A6-C869-44B6-9F04-8B7D57126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/>
          <a:stretch>
            <a:fillRect/>
          </a:stretch>
        </p:blipFill>
        <p:spPr bwMode="auto">
          <a:xfrm>
            <a:off x="914400" y="304800"/>
            <a:ext cx="4398963" cy="4716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99" name="Text Box 7">
            <a:extLst>
              <a:ext uri="{FF2B5EF4-FFF2-40B4-BE49-F238E27FC236}">
                <a16:creationId xmlns:a16="http://schemas.microsoft.com/office/drawing/2014/main" id="{ECD2E790-5243-4FDC-A96B-1684BF92C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209800"/>
            <a:ext cx="256698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LOW-INTEREST LOANS FOR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Water and wastewater infrastructure only</a:t>
            </a:r>
          </a:p>
        </p:txBody>
      </p:sp>
      <p:sp>
        <p:nvSpPr>
          <p:cNvPr id="4100" name="Text Box 9">
            <a:extLst>
              <a:ext uri="{FF2B5EF4-FFF2-40B4-BE49-F238E27FC236}">
                <a16:creationId xmlns:a16="http://schemas.microsoft.com/office/drawing/2014/main" id="{42BED6A9-13CD-4A87-9BE2-BC38FC69D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914400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folHlink"/>
                </a:solidFill>
                <a:latin typeface="Arial Black" panose="020B0A04020102020204" pitchFamily="34" charset="0"/>
              </a:rPr>
              <a:t>1989 - 2002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MultiTools - SwissChamp">
            <a:extLst>
              <a:ext uri="{FF2B5EF4-FFF2-40B4-BE49-F238E27FC236}">
                <a16:creationId xmlns:a16="http://schemas.microsoft.com/office/drawing/2014/main" id="{8F3F1DAF-E01A-472B-9AD6-7589C3FAD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0"/>
            <a:ext cx="6710362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F1F1D30-1637-4653-BB27-5194349318AD}"/>
              </a:ext>
            </a:extLst>
          </p:cNvPr>
          <p:cNvSpPr/>
          <p:nvPr/>
        </p:nvSpPr>
        <p:spPr>
          <a:xfrm>
            <a:off x="0" y="0"/>
            <a:ext cx="2549525" cy="668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24" name="Text Box 9">
            <a:extLst>
              <a:ext uri="{FF2B5EF4-FFF2-40B4-BE49-F238E27FC236}">
                <a16:creationId xmlns:a16="http://schemas.microsoft.com/office/drawing/2014/main" id="{FFE37419-4749-414E-BC3F-1BDA44638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311150"/>
            <a:ext cx="4260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>
                <a:solidFill>
                  <a:schemeClr val="folHlink"/>
                </a:solidFill>
                <a:latin typeface="Arial Black" panose="020B0A04020102020204" pitchFamily="34" charset="0"/>
              </a:rPr>
              <a:t>2003 - Present</a:t>
            </a:r>
          </a:p>
        </p:txBody>
      </p:sp>
      <p:sp>
        <p:nvSpPr>
          <p:cNvPr id="5125" name="Text Box 4">
            <a:extLst>
              <a:ext uri="{FF2B5EF4-FFF2-40B4-BE49-F238E27FC236}">
                <a16:creationId xmlns:a16="http://schemas.microsoft.com/office/drawing/2014/main" id="{132FBE3A-5121-499D-B959-F4DE5FCD6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8038" y="979488"/>
            <a:ext cx="36576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Arial" panose="020B0604020202020204" pitchFamily="34" charset="0"/>
              </a:rPr>
              <a:t>Water and Wastewater</a:t>
            </a:r>
          </a:p>
        </p:txBody>
      </p:sp>
      <p:sp>
        <p:nvSpPr>
          <p:cNvPr id="5126" name="Text Box 9">
            <a:extLst>
              <a:ext uri="{FF2B5EF4-FFF2-40B4-BE49-F238E27FC236}">
                <a16:creationId xmlns:a16="http://schemas.microsoft.com/office/drawing/2014/main" id="{CCA60362-2484-45A8-8E09-702F1E2C3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922463"/>
            <a:ext cx="3657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Planning and Design</a:t>
            </a:r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59E1978D-45B3-4682-98B2-83FF4EA50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535463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Urban Stormwater </a:t>
            </a:r>
          </a:p>
        </p:txBody>
      </p:sp>
      <p:sp>
        <p:nvSpPr>
          <p:cNvPr id="5128" name="Text Box 11">
            <a:extLst>
              <a:ext uri="{FF2B5EF4-FFF2-40B4-BE49-F238E27FC236}">
                <a16:creationId xmlns:a16="http://schemas.microsoft.com/office/drawing/2014/main" id="{97F6A5D2-9C11-48D8-AF24-F368F9396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2951163"/>
            <a:ext cx="3657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Soil, Sediment, and Nutrient Management</a:t>
            </a:r>
          </a:p>
        </p:txBody>
      </p:sp>
      <p:sp>
        <p:nvSpPr>
          <p:cNvPr id="5129" name="Text Box 13">
            <a:extLst>
              <a:ext uri="{FF2B5EF4-FFF2-40B4-BE49-F238E27FC236}">
                <a16:creationId xmlns:a16="http://schemas.microsoft.com/office/drawing/2014/main" id="{BD854625-57A1-4D1E-931D-DA0B773A70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0750" y="892175"/>
            <a:ext cx="1447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Onsite Septic Systems</a:t>
            </a:r>
          </a:p>
        </p:txBody>
      </p:sp>
      <p:sp>
        <p:nvSpPr>
          <p:cNvPr id="5130" name="Text Box 15">
            <a:extLst>
              <a:ext uri="{FF2B5EF4-FFF2-40B4-BE49-F238E27FC236}">
                <a16:creationId xmlns:a16="http://schemas.microsoft.com/office/drawing/2014/main" id="{CC13B281-5961-48D0-97D1-AD66659FB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0" y="4076700"/>
            <a:ext cx="1371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Source Water Protection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3E2A6C22-B0B2-4E3B-85F9-EF6E6CFB5D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7438" y="410845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Brownfield Cleanup</a:t>
            </a:r>
          </a:p>
        </p:txBody>
      </p:sp>
      <p:sp>
        <p:nvSpPr>
          <p:cNvPr id="5132" name="Text Box 11">
            <a:extLst>
              <a:ext uri="{FF2B5EF4-FFF2-40B4-BE49-F238E27FC236}">
                <a16:creationId xmlns:a16="http://schemas.microsoft.com/office/drawing/2014/main" id="{CAC0414F-BB7E-41DB-9A64-8E7BEFBFF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5692775"/>
            <a:ext cx="3657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Landfill Closure</a:t>
            </a:r>
          </a:p>
        </p:txBody>
      </p:sp>
      <p:sp>
        <p:nvSpPr>
          <p:cNvPr id="5133" name="Text Box 11">
            <a:extLst>
              <a:ext uri="{FF2B5EF4-FFF2-40B4-BE49-F238E27FC236}">
                <a16:creationId xmlns:a16="http://schemas.microsoft.com/office/drawing/2014/main" id="{30F66AB9-8DEF-4DC3-86E2-28F6792E8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25" y="2446338"/>
            <a:ext cx="365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Lake and Wetland Restoration</a:t>
            </a:r>
          </a:p>
        </p:txBody>
      </p:sp>
      <p:sp>
        <p:nvSpPr>
          <p:cNvPr id="5134" name="Text Box 11">
            <a:extLst>
              <a:ext uri="{FF2B5EF4-FFF2-40B4-BE49-F238E27FC236}">
                <a16:creationId xmlns:a16="http://schemas.microsoft.com/office/drawing/2014/main" id="{31884D55-3B46-495B-AB49-AF3D0ABE2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238" y="4737100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Energy and Water Efficiency</a:t>
            </a:r>
          </a:p>
        </p:txBody>
      </p:sp>
      <p:sp>
        <p:nvSpPr>
          <p:cNvPr id="5135" name="Text Box 11">
            <a:extLst>
              <a:ext uri="{FF2B5EF4-FFF2-40B4-BE49-F238E27FC236}">
                <a16:creationId xmlns:a16="http://schemas.microsoft.com/office/drawing/2014/main" id="{BB109B88-DCD7-4376-807A-76AFE51F1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163" y="5072063"/>
            <a:ext cx="21002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Arial" panose="020B0604020202020204" pitchFamily="34" charset="0"/>
              </a:rPr>
              <a:t>Sponsored Projects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6">
            <a:extLst>
              <a:ext uri="{FF2B5EF4-FFF2-40B4-BE49-F238E27FC236}">
                <a16:creationId xmlns:a16="http://schemas.microsoft.com/office/drawing/2014/main" id="{08157BA0-5071-4F6F-8911-2698F28B6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560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DA593B-CCFB-4F54-B90B-75C303199ADD}"/>
              </a:ext>
            </a:extLst>
          </p:cNvPr>
          <p:cNvSpPr/>
          <p:nvPr/>
        </p:nvSpPr>
        <p:spPr>
          <a:xfrm>
            <a:off x="0" y="5310188"/>
            <a:ext cx="9144000" cy="1547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633B962-596F-4DD1-BBC9-A3E5DD835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FC785876-549D-4156-BFA2-6DF72D36BA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Iowa’s Landscape Transformed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EF5B5-9854-43A2-BAD6-50D49103C209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6" name="Picture 3">
            <a:extLst>
              <a:ext uri="{FF2B5EF4-FFF2-40B4-BE49-F238E27FC236}">
                <a16:creationId xmlns:a16="http://schemas.microsoft.com/office/drawing/2014/main" id="{0F123C18-D452-4926-8CCF-6DC935471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74750"/>
            <a:ext cx="9166225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3C7871F-6EEB-434B-AEAB-10CD82EAB0BE}"/>
              </a:ext>
            </a:extLst>
          </p:cNvPr>
          <p:cNvSpPr/>
          <p:nvPr/>
        </p:nvSpPr>
        <p:spPr>
          <a:xfrm>
            <a:off x="0" y="5781675"/>
            <a:ext cx="9145588" cy="1076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8" name="Rectangle 5">
            <a:extLst>
              <a:ext uri="{FF2B5EF4-FFF2-40B4-BE49-F238E27FC236}">
                <a16:creationId xmlns:a16="http://schemas.microsoft.com/office/drawing/2014/main" id="{23203266-1755-487D-9353-98EDA2073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6115050"/>
            <a:ext cx="9142413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chemeClr val="tx1"/>
                </a:solidFill>
                <a:latin typeface="Arial" panose="020B0604020202020204" pitchFamily="34" charset="0"/>
              </a:rPr>
              <a:t>“Nowhere have landscape and habitat changes been more dramatic than in Iowa.”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tx1"/>
                </a:solidFill>
                <a:latin typeface="Arial" panose="020B0604020202020204" pitchFamily="34" charset="0"/>
              </a:rPr>
              <a:t>--U.S. Geological Service</a:t>
            </a:r>
            <a:br>
              <a:rPr lang="en-US" altLang="en-US" sz="1800" b="1" i="1">
                <a:solidFill>
                  <a:schemeClr val="tx1"/>
                </a:solidFill>
                <a:latin typeface="Arial" panose="020B0604020202020204" pitchFamily="34" charset="0"/>
              </a:rPr>
            </a:br>
            <a:endParaRPr lang="en-US" altLang="en-US" sz="1800" b="1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8F5744A-229C-4C26-BC80-0A40C9FB875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BC6EECA-AA8A-40E9-B282-A9BF557196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Pothole Region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217E0A-F83A-4952-B380-6DF96CF7CB18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1" name="Picture 2">
            <a:extLst>
              <a:ext uri="{FF2B5EF4-FFF2-40B4-BE49-F238E27FC236}">
                <a16:creationId xmlns:a16="http://schemas.microsoft.com/office/drawing/2014/main" id="{BFCE6ED7-B149-477D-9741-B0899029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7"/>
          <a:stretch>
            <a:fillRect/>
          </a:stretch>
        </p:blipFill>
        <p:spPr bwMode="auto">
          <a:xfrm>
            <a:off x="1265238" y="1069975"/>
            <a:ext cx="6462712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C3A329C-D2F6-4521-822E-3500DF48C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338" y="0"/>
            <a:ext cx="8824912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Prairie Pothole Region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24BCBA-43B1-4278-8FBE-65D99121A690}"/>
              </a:ext>
            </a:extLst>
          </p:cNvPr>
          <p:cNvSpPr/>
          <p:nvPr/>
        </p:nvSpPr>
        <p:spPr>
          <a:xfrm>
            <a:off x="0" y="6224588"/>
            <a:ext cx="9144000" cy="63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221" name="Picture 3">
            <a:extLst>
              <a:ext uri="{FF2B5EF4-FFF2-40B4-BE49-F238E27FC236}">
                <a16:creationId xmlns:a16="http://schemas.microsoft.com/office/drawing/2014/main" id="{CDCF06EE-B01F-4691-94A7-1E63D21D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0138" y="4075113"/>
            <a:ext cx="3830637" cy="2466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TextBox 2">
            <a:extLst>
              <a:ext uri="{FF2B5EF4-FFF2-40B4-BE49-F238E27FC236}">
                <a16:creationId xmlns:a16="http://schemas.microsoft.com/office/drawing/2014/main" id="{37A7D916-3473-497A-9C2F-B6A4E4375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209675"/>
            <a:ext cx="868203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Originally 100,000 acres of prairie potholes across the Great Plains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Natural shallow lakes and large marshes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Provided ecosystem services – wildlife habitat, water quality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b="1">
                <a:latin typeface="Arial" panose="020B0604020202020204" pitchFamily="34" charset="0"/>
              </a:rPr>
              <a:t>In Iowa, 90% of potholes have been drained for agricultural production</a:t>
            </a:r>
          </a:p>
          <a:p>
            <a:pPr eaLnBrk="1" hangingPunct="1">
              <a:spcBef>
                <a:spcPct val="0"/>
              </a:spcBef>
            </a:pPr>
            <a:endParaRPr lang="en-US" altLang="en-US" sz="28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6655</TotalTime>
  <Words>836</Words>
  <Application>Microsoft Office PowerPoint</Application>
  <PresentationFormat>On-screen Show (4:3)</PresentationFormat>
  <Paragraphs>142</Paragraphs>
  <Slides>29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INVESTING IN  IOWA’S WATER  Loans for Habitat Restoration  and Water Quality</vt:lpstr>
      <vt:lpstr>Background</vt:lpstr>
      <vt:lpstr>PowerPoint Presentation</vt:lpstr>
      <vt:lpstr>PowerPoint Presentation</vt:lpstr>
      <vt:lpstr>PowerPoint Presentation</vt:lpstr>
      <vt:lpstr>PowerPoint Presentation</vt:lpstr>
      <vt:lpstr>Iowa’s Landscape Transformed</vt:lpstr>
      <vt:lpstr>Prairie Pothole Region</vt:lpstr>
      <vt:lpstr>Prairie Pothole Region</vt:lpstr>
      <vt:lpstr>Prairie Pothole Joint Venture</vt:lpstr>
      <vt:lpstr>Prairie Pothole Joint Venture</vt:lpstr>
      <vt:lpstr>SRF Provides a Financing Tool</vt:lpstr>
      <vt:lpstr>Rolling Line of Credit for PPJV</vt:lpstr>
      <vt:lpstr>PPJV – Dickinson County</vt:lpstr>
      <vt:lpstr>West Okoboji Lake</vt:lpstr>
      <vt:lpstr>PowerPoint Presentation</vt:lpstr>
      <vt:lpstr>PowerPoint Presentation</vt:lpstr>
      <vt:lpstr>West Okoboji Lake</vt:lpstr>
      <vt:lpstr>West Okoboji Lake</vt:lpstr>
      <vt:lpstr>West Okoboji Lake</vt:lpstr>
      <vt:lpstr>PPJV – Winnebago County</vt:lpstr>
      <vt:lpstr>Hogsback Marsh</vt:lpstr>
      <vt:lpstr>Hogsback Marsh </vt:lpstr>
      <vt:lpstr>Hogsback Marsh </vt:lpstr>
      <vt:lpstr>Environmental Benefits </vt:lpstr>
      <vt:lpstr>Other Land Conservation</vt:lpstr>
      <vt:lpstr>Heritage Valley – Allamakee Co.</vt:lpstr>
      <vt:lpstr>Heritage Valley – Allamakee Co.</vt:lpstr>
      <vt:lpstr>Questions?</vt:lpstr>
    </vt:vector>
  </TitlesOfParts>
  <Company>Strategic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khentzen</dc:creator>
  <cp:lastModifiedBy>rick</cp:lastModifiedBy>
  <cp:revision>217</cp:revision>
  <dcterms:created xsi:type="dcterms:W3CDTF">2008-07-29T15:26:35Z</dcterms:created>
  <dcterms:modified xsi:type="dcterms:W3CDTF">2020-06-02T16:49:40Z</dcterms:modified>
</cp:coreProperties>
</file>