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8"/>
  </p:sldMasterIdLst>
  <p:sldIdLst>
    <p:sldId id="262" r:id="rId9"/>
    <p:sldId id="256" r:id="rId10"/>
    <p:sldId id="261" r:id="rId11"/>
    <p:sldId id="258" r:id="rId12"/>
    <p:sldId id="257" r:id="rId13"/>
    <p:sldId id="260" r:id="rId14"/>
    <p:sldId id="259" r:id="rId15"/>
    <p:sldId id="263" r:id="rId16"/>
    <p:sldId id="264" r:id="rId17"/>
    <p:sldId id="26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1" autoAdjust="0"/>
  </p:normalViewPr>
  <p:slideViewPr>
    <p:cSldViewPr>
      <p:cViewPr>
        <p:scale>
          <a:sx n="114" d="100"/>
          <a:sy n="114" d="100"/>
        </p:scale>
        <p:origin x="-918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1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1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customXml" Target="../customXml/item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3.xml"/><Relationship Id="rId5" Type="http://schemas.openxmlformats.org/officeDocument/2006/relationships/customXml" Target="../customXml/item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A878-3BA4-450D-A6D5-81DC5D8C707D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D7D5-09D2-4469-A3F6-6BD6FC1713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A878-3BA4-450D-A6D5-81DC5D8C707D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D7D5-09D2-4469-A3F6-6BD6FC1713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A878-3BA4-450D-A6D5-81DC5D8C707D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D7D5-09D2-4469-A3F6-6BD6FC17132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A878-3BA4-450D-A6D5-81DC5D8C707D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D7D5-09D2-4469-A3F6-6BD6FC1713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A878-3BA4-450D-A6D5-81DC5D8C707D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D7D5-09D2-4469-A3F6-6BD6FC1713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A878-3BA4-450D-A6D5-81DC5D8C707D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D7D5-09D2-4469-A3F6-6BD6FC1713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A878-3BA4-450D-A6D5-81DC5D8C707D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D7D5-09D2-4469-A3F6-6BD6FC1713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A878-3BA4-450D-A6D5-81DC5D8C707D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D7D5-09D2-4469-A3F6-6BD6FC1713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A878-3BA4-450D-A6D5-81DC5D8C707D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D7D5-09D2-4469-A3F6-6BD6FC1713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A878-3BA4-450D-A6D5-81DC5D8C707D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D7D5-09D2-4469-A3F6-6BD6FC1713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A878-3BA4-450D-A6D5-81DC5D8C707D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D7D5-09D2-4469-A3F6-6BD6FC1713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406A878-3BA4-450D-A6D5-81DC5D8C707D}" type="datetimeFigureOut">
              <a:rPr lang="en-US" smtClean="0"/>
              <a:pPr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974D7D5-09D2-4469-A3F6-6BD6FC1713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67833" y="1981200"/>
            <a:ext cx="7408333" cy="34506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3600" b="1" dirty="0" smtClean="0">
              <a:latin typeface="Century Gothic" panose="020B0502020202020204" pitchFamily="34" charset="0"/>
            </a:endParaRPr>
          </a:p>
          <a:p>
            <a:r>
              <a:rPr lang="en-US" sz="3600" b="1" dirty="0" smtClean="0">
                <a:latin typeface="Century Gothic" panose="020B0502020202020204" pitchFamily="34" charset="0"/>
              </a:rPr>
              <a:t>Pick a program that you are less familiar with. </a:t>
            </a:r>
          </a:p>
          <a:p>
            <a:endParaRPr lang="en-US" sz="3600" b="1" dirty="0">
              <a:latin typeface="Century Gothic" panose="020B0502020202020204" pitchFamily="34" charset="0"/>
            </a:endParaRPr>
          </a:p>
          <a:p>
            <a:r>
              <a:rPr lang="en-US" sz="3600" b="1" dirty="0" smtClean="0">
                <a:latin typeface="Century Gothic" panose="020B0502020202020204" pitchFamily="34" charset="0"/>
              </a:rPr>
              <a:t>State Drinking Water Administrator will be the leader of the team (gives report out at the end). </a:t>
            </a:r>
          </a:p>
          <a:p>
            <a:pPr marL="0" indent="0">
              <a:buNone/>
            </a:pPr>
            <a:endParaRPr lang="en-US" sz="3600" b="1" dirty="0">
              <a:latin typeface="Century Gothic" panose="020B0502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Choose your role!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122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Clr>
                <a:srgbClr val="31B6FD"/>
              </a:buClr>
              <a:buNone/>
            </a:pPr>
            <a:r>
              <a:rPr lang="en-US" sz="5400" dirty="0" smtClean="0">
                <a:solidFill>
                  <a:srgbClr val="073E87"/>
                </a:solidFill>
              </a:rPr>
              <a:t>Report Out</a:t>
            </a:r>
            <a:endParaRPr lang="en-US" sz="5400" dirty="0">
              <a:solidFill>
                <a:srgbClr val="073E87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484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20574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Century Gothic" panose="020B0502020202020204" pitchFamily="34" charset="0"/>
              </a:rPr>
              <a:t>Collaborating </a:t>
            </a:r>
            <a:r>
              <a:rPr lang="en-US" b="1" dirty="0">
                <a:latin typeface="Century Gothic" panose="020B0502020202020204" pitchFamily="34" charset="0"/>
              </a:rPr>
              <a:t>Across State Drinking Water Programs to Support Sustainable </a:t>
            </a:r>
            <a:r>
              <a:rPr lang="en-US" b="1" dirty="0" smtClean="0">
                <a:latin typeface="Century Gothic" panose="020B0502020202020204" pitchFamily="34" charset="0"/>
              </a:rPr>
              <a:t>Systems: Table Top Exercise</a:t>
            </a:r>
            <a:r>
              <a:rPr lang="en-US" b="1" dirty="0">
                <a:latin typeface="Century Gothic" panose="020B0502020202020204" pitchFamily="34" charset="0"/>
              </a:rPr>
              <a:t/>
            </a:r>
            <a:br>
              <a:rPr lang="en-US" b="1" dirty="0">
                <a:latin typeface="Century Gothic" panose="020B0502020202020204" pitchFamily="34" charset="0"/>
              </a:rPr>
            </a:b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962400"/>
            <a:ext cx="6172200" cy="1701799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2016 CIFA SRF Workshop</a:t>
            </a:r>
          </a:p>
          <a:p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October 31, 2016</a:t>
            </a:r>
          </a:p>
        </p:txBody>
      </p:sp>
    </p:spTree>
    <p:extLst>
      <p:ext uri="{BB962C8B-B14F-4D97-AF65-F5344CB8AC3E}">
        <p14:creationId xmlns:p14="http://schemas.microsoft.com/office/powerpoint/2010/main" val="398902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675466"/>
            <a:ext cx="8051800" cy="3801533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entury Gothic" panose="020B0502020202020204" pitchFamily="34" charset="0"/>
              </a:rPr>
              <a:t>Exercise to simulate small system triage from various state staff perspectives</a:t>
            </a:r>
          </a:p>
          <a:p>
            <a:r>
              <a:rPr lang="en-US" b="1" dirty="0">
                <a:latin typeface="Century Gothic" panose="020B0502020202020204" pitchFamily="34" charset="0"/>
              </a:rPr>
              <a:t>Based around “real life” small system challenges</a:t>
            </a:r>
          </a:p>
          <a:p>
            <a:pPr>
              <a:spcBef>
                <a:spcPts val="1200"/>
              </a:spcBef>
            </a:pPr>
            <a:r>
              <a:rPr lang="en-US" b="1" dirty="0" smtClean="0">
                <a:latin typeface="Century Gothic" panose="020B0502020202020204" pitchFamily="34" charset="0"/>
              </a:rPr>
              <a:t>Demonstrate that better communication and collaboration will result in better assistance</a:t>
            </a:r>
          </a:p>
          <a:p>
            <a:pPr>
              <a:spcBef>
                <a:spcPts val="1200"/>
              </a:spcBef>
            </a:pPr>
            <a:r>
              <a:rPr lang="en-US" b="1" dirty="0" smtClean="0">
                <a:latin typeface="Century Gothic" panose="020B0502020202020204" pitchFamily="34" charset="0"/>
              </a:rPr>
              <a:t>Work together to come up with solutions – no wrong answers!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entury Gothic" panose="020B0502020202020204" pitchFamily="34" charset="0"/>
              </a:rPr>
              <a:t>Themes</a:t>
            </a:r>
            <a:endParaRPr lang="en-US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282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950" y="2438400"/>
            <a:ext cx="8420100" cy="3657599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3200" b="1" dirty="0">
                <a:latin typeface="Century Gothic" panose="020B0502020202020204" pitchFamily="34" charset="0"/>
              </a:rPr>
              <a:t>Capacity Development 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3200" b="1" dirty="0" smtClean="0">
                <a:latin typeface="Century Gothic" panose="020B0502020202020204" pitchFamily="34" charset="0"/>
              </a:rPr>
              <a:t>Operator </a:t>
            </a:r>
            <a:r>
              <a:rPr lang="en-US" sz="3200" b="1" dirty="0">
                <a:latin typeface="Century Gothic" panose="020B0502020202020204" pitchFamily="34" charset="0"/>
              </a:rPr>
              <a:t>Certification </a:t>
            </a:r>
            <a:endParaRPr lang="en-US" sz="3200" b="1" dirty="0" smtClean="0">
              <a:latin typeface="Century Gothic" panose="020B0502020202020204" pitchFamily="34" charset="0"/>
            </a:endParaRP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3200" b="1" dirty="0">
                <a:latin typeface="Century Gothic" panose="020B0502020202020204" pitchFamily="34" charset="0"/>
              </a:rPr>
              <a:t>DWSRF 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3200" b="1" dirty="0" smtClean="0">
                <a:latin typeface="Century Gothic" panose="020B0502020202020204" pitchFamily="34" charset="0"/>
              </a:rPr>
              <a:t>Enforcement </a:t>
            </a:r>
            <a:endParaRPr lang="en-US" sz="3200" b="1" dirty="0">
              <a:latin typeface="Century Gothic" panose="020B0502020202020204" pitchFamily="34" charset="0"/>
            </a:endParaRP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3200" b="1" dirty="0">
                <a:latin typeface="Century Gothic" panose="020B0502020202020204" pitchFamily="34" charset="0"/>
              </a:rPr>
              <a:t>State Drinking Water Administrator	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entury Gothic" panose="020B0502020202020204" pitchFamily="34" charset="0"/>
              </a:rPr>
              <a:t>5 State Roles</a:t>
            </a:r>
            <a:endParaRPr lang="en-US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53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entury Gothic" panose="020B0502020202020204" pitchFamily="34" charset="0"/>
              </a:rPr>
              <a:t>Drinking Water Systems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76654" y="2679192"/>
            <a:ext cx="7476745" cy="3447288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Century Gothic" panose="020B0502020202020204" pitchFamily="34" charset="0"/>
              </a:rPr>
              <a:t>Your packet contains details on a set of drinking water systems</a:t>
            </a:r>
          </a:p>
          <a:p>
            <a:pPr>
              <a:spcBef>
                <a:spcPts val="1200"/>
              </a:spcBef>
            </a:pPr>
            <a:r>
              <a:rPr lang="en-US" sz="3600" b="1" dirty="0" smtClean="0">
                <a:latin typeface="Century Gothic" panose="020B0502020202020204" pitchFamily="34" charset="0"/>
              </a:rPr>
              <a:t>Details are tailored to your role</a:t>
            </a:r>
          </a:p>
          <a:p>
            <a:pPr>
              <a:spcBef>
                <a:spcPts val="1200"/>
              </a:spcBef>
            </a:pPr>
            <a:r>
              <a:rPr lang="en-US" sz="3600" b="1" dirty="0" smtClean="0">
                <a:latin typeface="Century Gothic" panose="020B0502020202020204" pitchFamily="34" charset="0"/>
              </a:rPr>
              <a:t>Work with colleagues to get a full picture of each utility</a:t>
            </a:r>
          </a:p>
          <a:p>
            <a:endParaRPr lang="en-US" sz="3600" b="1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64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80153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latin typeface="Century Gothic" panose="020B0502020202020204" pitchFamily="34" charset="0"/>
              </a:rPr>
              <a:t>Phase 1 (45 Minutes)</a:t>
            </a:r>
          </a:p>
          <a:p>
            <a:pPr lvl="1"/>
            <a:r>
              <a:rPr lang="en-US" sz="2600" b="1" dirty="0" smtClean="0">
                <a:latin typeface="Century Gothic" panose="020B0502020202020204" pitchFamily="34" charset="0"/>
              </a:rPr>
              <a:t>Read your packet to understand your role</a:t>
            </a:r>
          </a:p>
          <a:p>
            <a:pPr lvl="1"/>
            <a:r>
              <a:rPr lang="en-US" sz="2600" b="1" dirty="0" smtClean="0">
                <a:latin typeface="Century Gothic" panose="020B0502020202020204" pitchFamily="34" charset="0"/>
              </a:rPr>
              <a:t>Based on your packet, role, and assumptions, rank the systems (1 = highest priority)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800" b="1" dirty="0" smtClean="0">
                <a:latin typeface="Century Gothic" panose="020B0502020202020204" pitchFamily="34" charset="0"/>
              </a:rPr>
              <a:t>Phase 2 (45 Minutes)</a:t>
            </a:r>
          </a:p>
          <a:p>
            <a:pPr lvl="1"/>
            <a:r>
              <a:rPr lang="en-US" sz="2600" b="1" dirty="0" smtClean="0">
                <a:latin typeface="Century Gothic" panose="020B0502020202020204" pitchFamily="34" charset="0"/>
              </a:rPr>
              <a:t>State Drinking Water Administrator convenes team members to share rankings</a:t>
            </a:r>
          </a:p>
          <a:p>
            <a:pPr lvl="1"/>
            <a:r>
              <a:rPr lang="en-US" sz="2600" b="1" dirty="0" smtClean="0">
                <a:latin typeface="Century Gothic" panose="020B0502020202020204" pitchFamily="34" charset="0"/>
              </a:rPr>
              <a:t>State Drinking Water Administrator decides on final ranking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800" b="1" dirty="0" smtClean="0">
                <a:latin typeface="Century Gothic" panose="020B0502020202020204" pitchFamily="34" charset="0"/>
              </a:rPr>
              <a:t>Phase </a:t>
            </a:r>
            <a:r>
              <a:rPr lang="en-US" sz="2800" b="1" smtClean="0">
                <a:latin typeface="Century Gothic" panose="020B0502020202020204" pitchFamily="34" charset="0"/>
              </a:rPr>
              <a:t>3 (30 </a:t>
            </a:r>
            <a:r>
              <a:rPr lang="en-US" sz="2800" b="1" dirty="0" smtClean="0">
                <a:latin typeface="Century Gothic" panose="020B0502020202020204" pitchFamily="34" charset="0"/>
              </a:rPr>
              <a:t>Minutes)</a:t>
            </a:r>
          </a:p>
          <a:p>
            <a:pPr lvl="1"/>
            <a:r>
              <a:rPr lang="en-US" sz="2600" b="1" dirty="0" smtClean="0">
                <a:latin typeface="Century Gothic" panose="020B0502020202020204" pitchFamily="34" charset="0"/>
              </a:rPr>
              <a:t>Report out rankings by placing system letters on wall</a:t>
            </a:r>
            <a:endParaRPr lang="en-US" sz="2600" b="1" dirty="0">
              <a:latin typeface="Century Gothic" panose="020B0502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entury Gothic" panose="020B0502020202020204" pitchFamily="34" charset="0"/>
              </a:rPr>
              <a:t>3 Phases</a:t>
            </a:r>
            <a:endParaRPr lang="en-US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36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75466"/>
            <a:ext cx="8229600" cy="372533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latin typeface="Century Gothic" panose="020B0502020202020204" pitchFamily="34" charset="0"/>
              </a:rPr>
              <a:t>State Drinking Water Administrator ranks systems in order from highest to lowest priority in terms of receiving state assistance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800" b="1" dirty="0" smtClean="0">
                <a:latin typeface="Century Gothic" panose="020B0502020202020204" pitchFamily="34" charset="0"/>
              </a:rPr>
              <a:t>Determine which systems will receive DWSRF loan assistance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800" b="1" dirty="0" smtClean="0">
                <a:latin typeface="Century Gothic" panose="020B0502020202020204" pitchFamily="34" charset="0"/>
              </a:rPr>
              <a:t>Determine which systems will receive technical assistance</a:t>
            </a:r>
            <a:endParaRPr lang="en-US" sz="2800" b="1" dirty="0">
              <a:latin typeface="Century Gothic" panose="020B0502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entury Gothic" panose="020B0502020202020204" pitchFamily="34" charset="0"/>
              </a:rPr>
              <a:t>Tasks to Complete</a:t>
            </a:r>
            <a:endParaRPr lang="en-US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10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67833" y="2895600"/>
            <a:ext cx="7408333" cy="3450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 smtClean="0"/>
              <a:t>PWS Review</a:t>
            </a:r>
            <a:endParaRPr lang="en-US" sz="5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555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Clr>
                <a:srgbClr val="31B6FD"/>
              </a:buClr>
              <a:buNone/>
            </a:pPr>
            <a:r>
              <a:rPr lang="en-US" sz="5400" dirty="0" smtClean="0">
                <a:solidFill>
                  <a:srgbClr val="073E87"/>
                </a:solidFill>
              </a:rPr>
              <a:t>Team Discussion</a:t>
            </a:r>
            <a:endParaRPr lang="en-US" sz="5400" dirty="0">
              <a:solidFill>
                <a:srgbClr val="073E87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8098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WorkLead xmlns="dc75c247-7f53-4913-864a-4160aff1c458">
      <UserInfo>
        <DisplayName/>
        <AccountId xsi:nil="true"/>
        <AccountType/>
      </UserInfo>
    </WorkLead>
    <Managers xmlns="dc75c247-7f53-4913-864a-4160aff1c458">
      <UserInfo>
        <DisplayName>Michelle Young</DisplayName>
        <AccountId>23</AccountId>
        <AccountType/>
      </UserInfo>
    </Managers>
    <Project_x0020_Period_x0020_of_x0020_Performance_x0020_Start_x0020_Date xmlns="dc75c247-7f53-4913-864a-4160aff1c458">2013-01-01T05:00:00+00:00</Project_x0020_Period_x0020_of_x0020_Performance_x0020_Start_x0020_Date>
    <RetentionExemption xmlns="dc75c247-7f53-4913-864a-4160aff1c458">false</RetentionExemption>
    <PhaseName xmlns="dc75c247-7f53-4913-864a-4160aff1c458">Training </PhaseName>
    <ProjectTOWAName xmlns="dc75c247-7f53-4913-864a-4160aff1c458">Support for the Implementation of Federal &amp; State Drinking Water Programs to Promote Sustainable Systems and Capacity Development  </ProjectTOWAName>
    <ProjectTask xmlns="dc75c247-7f53-4913-864a-4160aff1c458">Task 4</ProjectTask>
    <o862737f445746b494e2139aeb29e646 xmlns="dc75c247-7f53-4913-864a-4160aff1c458">
      <Terms xmlns="http://schemas.microsoft.com/office/infopath/2007/PartnerControls"/>
    </o862737f445746b494e2139aeb29e646>
    <g50616bc87614647a90e999144457760 xmlns="dc75c247-7f53-4913-864a-4160aff1c458">
      <Terms xmlns="http://schemas.microsoft.com/office/infopath/2007/PartnerControls">
        <TermInfo xmlns="http://schemas.microsoft.com/office/infopath/2007/PartnerControls">
          <TermName xmlns="http://schemas.microsoft.com/office/infopath/2007/PartnerControls">Training ＆ Meetings</TermName>
          <TermId xmlns="http://schemas.microsoft.com/office/infopath/2007/PartnerControls">3791557e-a269-42d5-83b4-e446819307e2</TermId>
        </TermInfo>
      </Terms>
    </g50616bc87614647a90e999144457760>
    <DocumentSetDescription xmlns="http://schemas.microsoft.com/sharepoint/v3">Training Activity designed to education state personnel on the roles their co-workers play in their daily jobs. </DocumentSetDescription>
    <m5f81a6254e44a55996bb6356c849e0c xmlns="dc75c247-7f53-4913-864a-4160aff1c458">
      <Terms xmlns="http://schemas.microsoft.com/office/infopath/2007/PartnerControls">
        <TermInfo xmlns="http://schemas.microsoft.com/office/infopath/2007/PartnerControls">
          <TermName xmlns="http://schemas.microsoft.com/office/infopath/2007/PartnerControls">Training</TermName>
          <TermId xmlns="http://schemas.microsoft.com/office/infopath/2007/PartnerControls">eaa0c6c2-a44a-401f-995c-1d819b0f0da7</TermId>
        </TermInfo>
      </Terms>
    </m5f81a6254e44a55996bb6356c849e0c>
    <b5df6f1f3e23409d9f5e1fce19348e51 xmlns="dc75c247-7f53-4913-864a-4160aff1c458">
      <Terms xmlns="http://schemas.microsoft.com/office/infopath/2007/PartnerControls">
        <TermInfo xmlns="http://schemas.microsoft.com/office/infopath/2007/PartnerControls">
          <TermName xmlns="http://schemas.microsoft.com/office/infopath/2007/PartnerControls">US Federal</TermName>
          <TermId xmlns="http://schemas.microsoft.com/office/infopath/2007/PartnerControls">cb833912-d307-4679-a655-f2b279473226</TermId>
        </TermInfo>
        <TermInfo xmlns="http://schemas.microsoft.com/office/infopath/2007/PartnerControls">
          <TermName xmlns="http://schemas.microsoft.com/office/infopath/2007/PartnerControls">US State</TermName>
          <TermId xmlns="http://schemas.microsoft.com/office/infopath/2007/PartnerControls">14a9a466-8577-4204-9997-1eff3b484a17</TermId>
        </TermInfo>
      </Terms>
    </b5df6f1f3e23409d9f5e1fce19348e51>
    <TaxCatchAll xmlns="dc75c247-7f53-4913-864a-4160aff1c458">
      <Value>15</Value>
      <Value>14</Value>
      <Value>12</Value>
      <Value>9</Value>
      <Value>8</Value>
      <Value>23</Value>
      <Value>22</Value>
      <Value>21</Value>
      <Value>20</Value>
      <Value>19</Value>
      <Value>18</Value>
    </TaxCatchAll>
    <Project_x0020_Period_x0020_of_x0020_Performance_x0020_End_x0020_Date xmlns="dc75c247-7f53-4913-864a-4160aff1c458">2013-12-31T05:00:00+00:00</Project_x0020_Period_x0020_of_x0020_Performance_x0020_End_x0020_Date>
    <a6be725d576043378de6f214f0e78ee4 xmlns="dc75c247-7f53-4913-864a-4160aff1c458">
      <Terms xmlns="http://schemas.microsoft.com/office/infopath/2007/PartnerControls">
        <TermInfo xmlns="http://schemas.microsoft.com/office/infopath/2007/PartnerControls">
          <TermName xmlns="http://schemas.microsoft.com/office/infopath/2007/PartnerControls">EPA Office of Water - Office of Ground Water and Drinking Water Drinking Water Protection Division</TermName>
          <TermId xmlns="http://schemas.microsoft.com/office/infopath/2007/PartnerControls">cb492b6b-1a86-4ed0-a23f-3227d8c340b2</TermId>
        </TermInfo>
      </Terms>
    </a6be725d576043378de6f214f0e78ee4>
    <od8879f902fd47c7bc2aee162c9e5240 xmlns="dc75c247-7f53-4913-864a-4160aff1c458">
      <Terms xmlns="http://schemas.microsoft.com/office/infopath/2007/PartnerControls">
        <TermInfo xmlns="http://schemas.microsoft.com/office/infopath/2007/PartnerControls">
          <TermName xmlns="http://schemas.microsoft.com/office/infopath/2007/PartnerControls">United States</TermName>
          <TermId xmlns="http://schemas.microsoft.com/office/infopath/2007/PartnerControls">51bd444d-aedf-4ffb-8731-019585057575</TermId>
        </TermInfo>
      </Terms>
    </od8879f902fd47c7bc2aee162c9e5240>
    <j996553e0ae54d4984db0606efb6351c xmlns="dc75c247-7f53-4913-864a-4160aff1c458">
      <Terms xmlns="http://schemas.microsoft.com/office/infopath/2007/PartnerControls">
        <TermInfo xmlns="http://schemas.microsoft.com/office/infopath/2007/PartnerControls">
          <TermName xmlns="http://schemas.microsoft.com/office/infopath/2007/PartnerControls">US Federal</TermName>
          <TermId xmlns="http://schemas.microsoft.com/office/infopath/2007/PartnerControls">cb833912-d307-4679-a655-f2b279473226</TermId>
        </TermInfo>
        <TermInfo xmlns="http://schemas.microsoft.com/office/infopath/2007/PartnerControls">
          <TermName xmlns="http://schemas.microsoft.com/office/infopath/2007/PartnerControls">Water</TermName>
          <TermId xmlns="http://schemas.microsoft.com/office/infopath/2007/PartnerControls">1839fc85-fae3-4d2b-9d2e-a14a94151e82</TermId>
        </TermInfo>
        <TermInfo xmlns="http://schemas.microsoft.com/office/infopath/2007/PartnerControls">
          <TermName xmlns="http://schemas.microsoft.com/office/infopath/2007/PartnerControls">US State</TermName>
          <TermId xmlns="http://schemas.microsoft.com/office/infopath/2007/PartnerControls">14a9a466-8577-4204-9997-1eff3b484a17</TermId>
        </TermInfo>
      </Terms>
    </j996553e0ae54d4984db0606efb6351c>
    <TaxKeywordTaxHTField xmlns="dc75c247-7f53-4913-864a-4160aff1c458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State Roles</TermName>
          <TermId xmlns="http://schemas.microsoft.com/office/infopath/2007/PartnerControls">fa385626-ba49-40b3-8d02-d56b6bb73f20</TermId>
        </TermInfo>
      </Terms>
    </TaxKeywordTaxHTField>
    <if0a8aeaad58489cbaf27eea2233913d xmlns="dc75c247-7f53-4913-864a-4160aff1c458">
      <Terms xmlns="http://schemas.microsoft.com/office/infopath/2007/PartnerControls"/>
    </if0a8aeaad58489cbaf27eea2233913d>
    <ContractName xmlns="dc75c247-7f53-4913-864a-4160aff1c458">DWPD 2</ContractName>
    <ContractNumber xmlns="dc75c247-7f53-4913-864a-4160aff1c458" xsi:nil="true"/>
    <a6d0b0f5ac9d4fa8b2e660c59fbea416 xmlns="dc75c247-7f53-4913-864a-4160aff1c458">
      <Terms xmlns="http://schemas.microsoft.com/office/infopath/2007/PartnerControls"/>
    </a6d0b0f5ac9d4fa8b2e660c59fbea416>
    <ProjectOwner_PrincipalInvestigator xmlns="dc75c247-7f53-4913-864a-4160aff1c458">
      <UserInfo>
        <DisplayName>Michelle Young</DisplayName>
        <AccountId>23</AccountId>
        <AccountType/>
      </UserInfo>
    </ProjectOwner_PrincipalInvestigator>
    <ContractCostPointNumber xmlns="dc75c247-7f53-4913-864a-4160aff1c458" xsi:nil="true"/>
    <ProgramName xmlns="dc75c247-7f53-4913-864a-4160aff1c458">Program 1</ProgramName>
    <f579045f93c34d4baadb74be2d3a98b1 xmlns="dc75c247-7f53-4913-864a-4160aff1c458">
      <Terms xmlns="http://schemas.microsoft.com/office/infopath/2007/PartnerControls">
        <TermInfo xmlns="http://schemas.microsoft.com/office/infopath/2007/PartnerControls">
          <TermName xmlns="http://schemas.microsoft.com/office/infopath/2007/PartnerControls">Management of State ＆ Federal Programs</TermName>
          <TermId xmlns="http://schemas.microsoft.com/office/infopath/2007/PartnerControls">9b18b50e-23f0-458a-a448-64d15e17df08</TermId>
        </TermInfo>
        <TermInfo xmlns="http://schemas.microsoft.com/office/infopath/2007/PartnerControls">
          <TermName xmlns="http://schemas.microsoft.com/office/infopath/2007/PartnerControls">Public Health</TermName>
          <TermId xmlns="http://schemas.microsoft.com/office/infopath/2007/PartnerControls">e4d3cdef-eecf-49bd-ab5f-004d50ce36e2</TermId>
        </TermInfo>
        <TermInfo xmlns="http://schemas.microsoft.com/office/infopath/2007/PartnerControls">
          <TermName xmlns="http://schemas.microsoft.com/office/infopath/2007/PartnerControls">Utility Operations</TermName>
          <TermId xmlns="http://schemas.microsoft.com/office/infopath/2007/PartnerControls">ce5d590a-203e-4f1d-862a-93e712d59bd3</TermId>
        </TermInfo>
      </Terms>
    </f579045f93c34d4baadb74be2d3a98b1>
    <ProjectName xmlns="dc75c247-7f53-4913-864a-4160aff1c458">WA 48 Sustainable Systems and CapDev </ProjectName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Technical Document" ma:contentTypeID="0x010100B80CB6684E0D2F408D230F308CBB847F030200E715B6E330FF214B95C030E04D08231E" ma:contentTypeVersion="48" ma:contentTypeDescription="" ma:contentTypeScope="" ma:versionID="dbef4896f1b301b56603322d5127248c">
  <xsd:schema xmlns:xsd="http://www.w3.org/2001/XMLSchema" xmlns:xs="http://www.w3.org/2001/XMLSchema" xmlns:p="http://schemas.microsoft.com/office/2006/metadata/properties" xmlns:ns1="http://schemas.microsoft.com/sharepoint/v3" xmlns:ns2="dc75c247-7f53-4913-864a-4160aff1c458" targetNamespace="http://schemas.microsoft.com/office/2006/metadata/properties" ma:root="true" ma:fieldsID="ca9fda7330ed6e0354493883605c6ee5" ns1:_="" ns2:_="">
    <xsd:import namespace="http://schemas.microsoft.com/sharepoint/v3"/>
    <xsd:import namespace="dc75c247-7f53-4913-864a-4160aff1c458"/>
    <xsd:element name="properties">
      <xsd:complexType>
        <xsd:sequence>
          <xsd:element name="documentManagement">
            <xsd:complexType>
              <xsd:all>
                <xsd:element ref="ns2:PhaseName" minOccurs="0"/>
                <xsd:element ref="ns2:ProjectName" minOccurs="0"/>
                <xsd:element ref="ns2:ProjectOwner_PrincipalInvestigator" minOccurs="0"/>
                <xsd:element ref="ns2:Managers" minOccurs="0"/>
                <xsd:element ref="ns2:Project_x0020_Period_x0020_of_x0020_Performance_x0020_Start_x0020_Date" minOccurs="0"/>
                <xsd:element ref="ns2:Project_x0020_Period_x0020_of_x0020_Performance_x0020_End_x0020_Date" minOccurs="0"/>
                <xsd:element ref="ns2:ProjectTOWAName" minOccurs="0"/>
                <xsd:element ref="ns2:ContractName" minOccurs="0"/>
                <xsd:element ref="ns2:ContractNumber" minOccurs="0"/>
                <xsd:element ref="ns2:ContractCostPointNumber" minOccurs="0"/>
                <xsd:element ref="ns2:ProjectTask" minOccurs="0"/>
                <xsd:element ref="ns2:ProgramName" minOccurs="0"/>
                <xsd:element ref="ns2:WorkLead" minOccurs="0"/>
                <xsd:element ref="ns2:RetentionExemption" minOccurs="0"/>
                <xsd:element ref="ns2:a6be725d576043378de6f214f0e78ee4" minOccurs="0"/>
                <xsd:element ref="ns2:od8879f902fd47c7bc2aee162c9e5240" minOccurs="0"/>
                <xsd:element ref="ns2:j996553e0ae54d4984db0606efb6351c" minOccurs="0"/>
                <xsd:element ref="ns2:if0a8aeaad58489cbaf27eea2233913d" minOccurs="0"/>
                <xsd:element ref="ns2:f579045f93c34d4baadb74be2d3a98b1" minOccurs="0"/>
                <xsd:element ref="ns2:m5f81a6254e44a55996bb6356c849e0c" minOccurs="0"/>
                <xsd:element ref="ns2:TaxKeywordTaxHTField" minOccurs="0"/>
                <xsd:element ref="ns2:o862737f445746b494e2139aeb29e646" minOccurs="0"/>
                <xsd:element ref="ns2:g50616bc87614647a90e999144457760" minOccurs="0"/>
                <xsd:element ref="ns2:a6d0b0f5ac9d4fa8b2e660c59fbea416" minOccurs="0"/>
                <xsd:element ref="ns2:TaxCatchAll" minOccurs="0"/>
                <xsd:element ref="ns2:TaxCatchAllLabel" minOccurs="0"/>
                <xsd:element ref="ns2:b5df6f1f3e23409d9f5e1fce19348e51" minOccurs="0"/>
                <xsd:element ref="ns1:DocumentSetDescrip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DocumentSetDescription" ma:index="46" nillable="true" ma:displayName="Description" ma:description="A description of the Document Set" ma:internalName="DocumentSetDescription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75c247-7f53-4913-864a-4160aff1c458" elementFormDefault="qualified">
    <xsd:import namespace="http://schemas.microsoft.com/office/2006/documentManagement/types"/>
    <xsd:import namespace="http://schemas.microsoft.com/office/infopath/2007/PartnerControls"/>
    <xsd:element name="PhaseName" ma:index="1" nillable="true" ma:displayName="Phase Name" ma:default="Training " ma:internalName="PhaseName">
      <xsd:simpleType>
        <xsd:restriction base="dms:Text">
          <xsd:maxLength value="255"/>
        </xsd:restriction>
      </xsd:simpleType>
    </xsd:element>
    <xsd:element name="ProjectName" ma:index="2" nillable="true" ma:displayName="Project Name" ma:default="WA 48 Sustainable Systems and CapDev " ma:internalName="ProjectName">
      <xsd:simpleType>
        <xsd:restriction base="dms:Text">
          <xsd:maxLength value="255"/>
        </xsd:restriction>
      </xsd:simpleType>
    </xsd:element>
    <xsd:element name="ProjectOwner_PrincipalInvestigator" ma:index="4" nillable="true" ma:displayName="Project Owner(s)/Principal Investigator(s)" ma:default="" ma:list="UserInfo" ma:SearchPeopleOnly="false" ma:SharePointGroup="0" ma:internalName="ProjectOwner_PrincipalInvestigator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nagers" ma:index="5" nillable="true" ma:displayName="Project Manager(s)" ma:default="" ma:description="Users or Groups that will be the Project Managers for this Project." ma:list="UserInfo" ma:SearchPeopleOnly="false" ma:SharePointGroup="0" ma:internalName="Managers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Project_x0020_Period_x0020_of_x0020_Performance_x0020_Start_x0020_Date" ma:index="6" nillable="true" ma:displayName="Project Period of Performance Start Date" ma:default="2013-01-01T00:00:00Z" ma:format="DateOnly" ma:internalName="Project_x0020_Period_x0020_of_x0020_Performance_x0020_Start_x0020_Date">
      <xsd:simpleType>
        <xsd:restriction base="dms:DateTime"/>
      </xsd:simpleType>
    </xsd:element>
    <xsd:element name="Project_x0020_Period_x0020_of_x0020_Performance_x0020_End_x0020_Date" ma:index="7" nillable="true" ma:displayName="Project Period of Performance End Date" ma:default="2013-12-31T00:00:00Z" ma:format="DateOnly" ma:internalName="Project_x0020_Period_x0020_of_x0020_Performance_x0020_End_x0020_Date">
      <xsd:simpleType>
        <xsd:restriction base="dms:DateTime"/>
      </xsd:simpleType>
    </xsd:element>
    <xsd:element name="ProjectTOWAName" ma:index="11" nillable="true" ma:displayName="Project Cost Point Name" ma:internalName="ProjectTOWAName">
      <xsd:simpleType>
        <xsd:restriction base="dms:Text">
          <xsd:maxLength value="255"/>
        </xsd:restriction>
      </xsd:simpleType>
    </xsd:element>
    <xsd:element name="ContractName" ma:index="12" nillable="true" ma:displayName="Contract Name" ma:default="DWPD 2" ma:internalName="ContractName">
      <xsd:simpleType>
        <xsd:restriction base="dms:Text">
          <xsd:maxLength value="255"/>
        </xsd:restriction>
      </xsd:simpleType>
    </xsd:element>
    <xsd:element name="ContractNumber" ma:index="13" nillable="true" ma:displayName="Contract Number" ma:default="" ma:internalName="ContractNumber">
      <xsd:simpleType>
        <xsd:restriction base="dms:Text">
          <xsd:maxLength value="255"/>
        </xsd:restriction>
      </xsd:simpleType>
    </xsd:element>
    <xsd:element name="ContractCostPointNumber" ma:index="14" nillable="true" ma:displayName="Contract CostPoint Number" ma:default="" ma:internalName="ContractCostPointNumber">
      <xsd:simpleType>
        <xsd:restriction base="dms:Text">
          <xsd:maxLength value="255"/>
        </xsd:restriction>
      </xsd:simpleType>
    </xsd:element>
    <xsd:element name="ProjectTask" ma:index="18" nillable="true" ma:displayName="Project Task" ma:default="Not in Use" ma:format="Dropdown" ma:internalName="ProjectTask">
      <xsd:simpleType>
        <xsd:restriction base="dms:Choice">
          <xsd:enumeration value="Not in Use"/>
          <xsd:enumeration value="Task 1"/>
          <xsd:enumeration value="Task 2"/>
          <xsd:enumeration value="Task 3"/>
          <xsd:enumeration value="Task 4"/>
          <xsd:enumeration value="Task 5"/>
          <xsd:enumeration value="Task 6"/>
          <xsd:enumeration value="Task 7"/>
          <xsd:enumeration value="Task 8"/>
          <xsd:enumeration value="Task 9"/>
          <xsd:enumeration value="Task 10"/>
        </xsd:restriction>
      </xsd:simpleType>
    </xsd:element>
    <xsd:element name="ProgramName" ma:index="20" nillable="true" ma:displayName="Program Name" ma:default="Not in Use" ma:format="Dropdown" ma:internalName="ProgramName">
      <xsd:simpleType>
        <xsd:restriction base="dms:Choice">
          <xsd:enumeration value="Not in Use"/>
          <xsd:enumeration value="Program 1"/>
          <xsd:enumeration value="Program 2"/>
        </xsd:restriction>
      </xsd:simpleType>
    </xsd:element>
    <xsd:element name="WorkLead" ma:index="21" nillable="true" ma:displayName="Work Lead" ma:list="UserInfo" ma:SearchPeopleOnly="false" ma:SharePointGroup="0" ma:internalName="WorkLead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etentionExemption" ma:index="22" nillable="true" ma:displayName="Retention Exemption" ma:default="false" ma:description="Does this item is exempt to retention policies?" ma:format="Dropdown" ma:internalName="RetentionExemption">
      <xsd:simpleType>
        <xsd:restriction base="dms:Choice">
          <xsd:enumeration value="true"/>
          <xsd:enumeration value="false"/>
        </xsd:restriction>
      </xsd:simpleType>
    </xsd:element>
    <xsd:element name="a6be725d576043378de6f214f0e78ee4" ma:index="27" nillable="true" ma:taxonomy="true" ma:internalName="a6be725d576043378de6f214f0e78ee4" ma:taxonomyFieldName="ProjectClients" ma:displayName="Project Client(s)" ma:default="18;#EPA Office of Water - Office of Ground Water and Drinking Water Drinking Water Protection Division|cb492b6b-1a86-4ed0-a23f-3227d8c340b2" ma:fieldId="{a6be725d-5760-4337-8de6-f214f0e78ee4}" ma:taxonomyMulti="true" ma:sspId="3d0ec70f-4850-419e-ba88-1a2e9ef4e89e" ma:termSetId="44d4987f-3adc-455a-8868-f708304dd18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d8879f902fd47c7bc2aee162c9e5240" ma:index="28" nillable="true" ma:taxonomy="true" ma:internalName="od8879f902fd47c7bc2aee162c9e5240" ma:taxonomyFieldName="Locations" ma:displayName="Location(s)" ma:default="" ma:fieldId="{8d8879f9-02fd-47c7-bc2a-ee162c9e5240}" ma:taxonomyMulti="true" ma:sspId="3d0ec70f-4850-419e-ba88-1a2e9ef4e89e" ma:termSetId="854112e3-27c0-4f0c-944e-8c1118097f9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996553e0ae54d4984db0606efb6351c" ma:index="29" nillable="true" ma:taxonomy="true" ma:internalName="j996553e0ae54d4984db0606efb6351c" ma:taxonomyFieldName="ProjectServiceSectors" ma:displayName="Project Service Sector(s)" ma:default="9;#US Federal|cb833912-d307-4679-a655-f2b279473226;#19;#Water|1839fc85-fae3-4d2b-9d2e-a14a94151e82;#14;#US State|14a9a466-8577-4204-9997-1eff3b484a17" ma:fieldId="{3996553e-0ae5-4d49-84db-0606efb6351c}" ma:taxonomyMulti="true" ma:sspId="3d0ec70f-4850-419e-ba88-1a2e9ef4e89e" ma:termSetId="cf4f7acd-60cb-4231-b591-055b3c5379d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f0a8aeaad58489cbaf27eea2233913d" ma:index="32" nillable="true" ma:taxonomy="true" ma:internalName="if0a8aeaad58489cbaf27eea2233913d" ma:taxonomyFieldName="ProjectLocations" ma:displayName="Project Location(s)" ma:default="" ma:fieldId="{2f0a8aea-ad58-489c-baf2-7eea2233913d}" ma:taxonomyMulti="true" ma:sspId="3d0ec70f-4850-419e-ba88-1a2e9ef4e89e" ma:termSetId="854112e3-27c0-4f0c-944e-8c1118097f9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579045f93c34d4baadb74be2d3a98b1" ma:index="34" nillable="true" ma:taxonomy="true" ma:internalName="f579045f93c34d4baadb74be2d3a98b1" ma:taxonomyFieldName="ProjectSubjectAreas" ma:displayName="Project Subject Area(s)" ma:default="20;#Management of State ＆ Federal Programs|9b18b50e-23f0-458a-a448-64d15e17df08;#21;#Public Health|e4d3cdef-eecf-49bd-ab5f-004d50ce36e2;#22;#Utility Operations|ce5d590a-203e-4f1d-862a-93e712d59bd3" ma:fieldId="{f579045f-93c3-4d4b-aadb-74be2d3a98b1}" ma:taxonomyMulti="true" ma:sspId="3d0ec70f-4850-419e-ba88-1a2e9ef4e89e" ma:termSetId="f080a943-eb78-43ab-9400-12a16134994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5f81a6254e44a55996bb6356c849e0c" ma:index="35" nillable="true" ma:taxonomy="true" ma:internalName="m5f81a6254e44a55996bb6356c849e0c" ma:taxonomyFieldName="WorkType" ma:displayName="Work Type" ma:indexed="true" ma:default="" ma:fieldId="{65f81a62-54e4-4a55-996b-b6356c849e0c}" ma:sspId="3d0ec70f-4850-419e-ba88-1a2e9ef4e89e" ma:termSetId="71bc965d-f6c0-4fc0-acc6-7dbe60bc631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38" nillable="true" ma:taxonomy="true" ma:internalName="TaxKeywordTaxHTField" ma:taxonomyFieldName="TaxKeyword" ma:displayName="Enterprise Keywords" ma:fieldId="{23f27201-bee3-471e-b2e7-b64fd8b7ca38}" ma:taxonomyMulti="true" ma:sspId="3d0ec70f-4850-419e-ba88-1a2e9ef4e89e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o862737f445746b494e2139aeb29e646" ma:index="39" nillable="true" ma:taxonomy="true" ma:internalName="o862737f445746b494e2139aeb29e646" ma:taxonomyFieldName="ContractClients" ma:displayName="Contract Client(s)" ma:default="" ma:fieldId="{8862737f-4457-46b4-94e2-139aeb29e646}" ma:taxonomyMulti="true" ma:sspId="3d0ec70f-4850-419e-ba88-1a2e9ef4e89e" ma:termSetId="44d4987f-3adc-455a-8868-f708304dd18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50616bc87614647a90e999144457760" ma:index="40" nillable="true" ma:taxonomy="true" ma:internalName="g50616bc87614647a90e999144457760" ma:taxonomyFieldName="AreaOfExpertise" ma:displayName="Area of Expertise" ma:indexed="true" ma:default="" ma:fieldId="{050616bc-8761-4647-a90e-999144457760}" ma:sspId="3d0ec70f-4850-419e-ba88-1a2e9ef4e89e" ma:termSetId="feb27233-c7ec-44e4-a9ed-cbe7bef4922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6d0b0f5ac9d4fa8b2e660c59fbea416" ma:index="41" nillable="true" ma:taxonomy="true" ma:internalName="a6d0b0f5ac9d4fa8b2e660c59fbea416" ma:taxonomyFieldName="ContractDivisions" ma:displayName="Contract Division(s)" ma:default="" ma:fieldId="{a6d0b0f5-ac9d-4fa8-b2e6-60c59fbea416}" ma:taxonomyMulti="true" ma:sspId="3d0ec70f-4850-419e-ba88-1a2e9ef4e89e" ma:termSetId="6c598dca-fe5d-4256-b9f9-32eb57bf304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42" nillable="true" ma:displayName="Taxonomy Catch All Column" ma:hidden="true" ma:list="{281c7948-4767-4d8f-9858-eca71e4c99bf}" ma:internalName="TaxCatchAll" ma:showField="CatchAllData" ma:web="e2407484-aec6-40be-aed2-1647cc8556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43" nillable="true" ma:displayName="Taxonomy Catch All Column1" ma:hidden="true" ma:list="{281c7948-4767-4d8f-9858-eca71e4c99bf}" ma:internalName="TaxCatchAllLabel" ma:readOnly="true" ma:showField="CatchAllDataLabel" ma:web="e2407484-aec6-40be-aed2-1647cc8556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b5df6f1f3e23409d9f5e1fce19348e51" ma:index="45" nillable="true" ma:taxonomy="true" ma:internalName="b5df6f1f3e23409d9f5e1fce19348e51" ma:taxonomyFieldName="ServiceSectors" ma:displayName="Service Sector(s)" ma:default="" ma:fieldId="{b5df6f1f-3e23-409d-9f5e-1fce19348e51}" ma:taxonomyMulti="true" ma:sspId="3d0ec70f-4850-419e-ba88-1a2e9ef4e89e" ma:termSetId="cf4f7acd-60cb-4231-b591-055b3c5379d9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7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3d0ec70f-4850-419e-ba88-1a2e9ef4e89e" ContentTypeId="0x010100B80CB6684E0D2F408D230F308CBB847F0302" PreviousValue="false"/>
</file>

<file path=customXml/item6.xml><?xml version="1.0" encoding="utf-8"?>
<EsriMapsInfo xmlns="ESRI.ArcGIS.Mapping.OfficeIntegration.PowerPointInfo">
  <Version>Version1</Version>
  <RequiresSignIn>False</RequiresSignIn>
</EsriMapsInfo>
</file>

<file path=customXml/item7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4F2058B8-1891-4A3D-9F71-4A66441640D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D19B207-38D8-4998-9D2D-CBBC79A8190A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4499C19F-040A-448A-B61A-1654A8247552}">
  <ds:schemaRefs>
    <ds:schemaRef ds:uri="dc75c247-7f53-4913-864a-4160aff1c458"/>
    <ds:schemaRef ds:uri="http://schemas.microsoft.com/sharepoint/v3"/>
    <ds:schemaRef ds:uri="http://purl.org/dc/terms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purl.org/dc/elements/1.1/"/>
  </ds:schemaRefs>
</ds:datastoreItem>
</file>

<file path=customXml/itemProps4.xml><?xml version="1.0" encoding="utf-8"?>
<ds:datastoreItem xmlns:ds="http://schemas.openxmlformats.org/officeDocument/2006/customXml" ds:itemID="{6C4C1840-8E3A-46C4-B105-0FA62EF17A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c75c247-7f53-4913-864a-4160aff1c4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48912801-2C3A-4BF5-B80A-955B8B84386A}">
  <ds:schemaRefs>
    <ds:schemaRef ds:uri="Microsoft.SharePoint.Taxonomy.ContentTypeSync"/>
  </ds:schemaRefs>
</ds:datastoreItem>
</file>

<file path=customXml/itemProps6.xml><?xml version="1.0" encoding="utf-8"?>
<ds:datastoreItem xmlns:ds="http://schemas.openxmlformats.org/officeDocument/2006/customXml" ds:itemID="{D12D7C36-AA36-4BD6-901F-C3FDCC3A0BB8}">
  <ds:schemaRefs>
    <ds:schemaRef ds:uri="ESRI.ArcGIS.Mapping.OfficeIntegration.PowerPointInfo"/>
  </ds:schemaRefs>
</ds:datastoreItem>
</file>

<file path=customXml/itemProps7.xml><?xml version="1.0" encoding="utf-8"?>
<ds:datastoreItem xmlns:ds="http://schemas.openxmlformats.org/officeDocument/2006/customXml" ds:itemID="{7241053E-63A8-4CCD-8C58-8AE0B22A43B2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314</TotalTime>
  <Words>265</Words>
  <Application>Microsoft Office PowerPoint</Application>
  <PresentationFormat>On-screen Show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Waveform</vt:lpstr>
      <vt:lpstr>Choose your role!</vt:lpstr>
      <vt:lpstr>Collaborating Across State Drinking Water Programs to Support Sustainable Systems: Table Top Exercise </vt:lpstr>
      <vt:lpstr>Themes</vt:lpstr>
      <vt:lpstr>5 State Roles</vt:lpstr>
      <vt:lpstr>Drinking Water Systems</vt:lpstr>
      <vt:lpstr>3 Phases</vt:lpstr>
      <vt:lpstr>Tasks to Complete</vt:lpstr>
      <vt:lpstr>Phase 1</vt:lpstr>
      <vt:lpstr>Phase 2</vt:lpstr>
      <vt:lpstr>Phase 3</vt:lpstr>
    </vt:vector>
  </TitlesOfParts>
  <Company>CadmusGroup 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Collaborating Across State Drinking Water Programs to Support Sustainable Systems</dc:title>
  <dc:creator>Rudd Coffey</dc:creator>
  <cp:keywords>State Roles</cp:keywords>
  <cp:lastModifiedBy>rick</cp:lastModifiedBy>
  <cp:revision>29</cp:revision>
  <dcterms:created xsi:type="dcterms:W3CDTF">2013-11-05T13:14:21Z</dcterms:created>
  <dcterms:modified xsi:type="dcterms:W3CDTF">2016-10-28T20:51:23Z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0x010100B80CB6684E0D2F408D230F308CBB847F030200E715B6E330FF214B95C030E04D08231E</vt:lpwstr>
  </property>
  <property fmtid="{D5CDD505-2E9C-101B-9397-08002B2CF9AE}" pid="3" name="TaxKeyword">
    <vt:lpwstr>12;#State Roles|fa385626-ba49-40b3-8d02-d56b6bb73f20</vt:lpwstr>
  </property>
  <property fmtid="{D5CDD505-2E9C-101B-9397-08002B2CF9AE}" pid="4" name="Locations">
    <vt:lpwstr>15;#United States|51bd444d-aedf-4ffb-8731-019585057575</vt:lpwstr>
  </property>
  <property fmtid="{D5CDD505-2E9C-101B-9397-08002B2CF9AE}" pid="5" name="ServiceSectors">
    <vt:lpwstr>9;#US Federal|cb833912-d307-4679-a655-f2b279473226;#14;#US State|14a9a466-8577-4204-9997-1eff3b484a17</vt:lpwstr>
  </property>
  <property fmtid="{D5CDD505-2E9C-101B-9397-08002B2CF9AE}" pid="6" name="ProjectSubjectAreas">
    <vt:lpwstr>20;#Management of State ＆ Federal Programs|9b18b50e-23f0-458a-a448-64d15e17df08;#21;#Public Health|e4d3cdef-eecf-49bd-ab5f-004d50ce36e2;#22;#Utility Operations|ce5d590a-203e-4f1d-862a-93e712d59bd3</vt:lpwstr>
  </property>
  <property fmtid="{D5CDD505-2E9C-101B-9397-08002B2CF9AE}" pid="7" name="WorkType">
    <vt:lpwstr>8;#Training|eaa0c6c2-a44a-401f-995c-1d819b0f0da7</vt:lpwstr>
  </property>
  <property fmtid="{D5CDD505-2E9C-101B-9397-08002B2CF9AE}" pid="8" name="ContractDivisions">
    <vt:lpwstr/>
  </property>
  <property fmtid="{D5CDD505-2E9C-101B-9397-08002B2CF9AE}" pid="9" name="ProjectServiceSectors">
    <vt:lpwstr>9;#US Federal|cb833912-d307-4679-a655-f2b279473226;#19;#Water|1839fc85-fae3-4d2b-9d2e-a14a94151e82;#14;#US State|14a9a466-8577-4204-9997-1eff3b484a17</vt:lpwstr>
  </property>
  <property fmtid="{D5CDD505-2E9C-101B-9397-08002B2CF9AE}" pid="10" name="ContractClients">
    <vt:lpwstr/>
  </property>
  <property fmtid="{D5CDD505-2E9C-101B-9397-08002B2CF9AE}" pid="11" name="ProjectClients">
    <vt:lpwstr>18;#EPA Office of Water - Office of Ground Water and Drinking Water Drinking Water Protection Division|cb492b6b-1a86-4ed0-a23f-3227d8c340b2</vt:lpwstr>
  </property>
  <property fmtid="{D5CDD505-2E9C-101B-9397-08002B2CF9AE}" pid="12" name="AreaOfExpertise">
    <vt:lpwstr>23;#Training ＆ Meetings|3791557e-a269-42d5-83b4-e446819307e2</vt:lpwstr>
  </property>
  <property fmtid="{D5CDD505-2E9C-101B-9397-08002B2CF9AE}" pid="13" name="ProjectLocations">
    <vt:lpwstr/>
  </property>
  <property fmtid="{D5CDD505-2E9C-101B-9397-08002B2CF9AE}" pid="14" name="_docset_NoMedatataSyncRequired">
    <vt:lpwstr>False</vt:lpwstr>
  </property>
</Properties>
</file>