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4"/>
  </p:sldMasterIdLst>
  <p:notesMasterIdLst>
    <p:notesMasterId r:id="rId21"/>
  </p:notesMasterIdLst>
  <p:sldIdLst>
    <p:sldId id="1000" r:id="rId5"/>
    <p:sldId id="1653" r:id="rId6"/>
    <p:sldId id="1950" r:id="rId7"/>
    <p:sldId id="1919" r:id="rId8"/>
    <p:sldId id="1359" r:id="rId9"/>
    <p:sldId id="1925" r:id="rId10"/>
    <p:sldId id="1928" r:id="rId11"/>
    <p:sldId id="1924" r:id="rId12"/>
    <p:sldId id="1942" r:id="rId13"/>
    <p:sldId id="1943" r:id="rId14"/>
    <p:sldId id="1944" r:id="rId15"/>
    <p:sldId id="1945" r:id="rId16"/>
    <p:sldId id="1948" r:id="rId17"/>
    <p:sldId id="1946" r:id="rId18"/>
    <p:sldId id="1947" r:id="rId19"/>
    <p:sldId id="19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59F233-0D83-A5BA-A0DC-ABD35C9D6A1F}" name="Orellana, Lucio@Waterboards" initials="OL" userId="S::lucio.orellana@waterboards.ca.gov::7299388b-1143-41a9-989d-a1bfd5189e7d" providerId="AD"/>
  <p188:author id="{E202367A-A1E5-1C3C-AEB4-54569961E610}" name="Abhold, Kristyn@Waterboards" initials="KA" userId="S::Kristyn.Abhold@Waterboards.ca.gov::43eca64f-375e-4427-81a6-5c955ba0a26d" providerId="AD"/>
  <p188:author id="{2015E383-C163-0D42-74F9-C78544FA7ACD}" name="Oaxaca, Jasmine@Waterboards" initials="" userId="S::Jasmine.Oaxaca@Waterboards.ca.gov::30ffacdd-c818-494b-92ae-b8accb76f3b8" providerId="AD"/>
  <p188:author id="{878989CF-7AA7-79A9-4B50-6365598141E2}" name="Nishimoto, Karen@Waterboards" initials="" userId="S::Karen.Nishimoto@waterboards.ca.gov::c896f54d-af23-4509-9777-ef9b56a3cf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64"/>
    <a:srgbClr val="4AA37B"/>
    <a:srgbClr val="328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3" autoAdjust="0"/>
  </p:normalViewPr>
  <p:slideViewPr>
    <p:cSldViewPr snapToGrid="0">
      <p:cViewPr varScale="1">
        <p:scale>
          <a:sx n="84" d="100"/>
          <a:sy n="84" d="100"/>
        </p:scale>
        <p:origin x="6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F3864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B4E-4DFA-B17B-02EFE229B5CA}"/>
              </c:ext>
            </c:extLst>
          </c:dPt>
          <c:dLbls>
            <c:dLbl>
              <c:idx val="0"/>
              <c:layout>
                <c:manualLayout>
                  <c:x val="1.2742021377760791E-3"/>
                  <c:y val="2.91864249571040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7,300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4E-4DFA-B17B-02EFE229B5CA}"/>
                </c:ext>
              </c:extLst>
            </c:dLbl>
            <c:dLbl>
              <c:idx val="1"/>
              <c:layout>
                <c:manualLayout>
                  <c:x val="-1.1654113887938364E-3"/>
                  <c:y val="-1.070156552554040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4E-4DFA-B17B-02EFE229B5CA}"/>
                </c:ext>
              </c:extLst>
            </c:dLbl>
            <c:dLbl>
              <c:idx val="2"/>
              <c:layout>
                <c:manualLayout>
                  <c:x val="3.1444710715507946E-3"/>
                  <c:y val="5.83728499142102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4E-4DFA-B17B-02EFE229B5CA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Sheet1!$B$3:$B$5</c:f>
              <c:strCache>
                <c:ptCount val="3"/>
                <c:pt idx="0">
                  <c:v>Public Water Systems</c:v>
                </c:pt>
                <c:pt idx="1">
                  <c:v>Wastewater Systems</c:v>
                </c:pt>
                <c:pt idx="2">
                  <c:v>Electricity Utilities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 formatCode="#,##0">
                  <c:v>7348</c:v>
                </c:pt>
                <c:pt idx="1">
                  <c:v>900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4E-4DFA-B17B-02EFE229B5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64634624"/>
        <c:axId val="1350446656"/>
      </c:barChart>
      <c:catAx>
        <c:axId val="116463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50446656"/>
        <c:crosses val="autoZero"/>
        <c:auto val="1"/>
        <c:lblAlgn val="ctr"/>
        <c:lblOffset val="100"/>
        <c:noMultiLvlLbl val="0"/>
      </c:catAx>
      <c:valAx>
        <c:axId val="135044665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6463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E97AA-7D3B-4385-AE2F-C915AECF26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BE3A3-75B6-4E57-B589-06717D62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9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86BE8-46B3-4FC6-B1CE-AD43FD954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38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BB1F-1776-902D-3AC4-379DD4AF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9ACC4-90E6-F3E9-CD8E-721E4D13A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23514-9F90-EB05-1FC7-C2AF6BD02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94E96-52D1-B3B8-9609-6432DDE11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5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477F-10A4-1058-A5E7-25688DED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1CA00-B043-897B-BE84-656091940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76044-5BE5-7CE6-AC97-659B6EB9C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68866-ABFE-59F1-6038-C51BB8B1F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8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9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976FA-E127-6371-0649-85AF67BF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90B8F-EC78-09FF-2D58-96AAA35D1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8C1189-E460-0B33-B45B-C845B6F8E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A41F0-D4F6-29D9-9CB0-E422CC033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California Water Partnerships: https://gispublic.waterboards.ca.gov/portal/apps/webappviewer/index.html?id=fabf64fbe50343219a5d34765eb7daad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9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0D974-86B4-61B3-47BA-C3BB6E026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79A58-C342-8D3C-AB5B-D8FEB421D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0324D-CCE2-E3A3-0B00-6A20F2BE8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SAFER Water System Outreach Map: https://gispublic.waterboards.ca.gov/portal/apps/webappviewer/index.html?id=70d27423735e45d6b037b7fbaea9a6a6 </a:t>
            </a:r>
          </a:p>
          <a:p>
            <a:endParaRPr lang="en-US" dirty="0"/>
          </a:p>
          <a:p>
            <a:r>
              <a:rPr lang="en-US" dirty="0"/>
              <a:t>California Water Partnerships: https://gispublic.waterboards.ca.gov/portal/apps/webappviewer/index.html?id=fabf64fbe50343219a5d34765eb7daad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F92EB-5799-3B1A-7183-846635221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8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575EB-4DA7-0212-533A-865606128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7B0CEF-30C9-1610-6855-75F6721EE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50935-BD8E-86D6-87C9-FDCD20E0D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158BE-33F5-5533-467F-FA71A8ADF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8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9213A-0619-4CEE-F105-9E63FA845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91029-ABF4-AA9A-798A-B960BEA21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44910-F26D-5EC9-8767-21B54825B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more here: https://www.waterboards.ca.gov/drinking_water/certlic/drinkingwater/documents/needs/2024/2024-legislation-safer-capdev.pdf</a:t>
            </a:r>
          </a:p>
          <a:p>
            <a:endParaRPr lang="en-US" dirty="0"/>
          </a:p>
          <a:p>
            <a:r>
              <a:rPr lang="en-US" dirty="0"/>
              <a:t>Senate Bill 1263 requires any proposed new public water system to develop and submit a preliminary technical report (PTR) which analyses opportunity for consolidation of the proposed water system into an existing water system. Division of Drinking Water may deny a new permit application if consolidation is feasible </a:t>
            </a:r>
          </a:p>
          <a:p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1A060-7D98-55CD-DB9D-E131B9CFD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14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17A77-1A16-2A16-E6AD-8136D10B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B25E2-6D49-4990-31EC-854CD5CE2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D07DB-21BD-C829-CEBE-5CA6F1E0F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Expedited Drinking Water Grant Program: https://www.waterboards.ca.gov/drinking_water/services/funding/expedited-grant-funding.html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D683A-B4DA-0347-9A27-E1FAF17AC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BF2B9-ED5C-D91D-20ED-8EB1D97E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12AF3-C955-1035-C3D8-50C7D1DA6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D779F-F7C1-CD67-CEDD-B3E7859B3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Expedited Drinking Water Grant Program: https://www.waterboards.ca.gov/drinking_water/services/funding/expedited-grant-funding.html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D1965-E3AB-7000-ACDA-2AF67F4E3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BE3A3-75B6-4E57-B589-06717D62F2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466B0E-E483-4FEE-8D84-A0ADE38B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A83DE-6F33-46FC-ABF4-806425B3E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6525"/>
            <a:ext cx="10483121" cy="2276891"/>
          </a:xfrm>
        </p:spPr>
        <p:txBody>
          <a:bodyPr anchor="t">
            <a:normAutofit/>
          </a:bodyPr>
          <a:lstStyle>
            <a:lvl1pPr algn="r"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7D661-7BB0-4687-9A64-1828D6368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120" y="2549941"/>
            <a:ext cx="9144000" cy="1152629"/>
          </a:xfrm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C4E27-E980-4F71-8F86-5CC9BE8405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7" y="4684924"/>
            <a:ext cx="2225046" cy="134528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9558C0-FB6A-4F5E-9A90-0D6B3C723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184757"/>
            <a:ext cx="12192000" cy="670258"/>
          </a:xfrm>
          <a:solidFill>
            <a:srgbClr val="004E7D"/>
          </a:solidFill>
        </p:spPr>
        <p:txBody>
          <a:bodyPr anchor="ctr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unit name, date</a:t>
            </a:r>
          </a:p>
        </p:txBody>
      </p:sp>
    </p:spTree>
    <p:extLst>
      <p:ext uri="{BB962C8B-B14F-4D97-AF65-F5344CB8AC3E}">
        <p14:creationId xmlns:p14="http://schemas.microsoft.com/office/powerpoint/2010/main" val="6084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1A4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5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1A4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93800"/>
            <a:ext cx="10515600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112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6F23-C6D7-4271-8105-DF2E5220A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7F215-5504-4B19-8274-8DD948FDC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7E6AB-14A9-408C-8AF6-D16FD68F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E409-CBEA-4F2F-ADC1-B485AB2F2ADB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12BA-27F0-44BE-A034-EA10245A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13F8-1478-4D10-8BD8-9ADE520F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8BDE-65BA-4B6B-97DF-BF4FA6B5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93800"/>
            <a:ext cx="10515600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4E5EDB-6AF8-4152-9C68-2338E501B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5DF6-9BB8-488B-9824-01BD900C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3490F0-8170-4391-A0D8-5BCDC25C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9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BBAD-B645-468D-A0A0-824BD868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4BC-239F-4B09-82B8-E12498217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22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B32B-1CA6-4C7E-9C3F-B8224781A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22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2A0BC9-CFE2-4DC0-AD67-FA502169F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9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C4E0-EBAC-4E7C-BE28-BC0FFD0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D8B0-934B-4C02-BD23-78E9CD5A5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C38B-656C-42A7-A45B-4523264C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3314E-D827-488E-99B8-DF6687915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87AB4-C19B-4A84-AFAC-629878771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140AC-0AF7-4644-B94F-AA172F30B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3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F8CD-4C6C-4B3F-B751-4FFF43BC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50CB95-F3D1-49A5-BC14-8EB7A27CD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6AD44F-B14C-49C0-AED4-3E198278E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1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1753-75BC-4FDC-AE08-599116B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BBF5-709A-4722-B5F8-25FBC94C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8513D-2361-49C3-91F2-91FE1F67F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372F2-DFE7-4D16-9E72-0BF710D2F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0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1EC3-AA2A-4057-A61B-9067410D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941CC7-C447-4EDF-914C-1D195793E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F3ECE-0A62-4491-90EA-14E9675F7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6D3DB-A94B-4828-AFE7-6B168D6EF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744356-6CB2-4833-9D39-4BFF846754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DB3DC-FA1C-495C-A457-8142B608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EEADB-4591-4818-A152-E71E2043C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000"/>
            <a:ext cx="10515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F29E-CD5C-4B44-9B8E-833F2FB9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8AE23-902A-43B4-80BC-34B0AD3F115B}"/>
              </a:ext>
            </a:extLst>
          </p:cNvPr>
          <p:cNvSpPr txBox="1"/>
          <p:nvPr userDrawn="1"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004E7D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California Water Boards</a:t>
            </a:r>
          </a:p>
        </p:txBody>
      </p:sp>
    </p:spTree>
    <p:extLst>
      <p:ext uri="{BB962C8B-B14F-4D97-AF65-F5344CB8AC3E}">
        <p14:creationId xmlns:p14="http://schemas.microsoft.com/office/powerpoint/2010/main" val="114053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1A45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gispublic.waterboards.ca.gov/portal/apps/webappviewer/index.html?id=70d27423735e45d6b037b7fbaea9a6a6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hyperlink" Target="https://www.waterboards.ca.gov/drinking_water/certlic/drinkingwater/saferdashboard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terboards.ca.gov/water_issues/programs/grants_loans/docs/2024/draft-final-fy2024-25-fep-clean-version.pdf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0077F-F266-45F8-920D-513145953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" y="0"/>
            <a:ext cx="1218707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8D78C0-D77A-4F79-AEB4-5A582F8D6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7734" y="199955"/>
            <a:ext cx="12171659" cy="2517904"/>
          </a:xfrm>
        </p:spPr>
        <p:txBody>
          <a:bodyPr lIns="274320" rIns="274320" anchor="t" anchorCtr="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Consolidations in California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Evolving Solutions to Achieve the Human Right to Water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A13D57-FC83-4B23-9598-2F7C2A603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C0BFD-FFDE-038F-F944-8C527E39E4EE}"/>
              </a:ext>
            </a:extLst>
          </p:cNvPr>
          <p:cNvSpPr txBox="1"/>
          <p:nvPr/>
        </p:nvSpPr>
        <p:spPr>
          <a:xfrm>
            <a:off x="4523232" y="1979720"/>
            <a:ext cx="7282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Kristyn Abhold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Assistant Deputy Director, Office of Sustainable Water Solutions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Financial Assistance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7AC0504-9D7F-14BB-59DD-235D81192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" y="199955"/>
            <a:ext cx="1612564" cy="12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95B13-DC24-7AA5-C50B-8458F3B23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5361D0F-55D8-23A0-0EEC-C57E909EE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081EB-BA00-CEB9-4D08-1FCEEE63F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08638-1431-B761-C871-9CFB0217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Funding Programs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Grant &amp; Principal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Forgiveness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CCE18382-DFED-CF8E-86E2-877C7C12C374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F384D4-A03B-8B17-E325-BF326239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9" y="64861"/>
            <a:ext cx="1141701" cy="1145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8DEC96-9D4D-AA30-1F2A-543079C8C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34" y="4061532"/>
            <a:ext cx="1141701" cy="1141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0BAFF1-ABB0-07B5-D53E-E5B9B25C6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59" y="5038381"/>
            <a:ext cx="1141701" cy="1141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D1759-A185-3B2F-D0EE-8995B22D5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173" y="2633991"/>
            <a:ext cx="1101242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1B7BE-8759-0C46-F2F4-DFC396B7F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19" y="1181004"/>
            <a:ext cx="1101242" cy="109728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B93DC-C73D-E35A-EC90-77AAD0CF55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4772" y="1094418"/>
            <a:ext cx="7978518" cy="5298004"/>
          </a:xfrm>
        </p:spPr>
        <p:txBody>
          <a:bodyPr>
            <a:normAutofit/>
          </a:bodyPr>
          <a:lstStyle/>
          <a:p>
            <a:r>
              <a:rPr lang="en-US" dirty="0"/>
              <a:t>Drinking Water SRF</a:t>
            </a:r>
          </a:p>
          <a:p>
            <a:pPr lvl="1"/>
            <a:r>
              <a:rPr lang="en-US" dirty="0"/>
              <a:t>Planning and Construction</a:t>
            </a:r>
          </a:p>
          <a:p>
            <a:r>
              <a:rPr lang="en-US" dirty="0"/>
              <a:t>Safe and Affordable Drinking Water Fund (SADWF)</a:t>
            </a:r>
          </a:p>
          <a:p>
            <a:pPr lvl="1"/>
            <a:r>
              <a:rPr lang="en-US" dirty="0"/>
              <a:t>Direct O&amp;M Assistance </a:t>
            </a:r>
          </a:p>
          <a:p>
            <a:pPr lvl="1"/>
            <a:r>
              <a:rPr lang="en-US" dirty="0"/>
              <a:t>Interim / Emergency Assistance </a:t>
            </a:r>
          </a:p>
          <a:p>
            <a:pPr lvl="1"/>
            <a:r>
              <a:rPr lang="en-US" dirty="0"/>
              <a:t>Planning &amp; Technical Assistance </a:t>
            </a:r>
          </a:p>
          <a:p>
            <a:pPr lvl="1"/>
            <a:r>
              <a:rPr lang="en-US" dirty="0"/>
              <a:t>Construction </a:t>
            </a:r>
          </a:p>
          <a:p>
            <a:r>
              <a:rPr lang="en-US" dirty="0"/>
              <a:t>Expedited Drinking Water Grant Program (EDWG)</a:t>
            </a:r>
          </a:p>
          <a:p>
            <a:r>
              <a:rPr lang="en-US" dirty="0"/>
              <a:t>Urgent Drinking Water Needs (UDWN) Program</a:t>
            </a:r>
          </a:p>
          <a:p>
            <a:r>
              <a:rPr lang="en-US" dirty="0"/>
              <a:t>Advance payment options for construction agreements (25%; DAC only)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01143-3F35-7076-3936-642A6B2ABDBE}"/>
              </a:ext>
            </a:extLst>
          </p:cNvPr>
          <p:cNvSpPr/>
          <p:nvPr/>
        </p:nvSpPr>
        <p:spPr>
          <a:xfrm>
            <a:off x="4737553" y="5438006"/>
            <a:ext cx="5572956" cy="651151"/>
          </a:xfrm>
          <a:prstGeom prst="rect">
            <a:avLst/>
          </a:prstGeom>
          <a:solidFill>
            <a:srgbClr val="1F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$842 M Projected Funding Available FY 2024-25</a:t>
            </a:r>
          </a:p>
        </p:txBody>
      </p:sp>
    </p:spTree>
    <p:extLst>
      <p:ext uri="{BB962C8B-B14F-4D97-AF65-F5344CB8AC3E}">
        <p14:creationId xmlns:p14="http://schemas.microsoft.com/office/powerpoint/2010/main" val="343132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BD882B7-73EF-60C5-83E7-58B276968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83F355F-6013-2685-097C-1CCD7D9B2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7981-FFBC-C5E3-6477-6433CF0D7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94772-C325-8351-959F-639BFE0F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Funding Programs 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(FY 2024-25)</a:t>
            </a:r>
            <a:b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SAFER Program Anticipated Funding Availability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B907C546-2CB9-5B6F-061D-63730C1E9B7A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FC606B-23F8-8835-3C8E-8E92FF047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9" y="64861"/>
            <a:ext cx="1141701" cy="1145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1FA1E5-E812-F9A5-4EE8-11EB464CC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34" y="4061532"/>
            <a:ext cx="1141701" cy="1141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E0B4C-84CE-A758-5F9E-46A01DEFF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59" y="5038381"/>
            <a:ext cx="1141701" cy="1141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4B74E-802E-0AE8-B7B5-1CF4F059F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173" y="2633991"/>
            <a:ext cx="1101242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1F7AED-CBD6-41C6-312C-61A1EFE4F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19" y="1181004"/>
            <a:ext cx="1101242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97FDD-B6B1-4733-C4E1-3C6AE6785D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696"/>
          <a:stretch/>
        </p:blipFill>
        <p:spPr>
          <a:xfrm>
            <a:off x="3474785" y="1094417"/>
            <a:ext cx="6306386" cy="50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74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ECED2-CB48-28B7-58D6-CAFFA48A1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C4E6-4738-5145-EBF3-F02C29EA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641004" cy="75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What’s Working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1B36E-4254-E4F2-2661-E3AB4EB5C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130643"/>
            <a:ext cx="10641005" cy="4932699"/>
          </a:xfrm>
        </p:spPr>
        <p:txBody>
          <a:bodyPr>
            <a:normAutofit/>
          </a:bodyPr>
          <a:lstStyle/>
          <a:p>
            <a:r>
              <a:rPr lang="en-US" dirty="0"/>
              <a:t>Building partnerships to develop and advance projects. </a:t>
            </a:r>
          </a:p>
          <a:p>
            <a:r>
              <a:rPr lang="en-US" dirty="0"/>
              <a:t>Reducing barriers to funding and trying to develop strategies to expedite the process. </a:t>
            </a:r>
          </a:p>
          <a:p>
            <a:r>
              <a:rPr lang="en-US" dirty="0"/>
              <a:t>Creating a framework of support: </a:t>
            </a:r>
          </a:p>
          <a:p>
            <a:pPr lvl="1"/>
            <a:r>
              <a:rPr lang="en-US" dirty="0"/>
              <a:t>Interim assistance, technical assistance, Administrators, O&amp;M assistance can all help move a project forward. </a:t>
            </a:r>
          </a:p>
          <a:p>
            <a:r>
              <a:rPr lang="en-US" dirty="0"/>
              <a:t>Transparency and community engagement helps build trust. </a:t>
            </a:r>
          </a:p>
          <a:p>
            <a:r>
              <a:rPr lang="en-US" i="1" u="sng" dirty="0"/>
              <a:t>Mandatory</a:t>
            </a:r>
            <a:r>
              <a:rPr lang="en-US" dirty="0"/>
              <a:t> consolidation helps move projects forward that may otherwise never happen and can spur </a:t>
            </a:r>
            <a:r>
              <a:rPr lang="en-US" i="1" u="sng" dirty="0"/>
              <a:t>voluntary</a:t>
            </a:r>
            <a:r>
              <a:rPr lang="en-US" dirty="0"/>
              <a:t> consolidation projects. </a:t>
            </a:r>
          </a:p>
          <a:p>
            <a:r>
              <a:rPr lang="en-US" dirty="0"/>
              <a:t>Administrators can also </a:t>
            </a:r>
            <a:r>
              <a:rPr lang="en-US" sz="2400" dirty="0"/>
              <a:t>help move projects forward where existing governance structure is non-functional or not corporative.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9FE62-F93A-57C8-6A55-586AB69C2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1BA2378-7E42-C2AA-EA25-F206CE01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</p:spTree>
    <p:extLst>
      <p:ext uri="{BB962C8B-B14F-4D97-AF65-F5344CB8AC3E}">
        <p14:creationId xmlns:p14="http://schemas.microsoft.com/office/powerpoint/2010/main" val="11056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09021-6575-B8C6-B59D-7A346F06F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D1B7-CC61-D46D-F601-2B17BC95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641004" cy="75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Challenges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74A32-02BB-FBB4-DD50-252F35424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130643"/>
            <a:ext cx="10641005" cy="4932699"/>
          </a:xfrm>
        </p:spPr>
        <p:txBody>
          <a:bodyPr>
            <a:normAutofit/>
          </a:bodyPr>
          <a:lstStyle/>
          <a:p>
            <a:r>
              <a:rPr lang="en-US" dirty="0"/>
              <a:t>When to use voluntary approach vs. mandatory. </a:t>
            </a:r>
          </a:p>
          <a:p>
            <a:r>
              <a:rPr lang="en-US" dirty="0"/>
              <a:t>Time needed upfront for planning and community engagement.</a:t>
            </a:r>
          </a:p>
          <a:p>
            <a:r>
              <a:rPr lang="en-US" dirty="0"/>
              <a:t>Systems often lack capacity to navigate and manage a project. </a:t>
            </a:r>
          </a:p>
          <a:p>
            <a:r>
              <a:rPr lang="en-US" dirty="0"/>
              <a:t>Liability concerns for construction and O&amp;M on private property.</a:t>
            </a:r>
          </a:p>
          <a:p>
            <a:r>
              <a:rPr lang="en-US" dirty="0"/>
              <a:t>Affordability concerns: </a:t>
            </a:r>
          </a:p>
          <a:p>
            <a:pPr lvl="1"/>
            <a:r>
              <a:rPr lang="en-US" dirty="0"/>
              <a:t>Rates increases for customers of Subsumed water system.</a:t>
            </a:r>
          </a:p>
          <a:p>
            <a:pPr lvl="1"/>
            <a:r>
              <a:rPr lang="en-US" dirty="0"/>
              <a:t>Private utilities face limitations in receiving systems if it may impact their current customer rate-base.</a:t>
            </a:r>
          </a:p>
          <a:p>
            <a:r>
              <a:rPr lang="en-US" dirty="0"/>
              <a:t>Consolidation project timelines are long. </a:t>
            </a:r>
          </a:p>
          <a:p>
            <a:r>
              <a:rPr lang="en-US" dirty="0"/>
              <a:t>Challenges with agreements involving private entities / CPUC regulated.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0595C-BA70-D5AC-ABAB-B2C95F8EA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DBBC5B2-2618-BA47-C351-DC31AE145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</p:spTree>
    <p:extLst>
      <p:ext uri="{BB962C8B-B14F-4D97-AF65-F5344CB8AC3E}">
        <p14:creationId xmlns:p14="http://schemas.microsoft.com/office/powerpoint/2010/main" val="518375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14CC-9B0A-A135-8808-E24B4084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8018-58D2-40A9-9B65-73EF0CE3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641004" cy="75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Challenges 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Cont.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3D35F-8BF2-461D-76CC-A7FC966B3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130643"/>
            <a:ext cx="10641005" cy="4932699"/>
          </a:xfrm>
        </p:spPr>
        <p:txBody>
          <a:bodyPr>
            <a:normAutofit/>
          </a:bodyPr>
          <a:lstStyle/>
          <a:p>
            <a:r>
              <a:rPr lang="en-US" dirty="0"/>
              <a:t>Administrators: </a:t>
            </a:r>
          </a:p>
          <a:p>
            <a:pPr lvl="1"/>
            <a:r>
              <a:rPr lang="en-US" dirty="0"/>
              <a:t>Expensive when compared to traditional technical assistance ($26k per connection for 2 years). </a:t>
            </a:r>
          </a:p>
          <a:p>
            <a:pPr lvl="1"/>
            <a:r>
              <a:rPr lang="en-US" dirty="0"/>
              <a:t>Finding Administrators willing to take-on a Failing system can be challenging. Had to amend legislation to address liability concerns. </a:t>
            </a:r>
          </a:p>
          <a:p>
            <a:r>
              <a:rPr lang="en-US" dirty="0"/>
              <a:t>Funding application can be difficult for Receiving systems to navigate.</a:t>
            </a:r>
          </a:p>
          <a:p>
            <a:r>
              <a:rPr lang="en-US" dirty="0"/>
              <a:t>TMF requirements can delay projects for years.</a:t>
            </a:r>
          </a:p>
          <a:p>
            <a:r>
              <a:rPr lang="en-US" dirty="0"/>
              <a:t>Receiving systems asking for “full” fixes before agreeing to consolidation. </a:t>
            </a:r>
          </a:p>
          <a:p>
            <a:r>
              <a:rPr lang="en-US" dirty="0"/>
              <a:t>Failing systems vs. low hanging fruit. </a:t>
            </a:r>
          </a:p>
          <a:p>
            <a:r>
              <a:rPr lang="en-US" dirty="0"/>
              <a:t>Increasing costs.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47C64-4C11-878D-4A0C-F08A622AA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F0FFDE9-6590-9C6E-1D4B-13B645A5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</p:spTree>
    <p:extLst>
      <p:ext uri="{BB962C8B-B14F-4D97-AF65-F5344CB8AC3E}">
        <p14:creationId xmlns:p14="http://schemas.microsoft.com/office/powerpoint/2010/main" val="2153237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CF512-BC6B-4A5C-8161-CD701E2AB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2210-AA17-9721-28C8-853FAE0B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641004" cy="75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Opportunities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6BCAA-9273-7112-2ABB-547FC1F60B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130643"/>
            <a:ext cx="10641005" cy="4932699"/>
          </a:xfrm>
        </p:spPr>
        <p:txBody>
          <a:bodyPr>
            <a:normAutofit/>
          </a:bodyPr>
          <a:lstStyle/>
          <a:p>
            <a:r>
              <a:rPr lang="en-US" dirty="0"/>
              <a:t>Increase authority and specificity around sustainability and TMF requirements. TMF regs are coming soon in CA!</a:t>
            </a:r>
          </a:p>
          <a:p>
            <a:r>
              <a:rPr lang="en-US" dirty="0"/>
              <a:t>Truncate initial alternatives analysis where consolidation is the preferred solution.</a:t>
            </a:r>
          </a:p>
          <a:p>
            <a:r>
              <a:rPr lang="en-US" dirty="0"/>
              <a:t>Managerial consolidation as a precursor to physical consolidation.</a:t>
            </a:r>
          </a:p>
          <a:p>
            <a:r>
              <a:rPr lang="en-US" dirty="0"/>
              <a:t>Managerial consolidation where there is little/no opportunity for physical consolidation.</a:t>
            </a:r>
          </a:p>
          <a:p>
            <a:r>
              <a:rPr lang="en-US" dirty="0"/>
              <a:t>Limited-Scope Administrators for project implementation.</a:t>
            </a:r>
          </a:p>
          <a:p>
            <a:r>
              <a:rPr lang="en-US" dirty="0"/>
              <a:t>Develop a consolidation funding agreement template.</a:t>
            </a:r>
          </a:p>
          <a:p>
            <a:r>
              <a:rPr lang="en-US" dirty="0"/>
              <a:t>Expand UDWN program for smaller consolidations.</a:t>
            </a:r>
          </a:p>
          <a:p>
            <a:r>
              <a:rPr lang="en-US" dirty="0"/>
              <a:t>Finetune roles and responsibilities.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34F0F-2EBE-BDC9-8002-3CCE0C6EF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7CCE347-D3C0-5696-B12F-F74F4BEC5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</p:spTree>
    <p:extLst>
      <p:ext uri="{BB962C8B-B14F-4D97-AF65-F5344CB8AC3E}">
        <p14:creationId xmlns:p14="http://schemas.microsoft.com/office/powerpoint/2010/main" val="1365854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AE92B-37C9-3FA8-0756-8CB0C1811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1114C9E-A8CA-7A6E-4EEF-A6D834E82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FF579-F8FF-5521-7007-9089F8824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6CBA7-B321-5F66-CD92-03018A91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SAFER Team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6E91D92A-EF7E-EE06-B890-ECE5D191FAF6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B088AA-FDE1-4BF4-1965-99CB96496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9" y="5038381"/>
            <a:ext cx="1141701" cy="1141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ED99D-74AB-7154-2776-8F3713741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19" y="1181004"/>
            <a:ext cx="1101242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4E44D-B47A-ABEA-75F5-363DE8E93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71" y="2627896"/>
            <a:ext cx="1101242" cy="1097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13AFC-5440-017C-71D2-A33E0660B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59" y="64861"/>
            <a:ext cx="1141701" cy="114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8E213-19A3-BDEA-C6C0-AE13EFCBE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762" y="4092788"/>
            <a:ext cx="1101243" cy="1101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4E4F8-2D97-0885-11BE-CA9AC16A6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6313" y="1526353"/>
            <a:ext cx="8527888" cy="3805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687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D59E-A751-486B-A66B-A79463B0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CA’s Drinking Water Problem: Fragmented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CF0CC-9556-46D9-9475-A48B77848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38B9AD-5675-459A-9592-0CEA15E3E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ADDB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lang="en-US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PROGRAM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EAFE17BB-240D-5282-A33E-3A0CEB071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905044"/>
              </p:ext>
            </p:extLst>
          </p:nvPr>
        </p:nvGraphicFramePr>
        <p:xfrm>
          <a:off x="353567" y="1076325"/>
          <a:ext cx="11406041" cy="4772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315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2C7A9-AB0F-6ECE-EACF-C9DCE8B5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BDAF-CDDB-F786-C90F-A8302258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CA’s Drinking Water Problem: Small Water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318AE-C956-0A0B-4FDB-D85270165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283E705-06B1-B7FA-4025-EBA7F2313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ADDB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lang="en-US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1E2F3-A6E1-E68A-CC05-900389F86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2" y="954005"/>
            <a:ext cx="11092809" cy="51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327F-D54E-6E83-7E47-58AFAB554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689C-2FDE-8480-12CC-82F9BCE3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641004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Consolidation Accomplishments (2019 – 2024)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4FFC2-91FC-7387-D010-AD2F25796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8AB2E39-0923-A151-5FE1-4713497CC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E935E-4C04-FB80-3B7E-0AD63C4469DE}"/>
              </a:ext>
            </a:extLst>
          </p:cNvPr>
          <p:cNvSpPr/>
          <p:nvPr/>
        </p:nvSpPr>
        <p:spPr>
          <a:xfrm>
            <a:off x="838200" y="1371421"/>
            <a:ext cx="4388090" cy="1829131"/>
          </a:xfrm>
          <a:prstGeom prst="rect">
            <a:avLst/>
          </a:prstGeom>
          <a:solidFill>
            <a:srgbClr val="75C49A"/>
          </a:solidFill>
          <a:ln w="9525" cap="flat" cmpd="sng" algn="ctr">
            <a:noFill/>
            <a:prstDash val="solid"/>
          </a:ln>
          <a:effectLst/>
        </p:spPr>
        <p:txBody>
          <a:bodyPr vert="horz"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3B37F-E148-9F74-1BFC-FD9DF41E9766}"/>
              </a:ext>
            </a:extLst>
          </p:cNvPr>
          <p:cNvSpPr txBox="1"/>
          <p:nvPr/>
        </p:nvSpPr>
        <p:spPr>
          <a:xfrm>
            <a:off x="2499978" y="1495092"/>
            <a:ext cx="25310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consolidations </a:t>
            </a:r>
            <a:r>
              <a:rPr lang="en-US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serving 127,056 customers.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5654E6-3D82-E2A0-B314-8DAFA577D020}"/>
              </a:ext>
            </a:extLst>
          </p:cNvPr>
          <p:cNvSpPr/>
          <p:nvPr/>
        </p:nvSpPr>
        <p:spPr>
          <a:xfrm>
            <a:off x="1048472" y="1637735"/>
            <a:ext cx="1278556" cy="1278556"/>
          </a:xfrm>
          <a:prstGeom prst="ellipse">
            <a:avLst/>
          </a:prstGeom>
          <a:solidFill>
            <a:schemeClr val="bg1"/>
          </a:solidFill>
          <a:ln w="114300">
            <a:solidFill>
              <a:srgbClr val="328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DDA9E21-8B58-F76F-642C-680DA460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0" y="1552761"/>
            <a:ext cx="1479757" cy="147975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EA050C-9B58-CBB7-436D-B6F86CFB383C}"/>
              </a:ext>
            </a:extLst>
          </p:cNvPr>
          <p:cNvSpPr/>
          <p:nvPr/>
        </p:nvSpPr>
        <p:spPr>
          <a:xfrm>
            <a:off x="838200" y="3584647"/>
            <a:ext cx="4388090" cy="1829131"/>
          </a:xfrm>
          <a:prstGeom prst="rect">
            <a:avLst/>
          </a:prstGeom>
          <a:solidFill>
            <a:srgbClr val="75C49A"/>
          </a:solidFill>
          <a:ln w="9525" cap="flat" cmpd="sng" algn="ctr">
            <a:noFill/>
            <a:prstDash val="solid"/>
          </a:ln>
          <a:effectLst/>
        </p:spPr>
        <p:txBody>
          <a:bodyPr vert="horz"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EF481C-E072-80BF-6FDE-5385C5EF5326}"/>
              </a:ext>
            </a:extLst>
          </p:cNvPr>
          <p:cNvSpPr txBox="1"/>
          <p:nvPr/>
        </p:nvSpPr>
        <p:spPr>
          <a:xfrm>
            <a:off x="2499978" y="3708318"/>
            <a:ext cx="2531094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Consolidations in process, serving 120,335 customers.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C428487-1709-02DA-4087-2EBDF0640ED0}"/>
              </a:ext>
            </a:extLst>
          </p:cNvPr>
          <p:cNvSpPr/>
          <p:nvPr/>
        </p:nvSpPr>
        <p:spPr>
          <a:xfrm>
            <a:off x="1048472" y="3850961"/>
            <a:ext cx="1278556" cy="1278556"/>
          </a:xfrm>
          <a:prstGeom prst="ellipse">
            <a:avLst/>
          </a:prstGeom>
          <a:solidFill>
            <a:schemeClr val="bg1"/>
          </a:solidFill>
          <a:ln w="114300">
            <a:solidFill>
              <a:srgbClr val="328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6536354C-61D4-6567-53B2-EACD4D6FE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0" y="3765987"/>
            <a:ext cx="1479757" cy="14797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4A3DA7E-02CD-1945-A975-15382BCC3540}"/>
              </a:ext>
            </a:extLst>
          </p:cNvPr>
          <p:cNvSpPr/>
          <p:nvPr/>
        </p:nvSpPr>
        <p:spPr>
          <a:xfrm>
            <a:off x="1108609" y="1716533"/>
            <a:ext cx="1120960" cy="11209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F32D3277-56EB-17E5-53BD-453B7921D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9550" y="1905918"/>
            <a:ext cx="716082" cy="716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FFE94-F7DC-1B28-7BCA-874FFA65A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096" y="1076325"/>
            <a:ext cx="5037295" cy="47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10641004" cy="75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Toolkit to Advance Consolidations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46963" y="982933"/>
            <a:ext cx="10914265" cy="1643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In 2019, to advance the goals of the Human Right to Water, California passed Senate Bill 200, which enabled the State Water Board to establish the </a:t>
            </a:r>
            <a:r>
              <a:rPr lang="en-US" sz="2600" b="1" dirty="0">
                <a:solidFill>
                  <a:srgbClr val="07A184"/>
                </a:solidFill>
              </a:rPr>
              <a:t>Safe and Affordable Funding for Equity and Resilience (SAFER) Program</a:t>
            </a:r>
            <a:r>
              <a:rPr lang="en-US" sz="260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2A8DCD-4961-492B-81BD-82B600F9ED2A}"/>
              </a:ext>
            </a:extLst>
          </p:cNvPr>
          <p:cNvSpPr txBox="1"/>
          <p:nvPr/>
        </p:nvSpPr>
        <p:spPr>
          <a:xfrm>
            <a:off x="443208" y="4872485"/>
            <a:ext cx="2369235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sz="1700" b="1">
                <a:solidFill>
                  <a:srgbClr val="1A4566"/>
                </a:solidFill>
                <a:latin typeface="Arial"/>
                <a:cs typeface="Arial"/>
              </a:rPr>
              <a:t>Safe and Affordable Drinking Water Fund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F84B6B-3737-498F-9513-3CBDE3E69069}"/>
              </a:ext>
            </a:extLst>
          </p:cNvPr>
          <p:cNvSpPr/>
          <p:nvPr/>
        </p:nvSpPr>
        <p:spPr>
          <a:xfrm>
            <a:off x="0" y="3483065"/>
            <a:ext cx="12192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C6CF80-610B-4DC7-BBDD-57B9BEE47A39}"/>
              </a:ext>
            </a:extLst>
          </p:cNvPr>
          <p:cNvSpPr/>
          <p:nvPr/>
        </p:nvSpPr>
        <p:spPr>
          <a:xfrm>
            <a:off x="838199" y="2941167"/>
            <a:ext cx="1575581" cy="1575581"/>
          </a:xfrm>
          <a:prstGeom prst="ellipse">
            <a:avLst/>
          </a:prstGeom>
          <a:solidFill>
            <a:schemeClr val="bg1"/>
          </a:solidFill>
          <a:ln w="114300">
            <a:solidFill>
              <a:srgbClr val="1A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BE4DC0-4ECC-44F9-A35F-AB95E8371B41}"/>
              </a:ext>
            </a:extLst>
          </p:cNvPr>
          <p:cNvSpPr txBox="1"/>
          <p:nvPr/>
        </p:nvSpPr>
        <p:spPr>
          <a:xfrm>
            <a:off x="9383229" y="4872485"/>
            <a:ext cx="2369235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sz="1700" b="1">
                <a:solidFill>
                  <a:srgbClr val="07A184"/>
                </a:solidFill>
                <a:latin typeface="Arial"/>
                <a:cs typeface="Arial"/>
              </a:rPr>
              <a:t>Technical Assistance &amp; Capacity Building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13A6D83-772F-4F4F-9112-6F2761332446}"/>
              </a:ext>
            </a:extLst>
          </p:cNvPr>
          <p:cNvSpPr/>
          <p:nvPr/>
        </p:nvSpPr>
        <p:spPr>
          <a:xfrm>
            <a:off x="9778220" y="2941167"/>
            <a:ext cx="1575581" cy="1575581"/>
          </a:xfrm>
          <a:prstGeom prst="ellipse">
            <a:avLst/>
          </a:prstGeom>
          <a:solidFill>
            <a:schemeClr val="bg1"/>
          </a:solidFill>
          <a:ln w="114300">
            <a:solidFill>
              <a:srgbClr val="75C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015EEF-D2B9-47B6-AE65-0472460F13ED}"/>
              </a:ext>
            </a:extLst>
          </p:cNvPr>
          <p:cNvSpPr txBox="1"/>
          <p:nvPr/>
        </p:nvSpPr>
        <p:spPr>
          <a:xfrm>
            <a:off x="4915054" y="4872485"/>
            <a:ext cx="2369235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sz="1700" b="1" dirty="0">
                <a:solidFill>
                  <a:srgbClr val="328592"/>
                </a:solidFill>
                <a:latin typeface="Arial"/>
                <a:cs typeface="Arial"/>
              </a:rPr>
              <a:t>Regulatory Authorities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7DB2C1-9387-45BE-AC77-FCFD7C3186C0}"/>
              </a:ext>
            </a:extLst>
          </p:cNvPr>
          <p:cNvSpPr/>
          <p:nvPr/>
        </p:nvSpPr>
        <p:spPr>
          <a:xfrm>
            <a:off x="5310045" y="2941167"/>
            <a:ext cx="1575581" cy="1575581"/>
          </a:xfrm>
          <a:prstGeom prst="ellipse">
            <a:avLst/>
          </a:prstGeom>
          <a:solidFill>
            <a:schemeClr val="bg1"/>
          </a:solidFill>
          <a:ln w="114300">
            <a:solidFill>
              <a:srgbClr val="328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8AFFB6-E47C-49CE-99E1-B2440F3CC6D0}"/>
              </a:ext>
            </a:extLst>
          </p:cNvPr>
          <p:cNvSpPr txBox="1"/>
          <p:nvPr/>
        </p:nvSpPr>
        <p:spPr>
          <a:xfrm>
            <a:off x="2679131" y="4872485"/>
            <a:ext cx="2369235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sz="1700" b="1">
                <a:solidFill>
                  <a:srgbClr val="2A7697"/>
                </a:solidFill>
                <a:latin typeface="Arial"/>
                <a:cs typeface="Arial"/>
              </a:rPr>
              <a:t>Data Collection</a:t>
            </a:r>
            <a:br>
              <a:rPr lang="en-US" sz="1700" b="1">
                <a:solidFill>
                  <a:srgbClr val="2A7697"/>
                </a:solidFill>
                <a:latin typeface="Arial"/>
                <a:cs typeface="Arial"/>
              </a:rPr>
            </a:br>
            <a:r>
              <a:rPr lang="en-US" sz="1700" b="1">
                <a:solidFill>
                  <a:srgbClr val="2A7697"/>
                </a:solidFill>
                <a:latin typeface="Arial"/>
                <a:cs typeface="Arial"/>
              </a:rPr>
              <a:t>&amp; Analysis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DA4457-001F-4F9F-AC57-DE98115FD512}"/>
              </a:ext>
            </a:extLst>
          </p:cNvPr>
          <p:cNvSpPr/>
          <p:nvPr/>
        </p:nvSpPr>
        <p:spPr>
          <a:xfrm>
            <a:off x="3074122" y="2941167"/>
            <a:ext cx="1575581" cy="1575581"/>
          </a:xfrm>
          <a:prstGeom prst="ellipse">
            <a:avLst/>
          </a:prstGeom>
          <a:solidFill>
            <a:schemeClr val="bg1"/>
          </a:solidFill>
          <a:ln w="114300">
            <a:solidFill>
              <a:srgbClr val="2A76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4E138E-B19D-4030-9BE4-2C10C5346738}"/>
              </a:ext>
            </a:extLst>
          </p:cNvPr>
          <p:cNvSpPr txBox="1"/>
          <p:nvPr/>
        </p:nvSpPr>
        <p:spPr>
          <a:xfrm>
            <a:off x="7149315" y="5003290"/>
            <a:ext cx="2369235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sz="1700" b="1">
                <a:solidFill>
                  <a:srgbClr val="4AA37B"/>
                </a:solidFill>
                <a:latin typeface="Arial"/>
                <a:cs typeface="Arial"/>
              </a:rPr>
              <a:t>Administrators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E12C1F-5B5B-4633-91B5-D840B4E72233}"/>
              </a:ext>
            </a:extLst>
          </p:cNvPr>
          <p:cNvSpPr/>
          <p:nvPr/>
        </p:nvSpPr>
        <p:spPr>
          <a:xfrm>
            <a:off x="7544306" y="2941167"/>
            <a:ext cx="1575581" cy="1575581"/>
          </a:xfrm>
          <a:prstGeom prst="ellipse">
            <a:avLst/>
          </a:prstGeom>
          <a:solidFill>
            <a:schemeClr val="bg1"/>
          </a:solidFill>
          <a:ln w="114300">
            <a:solidFill>
              <a:srgbClr val="4AA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574AFC0-8FBE-4A07-904B-7CA92D16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5" y="2892299"/>
            <a:ext cx="1636022" cy="1636022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7AE0B54-1233-4FF0-8D39-F05E3CEEF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14" y="2836452"/>
            <a:ext cx="1823523" cy="1823523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7719786-6DF3-49FF-8BF1-F4A2F300B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39" y="2915376"/>
            <a:ext cx="1612945" cy="1612945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2A49A50-7237-4189-B6B3-4994DB9ED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89" y="2863068"/>
            <a:ext cx="1763213" cy="1763213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1D34FDF2-0AAE-4C52-908E-0E83C8574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44" y="2872634"/>
            <a:ext cx="1712646" cy="1712646"/>
          </a:xfrm>
          <a:prstGeom prst="rect">
            <a:avLst/>
          </a:prstGeom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B886D42-1D6A-4689-B95F-65155D32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</p:spTree>
    <p:extLst>
      <p:ext uri="{BB962C8B-B14F-4D97-AF65-F5344CB8AC3E}">
        <p14:creationId xmlns:p14="http://schemas.microsoft.com/office/powerpoint/2010/main" val="272789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60E46-31F5-B0AF-6F68-FD7954D3B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3A3AAF9-5E54-9852-56D2-01B0509E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27174-FBE7-812B-D6E5-B1A26B8E0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57642-7E01-6ADB-F4BA-88E0BD01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Data &amp; Analysis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F0B390F1-DD33-6F56-C9E0-C3750A1DB6F9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96B54-546A-C19F-D6E2-DFDD3A017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34" y="4061532"/>
            <a:ext cx="1141701" cy="1141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5641C0-6C37-0442-181D-C272731B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9" y="5038381"/>
            <a:ext cx="1141701" cy="1141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755CE-C6FA-0E4F-0A07-638B2D203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71" y="2627896"/>
            <a:ext cx="1101242" cy="109728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D58A0AF-BE4E-D0B8-2E9F-D2DFEE3AE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470" y="1104237"/>
            <a:ext cx="7999266" cy="2084570"/>
          </a:xfrm>
        </p:spPr>
        <p:txBody>
          <a:bodyPr>
            <a:normAutofit/>
          </a:bodyPr>
          <a:lstStyle/>
          <a:p>
            <a:r>
              <a:rPr lang="en-US" sz="2600" dirty="0"/>
              <a:t>Explore where physical consolidation may be feasible.</a:t>
            </a:r>
          </a:p>
          <a:p>
            <a:r>
              <a:rPr lang="en-US" sz="2600" dirty="0"/>
              <a:t>Identify Failing and At-Risk water systems = priority communities.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B6ED4-AE67-7E13-E6D8-1AE6EFD9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34" y="1210795"/>
            <a:ext cx="1094127" cy="1090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E856D-7D0F-8164-F4CA-DF24C0718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59" y="64861"/>
            <a:ext cx="1141701" cy="114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407AC-05AA-74BB-F205-D1D90421AA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9216"/>
          <a:stretch/>
        </p:blipFill>
        <p:spPr>
          <a:xfrm>
            <a:off x="3243150" y="3429000"/>
            <a:ext cx="2685377" cy="2442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1399D2-4B4B-3404-557D-FA03655A8A2F}"/>
              </a:ext>
            </a:extLst>
          </p:cNvPr>
          <p:cNvSpPr txBox="1"/>
          <p:nvPr/>
        </p:nvSpPr>
        <p:spPr>
          <a:xfrm>
            <a:off x="3066288" y="5963469"/>
            <a:ext cx="29426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SAFER Dashboard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A3E01784-E051-E3A2-67BF-7680BC89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9" y="2920860"/>
            <a:ext cx="1608631" cy="1608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1DBFB-4010-9B85-AB0E-4B8692F30A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97" r="33470" b="11573"/>
          <a:stretch/>
        </p:blipFill>
        <p:spPr>
          <a:xfrm>
            <a:off x="6920036" y="3368824"/>
            <a:ext cx="4035665" cy="2498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QR Code">
            <a:extLst>
              <a:ext uri="{FF2B5EF4-FFF2-40B4-BE49-F238E27FC236}">
                <a16:creationId xmlns:a16="http://schemas.microsoft.com/office/drawing/2014/main" id="{18B97CCB-91B6-26E9-FA8B-E4202E14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386" y="2769192"/>
            <a:ext cx="1608631" cy="160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DF08C-6B33-F2D3-F352-76E64CF4E2AF}"/>
              </a:ext>
            </a:extLst>
          </p:cNvPr>
          <p:cNvSpPr txBox="1"/>
          <p:nvPr/>
        </p:nvSpPr>
        <p:spPr>
          <a:xfrm>
            <a:off x="6882920" y="5950196"/>
            <a:ext cx="29426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SAFER Water System Outreach Map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0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7DD39-C3B5-DE9B-A9D3-C9066E90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026CE4E-6DCF-19C1-50A1-63790436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AED79-F3AE-5FF9-B0BD-9F1E1B6C3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754FB-7F33-4273-180F-F26A63A8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Community Outreach &amp; Planning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E555C595-1690-CB6A-9E4E-45C61D161929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9267C-6FE6-1F4A-348E-0790F5A83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19" y="1181004"/>
            <a:ext cx="1101242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9B411-E291-0732-5869-B3AD2564B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71" y="2627896"/>
            <a:ext cx="1101242" cy="109728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0F41282-EFD6-166A-C152-1AD516B8A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469" y="1094416"/>
            <a:ext cx="8307610" cy="5114997"/>
          </a:xfrm>
        </p:spPr>
        <p:txBody>
          <a:bodyPr>
            <a:normAutofit/>
          </a:bodyPr>
          <a:lstStyle/>
          <a:p>
            <a:r>
              <a:rPr lang="en-US" sz="2800" dirty="0"/>
              <a:t>Technical assistance: </a:t>
            </a:r>
          </a:p>
          <a:p>
            <a:pPr lvl="1"/>
            <a:r>
              <a:rPr lang="en-US" sz="2800" b="1" dirty="0">
                <a:solidFill>
                  <a:srgbClr val="4AA37B"/>
                </a:solidFill>
              </a:rPr>
              <a:t>conduct community outreach.</a:t>
            </a:r>
            <a:endParaRPr lang="en-US" sz="2800" dirty="0"/>
          </a:p>
          <a:p>
            <a:pPr lvl="1"/>
            <a:r>
              <a:rPr lang="en-US" sz="2800" b="1" dirty="0">
                <a:solidFill>
                  <a:srgbClr val="4AA37B"/>
                </a:solidFill>
              </a:rPr>
              <a:t>explore options </a:t>
            </a:r>
            <a:r>
              <a:rPr lang="en-US" sz="2800" dirty="0"/>
              <a:t>and convey benefits of consolidation. </a:t>
            </a:r>
          </a:p>
          <a:p>
            <a:pPr lvl="1"/>
            <a:r>
              <a:rPr lang="en-US" sz="2800" dirty="0"/>
              <a:t>conducts </a:t>
            </a:r>
            <a:r>
              <a:rPr lang="en-US" sz="2800" b="1" dirty="0">
                <a:solidFill>
                  <a:srgbClr val="4AA37B"/>
                </a:solidFill>
              </a:rPr>
              <a:t>rate studies </a:t>
            </a:r>
            <a:r>
              <a:rPr lang="en-US" sz="2800" dirty="0"/>
              <a:t>to assess affordability.</a:t>
            </a:r>
          </a:p>
          <a:p>
            <a:pPr lvl="1"/>
            <a:r>
              <a:rPr lang="en-US" sz="2800" b="1" dirty="0">
                <a:solidFill>
                  <a:srgbClr val="4AA37B"/>
                </a:solidFill>
              </a:rPr>
              <a:t>helps manage </a:t>
            </a:r>
            <a:r>
              <a:rPr lang="en-US" sz="2800" dirty="0"/>
              <a:t>the funding application and construction project.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941DC-B884-FDAB-1212-181881ABA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59" y="64861"/>
            <a:ext cx="1141701" cy="114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5C624-52F4-E7A3-108B-898D101D0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34" y="4061532"/>
            <a:ext cx="1141701" cy="1141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D92F9B-844D-BE69-E726-99A196DEB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8" y="5030679"/>
            <a:ext cx="1101242" cy="110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DCC9F-E516-16C9-196A-A68ABFD57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C1B7669-10B2-6522-1A65-3BC3131B2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D8AB5-6C1E-22A7-21E3-49DC479AE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AC63F-F36F-12BF-A61F-F83E7808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Regulatory Authorities &amp; Tools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C6651E72-C5DC-E774-4C47-72AE8E0386D9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C8B987-2843-2A3C-DB24-28E00DF2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34" y="4061532"/>
            <a:ext cx="1141701" cy="1141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72323-7029-1C6B-4090-005AE6E26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9" y="5038381"/>
            <a:ext cx="1141701" cy="1141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92DD2-E38C-6287-8B70-07EE87C1A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19" y="1181004"/>
            <a:ext cx="1101242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A8D0B-1AA6-CB5A-F6D9-4E14892E0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671" y="2627896"/>
            <a:ext cx="1101242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5819BA-06E6-A364-FE4C-60471745F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8" y="85158"/>
            <a:ext cx="1101242" cy="110492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8AA06B2-47E9-084D-7C39-584EBCFD2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469" y="1001825"/>
            <a:ext cx="8490943" cy="4736992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28592"/>
                </a:solidFill>
              </a:rPr>
              <a:t>Mandatory consolidation authority </a:t>
            </a:r>
            <a:r>
              <a:rPr lang="en-US" sz="2600" dirty="0"/>
              <a:t>for disadvantaged Failing &amp; At-Risk drinking water systems.</a:t>
            </a:r>
            <a:br>
              <a:rPr lang="en-US" sz="2600" dirty="0"/>
            </a:br>
            <a:endParaRPr lang="en-US" sz="2600" dirty="0"/>
          </a:p>
          <a:p>
            <a:r>
              <a:rPr lang="en-US" sz="2600" b="1" dirty="0">
                <a:solidFill>
                  <a:srgbClr val="328592"/>
                </a:solidFill>
              </a:rPr>
              <a:t>Administrator</a:t>
            </a:r>
            <a:r>
              <a:rPr lang="en-US" sz="2600" dirty="0"/>
              <a:t> authority</a:t>
            </a:r>
          </a:p>
          <a:p>
            <a:pPr lvl="1"/>
            <a:r>
              <a:rPr lang="en-US" sz="2600" dirty="0"/>
              <a:t>Can appoint not for profit and for-profit entities. </a:t>
            </a:r>
          </a:p>
          <a:p>
            <a:pPr lvl="1"/>
            <a:r>
              <a:rPr lang="en-US" sz="2600" dirty="0"/>
              <a:t>Limited and full-scope authorities. </a:t>
            </a:r>
            <a:br>
              <a:rPr lang="en-US" sz="2600" dirty="0"/>
            </a:br>
            <a:endParaRPr lang="en-US" sz="2600" dirty="0"/>
          </a:p>
          <a:p>
            <a:r>
              <a:rPr lang="en-US" sz="2600" dirty="0"/>
              <a:t>Application for new water system permit must assess the feasibility of connecting to adjacent existing systems.</a:t>
            </a:r>
          </a:p>
          <a:p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7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E880C-4CD7-67B7-3D8D-FE7AA622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5C137D7-F912-ED77-CC70-642A13BD4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050C0-02BF-0DCD-C9E4-B6341E57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2308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8135A-30DD-814A-8862-4EB030C0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469" y="161925"/>
            <a:ext cx="8632855" cy="75247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Funding Sources (2019 – 2023)</a:t>
            </a:r>
            <a:endParaRPr lang="en-US" dirty="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B6944F8A-EB0A-736B-790B-C29D9A6C8C26}"/>
              </a:ext>
            </a:extLst>
          </p:cNvPr>
          <p:cNvSpPr/>
          <p:nvPr/>
        </p:nvSpPr>
        <p:spPr>
          <a:xfrm rot="5400000">
            <a:off x="-4961996" y="-1083966"/>
            <a:ext cx="6677863" cy="8545547"/>
          </a:xfrm>
          <a:prstGeom prst="blockArc">
            <a:avLst>
              <a:gd name="adj1" fmla="val 10800000"/>
              <a:gd name="adj2" fmla="val 21494771"/>
              <a:gd name="adj3" fmla="val 64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B1ABE3-EC05-28C0-7C64-DBE0E2A6B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9" y="64861"/>
            <a:ext cx="1141701" cy="1145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B49EDB-377C-E902-1112-0318DFF9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34" y="4061532"/>
            <a:ext cx="1141701" cy="1141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275C0C-4D75-25F6-B86C-1BC1D7FD5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59" y="5038381"/>
            <a:ext cx="1141701" cy="114170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246D7A-2755-AB7C-A410-BC4040C66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729567"/>
              </p:ext>
            </p:extLst>
          </p:nvPr>
        </p:nvGraphicFramePr>
        <p:xfrm>
          <a:off x="3534771" y="1140065"/>
          <a:ext cx="7978518" cy="3383280"/>
        </p:xfrm>
        <a:graphic>
          <a:graphicData uri="http://schemas.openxmlformats.org/drawingml/2006/table">
            <a:tbl>
              <a:tblPr/>
              <a:tblGrid>
                <a:gridCol w="3998795">
                  <a:extLst>
                    <a:ext uri="{9D8B030D-6E8A-4147-A177-3AD203B41FA5}">
                      <a16:colId xmlns:a16="http://schemas.microsoft.com/office/drawing/2014/main" val="3138713803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3203154584"/>
                    </a:ext>
                  </a:extLst>
                </a:gridCol>
                <a:gridCol w="1864320">
                  <a:extLst>
                    <a:ext uri="{9D8B030D-6E8A-4147-A177-3AD203B41FA5}">
                      <a16:colId xmlns:a16="http://schemas.microsoft.com/office/drawing/2014/main" val="343250163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Funding Sources</a:t>
                      </a:r>
                      <a:endParaRPr lang="en-US" sz="2800" b="0" i="0" dirty="0"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Total SAFER Spending</a:t>
                      </a:r>
                      <a:endParaRPr lang="en-US" sz="2800" b="0" i="0"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Consolidation Spending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5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995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effectLst/>
                          <a:latin typeface="Arial"/>
                          <a:cs typeface="Arial"/>
                        </a:rPr>
                        <a:t>Drinking Water SRF (Federal)</a:t>
                      </a:r>
                      <a:endParaRPr lang="en-US" sz="2800" b="0" i="0"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$1,619 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>
                          <a:effectLst/>
                          <a:latin typeface="Arial"/>
                          <a:cs typeface="Arial"/>
                        </a:rPr>
                        <a:t>$73 M</a:t>
                      </a:r>
                      <a:endParaRPr lang="en-US" sz="1800" b="0" i="0">
                        <a:effectLst/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4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effectLst/>
                          <a:latin typeface="Arial"/>
                          <a:cs typeface="Arial"/>
                        </a:rPr>
                        <a:t>Safe and Affordable Drinking Water Fund (State)</a:t>
                      </a:r>
                      <a:endParaRPr lang="en-US" sz="2800" b="0" i="0"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$107 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50.9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768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effectLst/>
                          <a:latin typeface="Arial"/>
                          <a:cs typeface="Arial"/>
                        </a:rPr>
                        <a:t>General Fund (State)</a:t>
                      </a:r>
                      <a:endParaRPr lang="en-US" sz="2800" b="1" i="0"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$247.1 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150 M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460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effectLst/>
                          <a:latin typeface="Arial"/>
                          <a:ea typeface="맑은 고딕"/>
                          <a:cs typeface="Arial"/>
                        </a:rPr>
                        <a:t>Drinking Water Bonds (State)</a:t>
                      </a:r>
                      <a:endParaRPr lang="en-US" sz="1800" b="0" i="0">
                        <a:effectLst/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$164 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56.6 M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584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 dirty="0">
                          <a:effectLst/>
                          <a:latin typeface="Arial"/>
                          <a:cs typeface="Arial"/>
                        </a:rPr>
                        <a:t>Emerging Contaminant Fund (State)</a:t>
                      </a:r>
                      <a:r>
                        <a:rPr lang="en-US" sz="1800" b="0" i="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2800" b="0" i="0" dirty="0"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$8.8 M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$--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491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800" b="1" i="0">
                          <a:effectLst/>
                          <a:latin typeface="Arial"/>
                          <a:cs typeface="Arial"/>
                        </a:rPr>
                        <a:t>TOTAL: 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2,145.9 M</a:t>
                      </a: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330.5 M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3899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5FDE8DE-9C56-B2B9-3173-9BB01977D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173" y="2633991"/>
            <a:ext cx="1101242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29037-E69B-B3AA-2ACA-89111960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19" y="1181004"/>
            <a:ext cx="1101242" cy="109728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34652B-04D2-5EA2-189D-D2F39C8E64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9455" y="4827639"/>
            <a:ext cx="7978519" cy="570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Learn more in the </a:t>
            </a:r>
            <a:r>
              <a:rPr lang="en-US" dirty="0">
                <a:hlinkClick r:id="rId8"/>
              </a:rPr>
              <a:t>Fund Expenditure Plan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030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lides.pptx" id="{D19092ED-CF3C-41A9-A920-5466ADCE7D9B}" vid="{1F01FAC9-64E3-4430-8637-095864E45A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da4d3d48-d55f-4c21-8b58-7967dad2c966">
      <Terms xmlns="http://schemas.microsoft.com/office/infopath/2007/PartnerControls"/>
    </lcf76f155ced4ddcb4097134ff3c332f>
    <_ip_UnifiedCompliancePolicyProperties xmlns="http://schemas.microsoft.com/sharepoint/v3" xsi:nil="true"/>
    <TaxCatchAll xmlns="803c5fd3-4f41-4284-b105-ca230f222935" xsi:nil="true"/>
    <SharedWithUsers xmlns="5d2d8f29-78a3-4e97-a4b2-e073c8607483">
      <UserInfo>
        <DisplayName>Nishimoto, Karen@Waterboards</DisplayName>
        <AccountId>48</AccountId>
        <AccountType/>
      </UserInfo>
      <UserInfo>
        <DisplayName>Altevogt, Andrew@Waterboards</DisplayName>
        <AccountId>25</AccountId>
        <AccountType/>
      </UserInfo>
      <UserInfo>
        <DisplayName>Firestone, Laurel@Waterboards</DisplayName>
        <AccountId>78</AccountId>
        <AccountType/>
      </UserInfo>
      <UserInfo>
        <DisplayName>Esquivel, Joaquin@Waterboards</DisplayName>
        <AccountId>79</AccountId>
        <AccountType/>
      </UserInfo>
      <UserInfo>
        <DisplayName>Niemeyer, Kim@Waterboards</DisplayName>
        <AccountId>359</AccountId>
        <AccountType/>
      </UserInfo>
      <UserInfo>
        <DisplayName>Polhemus, Darrin@Waterboards</DisplayName>
        <AccountId>58</AccountId>
        <AccountType/>
      </UserInfo>
      <UserInfo>
        <DisplayName>Oppenheimer, Eric@Waterboards</DisplayName>
        <AccountId>952</AccountId>
        <AccountType/>
      </UserInfo>
      <UserInfo>
        <DisplayName>Lauffer, Michael@Waterboards</DisplayName>
        <AccountId>953</AccountId>
        <AccountType/>
      </UserInfo>
      <UserInfo>
        <DisplayName>Carpenter, Jackie@Waterboards</DisplayName>
        <AccountId>445</AccountId>
        <AccountType/>
      </UserInfo>
      <UserInfo>
        <DisplayName>Hinkley, Stormy@Waterboards</DisplayName>
        <AccountId>381</AccountId>
        <AccountType/>
      </UserInfo>
      <UserInfo>
        <DisplayName>Tyler, Courtney@Waterboards</DisplayName>
        <AccountId>954</AccountId>
        <AccountType/>
      </UserInfo>
      <UserInfo>
        <DisplayName>Stanich, Dimitri@Waterboards</DisplayName>
        <AccountId>650</AccountId>
        <AccountType/>
      </UserInfo>
      <UserInfo>
        <DisplayName>Abhold, Kristyn@Waterboards</DisplayName>
        <AccountId>94</AccountId>
        <AccountType/>
      </UserInfo>
      <UserInfo>
        <DisplayName>Maguire, Sean@Waterboards</DisplayName>
        <AccountId>581</AccountId>
        <AccountType/>
      </UserInfo>
      <UserInfo>
        <DisplayName>Dadamo, Dorene@Waterboards</DisplayName>
        <AccountId>580</AccountId>
        <AccountType/>
      </UserInfo>
      <UserInfo>
        <DisplayName>Read, Michael@Waterboards</DisplayName>
        <AccountId>652</AccountId>
        <AccountType/>
      </UserInfo>
      <UserInfo>
        <DisplayName>Morgan, Nichole@Waterboards</DisplayName>
        <AccountId>32</AccountId>
        <AccountType/>
      </UserInfo>
      <UserInfo>
        <DisplayName>Pradeau Fonseca, Caroline@Waterboards</DisplayName>
        <AccountId>571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180C8793D2124E9FA1DC67DBF8C8B3" ma:contentTypeVersion="18" ma:contentTypeDescription="Create a new document." ma:contentTypeScope="" ma:versionID="362eb83dcb2379789f3e932dfb52e703">
  <xsd:schema xmlns:xsd="http://www.w3.org/2001/XMLSchema" xmlns:xs="http://www.w3.org/2001/XMLSchema" xmlns:p="http://schemas.microsoft.com/office/2006/metadata/properties" xmlns:ns1="http://schemas.microsoft.com/sharepoint/v3" xmlns:ns2="da4d3d48-d55f-4c21-8b58-7967dad2c966" xmlns:ns3="5d2d8f29-78a3-4e97-a4b2-e073c8607483" xmlns:ns4="803c5fd3-4f41-4284-b105-ca230f222935" targetNamespace="http://schemas.microsoft.com/office/2006/metadata/properties" ma:root="true" ma:fieldsID="40a0056747f3b0d7ccad5a6d211da2b9" ns1:_="" ns2:_="" ns3:_="" ns4:_="">
    <xsd:import namespace="http://schemas.microsoft.com/sharepoint/v3"/>
    <xsd:import namespace="da4d3d48-d55f-4c21-8b58-7967dad2c966"/>
    <xsd:import namespace="5d2d8f29-78a3-4e97-a4b2-e073c8607483"/>
    <xsd:import namespace="803c5fd3-4f41-4284-b105-ca230f2229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d3d48-d55f-4c21-8b58-7967dad2c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cfdcae8-6a83-4c52-b891-75b08cbe23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d8f29-78a3-4e97-a4b2-e073c86074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c5fd3-4f41-4284-b105-ca230f22293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3b8f57d-8ca3-41e9-8742-632ed130a806}" ma:internalName="TaxCatchAll" ma:showField="CatchAllData" ma:web="803c5fd3-4f41-4284-b105-ca230f222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8846DA-C280-4FFB-A8E1-24D8D07DD74F}">
  <ds:schemaRefs>
    <ds:schemaRef ds:uri="5d2d8f29-78a3-4e97-a4b2-e073c8607483"/>
    <ds:schemaRef ds:uri="803c5fd3-4f41-4284-b105-ca230f222935"/>
    <ds:schemaRef ds:uri="da4d3d48-d55f-4c21-8b58-7967dad2c96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2EF874D-207F-4869-B8E6-13F3B997BB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C1597E-F74E-4986-8580-38B12601B1C8}">
  <ds:schemaRefs>
    <ds:schemaRef ds:uri="5d2d8f29-78a3-4e97-a4b2-e073c8607483"/>
    <ds:schemaRef ds:uri="803c5fd3-4f41-4284-b105-ca230f222935"/>
    <ds:schemaRef ds:uri="da4d3d48-d55f-4c21-8b58-7967dad2c9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7984</TotalTime>
  <Words>1088</Words>
  <Application>Microsoft Office PowerPoint</Application>
  <PresentationFormat>Widescreen</PresentationFormat>
  <Paragraphs>177</Paragraphs>
  <Slides>16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1_Office Theme</vt:lpstr>
      <vt:lpstr> Consolidations in California  Evolving Solutions to Achieve the Human Right to Water </vt:lpstr>
      <vt:lpstr>CA’s Drinking Water Problem: Fragmented Infrastructure</vt:lpstr>
      <vt:lpstr>CA’s Drinking Water Problem: Small Water Systems</vt:lpstr>
      <vt:lpstr>Consolidation Accomplishments (2019 – 2024)</vt:lpstr>
      <vt:lpstr>Toolkit to Advance Consolidations </vt:lpstr>
      <vt:lpstr>Data &amp; Analysis</vt:lpstr>
      <vt:lpstr>Community Outreach &amp; Planning</vt:lpstr>
      <vt:lpstr>Regulatory Authorities &amp; Tools</vt:lpstr>
      <vt:lpstr>Funding Sources (2019 – 2023)</vt:lpstr>
      <vt:lpstr>Funding Programs Grant &amp; Principal Forgiveness </vt:lpstr>
      <vt:lpstr>Funding Programs (FY 2024-25) SAFER Program Anticipated Funding Availability</vt:lpstr>
      <vt:lpstr>What’s Working</vt:lpstr>
      <vt:lpstr>Challenges</vt:lpstr>
      <vt:lpstr>Challenges Cont. </vt:lpstr>
      <vt:lpstr>Opportunities </vt:lpstr>
      <vt:lpstr>SAFER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Updates for the 2024 Drinking Water  Needs Assessment</dc:title>
  <dc:creator>Abhold, Kristyn@Waterboards</dc:creator>
  <cp:lastModifiedBy>Abhold, Kristyn@Waterboards</cp:lastModifiedBy>
  <cp:revision>97</cp:revision>
  <dcterms:created xsi:type="dcterms:W3CDTF">2023-11-27T16:31:02Z</dcterms:created>
  <dcterms:modified xsi:type="dcterms:W3CDTF">2024-11-18T06:05:47Z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0x010100FB180C8793D2124E9FA1DC67DBF8C8B3</vt:lpwstr>
  </property>
  <property fmtid="{D5CDD505-2E9C-101B-9397-08002B2CF9AE}" pid="3" name="MediaServiceImageTags">
    <vt:lpwstr/>
  </property>
</Properties>
</file>