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91" r:id="rId6"/>
  </p:sldMasterIdLst>
  <p:notesMasterIdLst>
    <p:notesMasterId r:id="rId17"/>
  </p:notesMasterIdLst>
  <p:sldIdLst>
    <p:sldId id="2596" r:id="rId7"/>
    <p:sldId id="2630" r:id="rId8"/>
    <p:sldId id="2631" r:id="rId9"/>
    <p:sldId id="267" r:id="rId10"/>
    <p:sldId id="2635" r:id="rId11"/>
    <p:sldId id="2637" r:id="rId12"/>
    <p:sldId id="2741" r:id="rId13"/>
    <p:sldId id="2743" r:id="rId14"/>
    <p:sldId id="2745" r:id="rId15"/>
    <p:sldId id="27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1D3386-404E-27B5-DC21-5324CB6DA78C}" name="Tedesco, Kristin [DEP]" initials="T[" userId="S::kristin.tedesco@dep.nj.gov::4ccd0659-5556-47bc-93b4-86667068fba6" providerId="AD"/>
  <p188:author id="{2B669CAD-3AB2-7F55-6D10-0C6709CCD9F9}" name="Ingelido, Patricia [DEP]" initials="PI" userId="S::patricia.ingelido@dep.nj.gov::59be5068-9996-4703-8e8a-53c51afa34d2" providerId="AD"/>
  <p188:author id="{88B6ECB4-AEAB-A30C-A258-B85017709D7C}" name="DiMeglio, Samantha [DEP]" initials="D[" userId="S::samantha.dimeglio@dep.nj.gov::1383e5e3-e6a0-41f5-9552-dece812d47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1805" autoAdjust="0"/>
  </p:normalViewPr>
  <p:slideViewPr>
    <p:cSldViewPr snapToGrid="0">
      <p:cViewPr varScale="1">
        <p:scale>
          <a:sx n="78" d="100"/>
          <a:sy n="78" d="100"/>
        </p:scale>
        <p:origin x="6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5822131246512"/>
          <c:y val="0.13573615890553326"/>
          <c:w val="0.70187242945192052"/>
          <c:h val="0.68148608308533987"/>
        </c:manualLayout>
      </c:layout>
      <c:lineChart>
        <c:grouping val="standar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LSL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Sheet2!$B$1:$E$1</c:f>
              <c:numCache>
                <c:formatCode>General</c:formatCode>
                <c:ptCount val="4"/>
                <c:pt idx="0" formatCode="#,##0">
                  <c:v>209000</c:v>
                </c:pt>
                <c:pt idx="1">
                  <c:v>163382</c:v>
                </c:pt>
                <c:pt idx="2">
                  <c:v>141275</c:v>
                </c:pt>
                <c:pt idx="3">
                  <c:v>135850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DA-43E8-B744-FA728B03D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854848"/>
        <c:axId val="408853768"/>
      </c:lineChart>
      <c:lineChart>
        <c:grouping val="standard"/>
        <c:varyColors val="0"/>
        <c:ser>
          <c:idx val="1"/>
          <c:order val="1"/>
          <c:tx>
            <c:strRef>
              <c:f>Sheet2!$A$2</c:f>
              <c:strCache>
                <c:ptCount val="1"/>
                <c:pt idx="0">
                  <c:v>Unknown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Sheet2!$B$2:$E$2</c:f>
              <c:numCache>
                <c:formatCode>General</c:formatCode>
                <c:ptCount val="4"/>
                <c:pt idx="0">
                  <c:v>940000</c:v>
                </c:pt>
                <c:pt idx="1">
                  <c:v>1145986</c:v>
                </c:pt>
                <c:pt idx="2">
                  <c:v>1087646</c:v>
                </c:pt>
                <c:pt idx="3">
                  <c:v>883728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DA-43E8-B744-FA728B03D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256720"/>
        <c:axId val="571255280"/>
      </c:lineChart>
      <c:catAx>
        <c:axId val="408854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3768"/>
        <c:crosses val="autoZero"/>
        <c:auto val="1"/>
        <c:lblAlgn val="ctr"/>
        <c:lblOffset val="100"/>
        <c:noMultiLvlLbl val="0"/>
      </c:catAx>
      <c:valAx>
        <c:axId val="40885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Estimated Number of LSLs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4848"/>
        <c:crosses val="autoZero"/>
        <c:crossBetween val="between"/>
      </c:valAx>
      <c:valAx>
        <c:axId val="5712552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Estimate Numeber</a:t>
                </a:r>
                <a:r>
                  <a:rPr lang="en-US" baseline="0"/>
                  <a:t> of Uknown SLs 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256720"/>
        <c:crosses val="max"/>
        <c:crossBetween val="between"/>
      </c:valAx>
      <c:catAx>
        <c:axId val="571256720"/>
        <c:scaling>
          <c:orientation val="minMax"/>
        </c:scaling>
        <c:delete val="1"/>
        <c:axPos val="b"/>
        <c:majorTickMark val="none"/>
        <c:minorTickMark val="none"/>
        <c:tickLblPos val="nextTo"/>
        <c:crossAx val="571255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0FBF-3BD8-470C-AAA2-E64E50C6F6A6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79134-FC50-4657-838B-74AD4D808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1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7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5FFA-FF49-8CB3-0585-570DEAB1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A8B08-4C10-0D40-F94F-F6F9AD2B2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ADFB0-9017-D490-1E02-C413CFF24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4187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780F2-43AA-D7DB-3DE2-B4AEA071B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A75CE-08B1-93A4-F8C1-A5C772A93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AC690-4385-7433-E3B8-E5CA569D8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0DDCB4-712B-3648-2181-6413AF77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41871"/>
          </a:xfrm>
        </p:spPr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FC717-E18C-8B12-79E5-0516874E5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79134-FC50-4657-838B-74AD4D808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7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DB512-FED5-A1BB-365C-B62D7CA6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A35EE-DA4A-C52B-9AFD-D65D48D5D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AFD8C-9417-7A3E-57B0-E8D1DDA7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FBE2-9D49-A136-8B12-14DDA1504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solidFill>
            <a:srgbClr val="49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Autofit/>
          </a:bodyPr>
          <a:lstStyle>
            <a:lvl1pPr marL="0" indent="0">
              <a:buNone/>
              <a:defRPr sz="28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80314" y="807433"/>
            <a:ext cx="0" cy="10284228"/>
          </a:xfrm>
          <a:prstGeom prst="line">
            <a:avLst/>
          </a:prstGeom>
          <a:ln w="7620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99281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2F0E-FDBE-B8A5-4822-E19A62C41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D9B8B-0095-BE1E-54BB-E5255AB87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17DA-BBE6-DFCF-CE69-16757CB7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7F90-B990-CE28-ED8C-78AF94FD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39D9-691D-423C-5564-83435DA7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940D-C67C-3D7E-26A0-E0056286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C5A94-FCF8-167E-FC60-EAA62428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9802-975B-5305-6C52-C0737BAC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6215-ACBA-6F70-AAB0-E778DAB9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DD01-A5A0-7370-73B7-FA0C3EC3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F44E-FFA3-298C-EDDF-A5EC8C28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CB32-A4A6-B754-C1C8-48369AEE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C8173-B9AB-1397-FDA7-165C22EE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5A455-40B9-69A1-1CEF-26E41471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2D420-A351-E024-CEF4-7CA5D914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A3613-55D4-45F2-7C99-70381017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5C50-236C-A62C-955A-955E943DF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5B78E-B862-D61D-5340-13E7A12E6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F1AB2-E6AB-5B15-3673-1EEB50C5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48CF9-EE33-A566-D0FA-5EAE18FC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24B53-A09B-67DB-9E8F-1F125861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4B5-C184-0456-3A99-09FAFA11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D069A-3423-115B-1024-568B6EA1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61D4-F08F-C7FA-5F74-3D24555CA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9F068-404C-43BD-CB81-E8F07854B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40F4D-ABA8-78C6-BB20-2C22E1494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B7C1B-66FE-5F80-6216-CEE1D9D8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5C1E9-6DA8-6F75-C88B-4E42A4C2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26A10-89ED-7285-6A91-DEE6D558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1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3008-59C0-B8B1-A5AE-57080378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B679C-B364-FE28-3F37-03D2EE3B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93C55-C401-D361-03B7-E61D6E8B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D99C4-0982-811E-9334-98B7D413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9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F68E1-9CD7-78C4-7BAC-85B3D082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D78A8-4618-8C5B-A59D-EEF3FBBD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903F-09F5-2DC3-DBA1-2EDA0B6A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4E13-0A5D-A7E1-A00F-70458A1D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B1A80-BB24-78B5-9FB8-C64C76A0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A42F0-411B-206D-B94C-D4669FCF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D4FF4-F195-FB94-1A88-F093C109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89886-97D8-CD08-A542-5DE0088C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77C2-FA21-1A19-AFC8-7A669A28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8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F587-3832-28BA-6606-B3532BB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C2CDC-D762-C530-F98B-452D9165C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384DA-DF42-3DFE-7418-7C62CA889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872DD-7692-6F16-0DE0-239F85AE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371B9-B385-BEC5-73E8-4BCDC1D8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924D-A494-0055-7C4F-EB90F833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2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5BDD-F97F-E0F4-50ED-1A0BA780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E0005-E556-F629-C8D1-084A3D16B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F1E87-9027-7086-990B-162A3D97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835-90D1-E308-7242-C1B427F2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56BCC-2AF2-12B5-AD9C-216BBE16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79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6D236-07AA-D6FA-0C67-F9C3F0C73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7FDE2-4694-9474-D444-0401153FB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8CD07-103F-9660-A4B4-5B7978C7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1964-BA15-2559-A1D0-57FF4FC7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D9EDB-9431-34EE-0362-52C330F8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5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solidFill>
            <a:srgbClr val="49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Autofit/>
          </a:bodyPr>
          <a:lstStyle>
            <a:lvl1pPr marL="0" indent="0">
              <a:buNone/>
              <a:defRPr sz="28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80314" y="807433"/>
            <a:ext cx="0" cy="10284228"/>
          </a:xfrm>
          <a:prstGeom prst="line">
            <a:avLst/>
          </a:prstGeom>
          <a:ln w="7620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31652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847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877" y="-1"/>
            <a:ext cx="2816352" cy="318224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0877" y="3334454"/>
            <a:ext cx="58842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7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solidFill>
                  <a:srgbClr val="60334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0005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_phot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02354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A385-523F-56A9-8236-6C2A92501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8A58A-C078-B44C-E0DD-6EA10C84B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BDC6-8FD1-4E4F-E836-9313A504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D839-1230-FBC3-8360-F9D6A351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E23B-EE65-0A98-41D1-F054AC43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5CE2-B969-8C1B-EA62-D150CEC1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FA38-BD8B-56BA-AD6B-757F4805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3F7B-AF77-2612-9281-0CD341EC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190FF-C140-D209-9C91-C5A2EAAA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33BC-8533-4519-6FD5-5A24AC9E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1EA7-D0F5-219B-0F4E-0E9103CC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F229A-5119-EF78-C1DD-AB8EBD37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783B-EFD0-3799-0226-CF518248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7E092-0F77-B845-9465-A68B4803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95BC-BF0F-C1AC-B753-8C60F170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0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553D-75B3-8706-F57A-187C028D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1FAC-C43B-8B63-2409-60CD41E65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AAEF4-C628-7B0E-44FB-6DDE95B9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84DF9-B47A-35C8-3801-CA813F9C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99CDC-AAE1-9EBB-DCC1-898383DC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5FA56-2231-7A7B-7626-64E33ED8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1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BD0A-710A-FBD4-8062-A7F539C9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C5ED-77EA-1DD2-9C6A-FF96D3B7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C1240-31AA-3679-3A3B-259D1EB8A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CC700-A63F-0515-93A2-033DAFF4B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71895-B03D-9403-D85C-46F29FE48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05830-87D8-1D50-32B4-BCE91420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06E14-20DF-9B01-3B46-481C7445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84F05-959A-7DDB-05AE-2D295AFA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8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98EF-886C-22B5-3A01-AD3D3316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D0291-F918-32BD-161A-E0396E4B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1CD1-0A77-9045-A48A-015706FFC8D8}" type="datetime1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00EAF-9288-A46F-8747-BC0A379E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WATER RESOURCE MANAGEMENT</a:t>
            </a:r>
          </a:p>
          <a:p>
            <a:r>
              <a:rPr lang="en-US" i="1"/>
              <a:t>Confidential &amp; Deliberative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1904C-EAD4-2B3B-DE7A-FCB04089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52F9-7873-964F-AA22-3F5BF4A63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5EE8F-DE1D-6746-63BB-7DF726B48B40}"/>
              </a:ext>
            </a:extLst>
          </p:cNvPr>
          <p:cNvSpPr txBox="1"/>
          <p:nvPr userDrawn="1"/>
        </p:nvSpPr>
        <p:spPr>
          <a:xfrm>
            <a:off x="-29374" y="6227058"/>
            <a:ext cx="12221374" cy="630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500">
              <a:latin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3FF0E723-745F-2C72-293E-F375E76BF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7" y="6294331"/>
            <a:ext cx="1502956" cy="4963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D2E579-1021-886B-D3CD-A5B2E323684E}"/>
              </a:ext>
            </a:extLst>
          </p:cNvPr>
          <p:cNvSpPr txBox="1">
            <a:spLocks/>
          </p:cNvSpPr>
          <p:nvPr userDrawn="1"/>
        </p:nvSpPr>
        <p:spPr>
          <a:xfrm>
            <a:off x="0" y="-8919"/>
            <a:ext cx="12191999" cy="13255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47F7CFA-0DA5-88C3-F394-9E05F4E47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374" y="25038"/>
            <a:ext cx="1006118" cy="12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6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ECE99-4802-DFF9-A43F-82E23F36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F2F88-90D8-BDFD-5577-BA67A2A0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893D1-05E5-95F3-1269-03AA610B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5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71FD-29DB-6447-375F-13CCFE0E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867B-8505-D50D-F472-BC377FE8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C4A56-56E8-6C67-74F7-226072538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39E9-7647-137A-D097-A0BE09E2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58BAC-F427-8C2E-F254-AAB6CD7F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782D0-67F7-D800-0203-F1D28982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558B-4DFC-166D-5736-4B7A4965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0607D-0383-B4B2-E8F4-D6DEFA37D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2BEFB-2213-E937-3C00-E007DC48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B892F-FF82-F1A4-7BEA-88596B9D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F264B-E90F-443D-D8E0-99DAEE8A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5DC48-1DB0-C3B0-4651-EE09C198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7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CCA22-48EA-16D7-46E3-4692A006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AD9C-21CD-E01A-B967-2DB26B601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B29E-9187-24E0-D4A7-54946589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0085-F3C5-91D6-3183-2A0EBDB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D5990-91EE-4C92-7868-BE52DA53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1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8DAC96-2C95-E909-8ABD-703B6C92D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C4846-13AF-77E0-F579-637EBF2B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6469-3B3D-28DA-F358-3B201BA1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ECB23-3B31-52C6-D360-B43A5FB8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CF516-A7A6-D5CE-9EF2-19C8ACC6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solidFill>
            <a:srgbClr val="49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Autofit/>
          </a:bodyPr>
          <a:lstStyle>
            <a:lvl1pPr marL="0" indent="0">
              <a:buNone/>
              <a:defRPr sz="28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80314" y="807433"/>
            <a:ext cx="0" cy="10284228"/>
          </a:xfrm>
          <a:prstGeom prst="line">
            <a:avLst/>
          </a:prstGeom>
          <a:ln w="7620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751237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517048" y="-511653"/>
            <a:ext cx="0" cy="3843896"/>
          </a:xfrm>
          <a:prstGeom prst="line">
            <a:avLst/>
          </a:prstGeom>
          <a:ln w="76200">
            <a:solidFill>
              <a:srgbClr val="B5D134">
                <a:alpha val="97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10892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_phot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81259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>
              <a:cs typeface="Calibri" panose="020F0502020204030204" pitchFamily="34" charset="0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>
              <a:cs typeface="Calibri" panose="020F050202020403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2800" b="1" dirty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998352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896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</a:t>
            </a:r>
            <a:br>
              <a:rPr lang="en-US"/>
            </a:br>
            <a:r>
              <a:rPr lang="en-US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579393" y="-573999"/>
            <a:ext cx="0" cy="3968587"/>
          </a:xfrm>
          <a:prstGeom prst="line">
            <a:avLst/>
          </a:prstGeom>
          <a:ln w="76200">
            <a:solidFill>
              <a:srgbClr val="39BDC7">
                <a:alpha val="97000"/>
              </a:srgb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03389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solidFill>
                  <a:srgbClr val="60334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775672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285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ABC1-9A39-4868-BF27-636B7D61E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50084" cy="1325563"/>
          </a:xfrm>
        </p:spPr>
        <p:txBody>
          <a:bodyPr/>
          <a:lstStyle>
            <a:lvl1pPr>
              <a:defRPr>
                <a:solidFill>
                  <a:srgbClr val="6033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96DE208-5FAF-44FF-BDF7-7A3DA655F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54287"/>
            <a:ext cx="7250082" cy="382749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US" sz="2400" b="1" dirty="0">
                <a:latin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add title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9D27A5-37D5-4E8B-85CC-7D18CC48EC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2437036"/>
            <a:ext cx="7250083" cy="4196520"/>
          </a:xfrm>
        </p:spPr>
        <p:txBody>
          <a:bodyPr lIns="0" tIns="72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6F04DE06-EAFE-4C13-8F7F-93D163421B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340185"/>
            <a:ext cx="3708400" cy="354185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1B8E9C-8C34-4AC2-AB60-E13161B79835}"/>
              </a:ext>
            </a:extLst>
          </p:cNvPr>
          <p:cNvCxnSpPr/>
          <p:nvPr userDrawn="1"/>
        </p:nvCxnSpPr>
        <p:spPr>
          <a:xfrm>
            <a:off x="8345978" y="108065"/>
            <a:ext cx="0" cy="6641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 title="Decorative">
            <a:extLst>
              <a:ext uri="{FF2B5EF4-FFF2-40B4-BE49-F238E27FC236}">
                <a16:creationId xmlns:a16="http://schemas.microsoft.com/office/drawing/2014/main" id="{D3E7A475-8C5F-487D-A1E8-01DDB6673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83601" y="3990109"/>
            <a:ext cx="1724430" cy="26434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8CED606E-49E4-4020-AC57-0CBFB65AE9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40101" y="3990108"/>
            <a:ext cx="1724430" cy="26434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1110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4197927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4461" y="1074809"/>
            <a:ext cx="575660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4461" y="2365537"/>
            <a:ext cx="575660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14461" y="3656265"/>
            <a:ext cx="575660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14461" y="4946994"/>
            <a:ext cx="575660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055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6055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6055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6055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765" y="1100290"/>
            <a:ext cx="3548930" cy="706213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766" y="2435633"/>
            <a:ext cx="3548930" cy="443644"/>
          </a:xfrm>
        </p:spPr>
        <p:txBody>
          <a:bodyPr lIns="0" anchor="t">
            <a:noAutofit/>
          </a:bodyPr>
          <a:lstStyle>
            <a:lvl1pPr marL="0" indent="0">
              <a:buNone/>
              <a:defRPr sz="3200" spc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907" y="3053749"/>
            <a:ext cx="3548931" cy="296232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99265" y="1192048"/>
            <a:ext cx="1" cy="3548930"/>
          </a:xfrm>
          <a:prstGeom prst="line">
            <a:avLst/>
          </a:prstGeom>
          <a:ln w="76200">
            <a:solidFill>
              <a:srgbClr val="39BDC7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5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74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567" y="2040520"/>
            <a:ext cx="4744567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068" y="4031658"/>
            <a:ext cx="4678065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680854" y="1419391"/>
            <a:ext cx="0" cy="4879571"/>
          </a:xfrm>
          <a:prstGeom prst="line">
            <a:avLst/>
          </a:prstGeom>
          <a:ln w="5715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596146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rgbClr val="603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0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Autofit/>
          </a:bodyPr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rgbClr val="39B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8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24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365773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17231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65003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H="1" flipV="1">
            <a:off x="8542368" y="1893391"/>
            <a:ext cx="1" cy="6855914"/>
          </a:xfrm>
          <a:prstGeom prst="line">
            <a:avLst/>
          </a:prstGeom>
          <a:ln w="7620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637573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39109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rgbClr val="603341"/>
                </a:solidFill>
                <a:latin typeface="Calibri" panose="020F0502020204030204" pitchFamily="34" charset="0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75883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636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US" sz="2400" b="1" dirty="0">
                <a:latin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1083294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US" sz="2400" b="1" dirty="0">
                <a:latin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478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-4288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729" y="936980"/>
            <a:ext cx="4394165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730" y="2407322"/>
            <a:ext cx="439416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3729" y="2811606"/>
            <a:ext cx="4394165" cy="3044825"/>
          </a:xfrm>
        </p:spPr>
        <p:txBody>
          <a:bodyPr lIns="0" tIns="72000">
            <a:normAutofit/>
          </a:bodyPr>
          <a:lstStyle>
            <a:lvl1pPr>
              <a:defRPr sz="24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defRPr sz="2400" b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defRPr sz="2000" b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2000" b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113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Autofit/>
          </a:bodyPr>
          <a:lstStyle>
            <a:lvl1pPr marL="0" indent="0">
              <a:buNone/>
              <a:defRPr lang="en-US" sz="2800" b="1" dirty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214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>
              <a:cs typeface="Calibri" panose="020F050202020403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81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>
              <a:cs typeface="Calibri" panose="020F0502020204030204" pitchFamily="34" charset="0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>
              <a:cs typeface="Calibri" panose="020F050202020403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2800" b="1" dirty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228600" lvl="0" indent="-228600"/>
            <a:r>
              <a:rPr lang="en-US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948018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60334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2400" b="1">
                <a:solidFill>
                  <a:srgbClr val="6033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2400" b="1">
                <a:solidFill>
                  <a:srgbClr val="6033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830018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solidFill>
                  <a:srgbClr val="60334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2184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5303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707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phot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822752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8728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6122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414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27310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3595037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079044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741213-43DF-AA4A-9E7B-6572438B2A9D}"/>
              </a:ext>
            </a:extLst>
          </p:cNvPr>
          <p:cNvSpPr/>
          <p:nvPr userDrawn="1"/>
        </p:nvSpPr>
        <p:spPr>
          <a:xfrm>
            <a:off x="8428892" y="3288323"/>
            <a:ext cx="3300046" cy="33000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670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374092-F53E-2F49-A43C-34427B1106CE}"/>
              </a:ext>
            </a:extLst>
          </p:cNvPr>
          <p:cNvSpPr/>
          <p:nvPr userDrawn="1"/>
        </p:nvSpPr>
        <p:spPr>
          <a:xfrm>
            <a:off x="8428892" y="3288323"/>
            <a:ext cx="3300046" cy="3300046"/>
          </a:xfrm>
          <a:prstGeom prst="ellipse">
            <a:avLst/>
          </a:prstGeom>
          <a:solidFill>
            <a:srgbClr val="49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322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F1EE07-F7D8-F34D-A3E4-EF380E8FD94B}"/>
              </a:ext>
            </a:extLst>
          </p:cNvPr>
          <p:cNvSpPr/>
          <p:nvPr userDrawn="1"/>
        </p:nvSpPr>
        <p:spPr>
          <a:xfrm>
            <a:off x="8428892" y="3288323"/>
            <a:ext cx="3300046" cy="3300046"/>
          </a:xfrm>
          <a:prstGeom prst="ellipse">
            <a:avLst/>
          </a:prstGeom>
          <a:solidFill>
            <a:srgbClr val="69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24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876770" y="1166369"/>
            <a:ext cx="0" cy="410535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715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-9031" y="2843581"/>
            <a:ext cx="10998911" cy="7794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8062" y="288843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27983" y="289138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028" y="288843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0074" y="288425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-4277635"/>
            <a:ext cx="0" cy="10854914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/>
          </a:p>
        </p:txBody>
      </p:sp>
      <p:sp>
        <p:nvSpPr>
          <p:cNvPr id="17" name="Rectangle 16" title="Decorative">
            <a:extLst>
              <a:ext uri="{FF2B5EF4-FFF2-40B4-BE49-F238E27FC236}">
                <a16:creationId xmlns:a16="http://schemas.microsoft.com/office/drawing/2014/main" id="{3B1EB7FF-0CBE-4D48-BDD5-24B41F1C3104}"/>
              </a:ext>
            </a:extLst>
          </p:cNvPr>
          <p:cNvSpPr/>
          <p:nvPr userDrawn="1"/>
        </p:nvSpPr>
        <p:spPr>
          <a:xfrm>
            <a:off x="1050201" y="5407325"/>
            <a:ext cx="11132767" cy="786621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2793BD6-90DA-4E45-8EEB-2E42F4710AA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75027" y="54593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8FAA7C5-F9FE-4765-95D1-7F3E63A69AD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21072" y="54622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B08DAC5-B567-4586-A1E1-ECF2B51DF63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67117" y="54593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2596E53-6C31-45B1-B6D1-BA7D831F44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13163" y="54551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CCF8BC-94FF-4CD5-8998-5415555C5249}"/>
              </a:ext>
            </a:extLst>
          </p:cNvPr>
          <p:cNvCxnSpPr>
            <a:cxnSpLocks/>
          </p:cNvCxnSpPr>
          <p:nvPr userDrawn="1"/>
        </p:nvCxnSpPr>
        <p:spPr>
          <a:xfrm>
            <a:off x="2077019" y="2258242"/>
            <a:ext cx="995305" cy="0"/>
          </a:xfrm>
          <a:prstGeom prst="straightConnector1">
            <a:avLst/>
          </a:prstGeom>
          <a:ln w="155575">
            <a:solidFill>
              <a:srgbClr val="39B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39A8550-E4C0-4C91-BEF9-B1D67D864F29}"/>
              </a:ext>
            </a:extLst>
          </p:cNvPr>
          <p:cNvCxnSpPr>
            <a:cxnSpLocks/>
          </p:cNvCxnSpPr>
          <p:nvPr userDrawn="1"/>
        </p:nvCxnSpPr>
        <p:spPr>
          <a:xfrm>
            <a:off x="4947240" y="2258242"/>
            <a:ext cx="995305" cy="0"/>
          </a:xfrm>
          <a:prstGeom prst="straightConnector1">
            <a:avLst/>
          </a:prstGeom>
          <a:ln w="155575">
            <a:solidFill>
              <a:srgbClr val="39B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3F3A91-19AE-492D-81FC-8372DCF51595}"/>
              </a:ext>
            </a:extLst>
          </p:cNvPr>
          <p:cNvCxnSpPr>
            <a:cxnSpLocks/>
          </p:cNvCxnSpPr>
          <p:nvPr userDrawn="1"/>
        </p:nvCxnSpPr>
        <p:spPr>
          <a:xfrm>
            <a:off x="7905178" y="2258242"/>
            <a:ext cx="995305" cy="0"/>
          </a:xfrm>
          <a:prstGeom prst="straightConnector1">
            <a:avLst/>
          </a:prstGeom>
          <a:ln w="155575">
            <a:solidFill>
              <a:srgbClr val="39B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244ACF-4B38-4492-BC84-BAB875FA5BF2}"/>
              </a:ext>
            </a:extLst>
          </p:cNvPr>
          <p:cNvCxnSpPr>
            <a:cxnSpLocks/>
          </p:cNvCxnSpPr>
          <p:nvPr userDrawn="1"/>
        </p:nvCxnSpPr>
        <p:spPr>
          <a:xfrm>
            <a:off x="3318723" y="4771451"/>
            <a:ext cx="995305" cy="0"/>
          </a:xfrm>
          <a:prstGeom prst="straightConnector1">
            <a:avLst/>
          </a:prstGeom>
          <a:ln w="155575">
            <a:solidFill>
              <a:srgbClr val="39B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26032E-DB75-495E-A246-39F7457B9DE8}"/>
              </a:ext>
            </a:extLst>
          </p:cNvPr>
          <p:cNvCxnSpPr>
            <a:cxnSpLocks/>
          </p:cNvCxnSpPr>
          <p:nvPr userDrawn="1"/>
        </p:nvCxnSpPr>
        <p:spPr>
          <a:xfrm>
            <a:off x="6188944" y="4771451"/>
            <a:ext cx="995305" cy="0"/>
          </a:xfrm>
          <a:prstGeom prst="straightConnector1">
            <a:avLst/>
          </a:prstGeom>
          <a:ln w="155575">
            <a:solidFill>
              <a:srgbClr val="39B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BEE22E-5C6E-48DF-BB3E-39E987591797}"/>
              </a:ext>
            </a:extLst>
          </p:cNvPr>
          <p:cNvCxnSpPr>
            <a:cxnSpLocks/>
          </p:cNvCxnSpPr>
          <p:nvPr userDrawn="1"/>
        </p:nvCxnSpPr>
        <p:spPr>
          <a:xfrm>
            <a:off x="9146882" y="4771451"/>
            <a:ext cx="995305" cy="0"/>
          </a:xfrm>
          <a:prstGeom prst="straightConnector1">
            <a:avLst/>
          </a:prstGeom>
          <a:ln w="155575">
            <a:solidFill>
              <a:srgbClr val="39BD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17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292937"/>
            <a:ext cx="2469806" cy="187074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295880"/>
            <a:ext cx="2469806" cy="187074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292937"/>
            <a:ext cx="2469806" cy="187074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288754"/>
            <a:ext cx="2469806" cy="187074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106894" y="-4006099"/>
            <a:ext cx="0" cy="1064617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916665" y="2281118"/>
            <a:ext cx="1935945" cy="1935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3762710" y="2281118"/>
            <a:ext cx="1935945" cy="1935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608755" y="2281118"/>
            <a:ext cx="1935945" cy="1935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454801" y="2281118"/>
            <a:ext cx="1935945" cy="19359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57128" y="2621581"/>
            <a:ext cx="1326710" cy="132671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76528" y="2621581"/>
            <a:ext cx="1326710" cy="132671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59428" y="2621581"/>
            <a:ext cx="1326710" cy="132671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16928" y="2621581"/>
            <a:ext cx="1326710" cy="132671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022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766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rgbClr val="B5D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rgbClr val="6033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274525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274525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6082589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5186707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6082589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5186707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97396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68138"/>
            <a:ext cx="4767262" cy="335036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spc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Autofit/>
          </a:bodyPr>
          <a:lstStyle>
            <a:lvl1pPr marL="0" indent="0">
              <a:buNone/>
              <a:defRPr sz="28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976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09702"/>
            <a:ext cx="4767262" cy="330880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800" spc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334909"/>
            <a:ext cx="4767262" cy="321901"/>
          </a:xfrm>
        </p:spPr>
        <p:txBody>
          <a:bodyPr lIns="0" anchor="t">
            <a:noAutofit/>
          </a:bodyPr>
          <a:lstStyle>
            <a:lvl1pPr marL="0" indent="0">
              <a:buNone/>
              <a:defRPr sz="28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/>
          </a:p>
        </p:txBody>
      </p:sp>
    </p:spTree>
    <p:extLst>
      <p:ext uri="{BB962C8B-B14F-4D97-AF65-F5344CB8AC3E}">
        <p14:creationId xmlns:p14="http://schemas.microsoft.com/office/powerpoint/2010/main" val="1624773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7E0BD10-6684-445C-B469-F71DFBFACD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09702"/>
            <a:ext cx="4767262" cy="330880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800" spc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9FCB1E2-AF91-452C-8A62-2A92EDD12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334909"/>
            <a:ext cx="4767262" cy="321901"/>
          </a:xfrm>
        </p:spPr>
        <p:txBody>
          <a:bodyPr lIns="0" anchor="t">
            <a:noAutofit/>
          </a:bodyPr>
          <a:lstStyle>
            <a:lvl1pPr marL="0" indent="0">
              <a:buNone/>
              <a:defRPr sz="28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571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401998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368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solidFill>
                  <a:srgbClr val="6033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95760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Calibri" panose="020F0502020204030204" pitchFamily="34" charset="0"/>
            </a:endParaRPr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/>
          </a:p>
        </p:txBody>
      </p:sp>
    </p:spTree>
    <p:extLst>
      <p:ext uri="{BB962C8B-B14F-4D97-AF65-F5344CB8AC3E}">
        <p14:creationId xmlns:p14="http://schemas.microsoft.com/office/powerpoint/2010/main" val="900109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60334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9200497" y="3637345"/>
            <a:ext cx="0" cy="3478103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/>
          </a:p>
        </p:txBody>
      </p:sp>
    </p:spTree>
    <p:extLst>
      <p:ext uri="{BB962C8B-B14F-4D97-AF65-F5344CB8AC3E}">
        <p14:creationId xmlns:p14="http://schemas.microsoft.com/office/powerpoint/2010/main" val="2437327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877" y="-1"/>
            <a:ext cx="2816352" cy="318224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0877" y="3334454"/>
            <a:ext cx="58842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473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54841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D83AEC-6910-48C2-BF0A-C9D033190B59}"/>
              </a:ext>
            </a:extLst>
          </p:cNvPr>
          <p:cNvSpPr/>
          <p:nvPr userDrawn="1"/>
        </p:nvSpPr>
        <p:spPr>
          <a:xfrm>
            <a:off x="0" y="5488473"/>
            <a:ext cx="12192000" cy="1371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2755" y="5771106"/>
            <a:ext cx="389364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6355" y="5601832"/>
            <a:ext cx="5522071" cy="1258242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PROGRAM NAME</a:t>
            </a:r>
          </a:p>
          <a:p>
            <a:pPr lvl="0"/>
            <a:r>
              <a:rPr lang="en-US"/>
              <a:t>Name@dep.nj.gov</a:t>
            </a:r>
            <a:br>
              <a:rPr lang="en-US"/>
            </a:br>
            <a:r>
              <a:rPr lang="en-US"/>
              <a:t>609-xxx-xxxx</a:t>
            </a:r>
          </a:p>
          <a:p>
            <a:pPr lvl="0"/>
            <a:r>
              <a:rPr lang="en-US"/>
              <a:t>NJ.GOV/DEP/</a:t>
            </a:r>
          </a:p>
        </p:txBody>
      </p:sp>
      <p:sp>
        <p:nvSpPr>
          <p:cNvPr id="8" name="Shape 62" title="Decorative">
            <a:extLst>
              <a:ext uri="{FF2B5EF4-FFF2-40B4-BE49-F238E27FC236}">
                <a16:creationId xmlns:a16="http://schemas.microsoft.com/office/drawing/2014/main" id="{C04C9239-55A5-448F-AA1A-63B6460558E9}"/>
              </a:ext>
            </a:extLst>
          </p:cNvPr>
          <p:cNvSpPr/>
          <p:nvPr userDrawn="1"/>
        </p:nvSpPr>
        <p:spPr>
          <a:xfrm rot="16200000" flipV="1">
            <a:off x="5140386" y="6172289"/>
            <a:ext cx="1140914" cy="0"/>
          </a:xfrm>
          <a:prstGeom prst="line">
            <a:avLst/>
          </a:prstGeom>
          <a:ln w="57150">
            <a:solidFill>
              <a:srgbClr val="B5D134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4525721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2F341A-4FC5-BE41-B335-291AFEBC2A3D}"/>
              </a:ext>
            </a:extLst>
          </p:cNvPr>
          <p:cNvSpPr txBox="1"/>
          <p:nvPr userDrawn="1"/>
        </p:nvSpPr>
        <p:spPr>
          <a:xfrm>
            <a:off x="-29374" y="6227058"/>
            <a:ext cx="12221374" cy="630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500">
              <a:latin typeface="Calibri" panose="020F050202020403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A4E50A22-135F-3544-8D4F-9414A7541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7" y="6294331"/>
            <a:ext cx="1502956" cy="4963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3E784-21DF-F941-9B80-DFFF8684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8AAF1CD1-0A77-9045-A48A-015706FFC8D8}" type="datetime1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E087D-3A85-964E-B7CC-41BDC3C5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WATER RESOURCE MANAGEMENT</a:t>
            </a:r>
          </a:p>
          <a:p>
            <a:r>
              <a:rPr lang="en-US" i="1"/>
              <a:t>Confidential &amp; Deliberative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A94B9-CDAD-ED48-A6ED-8292F22B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308552F9-7873-964F-AA22-3F5BF4A63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9E1D6F-0381-CD0F-3B67-3371008865CC}"/>
              </a:ext>
            </a:extLst>
          </p:cNvPr>
          <p:cNvSpPr txBox="1">
            <a:spLocks/>
          </p:cNvSpPr>
          <p:nvPr userDrawn="1"/>
        </p:nvSpPr>
        <p:spPr>
          <a:xfrm>
            <a:off x="0" y="-8919"/>
            <a:ext cx="12191999" cy="13255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A4D46B-8F53-2781-1A3F-0DC4761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39" y="-8921"/>
            <a:ext cx="11260975" cy="1325563"/>
          </a:xfrm>
          <a:noFill/>
          <a:ln>
            <a:noFill/>
          </a:ln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40F7BBF-0550-B67B-55B9-328210D903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374" y="25038"/>
            <a:ext cx="1006118" cy="12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63" Type="http://schemas.openxmlformats.org/officeDocument/2006/relationships/slideLayout" Target="../slideLayouts/slideLayout91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6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88.xml"/><Relationship Id="rId6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92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87.xml"/><Relationship Id="rId67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69AA3-751D-4A87-40CD-82EED2AE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019C-2F5E-8119-B641-73E006CFF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80840-C85D-F6BF-0478-C340780C4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8753A-CAC0-424F-B806-E3B9D42C5345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2F518-7C12-A6D5-7B40-E41C8EF6C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9EBE-CECA-D5AF-BEF5-793CA49C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25E27-EA71-4A68-AB60-DCB9186C5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C8A4E-171B-3A8B-9141-D667EDCF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73F7F-97F4-2387-0BF5-AF5943950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4ECC6-3F43-438B-305F-795195A51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46026D-717A-470F-92B5-9F7A8E5E254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C5339-5C0C-2F8F-00B2-6E8FBCD3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C420D-2969-A11D-D753-D5640309B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86DE9-2121-45D5-AEDC-46D75512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1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  <p:sldLayoutId id="2147483735" r:id="rId44"/>
    <p:sldLayoutId id="2147483736" r:id="rId45"/>
    <p:sldLayoutId id="2147483737" r:id="rId46"/>
    <p:sldLayoutId id="2147483738" r:id="rId47"/>
    <p:sldLayoutId id="2147483739" r:id="rId48"/>
    <p:sldLayoutId id="2147483740" r:id="rId49"/>
    <p:sldLayoutId id="2147483741" r:id="rId50"/>
    <p:sldLayoutId id="2147483742" r:id="rId51"/>
    <p:sldLayoutId id="2147483743" r:id="rId52"/>
    <p:sldLayoutId id="2147483744" r:id="rId53"/>
    <p:sldLayoutId id="2147483745" r:id="rId54"/>
    <p:sldLayoutId id="2147483746" r:id="rId55"/>
    <p:sldLayoutId id="2147483747" r:id="rId56"/>
    <p:sldLayoutId id="2147483748" r:id="rId57"/>
    <p:sldLayoutId id="2147483749" r:id="rId58"/>
    <p:sldLayoutId id="2147483750" r:id="rId59"/>
    <p:sldLayoutId id="2147483751" r:id="rId60"/>
    <p:sldLayoutId id="2147483752" r:id="rId61"/>
    <p:sldLayoutId id="2147483753" r:id="rId62"/>
    <p:sldLayoutId id="2147483754" r:id="rId63"/>
    <p:sldLayoutId id="2147483755" r:id="rId64"/>
    <p:sldLayoutId id="2147483756" r:id="rId65"/>
    <p:sldLayoutId id="2147483757" r:id="rId66"/>
    <p:sldLayoutId id="2147483758" r:id="rId6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ep.nj.gov/wiip/spending-dashboard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dep.nj.gov/wiip/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jleg.state.nj.us/Bills/2020/PL21/183_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cpedia.org/highway-signs/a/assistance.htm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picpedia.org/highway-signs/t/technical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2C01lO4mVInYzqqwevFvSw" TargetMode="External"/><Relationship Id="rId13" Type="http://schemas.openxmlformats.org/officeDocument/2006/relationships/image" Target="../media/image29.svg"/><Relationship Id="rId3" Type="http://schemas.openxmlformats.org/officeDocument/2006/relationships/image" Target="../media/image4.png"/><Relationship Id="rId7" Type="http://schemas.openxmlformats.org/officeDocument/2006/relationships/hyperlink" Target="https://twitter.com/NewJerseyDEP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5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11" Type="http://schemas.openxmlformats.org/officeDocument/2006/relationships/hyperlink" Target="https://www.instagram.com/nj.dep/" TargetMode="External"/><Relationship Id="rId5" Type="http://schemas.openxmlformats.org/officeDocument/2006/relationships/hyperlink" Target="https://www.facebook.com/newjerseydep" TargetMode="External"/><Relationship Id="rId15" Type="http://schemas.openxmlformats.org/officeDocument/2006/relationships/image" Target="../media/image31.sv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hyperlink" Target="https://www.linkedin.com/company/newjerseydep" TargetMode="Externa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991C5BF3-81B7-FD91-8D6D-50F983F26AD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r="11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Inventories into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011423"/>
            <a:ext cx="9575800" cy="33854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/>
              <a:t>Patricia (Trish) Ingelido </a:t>
            </a:r>
          </a:p>
          <a:p>
            <a:r>
              <a:rPr lang="en-US" sz="2400" b="1" dirty="0"/>
              <a:t>New Jersey Department of Environmental Protection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09307E-92B0-FB40-9967-EA721D73066D}"/>
              </a:ext>
            </a:extLst>
          </p:cNvPr>
          <p:cNvSpPr/>
          <p:nvPr/>
        </p:nvSpPr>
        <p:spPr>
          <a:xfrm>
            <a:off x="8642349" y="3926967"/>
            <a:ext cx="2955711" cy="2836874"/>
          </a:xfrm>
          <a:prstGeom prst="ellipse">
            <a:avLst/>
          </a:prstGeom>
          <a:solidFill>
            <a:srgbClr val="49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A000D75C-B267-3444-9D0B-81C36BD94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576" y="3844515"/>
            <a:ext cx="2455008" cy="25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9549C-DA11-E415-2ED1-2B182E64CAD9}"/>
              </a:ext>
            </a:extLst>
          </p:cNvPr>
          <p:cNvSpPr txBox="1"/>
          <p:nvPr/>
        </p:nvSpPr>
        <p:spPr>
          <a:xfrm>
            <a:off x="6366277" y="51719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NJDEP| Water Infrastructure Investment Plan | Spending Dashboard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E30C1-3074-E542-7399-06A19C2D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9" y="104749"/>
            <a:ext cx="6168618" cy="29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5BAC1-D1EF-829F-2255-8BBD2216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87" y="3429000"/>
            <a:ext cx="6096000" cy="3162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83613A-8BAF-430E-CECC-8C10E28A9F2D}"/>
              </a:ext>
            </a:extLst>
          </p:cNvPr>
          <p:cNvSpPr txBox="1"/>
          <p:nvPr/>
        </p:nvSpPr>
        <p:spPr>
          <a:xfrm>
            <a:off x="6640286" y="1483846"/>
            <a:ext cx="5239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NJDEP| Water Infrastructure Investment Plan |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C8EF7-3D29-4490-A165-562369E0F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39500"/>
            <a:ext cx="7436894" cy="51382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ClrTx/>
              <a:buSzTx/>
            </a:pPr>
            <a:endParaRPr lang="en-US" sz="2000" dirty="0"/>
          </a:p>
          <a:p>
            <a:r>
              <a:rPr lang="en-US" dirty="0">
                <a:solidFill>
                  <a:srgbClr val="050505"/>
                </a:solidFill>
                <a:latin typeface="Avenir Next"/>
                <a:cs typeface="Calibri" panose="020F0502020204030204" pitchFamily="34" charset="0"/>
              </a:rPr>
              <a:t>Beginning in 2018 NJDEP requested all CWS submit an inventory of Lead Service Lines with updates in 2020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Tx/>
              <a:buSzTx/>
            </a:pPr>
            <a:endParaRPr lang="en-US" dirty="0">
              <a:solidFill>
                <a:srgbClr val="050505"/>
              </a:solidFill>
              <a:latin typeface="Avenir Next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50505"/>
                </a:solidFill>
                <a:latin typeface="Avenir Next"/>
              </a:rPr>
              <a:t>July 2021, New Jersey’s </a:t>
            </a:r>
            <a:r>
              <a:rPr lang="en-US" dirty="0">
                <a:solidFill>
                  <a:srgbClr val="076FE5"/>
                </a:solidFill>
                <a:latin typeface="Avenir Next"/>
                <a:hlinkClick r:id="rId3"/>
              </a:rPr>
              <a:t>Lead Service Line Replacement Law</a:t>
            </a:r>
            <a:r>
              <a:rPr lang="en-US" dirty="0">
                <a:solidFill>
                  <a:srgbClr val="050505"/>
                </a:solidFill>
                <a:latin typeface="Avenir Next"/>
              </a:rPr>
              <a:t>, P.L. 2021, C. 183, requires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0505"/>
                </a:solidFill>
                <a:latin typeface="Avenir Next"/>
              </a:rPr>
              <a:t>CWS to replace all lead service lines in their distribution systems by 2031.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0505"/>
                </a:solidFill>
                <a:latin typeface="Avenir Next"/>
              </a:rPr>
              <a:t>develop inventories , submit to DEP, make </a:t>
            </a:r>
            <a:br>
              <a:rPr lang="en-US" dirty="0">
                <a:solidFill>
                  <a:srgbClr val="050505"/>
                </a:solidFill>
                <a:latin typeface="Avenir Next"/>
              </a:rPr>
            </a:br>
            <a:r>
              <a:rPr lang="en-US" dirty="0">
                <a:solidFill>
                  <a:srgbClr val="050505"/>
                </a:solidFill>
                <a:latin typeface="Avenir Next"/>
              </a:rPr>
              <a:t>available to the public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0505"/>
                </a:solidFill>
                <a:latin typeface="Avenir Next"/>
              </a:rPr>
              <a:t>notify property owners, tenants, and non-paying consumers served by lead service lines.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0505"/>
                </a:solidFill>
                <a:latin typeface="Avenir Next"/>
              </a:rPr>
              <a:t>provides funding pathways for LSLR projects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952CA248-8F17-03D4-17AB-307B14E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35" y="284604"/>
            <a:ext cx="4454013" cy="1025525"/>
          </a:xfrm>
        </p:spPr>
        <p:txBody>
          <a:bodyPr/>
          <a:lstStyle/>
          <a:p>
            <a:pPr algn="ctr"/>
            <a:r>
              <a:rPr lang="en-US" sz="4400" dirty="0">
                <a:latin typeface="Corbel" panose="020B0503020204020204" pitchFamily="34" charset="0"/>
              </a:rPr>
              <a:t>Lead Service Line Inventories in NJ </a:t>
            </a:r>
          </a:p>
        </p:txBody>
      </p:sp>
      <p:pic>
        <p:nvPicPr>
          <p:cNvPr id="2050" name="Picture 2" descr="About - PennJersey Environmental Consulting">
            <a:extLst>
              <a:ext uri="{FF2B5EF4-FFF2-40B4-BE49-F238E27FC236}">
                <a16:creationId xmlns:a16="http://schemas.microsoft.com/office/drawing/2014/main" id="{0E12F13B-F36B-66A4-CED7-0C6210BFA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5" r="11074"/>
          <a:stretch/>
        </p:blipFill>
        <p:spPr bwMode="auto">
          <a:xfrm>
            <a:off x="6972287" y="0"/>
            <a:ext cx="521971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3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14224-615D-4B1D-6734-81F7CF24C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DE2B-201A-9D1E-2DB2-13E804FC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4558"/>
            <a:ext cx="7729728" cy="13248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Service Line Inventories: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Dynamic Statistics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951B42-5E7D-8163-4550-44983E40E05F}"/>
              </a:ext>
            </a:extLst>
          </p:cNvPr>
          <p:cNvCxnSpPr>
            <a:cxnSpLocks/>
          </p:cNvCxnSpPr>
          <p:nvPr/>
        </p:nvCxnSpPr>
        <p:spPr>
          <a:xfrm>
            <a:off x="2087217" y="1874339"/>
            <a:ext cx="8090453" cy="0"/>
          </a:xfrm>
          <a:prstGeom prst="line">
            <a:avLst/>
          </a:prstGeom>
          <a:ln w="76200">
            <a:solidFill>
              <a:srgbClr val="69AF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1CF1A-CD62-AC76-82AC-7A8F3EBB4F08}"/>
              </a:ext>
            </a:extLst>
          </p:cNvPr>
          <p:cNvSpPr txBox="1">
            <a:spLocks/>
          </p:cNvSpPr>
          <p:nvPr/>
        </p:nvSpPr>
        <p:spPr>
          <a:xfrm>
            <a:off x="305271" y="1091412"/>
            <a:ext cx="4545498" cy="410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200"/>
              </a:spcBef>
            </a:pPr>
            <a:r>
              <a:rPr lang="en-US" sz="2400" b="1" dirty="0">
                <a:solidFill>
                  <a:srgbClr val="6033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estimates (2018-2020) were summary data by category </a:t>
            </a:r>
            <a:endParaRPr lang="en-US" sz="3000" b="1" dirty="0">
              <a:solidFill>
                <a:srgbClr val="6033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200"/>
              </a:spcBef>
            </a:pPr>
            <a:endParaRPr lang="en-US" sz="2400" b="1" dirty="0">
              <a:solidFill>
                <a:srgbClr val="6033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  <a:spcBef>
                <a:spcPts val="200"/>
              </a:spcBef>
            </a:pPr>
            <a:r>
              <a:rPr lang="en-US" sz="2400" b="1" dirty="0">
                <a:solidFill>
                  <a:srgbClr val="6033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2022 the first address level inventories submitted by water systems </a:t>
            </a:r>
          </a:p>
        </p:txBody>
      </p:sp>
      <p:pic>
        <p:nvPicPr>
          <p:cNvPr id="7" name="Picture 2" descr="Image result for lead pipe">
            <a:extLst>
              <a:ext uri="{FF2B5EF4-FFF2-40B4-BE49-F238E27FC236}">
                <a16:creationId xmlns:a16="http://schemas.microsoft.com/office/drawing/2014/main" id="{B392D75E-39F0-FF65-26A7-7EBB65A76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" b="6745"/>
          <a:stretch/>
        </p:blipFill>
        <p:spPr bwMode="auto">
          <a:xfrm>
            <a:off x="245201" y="4416344"/>
            <a:ext cx="4999461" cy="230203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54016C-D898-4210-732B-4951FAF1C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773563"/>
              </p:ext>
            </p:extLst>
          </p:nvPr>
        </p:nvGraphicFramePr>
        <p:xfrm>
          <a:off x="5304732" y="2253653"/>
          <a:ext cx="6745753" cy="432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406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DD0E-13C2-DE05-A92E-463806D5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688" y="979702"/>
            <a:ext cx="8142552" cy="587829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Prioritized Communities who:</a:t>
            </a:r>
          </a:p>
          <a:p>
            <a:pPr marL="0" indent="0">
              <a:buNone/>
            </a:pPr>
            <a:r>
              <a:rPr lang="en-US" sz="2400" dirty="0"/>
              <a:t> - meet the disadvantaged community criteria,</a:t>
            </a:r>
          </a:p>
          <a:p>
            <a:pPr marL="0" indent="0">
              <a:buNone/>
            </a:pPr>
            <a:r>
              <a:rPr lang="en-US" sz="2400" dirty="0"/>
              <a:t>- have not participated in SRF in previous 5 years, </a:t>
            </a:r>
          </a:p>
          <a:p>
            <a:pPr marL="0" indent="0">
              <a:buNone/>
            </a:pPr>
            <a:r>
              <a:rPr lang="en-US" sz="2400" dirty="0"/>
              <a:t>- For LSL TA those that have large number of lead or </a:t>
            </a:r>
            <a:r>
              <a:rPr lang="en-US" sz="2400" dirty="0" err="1"/>
              <a:t>unknowm</a:t>
            </a:r>
            <a:r>
              <a:rPr lang="en-US" sz="2400" dirty="0"/>
              <a:t> service lines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NJTAP</a:t>
            </a:r>
          </a:p>
          <a:p>
            <a:r>
              <a:rPr lang="en-US" sz="2400" dirty="0"/>
              <a:t>Options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Navigation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Financial and Needs Assessments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Engagement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Engineering Services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EPA Accelerator Program and GLO Program</a:t>
            </a:r>
          </a:p>
          <a:p>
            <a:r>
              <a:rPr lang="en-US" sz="2400" dirty="0"/>
              <a:t>10 communities in NJ participating </a:t>
            </a:r>
          </a:p>
          <a:p>
            <a:r>
              <a:rPr lang="en-US" sz="2400" dirty="0"/>
              <a:t>Additional NJ communities in 2025 through GLO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400" b="1" dirty="0"/>
              <a:t>Inventory development and addressing unknowns continues to be one of the greatest needs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C4B3ADC0-FFDD-9983-818B-7021D3C2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" y="0"/>
            <a:ext cx="3708402" cy="2469178"/>
          </a:xfrm>
          <a:prstGeom prst="rect">
            <a:avLst/>
          </a:prstGeom>
        </p:spPr>
      </p:pic>
      <p:pic>
        <p:nvPicPr>
          <p:cNvPr id="10" name="Picture 9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11373D6A-8041-1456-ADF0-4B806584D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3890940"/>
            <a:ext cx="3937689" cy="2621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1CAC7F-48E0-E0D5-613D-0EA7E9740456}"/>
              </a:ext>
            </a:extLst>
          </p:cNvPr>
          <p:cNvSpPr txBox="1"/>
          <p:nvPr/>
        </p:nvSpPr>
        <p:spPr>
          <a:xfrm>
            <a:off x="4172436" y="271816"/>
            <a:ext cx="7581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+mj-ea"/>
                <a:cs typeface="+mj-cs"/>
              </a:rPr>
              <a:t>NJ Technical Assistance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64188-F117-7A39-AB26-FCB7F2496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28" y="1846283"/>
            <a:ext cx="2723832" cy="271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D7397-4461-AC9A-DF8A-3C6BDEAD04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152" b="33330"/>
          <a:stretch/>
        </p:blipFill>
        <p:spPr>
          <a:xfrm>
            <a:off x="8432801" y="2424227"/>
            <a:ext cx="3392842" cy="17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6EEFD-9101-3851-84F1-11EF7BFB5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353A-3221-25F4-E916-46C3C22C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7" y="365938"/>
            <a:ext cx="10668000" cy="13248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Importance of Community Engagement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727C74-215D-6870-A5F5-A859A429C136}"/>
              </a:ext>
            </a:extLst>
          </p:cNvPr>
          <p:cNvCxnSpPr>
            <a:cxnSpLocks/>
          </p:cNvCxnSpPr>
          <p:nvPr/>
        </p:nvCxnSpPr>
        <p:spPr>
          <a:xfrm>
            <a:off x="2087217" y="1874339"/>
            <a:ext cx="8090453" cy="0"/>
          </a:xfrm>
          <a:prstGeom prst="line">
            <a:avLst/>
          </a:prstGeom>
          <a:ln w="76200">
            <a:solidFill>
              <a:srgbClr val="69AF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D39CB-E30A-7D76-9CDF-3FBB2B192668}"/>
              </a:ext>
            </a:extLst>
          </p:cNvPr>
          <p:cNvSpPr txBox="1">
            <a:spLocks/>
          </p:cNvSpPr>
          <p:nvPr/>
        </p:nvSpPr>
        <p:spPr>
          <a:xfrm>
            <a:off x="745909" y="2241479"/>
            <a:ext cx="10925470" cy="1350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200"/>
              </a:spcBef>
            </a:pPr>
            <a:r>
              <a:rPr lang="en-US" sz="2400" b="1" dirty="0">
                <a:solidFill>
                  <a:srgbClr val="6033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funding is not the only hurdle, participation from community is necessary for a successful , public notification is a critical first step but additional outreach strategies are needed at all levels. </a:t>
            </a:r>
          </a:p>
          <a:p>
            <a:pPr marL="342900" indent="-342900" algn="l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033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6033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41EE57-858A-B5D1-835A-0FB9F507E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" y="3098155"/>
            <a:ext cx="2925975" cy="2188008"/>
          </a:xfrm>
          <a:prstGeom prst="rect">
            <a:avLst/>
          </a:prstGeom>
        </p:spPr>
      </p:pic>
      <p:pic>
        <p:nvPicPr>
          <p:cNvPr id="7" name="Picture 2" descr="our-water's-worth-it">
            <a:extLst>
              <a:ext uri="{FF2B5EF4-FFF2-40B4-BE49-F238E27FC236}">
                <a16:creationId xmlns:a16="http://schemas.microsoft.com/office/drawing/2014/main" id="{743FCC48-BDDA-21C7-6091-146C1AF2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" b="1"/>
          <a:stretch/>
        </p:blipFill>
        <p:spPr bwMode="auto">
          <a:xfrm>
            <a:off x="3424850" y="3128792"/>
            <a:ext cx="3957182" cy="199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CF3E8-65A6-ED52-982C-A0C6BB16D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224" y="3151305"/>
            <a:ext cx="4196475" cy="1948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52FC45-C26A-641F-13A4-DD80DB57C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87" y="5176986"/>
            <a:ext cx="1550030" cy="1530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3BFBEB-8B98-8B5F-BC2B-36650D349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614" y="5202833"/>
            <a:ext cx="1550030" cy="1504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598D57-0668-712A-CE65-A89EB5074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4510" y="5180970"/>
            <a:ext cx="1661708" cy="15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5B1DD-88AA-3268-5F4A-2F5A48F0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66" y="3594535"/>
            <a:ext cx="6887113" cy="3263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F4AFAC-A199-077B-7F1F-2A03C67A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4" r="5971" b="-1"/>
          <a:stretch/>
        </p:blipFill>
        <p:spPr>
          <a:xfrm>
            <a:off x="0" y="159314"/>
            <a:ext cx="6834704" cy="34352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944E4F-B3AD-E7D5-C18B-4020D56332F1}"/>
              </a:ext>
            </a:extLst>
          </p:cNvPr>
          <p:cNvSpPr txBox="1">
            <a:spLocks/>
          </p:cNvSpPr>
          <p:nvPr/>
        </p:nvSpPr>
        <p:spPr>
          <a:xfrm>
            <a:off x="6916598" y="133881"/>
            <a:ext cx="4850860" cy="681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Community 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2DE36-FCED-36F1-AA06-0C226D5C2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676" y="981071"/>
            <a:ext cx="4411782" cy="2447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09865-A81D-BACC-3DD1-416BC11E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6" y="3779819"/>
            <a:ext cx="5088595" cy="28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B2C5-E521-A3CE-FF7E-ED324A449675}"/>
              </a:ext>
            </a:extLst>
          </p:cNvPr>
          <p:cNvSpPr txBox="1">
            <a:spLocks/>
          </p:cNvSpPr>
          <p:nvPr/>
        </p:nvSpPr>
        <p:spPr>
          <a:xfrm>
            <a:off x="3472107" y="220614"/>
            <a:ext cx="7729728" cy="678699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>
                <a:cs typeface="Gill Sans" panose="020B0502020104020203" pitchFamily="34" charset="-79"/>
              </a:rPr>
              <a:t>Funding for LSL Replacement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FD80D-861F-798D-6D55-D55F60C1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681"/>
          <a:stretch/>
        </p:blipFill>
        <p:spPr>
          <a:xfrm>
            <a:off x="266871" y="920553"/>
            <a:ext cx="11130472" cy="3937556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29B7528-05CC-66B6-51B3-6BC06A9B6E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96" r="4530"/>
          <a:stretch/>
        </p:blipFill>
        <p:spPr>
          <a:xfrm>
            <a:off x="181236" y="4647258"/>
            <a:ext cx="8320943" cy="2210742"/>
          </a:xfrm>
          <a:prstGeom prst="rect">
            <a:avLst/>
          </a:prstGeom>
        </p:spPr>
      </p:pic>
      <p:pic>
        <p:nvPicPr>
          <p:cNvPr id="7170" name="Picture 2" descr="New Jersey Water Bank">
            <a:extLst>
              <a:ext uri="{FF2B5EF4-FFF2-40B4-BE49-F238E27FC236}">
                <a16:creationId xmlns:a16="http://schemas.microsoft.com/office/drawing/2014/main" id="{386FE493-AAE3-0EC8-FBE4-8969DE44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2"/>
            <a:ext cx="3795293" cy="9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08AE4C-3C42-173A-207B-18E2B120E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050" y="4743102"/>
            <a:ext cx="2284090" cy="21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D9889-46A7-E9FB-5CC5-29747D31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FED89-BBA7-2D01-90AE-CC3C587F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56" y="963621"/>
            <a:ext cx="11448656" cy="3529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Disadvantaged Communities participating in the TA programs are eligible for planning and design grants </a:t>
            </a:r>
          </a:p>
          <a:p>
            <a:r>
              <a:rPr lang="en-US" sz="2400" dirty="0"/>
              <a:t>NJWB intends to use up to $60 million in SFY22 to SFY25 water infrastructure state appropriation funds for guaranteed PF and funds for capital improvement project sponsored by applicants participating in the Technical Assistance program</a:t>
            </a:r>
          </a:p>
          <a:p>
            <a:r>
              <a:rPr lang="en-US" sz="2400" dirty="0"/>
              <a:t>This will ensure that funding will be available for DACs’ projects upon completion of the planning and design process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3B1A37-BFEC-2016-59F8-0C4324D7C202}"/>
              </a:ext>
            </a:extLst>
          </p:cNvPr>
          <p:cNvSpPr txBox="1"/>
          <p:nvPr/>
        </p:nvSpPr>
        <p:spPr>
          <a:xfrm>
            <a:off x="366357" y="273324"/>
            <a:ext cx="11448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  <a:ea typeface="+mj-ea"/>
                <a:cs typeface="+mj-cs"/>
              </a:rPr>
              <a:t>Connecting Technical Assistance and Funding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4ED38-1E9E-00B7-71EB-054D8227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2" y="4129761"/>
            <a:ext cx="10306119" cy="24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2E283-559E-D65F-BACA-B14B59EE6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225EBA2-A3D6-A854-441A-A904916154C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r="113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EE8785F-67FB-87A3-0648-BEAC81BD9D78}"/>
              </a:ext>
            </a:extLst>
          </p:cNvPr>
          <p:cNvSpPr/>
          <p:nvPr/>
        </p:nvSpPr>
        <p:spPr>
          <a:xfrm>
            <a:off x="8642349" y="3926967"/>
            <a:ext cx="2955711" cy="2836874"/>
          </a:xfrm>
          <a:prstGeom prst="ellipse">
            <a:avLst/>
          </a:prstGeom>
          <a:solidFill>
            <a:srgbClr val="49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B352E2-E774-B55D-8012-3AE645B3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426" y="3821659"/>
            <a:ext cx="2455008" cy="2570344"/>
          </a:xfrm>
          <a:prstGeom prst="rect">
            <a:avLst/>
          </a:prstGeom>
        </p:spPr>
      </p:pic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8551FA97-86B7-C746-3C47-AE1F265AAB6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965695" y="4816186"/>
            <a:ext cx="9575800" cy="3381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Patricia.Ingelido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@dep.nj.gov</a:t>
            </a:r>
          </a:p>
        </p:txBody>
      </p:sp>
      <p:pic>
        <p:nvPicPr>
          <p:cNvPr id="13" name="Picture 2" descr="New Jersey Water Bank">
            <a:extLst>
              <a:ext uri="{FF2B5EF4-FFF2-40B4-BE49-F238E27FC236}">
                <a16:creationId xmlns:a16="http://schemas.microsoft.com/office/drawing/2014/main" id="{38E5B5F8-6319-B100-83D0-0E68D625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" y="378426"/>
            <a:ext cx="3795293" cy="9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9701D9-0704-E364-A31F-A9D52FD97BDF}"/>
              </a:ext>
            </a:extLst>
          </p:cNvPr>
          <p:cNvGrpSpPr/>
          <p:nvPr/>
        </p:nvGrpSpPr>
        <p:grpSpPr>
          <a:xfrm>
            <a:off x="1055174" y="6145860"/>
            <a:ext cx="4379259" cy="617981"/>
            <a:chOff x="4982938" y="5880082"/>
            <a:chExt cx="4379259" cy="617981"/>
          </a:xfrm>
        </p:grpSpPr>
        <p:sp>
          <p:nvSpPr>
            <p:cNvPr id="15" name="Text Placeholder 6">
              <a:extLst>
                <a:ext uri="{FF2B5EF4-FFF2-40B4-BE49-F238E27FC236}">
                  <a16:creationId xmlns:a16="http://schemas.microsoft.com/office/drawing/2014/main" id="{EAB6A0CD-BDFD-79DB-68D5-1267DD76148D}"/>
                </a:ext>
              </a:extLst>
            </p:cNvPr>
            <p:cNvSpPr txBox="1">
              <a:spLocks/>
            </p:cNvSpPr>
            <p:nvPr/>
          </p:nvSpPr>
          <p:spPr>
            <a:xfrm>
              <a:off x="6869409" y="5880082"/>
              <a:ext cx="2492788" cy="6179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tx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b="1" i="0" kern="120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b="0" i="0" kern="120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2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44F7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@newjerseydep</a:t>
              </a:r>
            </a:p>
          </p:txBody>
        </p:sp>
        <p:pic>
          <p:nvPicPr>
            <p:cNvPr id="16" name="Picture 15" descr="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3F53691A-30FB-9864-52CF-780075FC6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7873"/>
            <a:stretch/>
          </p:blipFill>
          <p:spPr>
            <a:xfrm>
              <a:off x="4982938" y="5945544"/>
              <a:ext cx="409981" cy="426397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583BF59-C8A1-CB51-863C-184EF7191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379" t="-15253" r="51200"/>
            <a:stretch/>
          </p:blipFill>
          <p:spPr>
            <a:xfrm>
              <a:off x="5451642" y="5880510"/>
              <a:ext cx="433971" cy="491431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F3BD320F-2DE9-5D5B-A4EB-12288B6F2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652"/>
            <a:stretch/>
          </p:blipFill>
          <p:spPr>
            <a:xfrm>
              <a:off x="5902391" y="5956368"/>
              <a:ext cx="469681" cy="426396"/>
            </a:xfrm>
            <a:prstGeom prst="rect">
              <a:avLst/>
            </a:prstGeom>
          </p:spPr>
        </p:pic>
        <p:pic>
          <p:nvPicPr>
            <p:cNvPr id="21" name="Picture 20" descr="Logo&#10;&#10;Description automatically generated">
              <a:hlinkClick r:id="rId9"/>
              <a:extLst>
                <a:ext uri="{FF2B5EF4-FFF2-40B4-BE49-F238E27FC236}">
                  <a16:creationId xmlns:a16="http://schemas.microsoft.com/office/drawing/2014/main" id="{F0A15359-3537-CAC3-DAE4-BE26E87AC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32509" y="5947978"/>
              <a:ext cx="536265" cy="426396"/>
            </a:xfrm>
            <a:prstGeom prst="rect">
              <a:avLst/>
            </a:prstGeom>
          </p:spPr>
        </p:pic>
      </p:grpSp>
      <p:pic>
        <p:nvPicPr>
          <p:cNvPr id="22" name="Picture 21" descr="Logo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5F605EDD-386C-3E59-EE29-0C5D9D250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55" r="25424"/>
          <a:stretch/>
        </p:blipFill>
        <p:spPr>
          <a:xfrm>
            <a:off x="5879014" y="6226546"/>
            <a:ext cx="433971" cy="426397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30C8D6D-92CA-4CFD-E8FB-D82506046C05}"/>
              </a:ext>
            </a:extLst>
          </p:cNvPr>
          <p:cNvSpPr txBox="1">
            <a:spLocks/>
          </p:cNvSpPr>
          <p:nvPr/>
        </p:nvSpPr>
        <p:spPr>
          <a:xfrm>
            <a:off x="6413389" y="6115529"/>
            <a:ext cx="1250003" cy="617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1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4F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@nj.dep</a:t>
            </a:r>
          </a:p>
        </p:txBody>
      </p:sp>
      <p:pic>
        <p:nvPicPr>
          <p:cNvPr id="26" name="Graphic 25" descr="Email with solid fill">
            <a:extLst>
              <a:ext uri="{FF2B5EF4-FFF2-40B4-BE49-F238E27FC236}">
                <a16:creationId xmlns:a16="http://schemas.microsoft.com/office/drawing/2014/main" id="{52284600-C48D-B93D-F6F7-802B9DFAC1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2845" y="4558848"/>
            <a:ext cx="731694" cy="731694"/>
          </a:xfrm>
          <a:prstGeom prst="rect">
            <a:avLst/>
          </a:prstGeom>
        </p:spPr>
      </p:pic>
      <p:pic>
        <p:nvPicPr>
          <p:cNvPr id="27" name="Graphic 26" descr="Internet with solid fill">
            <a:extLst>
              <a:ext uri="{FF2B5EF4-FFF2-40B4-BE49-F238E27FC236}">
                <a16:creationId xmlns:a16="http://schemas.microsoft.com/office/drawing/2014/main" id="{C33CEEAA-D722-8A25-D895-1FD1433CBD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1203" y="5180901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A9DD990-2C3B-E030-0D97-875356EBF3AC}"/>
              </a:ext>
            </a:extLst>
          </p:cNvPr>
          <p:cNvSpPr txBox="1"/>
          <p:nvPr/>
        </p:nvSpPr>
        <p:spPr>
          <a:xfrm>
            <a:off x="1140039" y="5479062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www.nj.gov/dep/watersupply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C984CFB0-BE32-6E2E-2B76-6397FF1D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86" y="4549843"/>
            <a:ext cx="2874817" cy="12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0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79FCDD587B5458B1A2D37B3523A6B" ma:contentTypeVersion="17" ma:contentTypeDescription="Create a new document." ma:contentTypeScope="" ma:versionID="a33da118376bf55f87bb9fcfa2568bfe">
  <xsd:schema xmlns:xsd="http://www.w3.org/2001/XMLSchema" xmlns:xs="http://www.w3.org/2001/XMLSchema" xmlns:p="http://schemas.microsoft.com/office/2006/metadata/properties" xmlns:ns2="a58463bb-4de0-41ad-8455-50b19833fd2d" xmlns:ns3="3a26aa70-6ff8-4c87-b409-c5682c159dc8" targetNamespace="http://schemas.microsoft.com/office/2006/metadata/properties" ma:root="true" ma:fieldsID="62f7108c24ddca353c1d8161140f1548" ns2:_="" ns3:_="">
    <xsd:import namespace="a58463bb-4de0-41ad-8455-50b19833fd2d"/>
    <xsd:import namespace="3a26aa70-6ff8-4c87-b409-c5682c159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urrentdocumentforreview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463bb-4de0-41ad-8455-50b19833fd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81b0449-a7ed-439f-be55-0163d7004e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urrentdocumentforreview" ma:index="22" nillable="true" ma:displayName="current document for review" ma:default="1" ma:format="Dropdown" ma:internalName="currentdocumentforreview">
      <xsd:simpleType>
        <xsd:restriction base="dms:Boolea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6aa70-6ff8-4c87-b409-c5682c159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8c01164-28f1-4144-81a5-5b5e0a2208e6}" ma:internalName="TaxCatchAll" ma:showField="CatchAllData" ma:web="3a26aa70-6ff8-4c87-b409-c5682c159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463bb-4de0-41ad-8455-50b19833fd2d">
      <Terms xmlns="http://schemas.microsoft.com/office/infopath/2007/PartnerControls"/>
    </lcf76f155ced4ddcb4097134ff3c332f>
    <currentdocumentforreview xmlns="a58463bb-4de0-41ad-8455-50b19833fd2d">true</currentdocumentforreview>
    <TaxCatchAll xmlns="3a26aa70-6ff8-4c87-b409-c5682c159dc8" xsi:nil="true"/>
  </documentManagement>
</p:properties>
</file>

<file path=customXml/itemProps1.xml><?xml version="1.0" encoding="utf-8"?>
<ds:datastoreItem xmlns:ds="http://schemas.openxmlformats.org/officeDocument/2006/customXml" ds:itemID="{40E21D20-CABD-42AF-BD0A-4D7823966E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9B93FD-1337-4A79-B0D7-48F068899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463bb-4de0-41ad-8455-50b19833fd2d"/>
    <ds:schemaRef ds:uri="3a26aa70-6ff8-4c87-b409-c5682c159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9E2A14-0D5A-4B38-9C91-4F8D7BA7975C}">
  <ds:schemaRefs>
    <ds:schemaRef ds:uri="http://purl.org/dc/terms/"/>
    <ds:schemaRef ds:uri="3a26aa70-6ff8-4c87-b409-c5682c159dc8"/>
    <ds:schemaRef ds:uri="http://schemas.microsoft.com/office/2006/documentManagement/types"/>
    <ds:schemaRef ds:uri="http://schemas.microsoft.com/office/infopath/2007/PartnerControls"/>
    <ds:schemaRef ds:uri="a58463bb-4de0-41ad-8455-50b19833fd2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400</Words>
  <Application>Microsoft Office PowerPoint</Application>
  <PresentationFormat>Widescreen</PresentationFormat>
  <Paragraphs>57</Paragraphs>
  <Slides>10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Avenir Next</vt:lpstr>
      <vt:lpstr>Calibri</vt:lpstr>
      <vt:lpstr>Calibri Light</vt:lpstr>
      <vt:lpstr>Corbel</vt:lpstr>
      <vt:lpstr>Courier New</vt:lpstr>
      <vt:lpstr>Gill Sans</vt:lpstr>
      <vt:lpstr>office theme</vt:lpstr>
      <vt:lpstr>1_Office Theme</vt:lpstr>
      <vt:lpstr>2_Office Theme</vt:lpstr>
      <vt:lpstr>Inventories into Action</vt:lpstr>
      <vt:lpstr>Lead Service Line Inventories in NJ </vt:lpstr>
      <vt:lpstr>Service Line Inventories:  A Dynamic Statistics </vt:lpstr>
      <vt:lpstr>PowerPoint Presentation</vt:lpstr>
      <vt:lpstr>Importance of Community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Ingelido, Patricia [DEP]</cp:lastModifiedBy>
  <cp:revision>25</cp:revision>
  <dcterms:created xsi:type="dcterms:W3CDTF">2013-07-15T20:26:40Z</dcterms:created>
  <dcterms:modified xsi:type="dcterms:W3CDTF">2024-11-17T20:51:13Z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0x01010077F79FCDD587B5458B1A2D37B3523A6B</vt:lpwstr>
  </property>
  <property fmtid="{D5CDD505-2E9C-101B-9397-08002B2CF9AE}" pid="3" name="MediaServiceImageTags">
    <vt:lpwstr/>
  </property>
</Properties>
</file>