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  <p:sldMasterId id="2147483768" r:id="rId2"/>
    <p:sldMasterId id="2147483795" r:id="rId3"/>
    <p:sldMasterId id="2147483810" r:id="rId4"/>
    <p:sldMasterId id="2147483825" r:id="rId5"/>
    <p:sldMasterId id="2147483840" r:id="rId6"/>
    <p:sldMasterId id="2147483852" r:id="rId7"/>
    <p:sldMasterId id="2147483867" r:id="rId8"/>
    <p:sldMasterId id="2147483882" r:id="rId9"/>
  </p:sldMasterIdLst>
  <p:notesMasterIdLst>
    <p:notesMasterId r:id="rId45"/>
  </p:notesMasterIdLst>
  <p:sldIdLst>
    <p:sldId id="392" r:id="rId10"/>
    <p:sldId id="393" r:id="rId11"/>
    <p:sldId id="425" r:id="rId12"/>
    <p:sldId id="408" r:id="rId13"/>
    <p:sldId id="428" r:id="rId14"/>
    <p:sldId id="410" r:id="rId15"/>
    <p:sldId id="411" r:id="rId16"/>
    <p:sldId id="412" r:id="rId17"/>
    <p:sldId id="413" r:id="rId18"/>
    <p:sldId id="414" r:id="rId19"/>
    <p:sldId id="405" r:id="rId20"/>
    <p:sldId id="419" r:id="rId21"/>
    <p:sldId id="420" r:id="rId22"/>
    <p:sldId id="445" r:id="rId23"/>
    <p:sldId id="433" r:id="rId24"/>
    <p:sldId id="434" r:id="rId25"/>
    <p:sldId id="429" r:id="rId26"/>
    <p:sldId id="435" r:id="rId27"/>
    <p:sldId id="436" r:id="rId28"/>
    <p:sldId id="437" r:id="rId29"/>
    <p:sldId id="438" r:id="rId30"/>
    <p:sldId id="439" r:id="rId31"/>
    <p:sldId id="440" r:id="rId32"/>
    <p:sldId id="451" r:id="rId33"/>
    <p:sldId id="446" r:id="rId34"/>
    <p:sldId id="441" r:id="rId35"/>
    <p:sldId id="442" r:id="rId36"/>
    <p:sldId id="447" r:id="rId37"/>
    <p:sldId id="448" r:id="rId38"/>
    <p:sldId id="443" r:id="rId39"/>
    <p:sldId id="444" r:id="rId40"/>
    <p:sldId id="421" r:id="rId41"/>
    <p:sldId id="426" r:id="rId42"/>
    <p:sldId id="422" r:id="rId43"/>
    <p:sldId id="424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82948" autoAdjust="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30C459-90FB-4BA6-938A-1E089C77FCE8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39DA8D5A-46D3-4D71-8866-F183F0AFD208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3200" dirty="0" smtClean="0"/>
            <a:t>Digester Feed</a:t>
          </a:r>
          <a:endParaRPr lang="en-US" sz="3200" dirty="0"/>
        </a:p>
      </dgm:t>
    </dgm:pt>
    <dgm:pt modelId="{5076FC66-8604-4E3F-AA47-B625D60998D3}" type="parTrans" cxnId="{DE2F057B-E6AE-49AB-B161-C8DF18D715D9}">
      <dgm:prSet/>
      <dgm:spPr/>
      <dgm:t>
        <a:bodyPr/>
        <a:lstStyle/>
        <a:p>
          <a:endParaRPr lang="en-US"/>
        </a:p>
      </dgm:t>
    </dgm:pt>
    <dgm:pt modelId="{FF0B25A9-85B6-40E6-9072-C3505D72E997}" type="sibTrans" cxnId="{DE2F057B-E6AE-49AB-B161-C8DF18D715D9}">
      <dgm:prSet/>
      <dgm:spPr/>
      <dgm:t>
        <a:bodyPr/>
        <a:lstStyle/>
        <a:p>
          <a:endParaRPr lang="en-US"/>
        </a:p>
      </dgm:t>
    </dgm:pt>
    <dgm:pt modelId="{5BBA4F25-C6C2-47C2-A15B-A08EC636762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200" dirty="0" smtClean="0"/>
            <a:t>Organic Acids</a:t>
          </a:r>
          <a:endParaRPr lang="en-US" sz="3200" dirty="0"/>
        </a:p>
      </dgm:t>
    </dgm:pt>
    <dgm:pt modelId="{C20B31A8-90F9-4293-B280-DA5369E2FDA3}" type="parTrans" cxnId="{75B3FA3B-7D0A-4597-A028-0FB3DFFCFD4D}">
      <dgm:prSet/>
      <dgm:spPr/>
      <dgm:t>
        <a:bodyPr/>
        <a:lstStyle/>
        <a:p>
          <a:endParaRPr lang="en-US"/>
        </a:p>
      </dgm:t>
    </dgm:pt>
    <dgm:pt modelId="{9F7BD5FF-E5BB-431C-B0A0-164791DA91A5}" type="sibTrans" cxnId="{75B3FA3B-7D0A-4597-A028-0FB3DFFCFD4D}">
      <dgm:prSet/>
      <dgm:spPr/>
      <dgm:t>
        <a:bodyPr/>
        <a:lstStyle/>
        <a:p>
          <a:endParaRPr lang="en-US"/>
        </a:p>
      </dgm:t>
    </dgm:pt>
    <dgm:pt modelId="{32BD37E6-6508-4B18-A92C-D84F8C007400}">
      <dgm:prSet phldrT="[Text]" custT="1"/>
      <dgm:spPr/>
      <dgm:t>
        <a:bodyPr/>
        <a:lstStyle/>
        <a:p>
          <a:r>
            <a:rPr lang="en-US" sz="4400" dirty="0" smtClean="0"/>
            <a:t>Methane</a:t>
          </a:r>
          <a:endParaRPr lang="en-US" sz="4400" dirty="0"/>
        </a:p>
      </dgm:t>
    </dgm:pt>
    <dgm:pt modelId="{41B919C0-C4F7-4D44-A338-ECDD3A9662F9}" type="parTrans" cxnId="{72E9B6CB-C8B4-4CEC-8426-C140AB690BE7}">
      <dgm:prSet/>
      <dgm:spPr/>
      <dgm:t>
        <a:bodyPr/>
        <a:lstStyle/>
        <a:p>
          <a:endParaRPr lang="en-US"/>
        </a:p>
      </dgm:t>
    </dgm:pt>
    <dgm:pt modelId="{6D16E428-A2B3-4835-B6A8-BFFDE0336046}" type="sibTrans" cxnId="{72E9B6CB-C8B4-4CEC-8426-C140AB690BE7}">
      <dgm:prSet/>
      <dgm:spPr/>
      <dgm:t>
        <a:bodyPr/>
        <a:lstStyle/>
        <a:p>
          <a:endParaRPr lang="en-US"/>
        </a:p>
      </dgm:t>
    </dgm:pt>
    <dgm:pt modelId="{F14BEC8E-FB7D-4C70-A882-1D121BE9AC8F}" type="pres">
      <dgm:prSet presAssocID="{B930C459-90FB-4BA6-938A-1E089C77FCE8}" presName="linearFlow" presStyleCnt="0">
        <dgm:presLayoutVars>
          <dgm:resizeHandles val="exact"/>
        </dgm:presLayoutVars>
      </dgm:prSet>
      <dgm:spPr/>
    </dgm:pt>
    <dgm:pt modelId="{FA9736B6-77A0-47B4-821B-0B68FAA5057E}" type="pres">
      <dgm:prSet presAssocID="{39DA8D5A-46D3-4D71-8866-F183F0AFD208}" presName="node" presStyleLbl="node1" presStyleIdx="0" presStyleCnt="3" custScaleX="1346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43F8BB-0F60-4185-99D8-0BE17E2F359E}" type="pres">
      <dgm:prSet presAssocID="{FF0B25A9-85B6-40E6-9072-C3505D72E997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FC63D63-EDD8-4B84-A967-6DC903C22A00}" type="pres">
      <dgm:prSet presAssocID="{FF0B25A9-85B6-40E6-9072-C3505D72E99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4909D427-0A04-4569-B136-BE188ACBE4A2}" type="pres">
      <dgm:prSet presAssocID="{5BBA4F25-C6C2-47C2-A15B-A08EC6367625}" presName="node" presStyleLbl="node1" presStyleIdx="1" presStyleCnt="3" custScaleX="1272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B58DD-85C7-41EA-BC58-51D44DF1DCC7}" type="pres">
      <dgm:prSet presAssocID="{9F7BD5FF-E5BB-431C-B0A0-164791DA91A5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DD68015-F6A3-47C8-9C2C-1D4EF65C141B}" type="pres">
      <dgm:prSet presAssocID="{9F7BD5FF-E5BB-431C-B0A0-164791DA91A5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440D491-84BE-48EC-BE6B-642DAB3032F9}" type="pres">
      <dgm:prSet presAssocID="{32BD37E6-6508-4B18-A92C-D84F8C00740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2F057B-E6AE-49AB-B161-C8DF18D715D9}" srcId="{B930C459-90FB-4BA6-938A-1E089C77FCE8}" destId="{39DA8D5A-46D3-4D71-8866-F183F0AFD208}" srcOrd="0" destOrd="0" parTransId="{5076FC66-8604-4E3F-AA47-B625D60998D3}" sibTransId="{FF0B25A9-85B6-40E6-9072-C3505D72E997}"/>
    <dgm:cxn modelId="{9761D916-DADE-4F5C-9B4D-63D411673895}" type="presOf" srcId="{9F7BD5FF-E5BB-431C-B0A0-164791DA91A5}" destId="{51FB58DD-85C7-41EA-BC58-51D44DF1DCC7}" srcOrd="0" destOrd="0" presId="urn:microsoft.com/office/officeart/2005/8/layout/process2"/>
    <dgm:cxn modelId="{72E9B6CB-C8B4-4CEC-8426-C140AB690BE7}" srcId="{B930C459-90FB-4BA6-938A-1E089C77FCE8}" destId="{32BD37E6-6508-4B18-A92C-D84F8C007400}" srcOrd="2" destOrd="0" parTransId="{41B919C0-C4F7-4D44-A338-ECDD3A9662F9}" sibTransId="{6D16E428-A2B3-4835-B6A8-BFFDE0336046}"/>
    <dgm:cxn modelId="{F975986E-ACEB-4763-9F27-B0A3D1EFD15D}" type="presOf" srcId="{39DA8D5A-46D3-4D71-8866-F183F0AFD208}" destId="{FA9736B6-77A0-47B4-821B-0B68FAA5057E}" srcOrd="0" destOrd="0" presId="urn:microsoft.com/office/officeart/2005/8/layout/process2"/>
    <dgm:cxn modelId="{7D0C174C-59F7-43B1-9B88-68863801B4A7}" type="presOf" srcId="{FF0B25A9-85B6-40E6-9072-C3505D72E997}" destId="{A143F8BB-0F60-4185-99D8-0BE17E2F359E}" srcOrd="0" destOrd="0" presId="urn:microsoft.com/office/officeart/2005/8/layout/process2"/>
    <dgm:cxn modelId="{0FBDC1D2-3C66-4976-9235-932F618B4CAC}" type="presOf" srcId="{32BD37E6-6508-4B18-A92C-D84F8C007400}" destId="{C440D491-84BE-48EC-BE6B-642DAB3032F9}" srcOrd="0" destOrd="0" presId="urn:microsoft.com/office/officeart/2005/8/layout/process2"/>
    <dgm:cxn modelId="{B91C617C-EC3D-43AA-9C33-BF72D5C9847F}" type="presOf" srcId="{5BBA4F25-C6C2-47C2-A15B-A08EC6367625}" destId="{4909D427-0A04-4569-B136-BE188ACBE4A2}" srcOrd="0" destOrd="0" presId="urn:microsoft.com/office/officeart/2005/8/layout/process2"/>
    <dgm:cxn modelId="{DA0F1E42-A432-4425-A8BB-D8FF23275A3C}" type="presOf" srcId="{9F7BD5FF-E5BB-431C-B0A0-164791DA91A5}" destId="{EDD68015-F6A3-47C8-9C2C-1D4EF65C141B}" srcOrd="1" destOrd="0" presId="urn:microsoft.com/office/officeart/2005/8/layout/process2"/>
    <dgm:cxn modelId="{7EC8B921-9077-4EEF-AF2C-5C97F62D58B3}" type="presOf" srcId="{FF0B25A9-85B6-40E6-9072-C3505D72E997}" destId="{AFC63D63-EDD8-4B84-A967-6DC903C22A00}" srcOrd="1" destOrd="0" presId="urn:microsoft.com/office/officeart/2005/8/layout/process2"/>
    <dgm:cxn modelId="{DEA240AA-A89F-4FE6-A980-4618FB32AF15}" type="presOf" srcId="{B930C459-90FB-4BA6-938A-1E089C77FCE8}" destId="{F14BEC8E-FB7D-4C70-A882-1D121BE9AC8F}" srcOrd="0" destOrd="0" presId="urn:microsoft.com/office/officeart/2005/8/layout/process2"/>
    <dgm:cxn modelId="{75B3FA3B-7D0A-4597-A028-0FB3DFFCFD4D}" srcId="{B930C459-90FB-4BA6-938A-1E089C77FCE8}" destId="{5BBA4F25-C6C2-47C2-A15B-A08EC6367625}" srcOrd="1" destOrd="0" parTransId="{C20B31A8-90F9-4293-B280-DA5369E2FDA3}" sibTransId="{9F7BD5FF-E5BB-431C-B0A0-164791DA91A5}"/>
    <dgm:cxn modelId="{0F5872C0-5283-4933-9D7F-7A1A9550A02A}" type="presParOf" srcId="{F14BEC8E-FB7D-4C70-A882-1D121BE9AC8F}" destId="{FA9736B6-77A0-47B4-821B-0B68FAA5057E}" srcOrd="0" destOrd="0" presId="urn:microsoft.com/office/officeart/2005/8/layout/process2"/>
    <dgm:cxn modelId="{6F3F0DAD-CFB7-4DE5-A791-0CD75F58496A}" type="presParOf" srcId="{F14BEC8E-FB7D-4C70-A882-1D121BE9AC8F}" destId="{A143F8BB-0F60-4185-99D8-0BE17E2F359E}" srcOrd="1" destOrd="0" presId="urn:microsoft.com/office/officeart/2005/8/layout/process2"/>
    <dgm:cxn modelId="{9757EEFD-925B-4CC2-8C40-49CBF07E0DBB}" type="presParOf" srcId="{A143F8BB-0F60-4185-99D8-0BE17E2F359E}" destId="{AFC63D63-EDD8-4B84-A967-6DC903C22A00}" srcOrd="0" destOrd="0" presId="urn:microsoft.com/office/officeart/2005/8/layout/process2"/>
    <dgm:cxn modelId="{5E8BC176-15C1-40FC-A2C1-4325AECA2ED0}" type="presParOf" srcId="{F14BEC8E-FB7D-4C70-A882-1D121BE9AC8F}" destId="{4909D427-0A04-4569-B136-BE188ACBE4A2}" srcOrd="2" destOrd="0" presId="urn:microsoft.com/office/officeart/2005/8/layout/process2"/>
    <dgm:cxn modelId="{4D65A44F-9940-4518-B6B0-787384DD97F5}" type="presParOf" srcId="{F14BEC8E-FB7D-4C70-A882-1D121BE9AC8F}" destId="{51FB58DD-85C7-41EA-BC58-51D44DF1DCC7}" srcOrd="3" destOrd="0" presId="urn:microsoft.com/office/officeart/2005/8/layout/process2"/>
    <dgm:cxn modelId="{1389B3A8-7163-419F-9114-FA05EA643DEB}" type="presParOf" srcId="{51FB58DD-85C7-41EA-BC58-51D44DF1DCC7}" destId="{EDD68015-F6A3-47C8-9C2C-1D4EF65C141B}" srcOrd="0" destOrd="0" presId="urn:microsoft.com/office/officeart/2005/8/layout/process2"/>
    <dgm:cxn modelId="{C9FE0210-95D9-44D9-99CE-CDED04E1D4CC}" type="presParOf" srcId="{F14BEC8E-FB7D-4C70-A882-1D121BE9AC8F}" destId="{C440D491-84BE-48EC-BE6B-642DAB3032F9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736B6-77A0-47B4-821B-0B68FAA5057E}">
      <dsp:nvSpPr>
        <dsp:cNvPr id="0" name=""/>
        <dsp:cNvSpPr/>
      </dsp:nvSpPr>
      <dsp:spPr>
        <a:xfrm>
          <a:off x="1385881" y="0"/>
          <a:ext cx="3476636" cy="113149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Digester Feed</a:t>
          </a:r>
          <a:endParaRPr lang="en-US" sz="3200" kern="1200" dirty="0"/>
        </a:p>
      </dsp:txBody>
      <dsp:txXfrm>
        <a:off x="1419021" y="33140"/>
        <a:ext cx="3410356" cy="1065210"/>
      </dsp:txXfrm>
    </dsp:sp>
    <dsp:sp modelId="{A143F8BB-0F60-4185-99D8-0BE17E2F359E}">
      <dsp:nvSpPr>
        <dsp:cNvPr id="0" name=""/>
        <dsp:cNvSpPr/>
      </dsp:nvSpPr>
      <dsp:spPr>
        <a:xfrm rot="5400000">
          <a:off x="2912045" y="1159778"/>
          <a:ext cx="424309" cy="509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-5400000">
        <a:off x="2971449" y="1202209"/>
        <a:ext cx="305502" cy="297016"/>
      </dsp:txXfrm>
    </dsp:sp>
    <dsp:sp modelId="{4909D427-0A04-4569-B136-BE188ACBE4A2}">
      <dsp:nvSpPr>
        <dsp:cNvPr id="0" name=""/>
        <dsp:cNvSpPr/>
      </dsp:nvSpPr>
      <dsp:spPr>
        <a:xfrm>
          <a:off x="1482458" y="1697236"/>
          <a:ext cx="3283483" cy="1131490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Organic Acids</a:t>
          </a:r>
          <a:endParaRPr lang="en-US" sz="3200" kern="1200" dirty="0"/>
        </a:p>
      </dsp:txBody>
      <dsp:txXfrm>
        <a:off x="1515598" y="1730376"/>
        <a:ext cx="3217203" cy="1065210"/>
      </dsp:txXfrm>
    </dsp:sp>
    <dsp:sp modelId="{51FB58DD-85C7-41EA-BC58-51D44DF1DCC7}">
      <dsp:nvSpPr>
        <dsp:cNvPr id="0" name=""/>
        <dsp:cNvSpPr/>
      </dsp:nvSpPr>
      <dsp:spPr>
        <a:xfrm rot="5400000">
          <a:off x="2912045" y="2857014"/>
          <a:ext cx="424309" cy="509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-5400000">
        <a:off x="2971449" y="2899445"/>
        <a:ext cx="305502" cy="297016"/>
      </dsp:txXfrm>
    </dsp:sp>
    <dsp:sp modelId="{C440D491-84BE-48EC-BE6B-642DAB3032F9}">
      <dsp:nvSpPr>
        <dsp:cNvPr id="0" name=""/>
        <dsp:cNvSpPr/>
      </dsp:nvSpPr>
      <dsp:spPr>
        <a:xfrm>
          <a:off x="1833593" y="3394472"/>
          <a:ext cx="2581213" cy="1131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Methane</a:t>
          </a:r>
          <a:endParaRPr lang="en-US" sz="4400" kern="1200" dirty="0"/>
        </a:p>
      </dsp:txBody>
      <dsp:txXfrm>
        <a:off x="1866733" y="3427612"/>
        <a:ext cx="2514933" cy="1065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B0A56-4435-420B-B3D3-492B97FACC2C}" type="datetimeFigureOut">
              <a:rPr lang="en-US" smtClean="0"/>
              <a:t>10/30/2016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D8110-8D8A-4884-84AA-C4EB9F3643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9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8110-8D8A-4884-84AA-C4EB9F36439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2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8110-8D8A-4884-84AA-C4EB9F36439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8110-8D8A-4884-84AA-C4EB9F36439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76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8110-8D8A-4884-84AA-C4EB9F36439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3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.xml"/><Relationship Id="rId4" Type="http://schemas.openxmlformats.org/officeDocument/2006/relationships/image" Target="../media/image2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10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861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26F37-61A6-4CFE-89CA-C393308D3E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082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E33A4-59D2-496E-ABC6-30EE55FBFE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819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A87AA-488C-4A3C-97E7-FE87F6CC3A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92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E45E5-E2DD-4172-86A7-E502037AD7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149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9B24250-04B9-4886-B2A9-10247588C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055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B60BD1E-0627-4296-87A0-EE8B29A1C0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477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5E727B-E6BC-449B-91A8-DD37F2D19F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153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58012-1AF9-483B-9570-8987556AC7B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812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59DE1-041C-454B-BC27-E76BA8059B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633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F1B5C-587B-4416-8892-CF02FA7661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1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104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67DBB-1A88-45BF-AC85-75EC857C1B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075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27ED9-8C4B-4414-88C7-C40C50A371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527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55DDC-00FA-4DA0-998E-10355A1B06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228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EEDF6-CB8D-46A4-BC0B-F608B08F48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323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586E-279C-4B7D-9C69-9C550867BB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248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B65BD-1221-4CC0-9E66-1F26D6AC78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109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28E8A-1EE2-4C2B-9814-2029D5CF8CE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6679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F350F-7D7C-4048-9DF8-A88DF00C03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287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1ACCA-4979-4E5F-961E-DF9985A7C9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88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594D0-CC13-4D9E-B038-DCECC66459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09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r="-249"/>
          <a:stretch/>
        </p:blipFill>
        <p:spPr bwMode="auto">
          <a:xfrm>
            <a:off x="0" y="11264"/>
            <a:ext cx="9167166" cy="686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3543300" y="1676400"/>
            <a:ext cx="50673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Title of Presentation</a:t>
            </a:r>
          </a:p>
          <a:p>
            <a:r>
              <a:rPr lang="en-US" sz="1400" dirty="0" smtClean="0">
                <a:solidFill>
                  <a:prstClr val="white"/>
                </a:solidFill>
                <a:cs typeface="Arial" panose="020B0604020202020204" pitchFamily="34" charset="0"/>
              </a:rPr>
              <a:t>Presentation Date</a:t>
            </a:r>
            <a:endParaRPr lang="en-US" sz="1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43300" y="2590800"/>
            <a:ext cx="506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cs typeface="Arial" panose="020B0604020202020204" pitchFamily="34" charset="0"/>
              </a:rPr>
              <a:t>Name of Person, Assistant Director</a:t>
            </a:r>
            <a:endParaRPr lang="en-US" sz="1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2" descr="C:\Users\michaudc\Desktop\Presentation graphic.jpg"/>
          <p:cNvPicPr>
            <a:picLocks noSelect="1" noMove="1"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9" y="1714257"/>
            <a:ext cx="9181545" cy="134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986734" y="1726422"/>
            <a:ext cx="5653178" cy="48337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Presentation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986734" y="2209800"/>
            <a:ext cx="5653178" cy="304800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Presentation Date</a:t>
            </a:r>
          </a:p>
          <a:p>
            <a:pPr lvl="0"/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86088" y="2526765"/>
            <a:ext cx="5653824" cy="52806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59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29D57-1076-4D7D-A5AC-4B2A55761FA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59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michaudc\Desktop\Christoph Michaud Files\History Photo.jpg"/>
          <p:cNvPicPr>
            <a:picLocks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" y="381000"/>
            <a:ext cx="9033294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971800" y="990600"/>
            <a:ext cx="5619353" cy="4093428"/>
          </a:xfrm>
          <a:prstGeom prst="rect">
            <a:avLst/>
          </a:prstGeom>
          <a:solidFill>
            <a:srgbClr val="D5D0B5">
              <a:alpha val="31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Vision</a:t>
            </a:r>
            <a:r>
              <a:rPr lang="en-US" alt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en-US" sz="2000" b="1" dirty="0">
                <a:solidFill>
                  <a:prstClr val="white"/>
                </a:solidFill>
                <a:cs typeface="Arial" panose="020B0604020202020204" pitchFamily="34" charset="0"/>
              </a:rPr>
              <a:t>To be recognized as the best water utility </a:t>
            </a:r>
          </a:p>
          <a:p>
            <a:pPr algn="ctr"/>
            <a:r>
              <a:rPr lang="en-US" altLang="en-US" sz="2000" b="1" dirty="0">
                <a:solidFill>
                  <a:prstClr val="white"/>
                </a:solidFill>
                <a:cs typeface="Arial" panose="020B0604020202020204" pitchFamily="34" charset="0"/>
              </a:rPr>
              <a:t>in the nation </a:t>
            </a:r>
          </a:p>
          <a:p>
            <a:pPr algn="ctr"/>
            <a:endParaRPr lang="en-US" altLang="en-US" sz="2400" b="1" i="1" dirty="0">
              <a:solidFill>
                <a:prstClr val="white"/>
              </a:solidFill>
            </a:endParaRPr>
          </a:p>
          <a:p>
            <a:pPr algn="ctr"/>
            <a:r>
              <a:rPr lang="en-US" alt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Mission:</a:t>
            </a:r>
          </a:p>
          <a:p>
            <a:pPr algn="ctr"/>
            <a:r>
              <a:rPr lang="en-US" altLang="en-US" sz="2000" b="1" dirty="0">
                <a:solidFill>
                  <a:prstClr val="white"/>
                </a:solidFill>
                <a:cs typeface="Arial" panose="020B0604020202020204" pitchFamily="34" charset="0"/>
              </a:rPr>
              <a:t>To provide safe, reliable, high quality and affordable  </a:t>
            </a:r>
          </a:p>
          <a:p>
            <a:pPr algn="ctr"/>
            <a:r>
              <a:rPr lang="en-US" altLang="en-US" sz="2000" b="1" dirty="0">
                <a:solidFill>
                  <a:prstClr val="white"/>
                </a:solidFill>
                <a:cs typeface="Arial" panose="020B0604020202020204" pitchFamily="34" charset="0"/>
              </a:rPr>
              <a:t>water services to our customers so that all community needs for water are </a:t>
            </a:r>
            <a:r>
              <a:rPr lang="en-US" altLang="en-US" sz="20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met</a:t>
            </a:r>
          </a:p>
          <a:p>
            <a:pPr algn="ctr"/>
            <a:endParaRPr lang="en-US" sz="2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64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61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064" y="560421"/>
            <a:ext cx="7162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548753"/>
            <a:ext cx="7162800" cy="381000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0178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3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93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0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54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355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986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14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1752600" y="914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3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5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7400" cy="49069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4906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19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46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DBF1A-7688-483D-A895-5FC45FC5767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124200"/>
            <a:ext cx="9144000" cy="1143000"/>
          </a:xfrm>
          <a:solidFill>
            <a:schemeClr val="bg2">
              <a:lumMod val="50000"/>
              <a:alpha val="4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60651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ichaudC\Desktop\100 years of services stamp.jpg"/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5352"/>
            <a:ext cx="4421709" cy="43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ichaudc\Desktop\Christoph Michaud Files\Austin Water Profile Photo.jpg"/>
          <p:cNvPicPr>
            <a:picLocks noSel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8" b="29145"/>
          <a:stretch/>
        </p:blipFill>
        <p:spPr bwMode="auto">
          <a:xfrm>
            <a:off x="3562510" y="5334000"/>
            <a:ext cx="1777423" cy="73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11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58012-1AF9-483B-9570-8987556AC7B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56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59DE1-041C-454B-BC27-E76BA8059B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95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F1B5C-587B-4416-8892-CF02FA7661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80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67DBB-1A88-45BF-AC85-75EC857C1B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0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16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27ED9-8C4B-4414-88C7-C40C50A371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28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55DDC-00FA-4DA0-998E-10355A1B06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00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EEDF6-CB8D-46A4-BC0B-F608B08F48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40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586E-279C-4B7D-9C69-9C550867BB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0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B65BD-1221-4CC0-9E66-1F26D6AC78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24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28E8A-1EE2-4C2B-9814-2029D5CF8CE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51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F350F-7D7C-4048-9DF8-A88DF00C03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2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1ACCA-4979-4E5F-961E-DF9985A7C9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41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594D0-CC13-4D9E-B038-DCECC66459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18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29D57-1076-4D7D-A5AC-4B2A55761FA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1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635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95258-358A-4728-9A4D-AF124C6492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22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5127C-EA45-4ED3-A3BE-BB2F6266EB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29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F8A79-2AC5-46D7-BAAB-A656E25CAE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502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05760-BB84-4C81-8F8E-6F3B7C9157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190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6F2E1-C9E1-4BCA-ABD3-FEA2831C47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93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348A-CAD9-4905-9EDE-5436AC5D38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65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D24EF-5300-427C-90F7-E1B3E6B77D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50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26F37-61A6-4CFE-89CA-C393308D3E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355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E33A4-59D2-496E-ABC6-30EE55FBFE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93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A87AA-488C-4A3C-97E7-FE87F6CC3A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42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019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E45E5-E2DD-4172-86A7-E502037AD7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630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9B24250-04B9-4886-B2A9-10247588C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24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B60BD1E-0627-4296-87A0-EE8B29A1C0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493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5E727B-E6BC-449B-91A8-DD37F2D19F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04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r="-249"/>
          <a:stretch/>
        </p:blipFill>
        <p:spPr bwMode="auto">
          <a:xfrm>
            <a:off x="0" y="11264"/>
            <a:ext cx="9167166" cy="686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3543300" y="1676400"/>
            <a:ext cx="50673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Title of Presentation</a:t>
            </a:r>
          </a:p>
          <a:p>
            <a:r>
              <a:rPr lang="en-US" sz="1400" dirty="0" smtClean="0">
                <a:solidFill>
                  <a:prstClr val="white"/>
                </a:solidFill>
                <a:cs typeface="Arial" panose="020B0604020202020204" pitchFamily="34" charset="0"/>
              </a:rPr>
              <a:t>Presentation Date</a:t>
            </a:r>
            <a:endParaRPr lang="en-US" sz="1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43300" y="2590800"/>
            <a:ext cx="506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cs typeface="Arial" panose="020B0604020202020204" pitchFamily="34" charset="0"/>
              </a:rPr>
              <a:t>Name of Person, Assistant Director</a:t>
            </a:r>
            <a:endParaRPr lang="en-US" sz="1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2" descr="C:\Users\michaudc\Desktop\Presentation graphic.jpg"/>
          <p:cNvPicPr>
            <a:picLocks noSelect="1" noMove="1"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9" y="1714257"/>
            <a:ext cx="9181545" cy="134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986734" y="1726422"/>
            <a:ext cx="5653178" cy="483378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Presentation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986734" y="2209800"/>
            <a:ext cx="5653178" cy="304800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Presentation Date</a:t>
            </a:r>
          </a:p>
          <a:p>
            <a:pPr lvl="0"/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986088" y="2526765"/>
            <a:ext cx="5653824" cy="52806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0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michaudc\Desktop\Christoph Michaud Files\History Photo.jpg"/>
          <p:cNvPicPr>
            <a:picLocks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" y="381000"/>
            <a:ext cx="9033294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971800" y="990600"/>
            <a:ext cx="5619353" cy="4093428"/>
          </a:xfrm>
          <a:prstGeom prst="rect">
            <a:avLst/>
          </a:prstGeom>
          <a:solidFill>
            <a:srgbClr val="D5D0B5">
              <a:alpha val="31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en-US" sz="32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Vision</a:t>
            </a:r>
            <a:r>
              <a:rPr lang="en-US" alt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en-US" sz="2000" b="1" dirty="0">
                <a:solidFill>
                  <a:prstClr val="white"/>
                </a:solidFill>
                <a:cs typeface="Arial" panose="020B0604020202020204" pitchFamily="34" charset="0"/>
              </a:rPr>
              <a:t>To be recognized as the best water utility </a:t>
            </a:r>
          </a:p>
          <a:p>
            <a:pPr algn="ctr"/>
            <a:r>
              <a:rPr lang="en-US" altLang="en-US" sz="2000" b="1" dirty="0">
                <a:solidFill>
                  <a:prstClr val="white"/>
                </a:solidFill>
                <a:cs typeface="Arial" panose="020B0604020202020204" pitchFamily="34" charset="0"/>
              </a:rPr>
              <a:t>in the nation </a:t>
            </a:r>
          </a:p>
          <a:p>
            <a:pPr algn="ctr"/>
            <a:endParaRPr lang="en-US" altLang="en-US" sz="2400" b="1" i="1" dirty="0">
              <a:solidFill>
                <a:prstClr val="white"/>
              </a:solidFill>
            </a:endParaRPr>
          </a:p>
          <a:p>
            <a:pPr algn="ctr"/>
            <a:r>
              <a:rPr lang="en-US" alt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Mission:</a:t>
            </a:r>
          </a:p>
          <a:p>
            <a:pPr algn="ctr"/>
            <a:r>
              <a:rPr lang="en-US" altLang="en-US" sz="2000" b="1" dirty="0">
                <a:solidFill>
                  <a:prstClr val="white"/>
                </a:solidFill>
                <a:cs typeface="Arial" panose="020B0604020202020204" pitchFamily="34" charset="0"/>
              </a:rPr>
              <a:t>To provide safe, reliable, high quality and affordable  </a:t>
            </a:r>
          </a:p>
          <a:p>
            <a:pPr algn="ctr"/>
            <a:r>
              <a:rPr lang="en-US" altLang="en-US" sz="2000" b="1" dirty="0">
                <a:solidFill>
                  <a:prstClr val="white"/>
                </a:solidFill>
                <a:cs typeface="Arial" panose="020B0604020202020204" pitchFamily="34" charset="0"/>
              </a:rPr>
              <a:t>water services to our customers so that all community needs for water are </a:t>
            </a:r>
            <a:r>
              <a:rPr lang="en-US" altLang="en-US" sz="20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met</a:t>
            </a:r>
          </a:p>
          <a:p>
            <a:pPr algn="ctr"/>
            <a:endParaRPr lang="en-US" sz="20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549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3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069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064" y="560421"/>
            <a:ext cx="71628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548753"/>
            <a:ext cx="7162800" cy="381000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1031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3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93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68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576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2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355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2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1752600" y="914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07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9200"/>
            <a:ext cx="2057400" cy="49069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19800" cy="4906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B35303-202F-4186-879D-8190800F591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2" descr="C:\Users\michaudc\Desktop\Presentation graphic2.jpg"/>
          <p:cNvPicPr>
            <a:picLocks noSelect="1" noMove="1" noResiz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1"/>
            <a:ext cx="7620000" cy="304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04801"/>
            <a:ext cx="7620000" cy="25562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4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702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DBF1A-7688-483D-A895-5FC45FC5767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124200"/>
            <a:ext cx="9144000" cy="1143000"/>
          </a:xfrm>
          <a:solidFill>
            <a:schemeClr val="bg2">
              <a:lumMod val="50000"/>
              <a:alpha val="4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32910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ichaudC\Desktop\100 years of services stamp.jpg"/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5352"/>
            <a:ext cx="4421709" cy="43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ichaudc\Desktop\Christoph Michaud Files\Austin Water Profile Photo.jpg"/>
          <p:cNvPicPr>
            <a:picLocks noSelect="1"/>
          </p:cNvPicPr>
          <p:nvPr userDrawn="1"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8" b="29145"/>
          <a:stretch/>
        </p:blipFill>
        <p:spPr bwMode="auto">
          <a:xfrm>
            <a:off x="3562510" y="5334000"/>
            <a:ext cx="1777423" cy="73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04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DDE0-7D29-4850-B0FD-22201498F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4A74-AD29-4D41-9041-9091785D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372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DDE0-7D29-4850-B0FD-22201498F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4A74-AD29-4D41-9041-9091785D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0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840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DDE0-7D29-4850-B0FD-22201498F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4A74-AD29-4D41-9041-9091785D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84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DDE0-7D29-4850-B0FD-22201498F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4A74-AD29-4D41-9041-9091785D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9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DDE0-7D29-4850-B0FD-22201498F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4A74-AD29-4D41-9041-9091785D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331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DDE0-7D29-4850-B0FD-22201498F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4A74-AD29-4D41-9041-9091785D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529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DDE0-7D29-4850-B0FD-22201498F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4A74-AD29-4D41-9041-9091785D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820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DDE0-7D29-4850-B0FD-22201498F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4A74-AD29-4D41-9041-9091785D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19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DDE0-7D29-4850-B0FD-22201498F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4A74-AD29-4D41-9041-9091785D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004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DDE0-7D29-4850-B0FD-22201498F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4A74-AD29-4D41-9041-9091785D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646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DDE0-7D29-4850-B0FD-22201498F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14A74-AD29-4D41-9041-9091785D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101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58012-1AF9-483B-9570-8987556AC7B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7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311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59DE1-041C-454B-BC27-E76BA8059B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289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F1B5C-587B-4416-8892-CF02FA7661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311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67DBB-1A88-45BF-AC85-75EC857C1B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012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27ED9-8C4B-4414-88C7-C40C50A371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725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55DDC-00FA-4DA0-998E-10355A1B06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84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EEDF6-CB8D-46A4-BC0B-F608B08F48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688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586E-279C-4B7D-9C69-9C550867BB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028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B65BD-1221-4CC0-9E66-1F26D6AC78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364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28E8A-1EE2-4C2B-9814-2029D5CF8CE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787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F350F-7D7C-4048-9DF8-A88DF00C03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27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511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1ACCA-4979-4E5F-961E-DF9985A7C9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871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594D0-CC13-4D9E-B038-DCECC66459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537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29D57-1076-4D7D-A5AC-4B2A55761FA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095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95258-358A-4728-9A4D-AF124C6492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821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5127C-EA45-4ED3-A3BE-BB2F6266EB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991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F8A79-2AC5-46D7-BAAB-A656E25CAE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364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05760-BB84-4C81-8F8E-6F3B7C9157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07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6F2E1-C9E1-4BCA-ABD3-FEA2831C47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620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348A-CAD9-4905-9EDE-5436AC5D38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567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D24EF-5300-427C-90F7-E1B3E6B77D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0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4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04DBF1A-7688-483D-A895-5FC45FC5767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A77EB-1A2B-43A9-946F-6A0705A2688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3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F19E0C-45B2-423D-85BF-00E2460BD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3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04DBF1A-7688-483D-A895-5FC45FC5767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9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DDDE0-7D29-4850-B0FD-22201498F7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14A74-AD29-4D41-9041-9091785D4F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5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A77EB-1A2B-43A9-946F-6A0705A2688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F19E0C-45B2-423D-85BF-00E2460BD3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A77EB-1A2B-43A9-946F-6A0705A2688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9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6.wmf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ogle.com/url?sa=i&amp;rct=j&amp;q=&amp;esrc=s&amp;source=images&amp;cd=&amp;cad=rja&amp;uact=8&amp;ved=0ahUKEwjYmK_i-PbPAhUBxYMKHUrpB5cQjRwIBw&amp;url=http://thekatynews.com/2015/07/23/the-texas-water-development-board-today-approved-non-swift-financial-assistance-totaling-15364000-of-this-funding-7364000-was-designated-for-rural-water-projects/&amp;psig=AFQjCNELN32pKcAhD3lL_BSHzlOHUrNxUw&amp;ust=1477518821740072" TargetMode="External"/><Relationship Id="rId7" Type="http://schemas.openxmlformats.org/officeDocument/2006/relationships/hyperlink" Target="http://www.google.com/url?sa=i&amp;rct=j&amp;q=&amp;esrc=s&amp;source=images&amp;cd=&amp;cad=rja&amp;uact=8&amp;ved=0ahUKEwiGmvigyfvPAhVK8IMKHbq2B54QjRwIBw&amp;url=http://bedfordwrestling.com/2013/12/26/112-pounds-sponsored-by-chasco-constructors-2/&amp;psig=AFQjCNGXJT8uzZEFyslBiUaOE1neM0ATkw&amp;ust=1477677892865366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w&amp;url=http://www.tpomag.com/editorial/2014/06/proud_history_exciting_future&amp;ei=5k9ZVcLEH4HQsAWK3IHgBg&amp;bvm=bv.93564037,d.aWw&amp;psig=AFQjCNEb_q84MPIyP2v6pt5m_suA4eEmfw&amp;ust=1432002778603589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9.png"/><Relationship Id="rId7" Type="http://schemas.openxmlformats.org/officeDocument/2006/relationships/image" Target="../media/image23.wmf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wmf"/><Relationship Id="rId11" Type="http://schemas.openxmlformats.org/officeDocument/2006/relationships/image" Target="../media/image27.wmf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wmf"/><Relationship Id="rId9" Type="http://schemas.openxmlformats.org/officeDocument/2006/relationships/image" Target="../media/image25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9144000" cy="1828800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0B050"/>
                </a:solidFill>
              </a:rPr>
              <a:t>Green for Green: ARRA Funding for</a:t>
            </a:r>
            <a:br>
              <a:rPr lang="en-US" sz="3800" b="1" dirty="0" smtClean="0">
                <a:solidFill>
                  <a:srgbClr val="00B050"/>
                </a:solidFill>
              </a:rPr>
            </a:br>
            <a:r>
              <a:rPr lang="en-US" sz="3800" b="1" dirty="0" smtClean="0">
                <a:solidFill>
                  <a:srgbClr val="00B050"/>
                </a:solidFill>
              </a:rPr>
              <a:t>Hornsby Bend Biosolids Management Plant</a:t>
            </a:r>
            <a:endParaRPr lang="en-US" sz="3800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191000"/>
            <a:ext cx="8686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Chris Chen, P.E., Assistant Director</a:t>
            </a:r>
          </a:p>
          <a:p>
            <a:r>
              <a:rPr lang="en-US" dirty="0" smtClean="0"/>
              <a:t>Rajendra P. Bhattarai, P.E., BCEE, Division Manager </a:t>
            </a:r>
          </a:p>
          <a:p>
            <a:r>
              <a:rPr lang="en-US" dirty="0" smtClean="0"/>
              <a:t>Austin Water, City of Austin, Texas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400800"/>
            <a:ext cx="138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Austin, Texas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2121" y="6400800"/>
            <a:ext cx="181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October 31, 2016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9" t="14008" r="21724" b="74138"/>
          <a:stretch/>
        </p:blipFill>
        <p:spPr bwMode="auto">
          <a:xfrm>
            <a:off x="67086" y="152400"/>
            <a:ext cx="9051938" cy="104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0" y="12954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0066"/>
                </a:solidFill>
                <a:latin typeface="Arial"/>
              </a:rPr>
              <a:t>2016 SRF National Workshop</a:t>
            </a:r>
            <a:br>
              <a:rPr lang="en-US" sz="2000" b="1" dirty="0">
                <a:solidFill>
                  <a:srgbClr val="000066"/>
                </a:solidFill>
                <a:latin typeface="Arial"/>
              </a:rPr>
            </a:br>
            <a:r>
              <a:rPr lang="en-US" sz="2000" b="1" dirty="0">
                <a:solidFill>
                  <a:srgbClr val="000066"/>
                </a:solidFill>
                <a:latin typeface="Arial"/>
              </a:rPr>
              <a:t>October 30 - November 1, 2016</a:t>
            </a:r>
            <a:endParaRPr lang="en-US" sz="20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124" y="6006800"/>
            <a:ext cx="2159876" cy="8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2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ustinMa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91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4267200" y="5715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3733800" y="495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791200" y="228600"/>
            <a:ext cx="3276600" cy="1552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Walnut Creek          Wastewater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Plant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(1977)</a:t>
            </a: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4419600" y="5105400"/>
            <a:ext cx="2286000" cy="609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629400" y="4406900"/>
            <a:ext cx="2057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South Austin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Regional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Wastewater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Plant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(1986)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4267200" y="5715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4114800" y="3048000"/>
            <a:ext cx="2971800" cy="2514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3962400" y="5562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705600" y="2468562"/>
            <a:ext cx="23622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Hornsby Bend Biosolids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Plant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(1956)</a:t>
            </a: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3886200" y="1295400"/>
            <a:ext cx="2819400" cy="3657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39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0440104[1]"/>
          <p:cNvPicPr>
            <a:picLocks noChangeAspect="1" noChangeArrowheads="1"/>
          </p:cNvPicPr>
          <p:nvPr/>
        </p:nvPicPr>
        <p:blipFill>
          <a:blip r:embed="rId2">
            <a:lum bright="34000"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3746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953000" y="1600200"/>
            <a:ext cx="3581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altLang="en-US" sz="2800" b="1" kern="0" dirty="0" smtClean="0">
                <a:solidFill>
                  <a:srgbClr val="000000"/>
                </a:solidFill>
                <a:latin typeface="Arial"/>
              </a:rPr>
              <a:t>Urban Waste Recycling</a:t>
            </a:r>
          </a:p>
          <a:p>
            <a:pPr algn="ctr">
              <a:defRPr/>
            </a:pPr>
            <a:r>
              <a:rPr lang="en-US" altLang="en-US" sz="2800" b="1" kern="0" dirty="0" smtClean="0">
                <a:solidFill>
                  <a:srgbClr val="000000"/>
                </a:solidFill>
                <a:latin typeface="Arial"/>
              </a:rPr>
              <a:t>Conservation</a:t>
            </a:r>
          </a:p>
          <a:p>
            <a:pPr algn="ctr">
              <a:defRPr/>
            </a:pPr>
            <a:r>
              <a:rPr lang="en-US" altLang="en-US" sz="2800" b="1" kern="0" dirty="0" smtClean="0">
                <a:solidFill>
                  <a:srgbClr val="000000"/>
                </a:solidFill>
                <a:latin typeface="Arial"/>
              </a:rPr>
              <a:t>Research</a:t>
            </a:r>
          </a:p>
          <a:p>
            <a:pPr algn="ctr">
              <a:defRPr/>
            </a:pPr>
            <a:r>
              <a:rPr lang="en-US" altLang="en-US" sz="2800" b="1" kern="0" dirty="0" smtClean="0">
                <a:solidFill>
                  <a:srgbClr val="000000"/>
                </a:solidFill>
                <a:latin typeface="Arial"/>
              </a:rPr>
              <a:t>Restoration</a:t>
            </a:r>
          </a:p>
          <a:p>
            <a:pPr algn="ctr">
              <a:defRPr/>
            </a:pPr>
            <a:r>
              <a:rPr lang="en-US" altLang="en-US" sz="2800" b="1" kern="0" dirty="0" smtClean="0">
                <a:solidFill>
                  <a:srgbClr val="000000"/>
                </a:solidFill>
                <a:latin typeface="Arial"/>
              </a:rPr>
              <a:t>Energy Production</a:t>
            </a:r>
          </a:p>
        </p:txBody>
      </p:sp>
      <p:pic>
        <p:nvPicPr>
          <p:cNvPr id="7" name="Picture 5" descr="Documen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22438"/>
            <a:ext cx="4572000" cy="4906962"/>
          </a:xfrm>
          <a:prstGeom prst="rect">
            <a:avLst/>
          </a:prstGeom>
          <a:solidFill>
            <a:srgbClr val="99CCFF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235151"/>
            <a:ext cx="9144000" cy="113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kern="0" dirty="0" smtClean="0">
                <a:solidFill>
                  <a:srgbClr val="000000"/>
                </a:solidFill>
              </a:rPr>
              <a:t>Hornsby Bend</a:t>
            </a:r>
          </a:p>
          <a:p>
            <a:pPr algn="ctr">
              <a:defRPr/>
            </a:pPr>
            <a:r>
              <a:rPr lang="en-US" altLang="en-US" kern="0" dirty="0" smtClean="0">
                <a:solidFill>
                  <a:srgbClr val="000000"/>
                </a:solidFill>
              </a:rPr>
              <a:t>Biosolids Management Plant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0" y="5791200"/>
            <a:ext cx="4553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More than 40 local, state, regional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and National awards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740_HornsbyBendWWTP_2008aerial150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6400800" y="2667000"/>
            <a:ext cx="0" cy="3429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H="1">
            <a:off x="5867400" y="2667000"/>
            <a:ext cx="5334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5867400" y="914400"/>
            <a:ext cx="0" cy="17526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H="1">
            <a:off x="3810000" y="914400"/>
            <a:ext cx="20574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 rot="-2700000">
            <a:off x="1905000" y="2438400"/>
            <a:ext cx="2133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FFFF00"/>
                </a:solidFill>
                <a:latin typeface="Calibri" pitchFamily="34" charset="0"/>
              </a:rPr>
              <a:t>Riparian Research Area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 rot="-2507071">
            <a:off x="2743200" y="2286000"/>
            <a:ext cx="1990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FFFF00"/>
                </a:solidFill>
                <a:latin typeface="Calibri" pitchFamily="34" charset="0"/>
              </a:rPr>
              <a:t>Public Safety Training Houses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038600" y="914400"/>
            <a:ext cx="1371600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800">
                <a:solidFill>
                  <a:srgbClr val="FFFF00"/>
                </a:solidFill>
                <a:latin typeface="Calibri" pitchFamily="34" charset="0"/>
              </a:rPr>
              <a:t>Treefolks and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800">
                <a:solidFill>
                  <a:srgbClr val="FFFF00"/>
                </a:solidFill>
                <a:latin typeface="Calibri" pitchFamily="34" charset="0"/>
              </a:rPr>
              <a:t>Austin Youth River Watch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800">
                <a:solidFill>
                  <a:srgbClr val="FFFF00"/>
                </a:solidFill>
                <a:latin typeface="Calibri" pitchFamily="34" charset="0"/>
              </a:rPr>
              <a:t>EcoHouse Offices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3886200" y="2743200"/>
            <a:ext cx="1371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00"/>
                </a:solidFill>
                <a:latin typeface="Calibri" pitchFamily="34" charset="0"/>
              </a:rPr>
              <a:t>Biosolids Research Fields</a:t>
            </a:r>
          </a:p>
        </p:txBody>
      </p:sp>
      <p:sp>
        <p:nvSpPr>
          <p:cNvPr id="19467" name="Text Box 13"/>
          <p:cNvSpPr txBox="1">
            <a:spLocks noChangeArrowheads="1"/>
          </p:cNvSpPr>
          <p:nvPr/>
        </p:nvSpPr>
        <p:spPr bwMode="auto">
          <a:xfrm>
            <a:off x="6172200" y="1752600"/>
            <a:ext cx="457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FFFF00"/>
                </a:solidFill>
                <a:latin typeface="Calibri" pitchFamily="34" charset="0"/>
              </a:rPr>
              <a:t>FM 973</a:t>
            </a:r>
          </a:p>
        </p:txBody>
      </p:sp>
      <p:sp>
        <p:nvSpPr>
          <p:cNvPr id="19468" name="Text Box 14"/>
          <p:cNvSpPr txBox="1">
            <a:spLocks noChangeArrowheads="1"/>
          </p:cNvSpPr>
          <p:nvPr/>
        </p:nvSpPr>
        <p:spPr bwMode="auto">
          <a:xfrm>
            <a:off x="5334000" y="3657600"/>
            <a:ext cx="12192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800">
                <a:solidFill>
                  <a:srgbClr val="FFFF00"/>
                </a:solidFill>
                <a:latin typeface="Calibri" pitchFamily="34" charset="0"/>
              </a:rPr>
              <a:t>Admin Building and Center for Environment Research</a:t>
            </a:r>
          </a:p>
        </p:txBody>
      </p:sp>
      <p:sp>
        <p:nvSpPr>
          <p:cNvPr id="19469" name="Text Box 15"/>
          <p:cNvSpPr txBox="1">
            <a:spLocks noChangeArrowheads="1"/>
          </p:cNvSpPr>
          <p:nvPr/>
        </p:nvSpPr>
        <p:spPr bwMode="auto">
          <a:xfrm>
            <a:off x="7010400" y="4343400"/>
            <a:ext cx="1752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Main Entrance </a:t>
            </a:r>
          </a:p>
        </p:txBody>
      </p:sp>
      <p:sp>
        <p:nvSpPr>
          <p:cNvPr id="19470" name="Line 16"/>
          <p:cNvSpPr>
            <a:spLocks noChangeShapeType="1"/>
          </p:cNvSpPr>
          <p:nvPr/>
        </p:nvSpPr>
        <p:spPr bwMode="auto">
          <a:xfrm flipH="1">
            <a:off x="6400800" y="4572000"/>
            <a:ext cx="685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1" name="Text Box 17"/>
          <p:cNvSpPr txBox="1">
            <a:spLocks noChangeArrowheads="1"/>
          </p:cNvSpPr>
          <p:nvPr/>
        </p:nvSpPr>
        <p:spPr bwMode="auto">
          <a:xfrm>
            <a:off x="3200400" y="3810000"/>
            <a:ext cx="1905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00"/>
                </a:solidFill>
                <a:latin typeface="Calibri" pitchFamily="34" charset="0"/>
              </a:rPr>
              <a:t>Treatment and Compost area</a:t>
            </a:r>
          </a:p>
        </p:txBody>
      </p:sp>
      <p:sp>
        <p:nvSpPr>
          <p:cNvPr id="19472" name="Text Box 18"/>
          <p:cNvSpPr txBox="1">
            <a:spLocks noChangeArrowheads="1"/>
          </p:cNvSpPr>
          <p:nvPr/>
        </p:nvSpPr>
        <p:spPr bwMode="auto">
          <a:xfrm>
            <a:off x="2971800" y="4648200"/>
            <a:ext cx="1752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00"/>
                </a:solidFill>
                <a:latin typeface="Calibri" pitchFamily="34" charset="0"/>
              </a:rPr>
              <a:t>Treatment Ponds</a:t>
            </a:r>
          </a:p>
        </p:txBody>
      </p:sp>
      <p:sp>
        <p:nvSpPr>
          <p:cNvPr id="19473" name="Text Box 19"/>
          <p:cNvSpPr txBox="1">
            <a:spLocks noChangeArrowheads="1"/>
          </p:cNvSpPr>
          <p:nvPr/>
        </p:nvSpPr>
        <p:spPr bwMode="auto">
          <a:xfrm>
            <a:off x="4419600" y="5791200"/>
            <a:ext cx="2133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FFFF00"/>
                </a:solidFill>
                <a:latin typeface="Calibri" pitchFamily="34" charset="0"/>
              </a:rPr>
              <a:t>Riparian Research Area</a:t>
            </a:r>
          </a:p>
        </p:txBody>
      </p:sp>
      <p:sp>
        <p:nvSpPr>
          <p:cNvPr id="19474" name="Text Box 20"/>
          <p:cNvSpPr txBox="1">
            <a:spLocks noChangeArrowheads="1"/>
          </p:cNvSpPr>
          <p:nvPr/>
        </p:nvSpPr>
        <p:spPr bwMode="auto">
          <a:xfrm rot="1504048">
            <a:off x="2819400" y="5105400"/>
            <a:ext cx="13716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FFFF00"/>
                </a:solidFill>
                <a:latin typeface="Calibri" pitchFamily="34" charset="0"/>
              </a:rPr>
              <a:t>Aquatic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900" b="1">
                <a:solidFill>
                  <a:srgbClr val="FFFF00"/>
                </a:solidFill>
                <a:latin typeface="Calibri" pitchFamily="34" charset="0"/>
              </a:rPr>
              <a:t> Greenhouse</a:t>
            </a:r>
          </a:p>
        </p:txBody>
      </p:sp>
      <p:sp>
        <p:nvSpPr>
          <p:cNvPr id="19475" name="Text Box 21"/>
          <p:cNvSpPr txBox="1">
            <a:spLocks noChangeArrowheads="1"/>
          </p:cNvSpPr>
          <p:nvPr/>
        </p:nvSpPr>
        <p:spPr bwMode="auto">
          <a:xfrm>
            <a:off x="6629400" y="228600"/>
            <a:ext cx="23622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Calibri" pitchFamily="34" charset="0"/>
              </a:rPr>
              <a:t>Hornsby Bend Biosolids Management Plant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alibri" pitchFamily="34" charset="0"/>
              </a:rPr>
              <a:t>1200 acres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alibri" pitchFamily="34" charset="0"/>
              </a:rPr>
              <a:t>3.5 miles of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alibri" pitchFamily="34" charset="0"/>
              </a:rPr>
              <a:t>Colorado River</a:t>
            </a:r>
          </a:p>
        </p:txBody>
      </p:sp>
      <p:sp>
        <p:nvSpPr>
          <p:cNvPr id="19476" name="Line 22"/>
          <p:cNvSpPr>
            <a:spLocks noChangeShapeType="1"/>
          </p:cNvSpPr>
          <p:nvPr/>
        </p:nvSpPr>
        <p:spPr bwMode="auto">
          <a:xfrm flipH="1">
            <a:off x="5943600" y="4038600"/>
            <a:ext cx="0" cy="2286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1564232" y="2988021"/>
            <a:ext cx="5055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Biosolids Management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73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blackmask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2667000" y="3429000"/>
            <a:ext cx="762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5867400" y="4343400"/>
            <a:ext cx="2971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b="1">
              <a:solidFill>
                <a:srgbClr val="FFFF00"/>
              </a:solidFill>
              <a:latin typeface="Gill Sans MT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Gill Sans MT" pitchFamily="34" charset="0"/>
              </a:rPr>
              <a:t>Hornsby Bend site</a:t>
            </a:r>
          </a:p>
        </p:txBody>
      </p:sp>
      <p:sp>
        <p:nvSpPr>
          <p:cNvPr id="21509" name="Line 7"/>
          <p:cNvSpPr>
            <a:spLocks noChangeShapeType="1"/>
          </p:cNvSpPr>
          <p:nvPr/>
        </p:nvSpPr>
        <p:spPr bwMode="auto">
          <a:xfrm>
            <a:off x="5410200" y="228600"/>
            <a:ext cx="1981200" cy="990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0" name="Line 8"/>
          <p:cNvSpPr>
            <a:spLocks noChangeShapeType="1"/>
          </p:cNvSpPr>
          <p:nvPr/>
        </p:nvSpPr>
        <p:spPr bwMode="auto">
          <a:xfrm flipH="1">
            <a:off x="6403975" y="1219200"/>
            <a:ext cx="987425" cy="1676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1" name="Line 9"/>
          <p:cNvSpPr>
            <a:spLocks noChangeShapeType="1"/>
          </p:cNvSpPr>
          <p:nvPr/>
        </p:nvSpPr>
        <p:spPr bwMode="auto">
          <a:xfrm>
            <a:off x="6400800" y="2895600"/>
            <a:ext cx="533400" cy="304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2" name="Line 10"/>
          <p:cNvSpPr>
            <a:spLocks noChangeShapeType="1"/>
          </p:cNvSpPr>
          <p:nvPr/>
        </p:nvSpPr>
        <p:spPr bwMode="auto">
          <a:xfrm flipV="1">
            <a:off x="5410200" y="3200400"/>
            <a:ext cx="1524000" cy="2743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3" name="Text Box 11"/>
          <p:cNvSpPr txBox="1">
            <a:spLocks noChangeArrowheads="1"/>
          </p:cNvSpPr>
          <p:nvPr/>
        </p:nvSpPr>
        <p:spPr bwMode="auto">
          <a:xfrm>
            <a:off x="5181600" y="533400"/>
            <a:ext cx="13716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00"/>
                </a:solidFill>
              </a:rPr>
              <a:t>Ecohouse Offices</a:t>
            </a:r>
            <a:r>
              <a:rPr lang="en-US" altLang="en-US" sz="1000" b="1">
                <a:solidFill>
                  <a:srgbClr val="FFFF00"/>
                </a:solidFill>
                <a:latin typeface="Century Gothic" pitchFamily="34" charset="0"/>
              </a:rPr>
              <a:t>   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en-US" altLang="en-US" sz="900" b="1">
                <a:solidFill>
                  <a:srgbClr val="FFFF00"/>
                </a:solidFill>
              </a:rPr>
              <a:t>for Treefolks and Austin Youth River Watch</a:t>
            </a:r>
          </a:p>
        </p:txBody>
      </p:sp>
      <p:sp>
        <p:nvSpPr>
          <p:cNvPr id="21514" name="Text Box 12"/>
          <p:cNvSpPr txBox="1">
            <a:spLocks noChangeArrowheads="1"/>
          </p:cNvSpPr>
          <p:nvPr/>
        </p:nvSpPr>
        <p:spPr bwMode="auto">
          <a:xfrm>
            <a:off x="5029200" y="3962400"/>
            <a:ext cx="1219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FFFF00"/>
                </a:solidFill>
              </a:rPr>
              <a:t>Administration offices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FFFF00"/>
                </a:solidFill>
              </a:rPr>
              <a:t>and CER</a:t>
            </a:r>
          </a:p>
        </p:txBody>
      </p:sp>
      <p:sp>
        <p:nvSpPr>
          <p:cNvPr id="21515" name="Text Box 13"/>
          <p:cNvSpPr txBox="1">
            <a:spLocks noChangeArrowheads="1"/>
          </p:cNvSpPr>
          <p:nvPr/>
        </p:nvSpPr>
        <p:spPr bwMode="auto">
          <a:xfrm>
            <a:off x="3200400" y="24384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00"/>
                </a:solidFill>
              </a:rPr>
              <a:t>Digesters</a:t>
            </a:r>
          </a:p>
        </p:txBody>
      </p:sp>
      <p:sp>
        <p:nvSpPr>
          <p:cNvPr id="21516" name="Line 14"/>
          <p:cNvSpPr>
            <a:spLocks noChangeShapeType="1"/>
          </p:cNvSpPr>
          <p:nvPr/>
        </p:nvSpPr>
        <p:spPr bwMode="auto">
          <a:xfrm flipH="1">
            <a:off x="3276600" y="2743200"/>
            <a:ext cx="304800" cy="4572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4267200" y="1905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00"/>
                </a:solidFill>
              </a:rPr>
              <a:t>Biosolids Research Fields</a:t>
            </a:r>
          </a:p>
        </p:txBody>
      </p:sp>
      <p:sp>
        <p:nvSpPr>
          <p:cNvPr id="21518" name="Line 16"/>
          <p:cNvSpPr>
            <a:spLocks noChangeShapeType="1"/>
          </p:cNvSpPr>
          <p:nvPr/>
        </p:nvSpPr>
        <p:spPr bwMode="auto">
          <a:xfrm flipH="1">
            <a:off x="3733800" y="2895600"/>
            <a:ext cx="22860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9" name="Text Box 17"/>
          <p:cNvSpPr txBox="1">
            <a:spLocks noChangeArrowheads="1"/>
          </p:cNvSpPr>
          <p:nvPr/>
        </p:nvSpPr>
        <p:spPr bwMode="auto">
          <a:xfrm>
            <a:off x="3810000" y="26670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00"/>
                </a:solidFill>
              </a:rPr>
              <a:t>Compost Pad</a:t>
            </a:r>
          </a:p>
        </p:txBody>
      </p:sp>
      <p:sp>
        <p:nvSpPr>
          <p:cNvPr id="21520" name="Text Box 18"/>
          <p:cNvSpPr txBox="1">
            <a:spLocks noChangeArrowheads="1"/>
          </p:cNvSpPr>
          <p:nvPr/>
        </p:nvSpPr>
        <p:spPr bwMode="auto">
          <a:xfrm>
            <a:off x="4495800" y="4724400"/>
            <a:ext cx="13716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>
                <a:solidFill>
                  <a:srgbClr val="FFFF00"/>
                </a:solidFill>
              </a:rPr>
              <a:t>Public Entrance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>
                <a:solidFill>
                  <a:srgbClr val="FFFF00"/>
                </a:solidFill>
              </a:rPr>
              <a:t>to Ponds</a:t>
            </a:r>
          </a:p>
        </p:txBody>
      </p:sp>
      <p:sp>
        <p:nvSpPr>
          <p:cNvPr id="21521" name="Text Box 19"/>
          <p:cNvSpPr txBox="1">
            <a:spLocks noChangeArrowheads="1"/>
          </p:cNvSpPr>
          <p:nvPr/>
        </p:nvSpPr>
        <p:spPr bwMode="auto">
          <a:xfrm>
            <a:off x="2819400" y="35814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00"/>
                </a:solidFill>
                <a:latin typeface="Century Gothic" pitchFamily="34" charset="0"/>
              </a:rPr>
              <a:t>Pond 1 W</a:t>
            </a:r>
          </a:p>
        </p:txBody>
      </p:sp>
      <p:sp>
        <p:nvSpPr>
          <p:cNvPr id="21522" name="Text Box 20"/>
          <p:cNvSpPr txBox="1">
            <a:spLocks noChangeArrowheads="1"/>
          </p:cNvSpPr>
          <p:nvPr/>
        </p:nvSpPr>
        <p:spPr bwMode="auto">
          <a:xfrm>
            <a:off x="3657600" y="41148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00"/>
                </a:solidFill>
                <a:latin typeface="Century Gothic" pitchFamily="34" charset="0"/>
              </a:rPr>
              <a:t>Pond 1 E</a:t>
            </a:r>
          </a:p>
        </p:txBody>
      </p:sp>
      <p:sp>
        <p:nvSpPr>
          <p:cNvPr id="21523" name="Text Box 21"/>
          <p:cNvSpPr txBox="1">
            <a:spLocks noChangeArrowheads="1"/>
          </p:cNvSpPr>
          <p:nvPr/>
        </p:nvSpPr>
        <p:spPr bwMode="auto">
          <a:xfrm>
            <a:off x="2819400" y="4267200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00"/>
                </a:solidFill>
                <a:latin typeface="Century Gothic" pitchFamily="34" charset="0"/>
              </a:rPr>
              <a:t>Pond 2</a:t>
            </a:r>
          </a:p>
        </p:txBody>
      </p:sp>
      <p:sp>
        <p:nvSpPr>
          <p:cNvPr id="21524" name="Text Box 22"/>
          <p:cNvSpPr txBox="1">
            <a:spLocks noChangeArrowheads="1"/>
          </p:cNvSpPr>
          <p:nvPr/>
        </p:nvSpPr>
        <p:spPr bwMode="auto">
          <a:xfrm>
            <a:off x="1676400" y="30480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00"/>
                </a:solidFill>
                <a:latin typeface="Century Gothic" pitchFamily="34" charset="0"/>
              </a:rPr>
              <a:t>Pond 3</a:t>
            </a:r>
          </a:p>
        </p:txBody>
      </p:sp>
      <p:sp>
        <p:nvSpPr>
          <p:cNvPr id="21525" name="AutoShape 23"/>
          <p:cNvSpPr>
            <a:spLocks noChangeArrowheads="1"/>
          </p:cNvSpPr>
          <p:nvPr/>
        </p:nvSpPr>
        <p:spPr bwMode="auto">
          <a:xfrm>
            <a:off x="8382000" y="3276600"/>
            <a:ext cx="76200" cy="609600"/>
          </a:xfrm>
          <a:prstGeom prst="up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12700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526" name="Text Box 24"/>
          <p:cNvSpPr txBox="1">
            <a:spLocks noChangeArrowheads="1"/>
          </p:cNvSpPr>
          <p:nvPr/>
        </p:nvSpPr>
        <p:spPr bwMode="auto">
          <a:xfrm>
            <a:off x="7772400" y="38862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FF00"/>
                </a:solidFill>
                <a:latin typeface="Century Gothic" pitchFamily="34" charset="0"/>
              </a:rPr>
              <a:t>N</a:t>
            </a:r>
          </a:p>
        </p:txBody>
      </p:sp>
      <p:sp>
        <p:nvSpPr>
          <p:cNvPr id="21527" name="Text Box 25"/>
          <p:cNvSpPr txBox="1">
            <a:spLocks noChangeArrowheads="1"/>
          </p:cNvSpPr>
          <p:nvPr/>
        </p:nvSpPr>
        <p:spPr bwMode="auto">
          <a:xfrm rot="-3713919">
            <a:off x="6781800" y="20574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00"/>
                </a:solidFill>
                <a:latin typeface="Century Gothic" pitchFamily="34" charset="0"/>
              </a:rPr>
              <a:t>FM 973</a:t>
            </a:r>
          </a:p>
        </p:txBody>
      </p:sp>
      <p:sp>
        <p:nvSpPr>
          <p:cNvPr id="21528" name="Text Box 26"/>
          <p:cNvSpPr txBox="1">
            <a:spLocks noChangeArrowheads="1"/>
          </p:cNvSpPr>
          <p:nvPr/>
        </p:nvSpPr>
        <p:spPr bwMode="auto">
          <a:xfrm>
            <a:off x="0" y="50292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FF00"/>
                </a:solidFill>
                <a:latin typeface="Century Gothic" pitchFamily="34" charset="0"/>
              </a:rPr>
              <a:t>SH 71</a:t>
            </a:r>
          </a:p>
        </p:txBody>
      </p:sp>
      <p:sp>
        <p:nvSpPr>
          <p:cNvPr id="21529" name="Text Box 27"/>
          <p:cNvSpPr txBox="1">
            <a:spLocks noChangeArrowheads="1"/>
          </p:cNvSpPr>
          <p:nvPr/>
        </p:nvSpPr>
        <p:spPr bwMode="auto">
          <a:xfrm>
            <a:off x="152400" y="6172200"/>
            <a:ext cx="99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FF00"/>
                </a:solidFill>
                <a:latin typeface="Century Gothic" pitchFamily="34" charset="0"/>
              </a:rPr>
              <a:t>Austin Airport</a:t>
            </a:r>
          </a:p>
        </p:txBody>
      </p:sp>
      <p:sp>
        <p:nvSpPr>
          <p:cNvPr id="21530" name="Text Box 28"/>
          <p:cNvSpPr txBox="1">
            <a:spLocks noChangeArrowheads="1"/>
          </p:cNvSpPr>
          <p:nvPr/>
        </p:nvSpPr>
        <p:spPr bwMode="auto">
          <a:xfrm rot="3248499">
            <a:off x="1782763" y="4221162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FFFF00"/>
                </a:solidFill>
              </a:rPr>
              <a:t>Aquatic Greenhouse</a:t>
            </a:r>
          </a:p>
        </p:txBody>
      </p:sp>
      <p:sp>
        <p:nvSpPr>
          <p:cNvPr id="21531" name="Text Box 29"/>
          <p:cNvSpPr txBox="1">
            <a:spLocks noChangeArrowheads="1"/>
          </p:cNvSpPr>
          <p:nvPr/>
        </p:nvSpPr>
        <p:spPr bwMode="auto">
          <a:xfrm>
            <a:off x="4267200" y="53340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>
                <a:solidFill>
                  <a:srgbClr val="FFFF00"/>
                </a:solidFill>
              </a:rPr>
              <a:t>River Trail South Entrance</a:t>
            </a:r>
          </a:p>
        </p:txBody>
      </p:sp>
      <p:sp>
        <p:nvSpPr>
          <p:cNvPr id="21532" name="Text Box 30"/>
          <p:cNvSpPr txBox="1">
            <a:spLocks noChangeArrowheads="1"/>
          </p:cNvSpPr>
          <p:nvPr/>
        </p:nvSpPr>
        <p:spPr bwMode="auto">
          <a:xfrm>
            <a:off x="4038600" y="457200"/>
            <a:ext cx="12192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FFFF00"/>
                </a:solidFill>
              </a:rPr>
              <a:t>River Trail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FFFF00"/>
                </a:solidFill>
              </a:rPr>
              <a:t>North Entrance</a:t>
            </a:r>
          </a:p>
        </p:txBody>
      </p:sp>
      <p:sp>
        <p:nvSpPr>
          <p:cNvPr id="21533" name="Text Box 31"/>
          <p:cNvSpPr txBox="1">
            <a:spLocks noChangeArrowheads="1"/>
          </p:cNvSpPr>
          <p:nvPr/>
        </p:nvSpPr>
        <p:spPr bwMode="auto">
          <a:xfrm rot="-2700000">
            <a:off x="2514600" y="12192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00"/>
                </a:solidFill>
              </a:rPr>
              <a:t>Riparian Research Area</a:t>
            </a:r>
          </a:p>
        </p:txBody>
      </p:sp>
      <p:sp>
        <p:nvSpPr>
          <p:cNvPr id="21534" name="Text Box 32"/>
          <p:cNvSpPr txBox="1">
            <a:spLocks noChangeArrowheads="1"/>
          </p:cNvSpPr>
          <p:nvPr/>
        </p:nvSpPr>
        <p:spPr bwMode="auto">
          <a:xfrm rot="-3575081">
            <a:off x="5295900" y="55245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00"/>
                </a:solidFill>
                <a:latin typeface="Century Gothic" pitchFamily="34" charset="0"/>
              </a:rPr>
              <a:t>FM 973</a:t>
            </a:r>
          </a:p>
        </p:txBody>
      </p:sp>
      <p:sp>
        <p:nvSpPr>
          <p:cNvPr id="21535" name="Text Box 33"/>
          <p:cNvSpPr txBox="1">
            <a:spLocks noChangeArrowheads="1"/>
          </p:cNvSpPr>
          <p:nvPr/>
        </p:nvSpPr>
        <p:spPr bwMode="auto">
          <a:xfrm>
            <a:off x="6629400" y="228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00"/>
                </a:solidFill>
                <a:latin typeface="Century Gothic" pitchFamily="34" charset="0"/>
              </a:rPr>
              <a:t>Platt Lane to North Entrance</a:t>
            </a:r>
          </a:p>
        </p:txBody>
      </p:sp>
      <p:sp>
        <p:nvSpPr>
          <p:cNvPr id="21536" name="Line 34"/>
          <p:cNvSpPr>
            <a:spLocks noChangeShapeType="1"/>
          </p:cNvSpPr>
          <p:nvPr/>
        </p:nvSpPr>
        <p:spPr bwMode="auto">
          <a:xfrm>
            <a:off x="7696200" y="685800"/>
            <a:ext cx="304800" cy="4572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37" name="Line 35"/>
          <p:cNvSpPr>
            <a:spLocks noChangeShapeType="1"/>
          </p:cNvSpPr>
          <p:nvPr/>
        </p:nvSpPr>
        <p:spPr bwMode="auto">
          <a:xfrm>
            <a:off x="5105400" y="914400"/>
            <a:ext cx="304800" cy="762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38" name="Text Box 36"/>
          <p:cNvSpPr txBox="1">
            <a:spLocks noChangeArrowheads="1"/>
          </p:cNvSpPr>
          <p:nvPr/>
        </p:nvSpPr>
        <p:spPr bwMode="auto">
          <a:xfrm>
            <a:off x="3657600" y="1219200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FFFF00"/>
                </a:solidFill>
              </a:rPr>
              <a:t>Public Safety Training Houses</a:t>
            </a:r>
          </a:p>
        </p:txBody>
      </p:sp>
      <p:sp>
        <p:nvSpPr>
          <p:cNvPr id="21539" name="Line 37"/>
          <p:cNvSpPr>
            <a:spLocks noChangeShapeType="1"/>
          </p:cNvSpPr>
          <p:nvPr/>
        </p:nvSpPr>
        <p:spPr bwMode="auto">
          <a:xfrm flipH="1" flipV="1">
            <a:off x="4343400" y="5410200"/>
            <a:ext cx="152400" cy="762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40" name="Text Box 38"/>
          <p:cNvSpPr txBox="1">
            <a:spLocks noChangeArrowheads="1"/>
          </p:cNvSpPr>
          <p:nvPr/>
        </p:nvSpPr>
        <p:spPr bwMode="auto">
          <a:xfrm rot="1609589">
            <a:off x="3581400" y="5638800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FFFF00"/>
                </a:solidFill>
              </a:rPr>
              <a:t>Riparian Research Area</a:t>
            </a:r>
          </a:p>
        </p:txBody>
      </p:sp>
      <p:sp>
        <p:nvSpPr>
          <p:cNvPr id="21541" name="Text Box 39"/>
          <p:cNvSpPr txBox="1">
            <a:spLocks noChangeArrowheads="1"/>
          </p:cNvSpPr>
          <p:nvPr/>
        </p:nvSpPr>
        <p:spPr bwMode="auto">
          <a:xfrm>
            <a:off x="3429000" y="4572000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FFFF00"/>
                </a:solidFill>
              </a:rPr>
              <a:t>Birding Shelter</a:t>
            </a:r>
          </a:p>
        </p:txBody>
      </p:sp>
      <p:sp>
        <p:nvSpPr>
          <p:cNvPr id="21542" name="Text Box 40"/>
          <p:cNvSpPr txBox="1">
            <a:spLocks noChangeArrowheads="1"/>
          </p:cNvSpPr>
          <p:nvPr/>
        </p:nvSpPr>
        <p:spPr bwMode="auto">
          <a:xfrm>
            <a:off x="3733800" y="3200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00"/>
                </a:solidFill>
              </a:rPr>
              <a:t>Storage basins</a:t>
            </a:r>
          </a:p>
        </p:txBody>
      </p:sp>
      <p:sp>
        <p:nvSpPr>
          <p:cNvPr id="21543" name="Line 41"/>
          <p:cNvSpPr>
            <a:spLocks noChangeShapeType="1"/>
          </p:cNvSpPr>
          <p:nvPr/>
        </p:nvSpPr>
        <p:spPr bwMode="auto">
          <a:xfrm flipH="1" flipV="1">
            <a:off x="5105400" y="4419600"/>
            <a:ext cx="0" cy="3048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44" name="Line 42"/>
          <p:cNvSpPr>
            <a:spLocks noChangeShapeType="1"/>
          </p:cNvSpPr>
          <p:nvPr/>
        </p:nvSpPr>
        <p:spPr bwMode="auto">
          <a:xfrm flipH="1">
            <a:off x="3352800" y="4876800"/>
            <a:ext cx="152400" cy="762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45" name="Text Box 43"/>
          <p:cNvSpPr txBox="1">
            <a:spLocks noChangeArrowheads="1"/>
          </p:cNvSpPr>
          <p:nvPr/>
        </p:nvSpPr>
        <p:spPr bwMode="auto">
          <a:xfrm>
            <a:off x="2590800" y="3200400"/>
            <a:ext cx="990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700" b="1">
                <a:solidFill>
                  <a:srgbClr val="FFFF00"/>
                </a:solidFill>
                <a:latin typeface="Century Gothic" pitchFamily="34" charset="0"/>
              </a:rPr>
              <a:t>Restricted area</a:t>
            </a:r>
          </a:p>
        </p:txBody>
      </p:sp>
      <p:sp>
        <p:nvSpPr>
          <p:cNvPr id="21546" name="Text Box 44"/>
          <p:cNvSpPr txBox="1">
            <a:spLocks noChangeArrowheads="1"/>
          </p:cNvSpPr>
          <p:nvPr/>
        </p:nvSpPr>
        <p:spPr bwMode="auto">
          <a:xfrm>
            <a:off x="4495800" y="2362200"/>
            <a:ext cx="990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>
                <a:solidFill>
                  <a:srgbClr val="FFFF00"/>
                </a:solidFill>
                <a:latin typeface="Century Gothic" pitchFamily="34" charset="0"/>
              </a:rPr>
              <a:t>Restricted area</a:t>
            </a:r>
          </a:p>
        </p:txBody>
      </p:sp>
      <p:sp>
        <p:nvSpPr>
          <p:cNvPr id="21547" name="Text Box 45"/>
          <p:cNvSpPr txBox="1">
            <a:spLocks noChangeArrowheads="1"/>
          </p:cNvSpPr>
          <p:nvPr/>
        </p:nvSpPr>
        <p:spPr bwMode="auto">
          <a:xfrm rot="1539585">
            <a:off x="4419600" y="3657600"/>
            <a:ext cx="990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>
                <a:solidFill>
                  <a:srgbClr val="FFFF00"/>
                </a:solidFill>
                <a:latin typeface="Century Gothic" pitchFamily="34" charset="0"/>
              </a:rPr>
              <a:t>Restricted area</a:t>
            </a:r>
          </a:p>
        </p:txBody>
      </p:sp>
      <p:sp>
        <p:nvSpPr>
          <p:cNvPr id="21548" name="Line 46"/>
          <p:cNvSpPr>
            <a:spLocks noChangeShapeType="1"/>
          </p:cNvSpPr>
          <p:nvPr/>
        </p:nvSpPr>
        <p:spPr bwMode="auto">
          <a:xfrm flipV="1">
            <a:off x="3276600" y="3352800"/>
            <a:ext cx="76200" cy="152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49" name="Line 47"/>
          <p:cNvSpPr>
            <a:spLocks noChangeShapeType="1"/>
          </p:cNvSpPr>
          <p:nvPr/>
        </p:nvSpPr>
        <p:spPr bwMode="auto">
          <a:xfrm flipV="1">
            <a:off x="5029200" y="4343400"/>
            <a:ext cx="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50" name="Text Box 48"/>
          <p:cNvSpPr txBox="1">
            <a:spLocks noChangeArrowheads="1"/>
          </p:cNvSpPr>
          <p:nvPr/>
        </p:nvSpPr>
        <p:spPr bwMode="auto">
          <a:xfrm>
            <a:off x="4953000" y="3962400"/>
            <a:ext cx="1841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00" b="1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21551" name="Text Box 49"/>
          <p:cNvSpPr txBox="1">
            <a:spLocks noChangeArrowheads="1"/>
          </p:cNvSpPr>
          <p:nvPr/>
        </p:nvSpPr>
        <p:spPr bwMode="auto">
          <a:xfrm>
            <a:off x="4876800" y="4205288"/>
            <a:ext cx="3048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>
                <a:solidFill>
                  <a:srgbClr val="FFFF00"/>
                </a:solidFill>
              </a:rPr>
              <a:t>/</a:t>
            </a:r>
          </a:p>
        </p:txBody>
      </p:sp>
      <p:sp>
        <p:nvSpPr>
          <p:cNvPr id="21552" name="Text Box 50"/>
          <p:cNvSpPr txBox="1">
            <a:spLocks noChangeArrowheads="1"/>
          </p:cNvSpPr>
          <p:nvPr/>
        </p:nvSpPr>
        <p:spPr bwMode="auto">
          <a:xfrm>
            <a:off x="1066800" y="3505200"/>
            <a:ext cx="8651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FFFF00"/>
                </a:solidFill>
              </a:rPr>
              <a:t>Sidestream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FFFF00"/>
                </a:solidFill>
              </a:rPr>
              <a:t>Treatment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FFFF00"/>
                </a:solidFill>
              </a:rPr>
              <a:t>Plant</a:t>
            </a:r>
          </a:p>
        </p:txBody>
      </p:sp>
      <p:sp>
        <p:nvSpPr>
          <p:cNvPr id="21553" name="Line 49"/>
          <p:cNvSpPr>
            <a:spLocks noChangeShapeType="1"/>
          </p:cNvSpPr>
          <p:nvPr/>
        </p:nvSpPr>
        <p:spPr bwMode="auto">
          <a:xfrm>
            <a:off x="1905000" y="3810000"/>
            <a:ext cx="685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54" name="Freeform 52"/>
          <p:cNvSpPr>
            <a:spLocks/>
          </p:cNvSpPr>
          <p:nvPr/>
        </p:nvSpPr>
        <p:spPr bwMode="auto">
          <a:xfrm>
            <a:off x="5410200" y="5943600"/>
            <a:ext cx="469900" cy="914400"/>
          </a:xfrm>
          <a:custGeom>
            <a:avLst/>
            <a:gdLst>
              <a:gd name="T0" fmla="*/ 0 w 296"/>
              <a:gd name="T1" fmla="*/ 0 h 576"/>
              <a:gd name="T2" fmla="*/ 2147483647 w 296"/>
              <a:gd name="T3" fmla="*/ 2147483647 h 576"/>
              <a:gd name="T4" fmla="*/ 2147483647 w 296"/>
              <a:gd name="T5" fmla="*/ 2147483647 h 576"/>
              <a:gd name="T6" fmla="*/ 2147483647 w 296"/>
              <a:gd name="T7" fmla="*/ 2147483647 h 576"/>
              <a:gd name="T8" fmla="*/ 2147483647 w 296"/>
              <a:gd name="T9" fmla="*/ 2147483647 h 576"/>
              <a:gd name="T10" fmla="*/ 2147483647 w 296"/>
              <a:gd name="T11" fmla="*/ 2147483647 h 576"/>
              <a:gd name="T12" fmla="*/ 2147483647 w 296"/>
              <a:gd name="T13" fmla="*/ 2147483647 h 576"/>
              <a:gd name="T14" fmla="*/ 2147483647 w 296"/>
              <a:gd name="T15" fmla="*/ 2147483647 h 5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6" h="576">
                <a:moveTo>
                  <a:pt x="0" y="0"/>
                </a:moveTo>
                <a:cubicBezTo>
                  <a:pt x="12" y="52"/>
                  <a:pt x="24" y="104"/>
                  <a:pt x="48" y="144"/>
                </a:cubicBezTo>
                <a:cubicBezTo>
                  <a:pt x="72" y="184"/>
                  <a:pt x="112" y="216"/>
                  <a:pt x="144" y="240"/>
                </a:cubicBezTo>
                <a:cubicBezTo>
                  <a:pt x="176" y="264"/>
                  <a:pt x="216" y="272"/>
                  <a:pt x="240" y="288"/>
                </a:cubicBezTo>
                <a:cubicBezTo>
                  <a:pt x="264" y="304"/>
                  <a:pt x="280" y="312"/>
                  <a:pt x="288" y="336"/>
                </a:cubicBezTo>
                <a:cubicBezTo>
                  <a:pt x="296" y="360"/>
                  <a:pt x="288" y="408"/>
                  <a:pt x="288" y="432"/>
                </a:cubicBezTo>
                <a:cubicBezTo>
                  <a:pt x="288" y="456"/>
                  <a:pt x="296" y="456"/>
                  <a:pt x="288" y="480"/>
                </a:cubicBezTo>
                <a:cubicBezTo>
                  <a:pt x="280" y="504"/>
                  <a:pt x="248" y="560"/>
                  <a:pt x="240" y="576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3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17901" y="280988"/>
            <a:ext cx="76685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141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HORNSBY BEND BIOSOLIDS MANAGEMENT PLANT</a:t>
            </a:r>
            <a:endParaRPr lang="en-US" altLang="en-US" sz="2800" dirty="0">
              <a:solidFill>
                <a:srgbClr val="1414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447800" y="1828800"/>
            <a:ext cx="1143000" cy="381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EQUALIZATION</a:t>
            </a:r>
            <a:endParaRPr lang="en-US" altLang="en-US">
              <a:solidFill>
                <a:srgbClr val="141400"/>
              </a:solidFill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2590800" y="2057400"/>
            <a:ext cx="3048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895600" y="1828800"/>
            <a:ext cx="990600" cy="381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BELT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THICKENERS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5181600" y="1828800"/>
            <a:ext cx="990600" cy="381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ANAEROBIC</a:t>
            </a:r>
            <a:br>
              <a:rPr lang="en-US" altLang="en-US" sz="1200">
                <a:solidFill>
                  <a:srgbClr val="141400"/>
                </a:solidFill>
              </a:rPr>
            </a:br>
            <a:r>
              <a:rPr lang="en-US" altLang="en-US" sz="1200">
                <a:solidFill>
                  <a:srgbClr val="141400"/>
                </a:solidFill>
              </a:rPr>
              <a:t>DIGESTERS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4953000" y="2057400"/>
            <a:ext cx="2286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3886200" y="2057400"/>
            <a:ext cx="2286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6400800" y="1828800"/>
            <a:ext cx="1066800" cy="381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DEWATERING</a:t>
            </a: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990600" y="1447800"/>
            <a:ext cx="2286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6172200" y="2057400"/>
            <a:ext cx="2286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990600" y="2819400"/>
            <a:ext cx="2286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7772400" y="3276600"/>
            <a:ext cx="1066800" cy="381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COMPOSTING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6858000" y="4724400"/>
            <a:ext cx="1752600" cy="5334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141400"/>
                </a:solidFill>
              </a:rPr>
              <a:t>CLASS A COMPOST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141400"/>
                </a:solidFill>
              </a:rPr>
              <a:t>“DILLO DIRT”</a:t>
            </a:r>
            <a:endParaRPr lang="en-US" altLang="en-US" sz="1200">
              <a:solidFill>
                <a:srgbClr val="141400"/>
              </a:solidFill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8305800" y="2286000"/>
            <a:ext cx="0" cy="9906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>
            <a:off x="8305800" y="3657600"/>
            <a:ext cx="0" cy="10668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7772400" y="5257800"/>
            <a:ext cx="0" cy="4572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1600200" y="3124200"/>
            <a:ext cx="1066800" cy="6096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SIDESTREAM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TREATMENT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PLANT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6096000" y="990600"/>
            <a:ext cx="30178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141400"/>
                </a:solidFill>
              </a:rPr>
              <a:t>BENEFICIAL USE THROUGH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141400"/>
                </a:solidFill>
              </a:rPr>
              <a:t>AGRICULTURAL LAND APPLICATION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4114800" y="1828800"/>
            <a:ext cx="838200" cy="381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MIXING/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BLENDING</a:t>
            </a:r>
            <a:endParaRPr lang="en-US" altLang="en-US">
              <a:solidFill>
                <a:srgbClr val="141400"/>
              </a:solidFill>
            </a:endParaRP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228600" y="1143000"/>
            <a:ext cx="762000" cy="6096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WALNUT</a:t>
            </a:r>
            <a:br>
              <a:rPr lang="en-US" altLang="en-US" sz="1200">
                <a:solidFill>
                  <a:srgbClr val="141400"/>
                </a:solidFill>
              </a:rPr>
            </a:br>
            <a:r>
              <a:rPr lang="en-US" altLang="en-US" sz="1200">
                <a:solidFill>
                  <a:srgbClr val="141400"/>
                </a:solidFill>
              </a:rPr>
              <a:t>CREEK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WWTP</a:t>
            </a:r>
            <a:endParaRPr lang="en-US" altLang="en-US">
              <a:solidFill>
                <a:srgbClr val="141400"/>
              </a:solidFill>
            </a:endParaRP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152400" y="2438400"/>
            <a:ext cx="838200" cy="762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SOUTH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AUSTIN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REGIONAL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WWTP</a:t>
            </a:r>
            <a:endParaRPr lang="en-US" altLang="en-US">
              <a:solidFill>
                <a:srgbClr val="141400"/>
              </a:solidFill>
            </a:endParaRPr>
          </a:p>
        </p:txBody>
      </p:sp>
      <p:sp>
        <p:nvSpPr>
          <p:cNvPr id="20503" name="Line 23"/>
          <p:cNvSpPr>
            <a:spLocks noChangeShapeType="1"/>
          </p:cNvSpPr>
          <p:nvPr/>
        </p:nvSpPr>
        <p:spPr bwMode="auto">
          <a:xfrm flipV="1">
            <a:off x="1219200" y="2057400"/>
            <a:ext cx="0" cy="7620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>
            <a:off x="1219200" y="1447800"/>
            <a:ext cx="0" cy="6096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1219200" y="2057400"/>
            <a:ext cx="2286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>
            <a:off x="3429000" y="2209800"/>
            <a:ext cx="0" cy="11430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07" name="Line 27"/>
          <p:cNvSpPr>
            <a:spLocks noChangeShapeType="1"/>
          </p:cNvSpPr>
          <p:nvPr/>
        </p:nvSpPr>
        <p:spPr bwMode="auto">
          <a:xfrm>
            <a:off x="6934200" y="2209800"/>
            <a:ext cx="0" cy="5334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 flipV="1">
            <a:off x="1981200" y="2209800"/>
            <a:ext cx="0" cy="9144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09" name="Line 29"/>
          <p:cNvSpPr>
            <a:spLocks noChangeShapeType="1"/>
          </p:cNvSpPr>
          <p:nvPr/>
        </p:nvSpPr>
        <p:spPr bwMode="auto">
          <a:xfrm>
            <a:off x="7467600" y="2057400"/>
            <a:ext cx="3048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7772400" y="1676400"/>
            <a:ext cx="1066800" cy="6096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141400"/>
                </a:solidFill>
              </a:rPr>
              <a:t>CLASS B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141400"/>
                </a:solidFill>
              </a:rPr>
              <a:t>BIOSOLIDS</a:t>
            </a:r>
            <a:endParaRPr lang="en-US" altLang="en-US" sz="1400">
              <a:solidFill>
                <a:srgbClr val="141400"/>
              </a:solidFill>
            </a:endParaRPr>
          </a:p>
        </p:txBody>
      </p:sp>
      <p:sp>
        <p:nvSpPr>
          <p:cNvPr id="20511" name="Line 31"/>
          <p:cNvSpPr>
            <a:spLocks noChangeShapeType="1"/>
          </p:cNvSpPr>
          <p:nvPr/>
        </p:nvSpPr>
        <p:spPr bwMode="auto">
          <a:xfrm flipV="1">
            <a:off x="8305800" y="1371600"/>
            <a:ext cx="0" cy="3048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6384925" y="5715000"/>
            <a:ext cx="2605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141400"/>
                </a:solidFill>
              </a:rPr>
              <a:t>BENEFICIAL USE THROUGH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141400"/>
                </a:solidFill>
              </a:rPr>
              <a:t>DISTRIBUTION AND MARKETING</a:t>
            </a:r>
            <a:endParaRPr lang="en-US" altLang="en-US" sz="1800" b="1">
              <a:solidFill>
                <a:srgbClr val="141400"/>
              </a:solidFill>
            </a:endParaRPr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5486400" y="3200400"/>
            <a:ext cx="1447800" cy="5334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BULKING AGENTS: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WOOD CHIPS/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YARD TRIMMINGS</a:t>
            </a:r>
            <a:endParaRPr lang="en-US" altLang="en-US">
              <a:solidFill>
                <a:srgbClr val="141400"/>
              </a:solidFill>
            </a:endParaRPr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6934200" y="3505200"/>
            <a:ext cx="8382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 flipH="1">
            <a:off x="2667000" y="3352800"/>
            <a:ext cx="7620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3886200" y="2743200"/>
            <a:ext cx="0" cy="7620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17" name="Text Box 37"/>
          <p:cNvSpPr txBox="1">
            <a:spLocks noChangeArrowheads="1"/>
          </p:cNvSpPr>
          <p:nvPr/>
        </p:nvSpPr>
        <p:spPr bwMode="auto">
          <a:xfrm rot="-5400000">
            <a:off x="1694656" y="2496344"/>
            <a:ext cx="854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SLUDGE</a:t>
            </a:r>
          </a:p>
        </p:txBody>
      </p:sp>
      <p:sp>
        <p:nvSpPr>
          <p:cNvPr id="20518" name="Text Box 38"/>
          <p:cNvSpPr txBox="1">
            <a:spLocks noChangeArrowheads="1"/>
          </p:cNvSpPr>
          <p:nvPr/>
        </p:nvSpPr>
        <p:spPr bwMode="auto">
          <a:xfrm rot="-5400000">
            <a:off x="932656" y="2347119"/>
            <a:ext cx="854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SLUDGE</a:t>
            </a:r>
          </a:p>
        </p:txBody>
      </p:sp>
      <p:sp>
        <p:nvSpPr>
          <p:cNvPr id="20519" name="Text Box 39"/>
          <p:cNvSpPr txBox="1">
            <a:spLocks noChangeArrowheads="1"/>
          </p:cNvSpPr>
          <p:nvPr/>
        </p:nvSpPr>
        <p:spPr bwMode="auto">
          <a:xfrm rot="-5400000">
            <a:off x="932656" y="1432719"/>
            <a:ext cx="854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SLUDGE</a:t>
            </a:r>
          </a:p>
        </p:txBody>
      </p:sp>
      <p:sp>
        <p:nvSpPr>
          <p:cNvPr id="20520" name="Line 40"/>
          <p:cNvSpPr>
            <a:spLocks noChangeShapeType="1"/>
          </p:cNvSpPr>
          <p:nvPr/>
        </p:nvSpPr>
        <p:spPr bwMode="auto">
          <a:xfrm flipH="1">
            <a:off x="3886200" y="2743200"/>
            <a:ext cx="30480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21" name="Line 41"/>
          <p:cNvSpPr>
            <a:spLocks noChangeShapeType="1"/>
          </p:cNvSpPr>
          <p:nvPr/>
        </p:nvSpPr>
        <p:spPr bwMode="auto">
          <a:xfrm flipH="1">
            <a:off x="2667000" y="3505200"/>
            <a:ext cx="12192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22" name="Text Box 42"/>
          <p:cNvSpPr txBox="1">
            <a:spLocks noChangeArrowheads="1"/>
          </p:cNvSpPr>
          <p:nvPr/>
        </p:nvSpPr>
        <p:spPr bwMode="auto">
          <a:xfrm>
            <a:off x="4800600" y="2743200"/>
            <a:ext cx="1174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SIDESTREAM</a:t>
            </a:r>
            <a:endParaRPr lang="en-US" altLang="en-US" sz="1800">
              <a:solidFill>
                <a:srgbClr val="141400"/>
              </a:solidFill>
            </a:endParaRPr>
          </a:p>
        </p:txBody>
      </p:sp>
      <p:sp>
        <p:nvSpPr>
          <p:cNvPr id="20523" name="Text Box 43"/>
          <p:cNvSpPr txBox="1">
            <a:spLocks noChangeArrowheads="1"/>
          </p:cNvSpPr>
          <p:nvPr/>
        </p:nvSpPr>
        <p:spPr bwMode="auto">
          <a:xfrm rot="-5400000">
            <a:off x="2677319" y="2659856"/>
            <a:ext cx="1174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SIDESTREAM</a:t>
            </a:r>
            <a:endParaRPr lang="en-US" altLang="en-US" sz="1800">
              <a:solidFill>
                <a:srgbClr val="141400"/>
              </a:solidFill>
            </a:endParaRPr>
          </a:p>
        </p:txBody>
      </p:sp>
      <p:sp>
        <p:nvSpPr>
          <p:cNvPr id="20524" name="Line 44"/>
          <p:cNvSpPr>
            <a:spLocks noChangeShapeType="1"/>
          </p:cNvSpPr>
          <p:nvPr/>
        </p:nvSpPr>
        <p:spPr bwMode="auto">
          <a:xfrm>
            <a:off x="1981200" y="3733800"/>
            <a:ext cx="0" cy="15240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25" name="Rectangle 45"/>
          <p:cNvSpPr>
            <a:spLocks noChangeArrowheads="1"/>
          </p:cNvSpPr>
          <p:nvPr/>
        </p:nvSpPr>
        <p:spPr bwMode="auto">
          <a:xfrm>
            <a:off x="1676400" y="5257800"/>
            <a:ext cx="838200" cy="3048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PONDS</a:t>
            </a:r>
            <a:endParaRPr lang="en-US" altLang="en-US">
              <a:solidFill>
                <a:srgbClr val="141400"/>
              </a:solidFill>
            </a:endParaRPr>
          </a:p>
        </p:txBody>
      </p:sp>
      <p:sp>
        <p:nvSpPr>
          <p:cNvPr id="20526" name="Text Box 46"/>
          <p:cNvSpPr txBox="1">
            <a:spLocks noChangeArrowheads="1"/>
          </p:cNvSpPr>
          <p:nvPr/>
        </p:nvSpPr>
        <p:spPr bwMode="auto">
          <a:xfrm rot="-5400000">
            <a:off x="1635919" y="4234656"/>
            <a:ext cx="971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EFFLUENT</a:t>
            </a:r>
            <a:endParaRPr lang="en-US" altLang="en-US" sz="1800">
              <a:solidFill>
                <a:srgbClr val="141400"/>
              </a:solidFill>
            </a:endParaRPr>
          </a:p>
        </p:txBody>
      </p:sp>
      <p:sp>
        <p:nvSpPr>
          <p:cNvPr id="20527" name="Line 47"/>
          <p:cNvSpPr>
            <a:spLocks noChangeShapeType="1"/>
          </p:cNvSpPr>
          <p:nvPr/>
        </p:nvSpPr>
        <p:spPr bwMode="auto">
          <a:xfrm>
            <a:off x="2514600" y="5410200"/>
            <a:ext cx="4572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28" name="Text Box 48"/>
          <p:cNvSpPr txBox="1">
            <a:spLocks noChangeArrowheads="1"/>
          </p:cNvSpPr>
          <p:nvPr/>
        </p:nvSpPr>
        <p:spPr bwMode="auto">
          <a:xfrm>
            <a:off x="2971800" y="5257800"/>
            <a:ext cx="1736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ON-SITE IRRIGATION</a:t>
            </a:r>
          </a:p>
        </p:txBody>
      </p:sp>
      <p:sp>
        <p:nvSpPr>
          <p:cNvPr id="20529" name="Line 31"/>
          <p:cNvSpPr>
            <a:spLocks noChangeShapeType="1"/>
          </p:cNvSpPr>
          <p:nvPr/>
        </p:nvSpPr>
        <p:spPr bwMode="auto">
          <a:xfrm flipV="1">
            <a:off x="5638800" y="1524000"/>
            <a:ext cx="0" cy="3048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30" name="TextBox 3"/>
          <p:cNvSpPr txBox="1">
            <a:spLocks noChangeArrowheads="1"/>
          </p:cNvSpPr>
          <p:nvPr/>
        </p:nvSpPr>
        <p:spPr bwMode="auto">
          <a:xfrm>
            <a:off x="5432425" y="1292225"/>
            <a:ext cx="51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CH</a:t>
            </a:r>
            <a:r>
              <a:rPr lang="en-US" sz="1400" b="1" baseline="-25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0531" name="Line 40"/>
          <p:cNvSpPr>
            <a:spLocks noChangeShapeType="1"/>
          </p:cNvSpPr>
          <p:nvPr/>
        </p:nvSpPr>
        <p:spPr bwMode="auto">
          <a:xfrm flipH="1">
            <a:off x="4953000" y="1447800"/>
            <a:ext cx="533400" cy="4763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32" name="TextBox 54"/>
          <p:cNvSpPr txBox="1">
            <a:spLocks noChangeArrowheads="1"/>
          </p:cNvSpPr>
          <p:nvPr/>
        </p:nvSpPr>
        <p:spPr bwMode="auto">
          <a:xfrm>
            <a:off x="4495800" y="1295400"/>
            <a:ext cx="56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CHP</a:t>
            </a:r>
            <a:endParaRPr lang="en-US" sz="1400" b="1" baseline="-25000" dirty="0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98466" y="1002268"/>
            <a:ext cx="2783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Combined Heat and Power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8392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Calibri" pitchFamily="34" charset="0"/>
              </a:rPr>
              <a:t>All of Austin’s Biosolids – 1.5 million gallons per day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Calibri" pitchFamily="34" charset="0"/>
              </a:rPr>
              <a:t>98.5% water</a:t>
            </a:r>
          </a:p>
        </p:txBody>
      </p:sp>
      <p:pic>
        <p:nvPicPr>
          <p:cNvPr id="22531" name="Picture 3" descr="From Pro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19200"/>
            <a:ext cx="37338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P3040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60825"/>
            <a:ext cx="37338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Walnut 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25146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0" y="2574925"/>
            <a:ext cx="2743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100">
                <a:solidFill>
                  <a:srgbClr val="000000"/>
                </a:solidFill>
                <a:latin typeface="Calibri" pitchFamily="34" charset="0"/>
              </a:rPr>
              <a:t>Walnut Creek Wastewater Treatment Plant</a:t>
            </a:r>
          </a:p>
        </p:txBody>
      </p:sp>
      <p:sp>
        <p:nvSpPr>
          <p:cNvPr id="22535" name="Line 9"/>
          <p:cNvSpPr>
            <a:spLocks noChangeShapeType="1"/>
          </p:cNvSpPr>
          <p:nvPr/>
        </p:nvSpPr>
        <p:spPr bwMode="auto">
          <a:xfrm>
            <a:off x="2743200" y="44958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536" name="Line 10"/>
          <p:cNvSpPr>
            <a:spLocks noChangeShapeType="1"/>
          </p:cNvSpPr>
          <p:nvPr/>
        </p:nvSpPr>
        <p:spPr bwMode="auto">
          <a:xfrm>
            <a:off x="2743200" y="56388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0" y="1676400"/>
            <a:ext cx="32766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Wastewater: 100 MGD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Biosolids: 95 dry tons/day</a:t>
            </a:r>
          </a:p>
        </p:txBody>
      </p:sp>
      <p:pic>
        <p:nvPicPr>
          <p:cNvPr id="22538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/>
          <a:stretch/>
        </p:blipFill>
        <p:spPr bwMode="auto">
          <a:xfrm>
            <a:off x="152400" y="4800600"/>
            <a:ext cx="2514600" cy="170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0" y="6477000"/>
            <a:ext cx="31242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050" dirty="0" smtClean="0">
                <a:solidFill>
                  <a:srgbClr val="000000"/>
                </a:solidFill>
                <a:latin typeface="Calibri" pitchFamily="34" charset="0"/>
              </a:rPr>
              <a:t>South Austin Regional Wastewater Treatment Plant</a:t>
            </a:r>
          </a:p>
        </p:txBody>
      </p:sp>
    </p:spTree>
    <p:extLst>
      <p:ext uri="{BB962C8B-B14F-4D97-AF65-F5344CB8AC3E}">
        <p14:creationId xmlns:p14="http://schemas.microsoft.com/office/powerpoint/2010/main" val="2180590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4492625" cy="355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15400" cy="685800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chemeClr val="tx1"/>
                </a:solidFill>
                <a:latin typeface="Calibri" pitchFamily="34" charset="0"/>
              </a:rPr>
              <a:t>Water - Treatment Ponds   185 acres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33400" y="838200"/>
            <a:ext cx="47244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 Water moves by gravity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 Pond Ecosystem treats water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 All water recycled – </a:t>
            </a:r>
            <a:r>
              <a:rPr lang="en-US" altLang="en-US" sz="1800" u="sng" dirty="0">
                <a:solidFill>
                  <a:srgbClr val="000000"/>
                </a:solidFill>
                <a:latin typeface="Calibri" pitchFamily="34" charset="0"/>
              </a:rPr>
              <a:t>no discharge to the river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 Water used to irrigate hay fields onsite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 Most popular birding site in Austin Area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362200" y="4648200"/>
            <a:ext cx="481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FFFF00"/>
                </a:solidFill>
                <a:latin typeface="Century Gothic" pitchFamily="34" charset="0"/>
              </a:rPr>
              <a:t>1W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286000" y="3810000"/>
            <a:ext cx="404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FFFF00"/>
                </a:solidFill>
                <a:latin typeface="Century Gothic" pitchFamily="34" charset="0"/>
              </a:rPr>
              <a:t>1E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124200" y="4267200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FFFF00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743200" y="5638800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FFFF00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3352800" y="4724400"/>
            <a:ext cx="228600" cy="5334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2743200" y="3886200"/>
            <a:ext cx="381000" cy="1524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563" name="Line 11"/>
          <p:cNvSpPr>
            <a:spLocks noChangeShapeType="1"/>
          </p:cNvSpPr>
          <p:nvPr/>
        </p:nvSpPr>
        <p:spPr bwMode="auto">
          <a:xfrm flipV="1">
            <a:off x="2438400" y="41910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 flipV="1">
            <a:off x="2819400" y="5105400"/>
            <a:ext cx="152400" cy="1524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565" name="Picture 13" descr="P824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9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 descr="BD_Shoveler_Nrthrn_Tur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19400"/>
            <a:ext cx="21336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Line 16"/>
          <p:cNvSpPr>
            <a:spLocks noChangeShapeType="1"/>
          </p:cNvSpPr>
          <p:nvPr/>
        </p:nvSpPr>
        <p:spPr bwMode="auto">
          <a:xfrm>
            <a:off x="4648200" y="2667000"/>
            <a:ext cx="1371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568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0"/>
            <a:ext cx="18415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9" name="Text Box 18"/>
          <p:cNvSpPr txBox="1">
            <a:spLocks noChangeArrowheads="1"/>
          </p:cNvSpPr>
          <p:nvPr/>
        </p:nvSpPr>
        <p:spPr bwMode="auto">
          <a:xfrm>
            <a:off x="3740150" y="4540250"/>
            <a:ext cx="29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FFFF00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41187" y="24384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320 bird species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49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Anaerobic Digestion Simplified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578968"/>
              </p:ext>
            </p:extLst>
          </p:nvPr>
        </p:nvGraphicFramePr>
        <p:xfrm>
          <a:off x="2286000" y="1600200"/>
          <a:ext cx="62484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2814935"/>
            <a:ext cx="3710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Hydrolysis and Acidification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2005" y="4495800"/>
            <a:ext cx="2303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Methanogenesis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66224" y="3352800"/>
            <a:ext cx="1749175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Leftover</a:t>
            </a:r>
          </a:p>
          <a:p>
            <a:pPr algn="ctr"/>
            <a:r>
              <a:rPr lang="en-US" sz="3200" dirty="0" smtClean="0"/>
              <a:t>Biosolids</a:t>
            </a: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6781799" y="4976300"/>
            <a:ext cx="2133599" cy="11196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Leftover</a:t>
            </a:r>
          </a:p>
          <a:p>
            <a:pPr algn="ctr"/>
            <a:r>
              <a:rPr lang="en-US" sz="3200" dirty="0" smtClean="0"/>
              <a:t>Biosolids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885449" y="6248400"/>
            <a:ext cx="1926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Beneficial Reuse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6260068"/>
            <a:ext cx="1944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Energy Recovery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6849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4267200" cy="1676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tx1"/>
                </a:solidFill>
                <a:latin typeface="Calibri" pitchFamily="34" charset="0"/>
              </a:rPr>
              <a:t>Solids – </a:t>
            </a:r>
            <a:br>
              <a:rPr lang="en-US" altLang="en-US" sz="3600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altLang="en-US" sz="3600" b="1" dirty="0" smtClean="0">
                <a:solidFill>
                  <a:schemeClr val="tx1"/>
                </a:solidFill>
                <a:latin typeface="Calibri" pitchFamily="34" charset="0"/>
              </a:rPr>
              <a:t>Anaerobic Digesters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572000" y="381000"/>
            <a:ext cx="44958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Mesophilic digestion – 98</a:t>
            </a:r>
            <a:r>
              <a:rPr lang="en-US" altLang="en-US" sz="2000" baseline="40000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 F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Approximately 60 days detention time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50% solids reduction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 95% pathogen reduction = Class B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By-product: Methane </a:t>
            </a:r>
          </a:p>
        </p:txBody>
      </p:sp>
      <p:pic>
        <p:nvPicPr>
          <p:cNvPr id="24580" name="Picture 4" descr="process dige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004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HornsbyBend_Operations_2008aerial 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4343400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762000" y="3200400"/>
            <a:ext cx="838200" cy="609600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70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ornsby Bend process area 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rocess belt pres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30241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Line 4"/>
          <p:cNvSpPr>
            <a:spLocks noChangeShapeType="1"/>
          </p:cNvSpPr>
          <p:nvPr/>
        </p:nvSpPr>
        <p:spPr bwMode="auto">
          <a:xfrm flipH="1" flipV="1">
            <a:off x="7467600" y="1981200"/>
            <a:ext cx="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2270125" y="6019800"/>
            <a:ext cx="2911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00"/>
                </a:solidFill>
              </a:rPr>
              <a:t>Dewatering</a:t>
            </a:r>
          </a:p>
        </p:txBody>
      </p:sp>
    </p:spTree>
    <p:extLst>
      <p:ext uri="{BB962C8B-B14F-4D97-AF65-F5344CB8AC3E}">
        <p14:creationId xmlns:p14="http://schemas.microsoft.com/office/powerpoint/2010/main" val="46305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53200" cy="868362"/>
          </a:xfrm>
        </p:spPr>
        <p:txBody>
          <a:bodyPr/>
          <a:lstStyle/>
          <a:p>
            <a:r>
              <a:rPr lang="en-US" b="1" dirty="0" smtClean="0"/>
              <a:t>Acknowledgments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48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U.S. Environmental Protection Agency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Texas Water Development Board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City of Austin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CH2M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Matous</a:t>
            </a:r>
            <a:r>
              <a:rPr lang="en-US" dirty="0" smtClean="0"/>
              <a:t> Construction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Chasco</a:t>
            </a:r>
            <a:r>
              <a:rPr lang="en-US" dirty="0"/>
              <a:t> Constructors </a:t>
            </a:r>
          </a:p>
        </p:txBody>
      </p:sp>
      <p:pic>
        <p:nvPicPr>
          <p:cNvPr id="5" name="Picture 5" descr="EP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676399" cy="167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texas water development board Log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07" y="2057400"/>
            <a:ext cx="2550332" cy="64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1" b="32078"/>
          <a:stretch/>
        </p:blipFill>
        <p:spPr bwMode="auto">
          <a:xfrm>
            <a:off x="6886735" y="3723568"/>
            <a:ext cx="1590675" cy="54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49" y="4402476"/>
            <a:ext cx="33718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 descr="Image result for chasco constructors logo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562600"/>
            <a:ext cx="252759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46" y="2746666"/>
            <a:ext cx="990601" cy="99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46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914400"/>
            <a:ext cx="3581400" cy="16764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chemeClr val="tx1"/>
                </a:solidFill>
                <a:latin typeface="Calibri" pitchFamily="34" charset="0"/>
              </a:rPr>
              <a:t>Biosolids Recycling</a:t>
            </a:r>
            <a:br>
              <a:rPr lang="en-US" altLang="en-US" sz="240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altLang="en-US" sz="2400" smtClean="0">
                <a:solidFill>
                  <a:schemeClr val="tx1"/>
                </a:solidFill>
                <a:latin typeface="Calibri" pitchFamily="34" charset="0"/>
              </a:rPr>
              <a:t>Second Method</a:t>
            </a:r>
            <a:br>
              <a:rPr lang="en-US" altLang="en-US" sz="240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altLang="en-US" sz="2400" smtClean="0">
                <a:solidFill>
                  <a:schemeClr val="tx1"/>
                </a:solidFill>
                <a:latin typeface="Calibri" pitchFamily="34" charset="0"/>
              </a:rPr>
              <a:t>Composting</a:t>
            </a:r>
            <a:r>
              <a:rPr lang="en-US" altLang="en-US" sz="280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br>
              <a:rPr lang="en-US" altLang="en-US" sz="280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altLang="en-US" sz="2000" smtClean="0">
                <a:solidFill>
                  <a:schemeClr val="tx1"/>
                </a:solidFill>
                <a:latin typeface="Calibri" pitchFamily="34" charset="0"/>
              </a:rPr>
              <a:t>Yard Trimmings and Biosolids</a:t>
            </a:r>
            <a:r>
              <a:rPr lang="en-US" altLang="en-US" sz="2800" smtClean="0">
                <a:solidFill>
                  <a:schemeClr val="tx1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26627" name="Picture 3" descr="dillo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1460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P91000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576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P30400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7600"/>
            <a:ext cx="20574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process belt press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85800"/>
            <a:ext cx="13604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hot compo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2578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Hornsby Bend (4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1495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428625"/>
            <a:ext cx="37338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alibri" pitchFamily="34" charset="0"/>
              </a:rPr>
              <a:t>Biosolids Recycling </a:t>
            </a:r>
            <a:br>
              <a:rPr lang="en-US" altLang="en-US" sz="24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2400" dirty="0">
                <a:solidFill>
                  <a:srgbClr val="000000"/>
                </a:solidFill>
                <a:latin typeface="Calibri" pitchFamily="34" charset="0"/>
              </a:rPr>
              <a:t>First Method </a:t>
            </a:r>
            <a:br>
              <a:rPr lang="en-US" altLang="en-US" sz="24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2400" dirty="0">
                <a:solidFill>
                  <a:srgbClr val="000000"/>
                </a:solidFill>
                <a:latin typeface="Calibri" pitchFamily="34" charset="0"/>
              </a:rPr>
              <a:t>Beneficial Reuse through Land Application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br>
              <a:rPr lang="en-US" altLang="en-US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⅓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  <a:latin typeface="Calibri" pitchFamily="34" charset="0"/>
              </a:rPr>
              <a:t>on </a:t>
            </a: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</a:rPr>
              <a:t>onsite farm – 550 </a:t>
            </a:r>
            <a:r>
              <a:rPr lang="en-US" altLang="en-US" sz="2000" dirty="0" smtClean="0">
                <a:solidFill>
                  <a:srgbClr val="000000"/>
                </a:solidFill>
                <a:latin typeface="Calibri" pitchFamily="34" charset="0"/>
              </a:rPr>
              <a:t>acres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⅓</a:t>
            </a:r>
            <a:r>
              <a:rPr lang="en-US" altLang="en-US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</a:rPr>
              <a:t>on offsite farm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6634" name="Picture 10" descr="DSCN566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IMGP049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004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 descr="IMGP06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3" descr="Hornsby Bend (23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146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3276600" y="152400"/>
            <a:ext cx="2667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Calibri" pitchFamily="34" charset="0"/>
              </a:rPr>
              <a:t>Biosolids</a:t>
            </a:r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>
            <a:off x="5246688" y="428625"/>
            <a:ext cx="849312" cy="485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 flipH="1">
            <a:off x="3048000" y="428625"/>
            <a:ext cx="914400" cy="409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6641" name="Picture 17" descr="IMGP055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0292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09171" y="105430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⅓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65648" y="15240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⅔</a:t>
            </a:r>
          </a:p>
        </p:txBody>
      </p:sp>
    </p:spTree>
    <p:extLst>
      <p:ext uri="{BB962C8B-B14F-4D97-AF65-F5344CB8AC3E}">
        <p14:creationId xmlns:p14="http://schemas.microsoft.com/office/powerpoint/2010/main" val="822134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972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04800" y="1905000"/>
            <a:ext cx="1676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Biosolids Recycling Method 1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Land Application </a:t>
            </a:r>
          </a:p>
          <a:p>
            <a:pPr algn="ctr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Calibri" pitchFamily="34" charset="0"/>
            </a:endParaRPr>
          </a:p>
          <a:p>
            <a:pPr algn="ctr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Class B</a:t>
            </a:r>
          </a:p>
          <a:p>
            <a:pPr algn="ctr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Biosolids</a:t>
            </a:r>
          </a:p>
          <a:p>
            <a:pPr algn="ctr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Calibri" pitchFamily="34" charset="0"/>
              </a:rPr>
              <a:t>550 acres of hay fields</a:t>
            </a:r>
          </a:p>
        </p:txBody>
      </p:sp>
    </p:spTree>
    <p:extLst>
      <p:ext uri="{BB962C8B-B14F-4D97-AF65-F5344CB8AC3E}">
        <p14:creationId xmlns:p14="http://schemas.microsoft.com/office/powerpoint/2010/main" val="906594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ornsbyBend_Operations_2008aerial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dillo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57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5105400" y="2514600"/>
            <a:ext cx="2743200" cy="2057400"/>
          </a:xfrm>
        </p:spPr>
        <p:txBody>
          <a:bodyPr/>
          <a:lstStyle/>
          <a:p>
            <a:pPr algn="l" eaLnBrk="1" hangingPunct="1"/>
            <a:r>
              <a:rPr lang="en-US" altLang="en-US" sz="2400" smtClean="0">
                <a:solidFill>
                  <a:srgbClr val="FFFF00"/>
                </a:solidFill>
                <a:latin typeface="Calibri" pitchFamily="34" charset="0"/>
              </a:rPr>
              <a:t>Biosolids Recycling</a:t>
            </a:r>
            <a:br>
              <a:rPr lang="en-US" altLang="en-US" sz="240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altLang="en-US" sz="2400" smtClean="0">
                <a:solidFill>
                  <a:srgbClr val="FFFF00"/>
                </a:solidFill>
                <a:latin typeface="Calibri" pitchFamily="34" charset="0"/>
              </a:rPr>
              <a:t>Method 2 Composting</a:t>
            </a:r>
            <a:r>
              <a:rPr lang="en-US" altLang="en-US" sz="280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br>
              <a:rPr lang="en-US" altLang="en-US" sz="280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altLang="en-US" sz="2400" smtClean="0">
                <a:solidFill>
                  <a:srgbClr val="FFFF00"/>
                </a:solidFill>
                <a:latin typeface="Calibri" pitchFamily="34" charset="0"/>
              </a:rPr>
              <a:t>Class A Biosolids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048000" y="762000"/>
            <a:ext cx="2438400" cy="1524000"/>
          </a:xfrm>
          <a:prstGeom prst="rect">
            <a:avLst/>
          </a:prstGeom>
          <a:noFill/>
          <a:ln w="3810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678" name="Line 7"/>
          <p:cNvSpPr>
            <a:spLocks noChangeShapeType="1"/>
          </p:cNvSpPr>
          <p:nvPr/>
        </p:nvSpPr>
        <p:spPr bwMode="auto">
          <a:xfrm flipH="1" flipV="1">
            <a:off x="5029200" y="2362200"/>
            <a:ext cx="304800" cy="457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8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ornsby bend compost pad and yardwaste 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38" y="1357348"/>
            <a:ext cx="5114925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28600" y="1004262"/>
            <a:ext cx="2971800" cy="173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</a:rPr>
              <a:t>Method 2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</a:rPr>
              <a:t>Composting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</a:rPr>
              <a:t>3 parts yard </a:t>
            </a: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trimmings</a:t>
            </a: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</a:rPr>
              <a:t> [carbon]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</a:rPr>
              <a:t>1 part biosolids [nitrogen/phosphorus</a:t>
            </a:r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010400" y="586770"/>
            <a:ext cx="1752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Yard Trimmings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Processing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505200" y="914400"/>
            <a:ext cx="2667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>Compost</a:t>
            </a:r>
            <a:r>
              <a:rPr lang="en-US" altLang="en-US" sz="1400" dirty="0">
                <a:solidFill>
                  <a:srgbClr val="000000"/>
                </a:solidFill>
                <a:latin typeface="Calibri" pitchFamily="34" charset="0"/>
              </a:rPr>
              <a:t> Pad</a:t>
            </a:r>
          </a:p>
        </p:txBody>
      </p:sp>
      <p:pic>
        <p:nvPicPr>
          <p:cNvPr id="29702" name="Picture 6" descr="process compost ma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327660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3"/>
          <p:cNvSpPr txBox="1">
            <a:spLocks noChangeArrowheads="1"/>
          </p:cNvSpPr>
          <p:nvPr/>
        </p:nvSpPr>
        <p:spPr bwMode="auto">
          <a:xfrm>
            <a:off x="0" y="4697413"/>
            <a:ext cx="3429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</a:rPr>
              <a:t>All of Austin’s of yard </a:t>
            </a: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</a:rPr>
              <a:t>trimmings: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</a:rPr>
              <a:t>150,000 </a:t>
            </a: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</a:rPr>
              <a:t>yd</a:t>
            </a:r>
            <a:r>
              <a:rPr lang="en-US" altLang="en-US" sz="1600" baseline="30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</a:rPr>
              <a:t>~12% of Austin’s solid waste stream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  <a:latin typeface="Calibri" pitchFamily="34" charset="0"/>
              </a:rPr>
              <a:t>~40% of Austin’s recycling </a:t>
            </a:r>
            <a:r>
              <a:rPr lang="en-US" altLang="en-US" sz="1600" dirty="0" smtClean="0">
                <a:solidFill>
                  <a:srgbClr val="000000"/>
                </a:solidFill>
                <a:latin typeface="Calibri" pitchFamily="34" charset="0"/>
              </a:rPr>
              <a:t>stream</a:t>
            </a:r>
            <a:endParaRPr lang="en-US" altLang="en-US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704" name="Rectangle 1"/>
          <p:cNvSpPr>
            <a:spLocks noChangeArrowheads="1"/>
          </p:cNvSpPr>
          <p:nvPr/>
        </p:nvSpPr>
        <p:spPr bwMode="auto">
          <a:xfrm>
            <a:off x="3549538" y="5943600"/>
            <a:ext cx="4875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>~7,000 tons/year of Class A Compost – “</a:t>
            </a:r>
            <a:r>
              <a:rPr lang="en-US" altLang="en-US" dirty="0" err="1">
                <a:solidFill>
                  <a:srgbClr val="000000"/>
                </a:solidFill>
                <a:latin typeface="Calibri" pitchFamily="34" charset="0"/>
              </a:rPr>
              <a:t>Dillo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</a:rPr>
              <a:t> Dirt”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228600"/>
            <a:ext cx="2722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Composting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582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American Recovery and Reinvestment Act of 2009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4495800" cy="4648200"/>
          </a:xfrm>
        </p:spPr>
        <p:txBody>
          <a:bodyPr/>
          <a:lstStyle/>
          <a:p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Effective Feb. 17, 2009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$4 billion for Clean Water State Revolving Fund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Wastewater treatment infrastructure improvements</a:t>
            </a:r>
          </a:p>
          <a:p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Shovel-ready Projects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unding for “green” projects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01368"/>
            <a:ext cx="4572000" cy="482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92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17901" y="280988"/>
            <a:ext cx="76685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141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HORNSBY BEND BIOSOLIDS MANAGEMENT PLANT</a:t>
            </a:r>
            <a:endParaRPr lang="en-US" altLang="en-US" sz="2000" dirty="0">
              <a:solidFill>
                <a:srgbClr val="1414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447800" y="1828800"/>
            <a:ext cx="1143000" cy="381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EQUALIZATION</a:t>
            </a:r>
            <a:endParaRPr lang="en-US" altLang="en-US">
              <a:solidFill>
                <a:srgbClr val="141400"/>
              </a:solidFill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2590800" y="2057400"/>
            <a:ext cx="3048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895600" y="1828800"/>
            <a:ext cx="990600" cy="381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BELT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THICKENERS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5181600" y="1828800"/>
            <a:ext cx="990600" cy="381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ANAEROBIC</a:t>
            </a:r>
            <a:br>
              <a:rPr lang="en-US" altLang="en-US" sz="1200">
                <a:solidFill>
                  <a:srgbClr val="141400"/>
                </a:solidFill>
              </a:rPr>
            </a:br>
            <a:r>
              <a:rPr lang="en-US" altLang="en-US" sz="1200">
                <a:solidFill>
                  <a:srgbClr val="141400"/>
                </a:solidFill>
              </a:rPr>
              <a:t>DIGESTERS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4953000" y="2057400"/>
            <a:ext cx="2286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3886200" y="2057400"/>
            <a:ext cx="2286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6400800" y="1828800"/>
            <a:ext cx="1066800" cy="381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DEWATERING</a:t>
            </a: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990600" y="1447800"/>
            <a:ext cx="2286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6172200" y="2057400"/>
            <a:ext cx="2286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990600" y="2819400"/>
            <a:ext cx="2286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7772400" y="3276600"/>
            <a:ext cx="1066800" cy="381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COMPOSTING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6858000" y="4724400"/>
            <a:ext cx="1752600" cy="5334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141400"/>
                </a:solidFill>
              </a:rPr>
              <a:t>CLASS A COMPOST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141400"/>
                </a:solidFill>
              </a:rPr>
              <a:t>“DILLO DIRT”</a:t>
            </a:r>
            <a:endParaRPr lang="en-US" altLang="en-US" sz="1200">
              <a:solidFill>
                <a:srgbClr val="141400"/>
              </a:solidFill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8305800" y="2286000"/>
            <a:ext cx="0" cy="9906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>
            <a:off x="8305800" y="3657600"/>
            <a:ext cx="0" cy="10668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7772400" y="5257800"/>
            <a:ext cx="0" cy="4572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1600200" y="3124200"/>
            <a:ext cx="1066800" cy="6096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SIDESTREAM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TREATMENT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PLANT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6096000" y="990600"/>
            <a:ext cx="30178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141400"/>
                </a:solidFill>
              </a:rPr>
              <a:t>BENEFICIAL USE THROUGH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141400"/>
                </a:solidFill>
              </a:rPr>
              <a:t>AGRICULTURAL LAND APPLICATION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4114800" y="1828800"/>
            <a:ext cx="838200" cy="381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MIXING/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BLENDING</a:t>
            </a:r>
            <a:endParaRPr lang="en-US" altLang="en-US">
              <a:solidFill>
                <a:srgbClr val="141400"/>
              </a:solidFill>
            </a:endParaRP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228600" y="1143000"/>
            <a:ext cx="762000" cy="6096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WALNUT</a:t>
            </a:r>
            <a:br>
              <a:rPr lang="en-US" altLang="en-US" sz="1200">
                <a:solidFill>
                  <a:srgbClr val="141400"/>
                </a:solidFill>
              </a:rPr>
            </a:br>
            <a:r>
              <a:rPr lang="en-US" altLang="en-US" sz="1200">
                <a:solidFill>
                  <a:srgbClr val="141400"/>
                </a:solidFill>
              </a:rPr>
              <a:t>CREEK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WWTP</a:t>
            </a:r>
            <a:endParaRPr lang="en-US" altLang="en-US">
              <a:solidFill>
                <a:srgbClr val="141400"/>
              </a:solidFill>
            </a:endParaRP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152400" y="2438400"/>
            <a:ext cx="838200" cy="7620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SOUTH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AUSTIN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REGIONAL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WWTP</a:t>
            </a:r>
            <a:endParaRPr lang="en-US" altLang="en-US">
              <a:solidFill>
                <a:srgbClr val="141400"/>
              </a:solidFill>
            </a:endParaRPr>
          </a:p>
        </p:txBody>
      </p:sp>
      <p:sp>
        <p:nvSpPr>
          <p:cNvPr id="20503" name="Line 23"/>
          <p:cNvSpPr>
            <a:spLocks noChangeShapeType="1"/>
          </p:cNvSpPr>
          <p:nvPr/>
        </p:nvSpPr>
        <p:spPr bwMode="auto">
          <a:xfrm flipV="1">
            <a:off x="1219200" y="2057400"/>
            <a:ext cx="0" cy="7620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>
            <a:off x="1219200" y="1447800"/>
            <a:ext cx="0" cy="6096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1219200" y="2057400"/>
            <a:ext cx="2286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>
            <a:off x="3429000" y="2209800"/>
            <a:ext cx="0" cy="11430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07" name="Line 27"/>
          <p:cNvSpPr>
            <a:spLocks noChangeShapeType="1"/>
          </p:cNvSpPr>
          <p:nvPr/>
        </p:nvSpPr>
        <p:spPr bwMode="auto">
          <a:xfrm>
            <a:off x="6934200" y="2209800"/>
            <a:ext cx="0" cy="5334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08" name="Line 28"/>
          <p:cNvSpPr>
            <a:spLocks noChangeShapeType="1"/>
          </p:cNvSpPr>
          <p:nvPr/>
        </p:nvSpPr>
        <p:spPr bwMode="auto">
          <a:xfrm flipV="1">
            <a:off x="1981200" y="2209800"/>
            <a:ext cx="0" cy="9144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09" name="Line 29"/>
          <p:cNvSpPr>
            <a:spLocks noChangeShapeType="1"/>
          </p:cNvSpPr>
          <p:nvPr/>
        </p:nvSpPr>
        <p:spPr bwMode="auto">
          <a:xfrm>
            <a:off x="7467600" y="2057400"/>
            <a:ext cx="3048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7772400" y="1676400"/>
            <a:ext cx="1066800" cy="6096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141400"/>
                </a:solidFill>
              </a:rPr>
              <a:t>CLASS B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141400"/>
                </a:solidFill>
              </a:rPr>
              <a:t>BIOSOLIDS</a:t>
            </a:r>
            <a:endParaRPr lang="en-US" altLang="en-US" sz="1400">
              <a:solidFill>
                <a:srgbClr val="141400"/>
              </a:solidFill>
            </a:endParaRPr>
          </a:p>
        </p:txBody>
      </p:sp>
      <p:sp>
        <p:nvSpPr>
          <p:cNvPr id="20511" name="Line 31"/>
          <p:cNvSpPr>
            <a:spLocks noChangeShapeType="1"/>
          </p:cNvSpPr>
          <p:nvPr/>
        </p:nvSpPr>
        <p:spPr bwMode="auto">
          <a:xfrm flipV="1">
            <a:off x="8305800" y="1371600"/>
            <a:ext cx="0" cy="3048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6384925" y="5715000"/>
            <a:ext cx="2605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141400"/>
                </a:solidFill>
              </a:rPr>
              <a:t>BENEFICIAL USE THROUGH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141400"/>
                </a:solidFill>
              </a:rPr>
              <a:t>DISTRIBUTION AND MARKETING</a:t>
            </a:r>
            <a:endParaRPr lang="en-US" altLang="en-US" sz="1800" b="1">
              <a:solidFill>
                <a:srgbClr val="141400"/>
              </a:solidFill>
            </a:endParaRPr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5486400" y="3200400"/>
            <a:ext cx="1447800" cy="5334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BULKING AGENTS: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WOOD CHIPS/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YARD TRIMMINGS</a:t>
            </a:r>
            <a:endParaRPr lang="en-US" altLang="en-US">
              <a:solidFill>
                <a:srgbClr val="141400"/>
              </a:solidFill>
            </a:endParaRPr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6934200" y="3505200"/>
            <a:ext cx="8382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 flipH="1">
            <a:off x="2667000" y="3352800"/>
            <a:ext cx="7620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3886200" y="2743200"/>
            <a:ext cx="0" cy="7620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17" name="Text Box 37"/>
          <p:cNvSpPr txBox="1">
            <a:spLocks noChangeArrowheads="1"/>
          </p:cNvSpPr>
          <p:nvPr/>
        </p:nvSpPr>
        <p:spPr bwMode="auto">
          <a:xfrm rot="-5400000">
            <a:off x="1694656" y="2496344"/>
            <a:ext cx="854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SLUDGE</a:t>
            </a:r>
          </a:p>
        </p:txBody>
      </p:sp>
      <p:sp>
        <p:nvSpPr>
          <p:cNvPr id="20518" name="Text Box 38"/>
          <p:cNvSpPr txBox="1">
            <a:spLocks noChangeArrowheads="1"/>
          </p:cNvSpPr>
          <p:nvPr/>
        </p:nvSpPr>
        <p:spPr bwMode="auto">
          <a:xfrm rot="-5400000">
            <a:off x="932656" y="2347119"/>
            <a:ext cx="854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SLUDGE</a:t>
            </a:r>
          </a:p>
        </p:txBody>
      </p:sp>
      <p:sp>
        <p:nvSpPr>
          <p:cNvPr id="20519" name="Text Box 39"/>
          <p:cNvSpPr txBox="1">
            <a:spLocks noChangeArrowheads="1"/>
          </p:cNvSpPr>
          <p:nvPr/>
        </p:nvSpPr>
        <p:spPr bwMode="auto">
          <a:xfrm rot="-5400000">
            <a:off x="932656" y="1432719"/>
            <a:ext cx="8540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SLUDGE</a:t>
            </a:r>
          </a:p>
        </p:txBody>
      </p:sp>
      <p:sp>
        <p:nvSpPr>
          <p:cNvPr id="20520" name="Line 40"/>
          <p:cNvSpPr>
            <a:spLocks noChangeShapeType="1"/>
          </p:cNvSpPr>
          <p:nvPr/>
        </p:nvSpPr>
        <p:spPr bwMode="auto">
          <a:xfrm flipH="1">
            <a:off x="3886200" y="2743200"/>
            <a:ext cx="30480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21" name="Line 41"/>
          <p:cNvSpPr>
            <a:spLocks noChangeShapeType="1"/>
          </p:cNvSpPr>
          <p:nvPr/>
        </p:nvSpPr>
        <p:spPr bwMode="auto">
          <a:xfrm flipH="1">
            <a:off x="2667000" y="3505200"/>
            <a:ext cx="12192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22" name="Text Box 42"/>
          <p:cNvSpPr txBox="1">
            <a:spLocks noChangeArrowheads="1"/>
          </p:cNvSpPr>
          <p:nvPr/>
        </p:nvSpPr>
        <p:spPr bwMode="auto">
          <a:xfrm>
            <a:off x="4800600" y="2743200"/>
            <a:ext cx="1174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SIDESTREAM</a:t>
            </a:r>
            <a:endParaRPr lang="en-US" altLang="en-US" sz="1800">
              <a:solidFill>
                <a:srgbClr val="141400"/>
              </a:solidFill>
            </a:endParaRPr>
          </a:p>
        </p:txBody>
      </p:sp>
      <p:sp>
        <p:nvSpPr>
          <p:cNvPr id="20523" name="Text Box 43"/>
          <p:cNvSpPr txBox="1">
            <a:spLocks noChangeArrowheads="1"/>
          </p:cNvSpPr>
          <p:nvPr/>
        </p:nvSpPr>
        <p:spPr bwMode="auto">
          <a:xfrm rot="-5400000">
            <a:off x="2677319" y="2659856"/>
            <a:ext cx="1174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SIDESTREAM</a:t>
            </a:r>
            <a:endParaRPr lang="en-US" altLang="en-US" sz="1800">
              <a:solidFill>
                <a:srgbClr val="141400"/>
              </a:solidFill>
            </a:endParaRPr>
          </a:p>
        </p:txBody>
      </p:sp>
      <p:sp>
        <p:nvSpPr>
          <p:cNvPr id="20524" name="Line 44"/>
          <p:cNvSpPr>
            <a:spLocks noChangeShapeType="1"/>
          </p:cNvSpPr>
          <p:nvPr/>
        </p:nvSpPr>
        <p:spPr bwMode="auto">
          <a:xfrm>
            <a:off x="1981200" y="3733800"/>
            <a:ext cx="0" cy="15240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25" name="Rectangle 45"/>
          <p:cNvSpPr>
            <a:spLocks noChangeArrowheads="1"/>
          </p:cNvSpPr>
          <p:nvPr/>
        </p:nvSpPr>
        <p:spPr bwMode="auto">
          <a:xfrm>
            <a:off x="1676400" y="5257800"/>
            <a:ext cx="838200" cy="304800"/>
          </a:xfrm>
          <a:prstGeom prst="rect">
            <a:avLst/>
          </a:prstGeom>
          <a:noFill/>
          <a:ln w="12700">
            <a:solidFill>
              <a:srgbClr val="1414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PONDS</a:t>
            </a:r>
            <a:endParaRPr lang="en-US" altLang="en-US">
              <a:solidFill>
                <a:srgbClr val="141400"/>
              </a:solidFill>
            </a:endParaRPr>
          </a:p>
        </p:txBody>
      </p:sp>
      <p:sp>
        <p:nvSpPr>
          <p:cNvPr id="20526" name="Text Box 46"/>
          <p:cNvSpPr txBox="1">
            <a:spLocks noChangeArrowheads="1"/>
          </p:cNvSpPr>
          <p:nvPr/>
        </p:nvSpPr>
        <p:spPr bwMode="auto">
          <a:xfrm rot="-5400000">
            <a:off x="1635919" y="4234656"/>
            <a:ext cx="971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EFFLUENT</a:t>
            </a:r>
            <a:endParaRPr lang="en-US" altLang="en-US" sz="1800">
              <a:solidFill>
                <a:srgbClr val="141400"/>
              </a:solidFill>
            </a:endParaRPr>
          </a:p>
        </p:txBody>
      </p:sp>
      <p:sp>
        <p:nvSpPr>
          <p:cNvPr id="20527" name="Line 47"/>
          <p:cNvSpPr>
            <a:spLocks noChangeShapeType="1"/>
          </p:cNvSpPr>
          <p:nvPr/>
        </p:nvSpPr>
        <p:spPr bwMode="auto">
          <a:xfrm>
            <a:off x="2514600" y="5410200"/>
            <a:ext cx="457200" cy="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28" name="Text Box 48"/>
          <p:cNvSpPr txBox="1">
            <a:spLocks noChangeArrowheads="1"/>
          </p:cNvSpPr>
          <p:nvPr/>
        </p:nvSpPr>
        <p:spPr bwMode="auto">
          <a:xfrm>
            <a:off x="2971800" y="5257800"/>
            <a:ext cx="1736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1414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141400"/>
                </a:solidFill>
              </a:rPr>
              <a:t>ON-SITE IRRIGATION</a:t>
            </a:r>
          </a:p>
        </p:txBody>
      </p:sp>
      <p:sp>
        <p:nvSpPr>
          <p:cNvPr id="20529" name="Line 31"/>
          <p:cNvSpPr>
            <a:spLocks noChangeShapeType="1"/>
          </p:cNvSpPr>
          <p:nvPr/>
        </p:nvSpPr>
        <p:spPr bwMode="auto">
          <a:xfrm flipV="1">
            <a:off x="5638800" y="1524000"/>
            <a:ext cx="0" cy="304800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30" name="TextBox 3"/>
          <p:cNvSpPr txBox="1">
            <a:spLocks noChangeArrowheads="1"/>
          </p:cNvSpPr>
          <p:nvPr/>
        </p:nvSpPr>
        <p:spPr bwMode="auto">
          <a:xfrm>
            <a:off x="5432425" y="1292225"/>
            <a:ext cx="51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CH</a:t>
            </a:r>
            <a:r>
              <a:rPr lang="en-US" sz="1400" b="1" baseline="-25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0531" name="Line 40"/>
          <p:cNvSpPr>
            <a:spLocks noChangeShapeType="1"/>
          </p:cNvSpPr>
          <p:nvPr/>
        </p:nvSpPr>
        <p:spPr bwMode="auto">
          <a:xfrm flipH="1">
            <a:off x="4953000" y="1447800"/>
            <a:ext cx="533400" cy="4763"/>
          </a:xfrm>
          <a:prstGeom prst="line">
            <a:avLst/>
          </a:prstGeom>
          <a:noFill/>
          <a:ln w="12699">
            <a:solidFill>
              <a:srgbClr val="141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32" name="TextBox 54"/>
          <p:cNvSpPr txBox="1">
            <a:spLocks noChangeArrowheads="1"/>
          </p:cNvSpPr>
          <p:nvPr/>
        </p:nvSpPr>
        <p:spPr bwMode="auto">
          <a:xfrm>
            <a:off x="4495800" y="1295400"/>
            <a:ext cx="56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CHP</a:t>
            </a:r>
            <a:endParaRPr lang="en-US" sz="1400" b="1" baseline="-2500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333500" y="1752600"/>
            <a:ext cx="14097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686050" y="1730376"/>
            <a:ext cx="14097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3790950" y="1754349"/>
            <a:ext cx="14097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876800" y="1752600"/>
            <a:ext cx="14097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6200026" y="1752600"/>
            <a:ext cx="14097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7620000" y="3200400"/>
            <a:ext cx="14097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5392738" y="1295400"/>
            <a:ext cx="627062" cy="347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4478338" y="1295400"/>
            <a:ext cx="627062" cy="347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8466" y="1002268"/>
            <a:ext cx="2783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Combined Heat and Power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5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199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Clean Water Federal Stimulus Award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038600" y="1295400"/>
            <a:ext cx="4800600" cy="5410200"/>
          </a:xfrm>
        </p:spPr>
        <p:txBody>
          <a:bodyPr/>
          <a:lstStyle/>
          <a:p>
            <a:r>
              <a:rPr lang="en-US" sz="2200" dirty="0">
                <a:latin typeface="Calibri" pitchFamily="34" charset="0"/>
              </a:rPr>
              <a:t>Hornsby Bend ranked #1 in Texas among </a:t>
            </a:r>
            <a:r>
              <a:rPr lang="en-US" sz="2200" dirty="0">
                <a:solidFill>
                  <a:srgbClr val="00B050"/>
                </a:solidFill>
                <a:latin typeface="Calibri" pitchFamily="34" charset="0"/>
              </a:rPr>
              <a:t>“</a:t>
            </a:r>
            <a:r>
              <a:rPr lang="en-US" sz="2200" b="1" dirty="0">
                <a:solidFill>
                  <a:srgbClr val="00B050"/>
                </a:solidFill>
                <a:latin typeface="Calibri" pitchFamily="34" charset="0"/>
              </a:rPr>
              <a:t>green</a:t>
            </a:r>
            <a:r>
              <a:rPr lang="en-US" sz="2200" dirty="0">
                <a:solidFill>
                  <a:srgbClr val="00B050"/>
                </a:solidFill>
                <a:latin typeface="Calibri" pitchFamily="34" charset="0"/>
              </a:rPr>
              <a:t>” </a:t>
            </a:r>
            <a:r>
              <a:rPr lang="en-US" sz="2200" dirty="0">
                <a:latin typeface="Calibri" pitchFamily="34" charset="0"/>
              </a:rPr>
              <a:t>projects</a:t>
            </a:r>
          </a:p>
          <a:p>
            <a:r>
              <a:rPr lang="en-US" sz="2200" dirty="0">
                <a:latin typeface="Calibri" pitchFamily="34" charset="0"/>
              </a:rPr>
              <a:t>$31.8 million zero-interest Federal Stimulus Loan</a:t>
            </a:r>
          </a:p>
          <a:p>
            <a:endParaRPr lang="en-US" sz="2200" dirty="0">
              <a:latin typeface="Calibri" pitchFamily="34" charset="0"/>
            </a:endParaRPr>
          </a:p>
          <a:p>
            <a:endParaRPr lang="en-US" sz="2200" dirty="0">
              <a:latin typeface="Calibri" pitchFamily="34" charset="0"/>
            </a:endParaRPr>
          </a:p>
          <a:p>
            <a:endParaRPr lang="en-US" sz="2200" dirty="0">
              <a:latin typeface="Calibri" pitchFamily="34" charset="0"/>
            </a:endParaRPr>
          </a:p>
          <a:p>
            <a:pPr marL="0" indent="0">
              <a:buNone/>
            </a:pPr>
            <a:endParaRPr lang="en-US" sz="2200" dirty="0" smtClean="0">
              <a:latin typeface="Calibri" pitchFamily="34" charset="0"/>
            </a:endParaRPr>
          </a:p>
          <a:p>
            <a:pPr marL="0" indent="0">
              <a:buNone/>
            </a:pPr>
            <a:endParaRPr lang="en-US" sz="2200" dirty="0">
              <a:latin typeface="Calibri" pitchFamily="34" charset="0"/>
            </a:endParaRPr>
          </a:p>
          <a:p>
            <a:r>
              <a:rPr lang="en-US" sz="2200" dirty="0">
                <a:latin typeface="Calibri" pitchFamily="34" charset="0"/>
              </a:rPr>
              <a:t>$30.7 million in interest savings</a:t>
            </a:r>
          </a:p>
          <a:p>
            <a:r>
              <a:rPr lang="en-US" sz="2200" dirty="0">
                <a:latin typeface="Calibri" pitchFamily="34" charset="0"/>
              </a:rPr>
              <a:t>80% of the funds for the </a:t>
            </a:r>
            <a:r>
              <a:rPr lang="en-US" sz="2200" b="1" dirty="0">
                <a:solidFill>
                  <a:srgbClr val="00B050"/>
                </a:solidFill>
                <a:latin typeface="Calibri" pitchFamily="34" charset="0"/>
              </a:rPr>
              <a:t>“Green Reserve”</a:t>
            </a:r>
            <a:r>
              <a:rPr lang="en-US" sz="2200" dirty="0">
                <a:latin typeface="Calibri" pitchFamily="34" charset="0"/>
              </a:rPr>
              <a:t> projects through the Texas Clean Water State Revolving Fund</a:t>
            </a:r>
          </a:p>
        </p:txBody>
      </p:sp>
      <p:pic>
        <p:nvPicPr>
          <p:cNvPr id="34822" name="Picture 6" descr="MCMP00615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905000"/>
            <a:ext cx="354488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9" name="Picture 13" descr="MPj0438810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28938"/>
            <a:ext cx="2286000" cy="171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685800" y="3228975"/>
            <a:ext cx="3200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Hornsby Bend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# 1</a:t>
            </a:r>
          </a:p>
        </p:txBody>
      </p:sp>
    </p:spTree>
    <p:extLst>
      <p:ext uri="{BB962C8B-B14F-4D97-AF65-F5344CB8AC3E}">
        <p14:creationId xmlns:p14="http://schemas.microsoft.com/office/powerpoint/2010/main" val="13161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86836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Two Contracts with Stimulus Funds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4038600" cy="5638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000" dirty="0">
                <a:latin typeface="Calibri" pitchFamily="34" charset="0"/>
              </a:rPr>
              <a:t>$6.95 million for Compost Pad expansion</a:t>
            </a:r>
          </a:p>
          <a:p>
            <a:pPr marL="990600" lvl="1" indent="-533400">
              <a:lnSpc>
                <a:spcPct val="90000"/>
              </a:lnSpc>
              <a:buFontTx/>
              <a:buChar char="•"/>
            </a:pPr>
            <a:r>
              <a:rPr lang="en-US" sz="2000" dirty="0">
                <a:latin typeface="Calibri" pitchFamily="34" charset="0"/>
              </a:rPr>
              <a:t>Addition of 15-acre compost pad</a:t>
            </a:r>
          </a:p>
          <a:p>
            <a:pPr marL="990600" lvl="1" indent="-533400">
              <a:lnSpc>
                <a:spcPct val="90000"/>
              </a:lnSpc>
              <a:buFontTx/>
              <a:buChar char="•"/>
            </a:pPr>
            <a:r>
              <a:rPr lang="en-US" sz="2000" dirty="0">
                <a:latin typeface="Calibri" pitchFamily="34" charset="0"/>
              </a:rPr>
              <a:t>Double composting capacity to use 10,000 dry tons of biosolids per year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n-US" sz="2000" dirty="0">
                <a:latin typeface="Calibri" pitchFamily="34" charset="0"/>
              </a:rPr>
              <a:t>$27.95 million for digester upgrades and plant-wide efficiency improvements</a:t>
            </a:r>
          </a:p>
          <a:p>
            <a:pPr marL="990600" lvl="1" indent="-533400">
              <a:lnSpc>
                <a:spcPct val="90000"/>
              </a:lnSpc>
              <a:buFontTx/>
              <a:buChar char="•"/>
            </a:pPr>
            <a:r>
              <a:rPr lang="en-US" sz="2000" dirty="0">
                <a:latin typeface="Calibri" pitchFamily="34" charset="0"/>
              </a:rPr>
              <a:t>Sludge dewatering improvements – increase capacity, reduce operation cost</a:t>
            </a:r>
          </a:p>
          <a:p>
            <a:pPr marL="990600" lvl="1" indent="-533400">
              <a:lnSpc>
                <a:spcPct val="90000"/>
              </a:lnSpc>
              <a:buFontTx/>
              <a:buChar char="•"/>
            </a:pPr>
            <a:r>
              <a:rPr lang="en-US" sz="2000" dirty="0">
                <a:latin typeface="Calibri" pitchFamily="34" charset="0"/>
              </a:rPr>
              <a:t>Digester upgrades – improve process efficiency, increase gas production and capture, reduce use of petroleum-based polymers</a:t>
            </a: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200650"/>
            <a:ext cx="22098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7" descr="belt pre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91000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96" y="914401"/>
            <a:ext cx="448210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213762"/>
            <a:ext cx="2217506" cy="19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3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Digester Improvements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67200" cy="54102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Changed from floating covers to more efficient fixed covers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Flexible membrane cover for more efficient gas storage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New 20 HP linear motion mixers in lieu of 100 HP nozzle mix systems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98538"/>
            <a:ext cx="4096326" cy="273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79580"/>
            <a:ext cx="4096326" cy="305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54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Digester Mixer Replacement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7205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Nozzle Mixers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Inadequate Mixing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power use</a:t>
            </a:r>
          </a:p>
          <a:p>
            <a:pPr marL="342900" lvl="1" indent="-342900">
              <a:buChar char="•"/>
            </a:pPr>
            <a:r>
              <a:rPr lang="en-US" sz="3200" dirty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Linear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Motion Mixers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Better mixing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80% reduction in power use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76400"/>
            <a:ext cx="23021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8"/>
          <a:stretch/>
        </p:blipFill>
        <p:spPr bwMode="auto">
          <a:xfrm>
            <a:off x="4398015" y="1676400"/>
            <a:ext cx="198214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3200" y="6172200"/>
            <a:ext cx="2313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Linear Motion Mixer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836" y="3886200"/>
            <a:ext cx="15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Nozzle Mixer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5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Presentation 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38862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Austin, Texas</a:t>
            </a:r>
          </a:p>
          <a:p>
            <a:r>
              <a:rPr lang="en-US" dirty="0" smtClean="0"/>
              <a:t>Austin Water</a:t>
            </a:r>
          </a:p>
          <a:p>
            <a:r>
              <a:rPr lang="en-US" dirty="0" smtClean="0"/>
              <a:t>Hornsby Bend</a:t>
            </a:r>
          </a:p>
          <a:p>
            <a:r>
              <a:rPr lang="en-US" dirty="0" smtClean="0"/>
              <a:t>ARRA Funding and Improvements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Future of Hornsby Bend</a:t>
            </a:r>
          </a:p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77FD-AC33-4321-AC45-58918590F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19608"/>
          <a:stretch/>
        </p:blipFill>
        <p:spPr bwMode="auto">
          <a:xfrm>
            <a:off x="4109663" y="1320110"/>
            <a:ext cx="5034337" cy="553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50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79216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Benefits of Stimulus Fund Projects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648200" y="1066800"/>
            <a:ext cx="4343400" cy="5562600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560 local jobs over </a:t>
            </a:r>
            <a:r>
              <a:rPr lang="en-US" sz="2400" dirty="0" smtClean="0">
                <a:latin typeface="Calibri" pitchFamily="34" charset="0"/>
              </a:rPr>
              <a:t>3 </a:t>
            </a:r>
            <a:r>
              <a:rPr lang="en-US" sz="2400" dirty="0">
                <a:latin typeface="Calibri" pitchFamily="34" charset="0"/>
              </a:rPr>
              <a:t>years</a:t>
            </a:r>
          </a:p>
          <a:p>
            <a:pPr marL="609600" indent="-609600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Increase digester gas production</a:t>
            </a:r>
          </a:p>
          <a:p>
            <a:pPr marL="609600" indent="-609600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Compost capacity doubled to produce exceptional quality Class A compost</a:t>
            </a:r>
          </a:p>
          <a:p>
            <a:pPr marL="609600" indent="-609600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Reduce diesel fuel use by 30,000 </a:t>
            </a:r>
            <a:r>
              <a:rPr lang="en-US" sz="2400" dirty="0" smtClean="0">
                <a:latin typeface="Calibri" pitchFamily="34" charset="0"/>
              </a:rPr>
              <a:t>gallons/year</a:t>
            </a:r>
            <a:endParaRPr lang="en-US" sz="2400" dirty="0">
              <a:latin typeface="Calibri" pitchFamily="34" charset="0"/>
            </a:endParaRPr>
          </a:p>
          <a:p>
            <a:pPr marL="609600" indent="-609600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41% reduction in petroleum-based polymers</a:t>
            </a:r>
          </a:p>
          <a:p>
            <a:pPr marL="609600" indent="-609600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Extra 16,000 </a:t>
            </a:r>
            <a:r>
              <a:rPr lang="en-US" sz="2400" dirty="0" smtClean="0">
                <a:latin typeface="Calibri" pitchFamily="34" charset="0"/>
              </a:rPr>
              <a:t>yd</a:t>
            </a:r>
            <a:r>
              <a:rPr lang="en-US" sz="2400" baseline="30000" dirty="0" smtClean="0">
                <a:latin typeface="Calibri" pitchFamily="34" charset="0"/>
              </a:rPr>
              <a:t>3</a:t>
            </a:r>
            <a:r>
              <a:rPr lang="en-US" sz="2400" dirty="0" smtClean="0">
                <a:latin typeface="Calibri" pitchFamily="34" charset="0"/>
              </a:rPr>
              <a:t>/year </a:t>
            </a:r>
            <a:r>
              <a:rPr lang="en-US" sz="2400" dirty="0">
                <a:latin typeface="Calibri" pitchFamily="34" charset="0"/>
              </a:rPr>
              <a:t>of yard and tree trimmings used in composting by 2012</a:t>
            </a:r>
          </a:p>
          <a:p>
            <a:pPr marL="609600" indent="-609600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300 tons of fly ash in concrete for compost pad</a:t>
            </a:r>
          </a:p>
        </p:txBody>
      </p:sp>
      <p:pic>
        <p:nvPicPr>
          <p:cNvPr id="38920" name="Picture 8" descr="green-jobs-ph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143000"/>
            <a:ext cx="154463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1" name="Picture 9" descr="PIC00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0413"/>
            <a:ext cx="4419600" cy="35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Composting Oper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2895600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latin typeface="Calibri" pitchFamily="34" charset="0"/>
              </a:rPr>
              <a:t>Benefits of Stimulus Fund Projects</a:t>
            </a:r>
            <a:r>
              <a:rPr lang="en-US" sz="4000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US" sz="4000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Calibri" pitchFamily="34" charset="0"/>
              </a:rPr>
              <a:t>(continued…)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95400"/>
            <a:ext cx="4343400" cy="5334000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6,500 tons of CO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 equivalent GHG reduction by 2012</a:t>
            </a:r>
          </a:p>
          <a:p>
            <a:pPr marL="609600" indent="-609600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55% increase in energy production by 2012</a:t>
            </a:r>
          </a:p>
          <a:p>
            <a:pPr marL="609600" indent="-609600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1.75 MW electricity from a related biogas generator project – $1.2 million grant from U.S. Dept. of Energy through Austin Energy</a:t>
            </a:r>
          </a:p>
          <a:p>
            <a:pPr marL="609600" indent="-609600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Waste heat from generators for heating digesters and other uses</a:t>
            </a:r>
          </a:p>
          <a:p>
            <a:pPr marL="609600" indent="-609600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Generate enough electricity for Hornsby Bend</a:t>
            </a:r>
          </a:p>
        </p:txBody>
      </p:sp>
      <p:pic>
        <p:nvPicPr>
          <p:cNvPr id="39942" name="Picture 6" descr="cogenera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2209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methane tan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electr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2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9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68362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chemeClr val="tx1"/>
                </a:solidFill>
                <a:latin typeface="Calibri" pitchFamily="34" charset="0"/>
              </a:rPr>
              <a:t>Combined Heat and Power from Methane</a:t>
            </a:r>
            <a:endParaRPr lang="en-US" altLang="en-US" sz="2000" b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62463" y="1143000"/>
            <a:ext cx="4529137" cy="3276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400" dirty="0" smtClean="0">
                <a:latin typeface="Calibri" pitchFamily="34" charset="0"/>
              </a:rPr>
              <a:t>875 KW electricity from a biogas generator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400" dirty="0" smtClean="0">
                <a:latin typeface="Calibri" pitchFamily="34" charset="0"/>
              </a:rPr>
              <a:t>Waste heat from generators for heating digesters and other uses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400" dirty="0" smtClean="0">
                <a:latin typeface="Calibri" pitchFamily="34" charset="0"/>
              </a:rPr>
              <a:t>Hornsby Bend energy neutral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400" dirty="0" smtClean="0">
                <a:latin typeface="Calibri" pitchFamily="34" charset="0"/>
              </a:rPr>
              <a:t>Excess electricity goes to the grid</a:t>
            </a:r>
          </a:p>
        </p:txBody>
      </p:sp>
      <p:pic>
        <p:nvPicPr>
          <p:cNvPr id="30724" name="Picture 10" descr="electr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4495800"/>
            <a:ext cx="36083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 descr="http://www.tpomag.com/images/uploads/gallery/28161/hornsby_bend-37__larg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47750"/>
            <a:ext cx="4233863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9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29200" y="1784152"/>
            <a:ext cx="4129657" cy="4616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Clean Water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State Revolving Fund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2010 PISCES Award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Performance &amp; Innovation in the SRF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Environmental Success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Awarded to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City of Austin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Texas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For Innovative and Effective Use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 the SRF Financing Mechanisms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3" name="Picture 5" descr="EP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5988"/>
            <a:ext cx="1676399" cy="167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8" t="14397" r="29721" b="7312"/>
          <a:stretch/>
        </p:blipFill>
        <p:spPr bwMode="auto">
          <a:xfrm>
            <a:off x="73700" y="195988"/>
            <a:ext cx="5015603" cy="65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  <a:latin typeface="Calibri" pitchFamily="34" charset="0"/>
              </a:rPr>
              <a:t>Future Upgrades at Hornsby Bend</a:t>
            </a:r>
            <a:endParaRPr lang="en-US" altLang="en-US" sz="2400" b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95349"/>
            <a:ext cx="4489806" cy="573405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Increase </a:t>
            </a:r>
            <a:r>
              <a:rPr lang="en-US" altLang="en-US" dirty="0"/>
              <a:t>biogas production by anaerobically digesting:</a:t>
            </a:r>
          </a:p>
          <a:p>
            <a:pPr marL="742950" lvl="2" indent="-342900" eaLnBrk="1" hangingPunct="1">
              <a:buFont typeface="Wingdings" panose="05000000000000000000" pitchFamily="2" charset="2"/>
              <a:buChar char="§"/>
            </a:pPr>
            <a:r>
              <a:rPr lang="en-US" altLang="en-US" sz="2400" dirty="0">
                <a:ea typeface="+mn-ea"/>
                <a:cs typeface="+mn-cs"/>
              </a:rPr>
              <a:t>Fats, oils and grease</a:t>
            </a:r>
          </a:p>
          <a:p>
            <a:pPr marL="742950" lvl="2" indent="-342900" eaLnBrk="1" hangingPunct="1">
              <a:buFont typeface="Wingdings" panose="05000000000000000000" pitchFamily="2" charset="2"/>
              <a:buChar char="§"/>
            </a:pPr>
            <a:r>
              <a:rPr lang="en-US" altLang="en-US" sz="2400" dirty="0">
                <a:ea typeface="+mn-ea"/>
                <a:cs typeface="+mn-cs"/>
              </a:rPr>
              <a:t>Food wastes</a:t>
            </a:r>
          </a:p>
          <a:p>
            <a:pPr eaLnBrk="1" hangingPunct="1"/>
            <a:r>
              <a:rPr lang="en-US" altLang="en-US" dirty="0"/>
              <a:t>Increase CHP capacity</a:t>
            </a:r>
          </a:p>
          <a:p>
            <a:pPr eaLnBrk="1" hangingPunct="1"/>
            <a:r>
              <a:rPr lang="en-US" altLang="en-US" dirty="0"/>
              <a:t>Sidestream Treatment</a:t>
            </a:r>
          </a:p>
          <a:p>
            <a:pPr eaLnBrk="1" hangingPunct="1"/>
            <a:r>
              <a:rPr lang="en-US" altLang="en-US" dirty="0"/>
              <a:t>100% Class A Biosolids</a:t>
            </a:r>
          </a:p>
          <a:p>
            <a:pPr eaLnBrk="1" hangingPunct="1"/>
            <a:r>
              <a:rPr lang="en-US" altLang="en-US" dirty="0"/>
              <a:t>Nutrient Recovery</a:t>
            </a:r>
          </a:p>
          <a:p>
            <a:pPr marL="742950" lvl="2" indent="-342900" eaLnBrk="1" hangingPunct="1">
              <a:buFont typeface="Wingdings" panose="05000000000000000000" pitchFamily="2" charset="2"/>
              <a:buChar char="§"/>
            </a:pPr>
            <a:r>
              <a:rPr lang="en-US" altLang="en-US" sz="2400" dirty="0">
                <a:ea typeface="+mn-ea"/>
                <a:cs typeface="+mn-cs"/>
              </a:rPr>
              <a:t>Phosphorus recovery for fertilizers</a:t>
            </a:r>
          </a:p>
          <a:p>
            <a:pPr eaLnBrk="1" hangingPunct="1"/>
            <a:r>
              <a:rPr lang="en-US" altLang="en-US" dirty="0"/>
              <a:t>Solar Energy Farm</a:t>
            </a:r>
          </a:p>
        </p:txBody>
      </p:sp>
      <p:pic>
        <p:nvPicPr>
          <p:cNvPr id="31749" name="Picture 8" descr="solar_cells_panels_array_monocrysta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81" y="4038600"/>
            <a:ext cx="4458019" cy="250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81" y="990600"/>
            <a:ext cx="445484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7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57200" y="295870"/>
            <a:ext cx="8153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Questions, Comments?</a:t>
            </a:r>
            <a:endParaRPr lang="en-US" sz="5400" b="1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H:\Nutrients\Seatbelt Cartoon by To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92" y="1219200"/>
            <a:ext cx="7723608" cy="536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91000" y="6248400"/>
            <a:ext cx="399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kern="0" dirty="0" smtClean="0">
                <a:solidFill>
                  <a:prstClr val="black"/>
                </a:solidFill>
              </a:rPr>
              <a:t>Tom Toro, </a:t>
            </a:r>
            <a:r>
              <a:rPr lang="en-US" i="1" kern="0" dirty="0" smtClean="0">
                <a:solidFill>
                  <a:prstClr val="black"/>
                </a:solidFill>
              </a:rPr>
              <a:t>The New Yorker</a:t>
            </a:r>
            <a:r>
              <a:rPr lang="en-US" kern="0" dirty="0" smtClean="0">
                <a:solidFill>
                  <a:prstClr val="black"/>
                </a:solidFill>
              </a:rPr>
              <a:t>, May 12, 2012</a:t>
            </a:r>
            <a:endParaRPr lang="en-US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4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6971"/>
            <a:ext cx="3276600" cy="55882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Austin, Texas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1"/>
            <a:ext cx="4191000" cy="2819399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000"/>
              </a:spcBef>
              <a:defRPr/>
            </a:pPr>
            <a:r>
              <a:rPr lang="en-US" dirty="0"/>
              <a:t>Capital of Texas</a:t>
            </a:r>
          </a:p>
          <a:p>
            <a:pPr>
              <a:spcBef>
                <a:spcPts val="1000"/>
              </a:spcBef>
              <a:defRPr/>
            </a:pPr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 smtClean="0"/>
              <a:t> Largest city in the U.S.</a:t>
            </a:r>
          </a:p>
          <a:p>
            <a:pPr>
              <a:spcBef>
                <a:spcPts val="1000"/>
              </a:spcBef>
              <a:defRPr/>
            </a:pPr>
            <a:r>
              <a:rPr lang="en-US" dirty="0" smtClean="0"/>
              <a:t>Metro Area Population: 2.01 million</a:t>
            </a:r>
          </a:p>
          <a:p>
            <a:pPr>
              <a:spcBef>
                <a:spcPts val="1000"/>
              </a:spcBef>
              <a:defRPr/>
            </a:pPr>
            <a:r>
              <a:rPr lang="en-US" dirty="0" smtClean="0"/>
              <a:t>20% Population growth between 2010 and 2014</a:t>
            </a:r>
          </a:p>
          <a:p>
            <a:pPr>
              <a:spcBef>
                <a:spcPts val="1000"/>
              </a:spcBef>
              <a:defRPr/>
            </a:pPr>
            <a:r>
              <a:rPr lang="en-US" dirty="0" smtClean="0"/>
              <a:t>~540 sq. miles</a:t>
            </a:r>
            <a:endParaRPr lang="en-US" dirty="0"/>
          </a:p>
        </p:txBody>
      </p:sp>
      <p:pic>
        <p:nvPicPr>
          <p:cNvPr id="5" name="Picture 1028" descr="texas-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"/>
            <a:ext cx="4495800" cy="419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5133975" y="3124200"/>
            <a:ext cx="111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400" dirty="0">
                <a:solidFill>
                  <a:srgbClr val="009900"/>
                </a:solidFill>
                <a:latin typeface="Times New Roman" pitchFamily="18" charset="0"/>
              </a:rPr>
              <a:t>Mexico</a:t>
            </a: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7572375" y="3131214"/>
            <a:ext cx="11144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</a:rPr>
              <a:t>Gulf</a:t>
            </a:r>
          </a:p>
          <a:p>
            <a:pPr algn="ctr"/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</a:rPr>
              <a:t>of</a:t>
            </a:r>
          </a:p>
          <a:p>
            <a:pPr algn="ctr"/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</a:rPr>
              <a:t>Mexico</a:t>
            </a:r>
          </a:p>
        </p:txBody>
      </p:sp>
      <p:sp>
        <p:nvSpPr>
          <p:cNvPr id="8" name="Text Box 1031"/>
          <p:cNvSpPr txBox="1">
            <a:spLocks noChangeArrowheads="1"/>
          </p:cNvSpPr>
          <p:nvPr/>
        </p:nvSpPr>
        <p:spPr bwMode="auto">
          <a:xfrm>
            <a:off x="6624638" y="432464"/>
            <a:ext cx="1452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</a:rPr>
              <a:t>Oklahoma</a:t>
            </a:r>
          </a:p>
        </p:txBody>
      </p:sp>
      <p:sp>
        <p:nvSpPr>
          <p:cNvPr id="9" name="Text Box 1032"/>
          <p:cNvSpPr txBox="1">
            <a:spLocks noChangeArrowheads="1"/>
          </p:cNvSpPr>
          <p:nvPr/>
        </p:nvSpPr>
        <p:spPr bwMode="auto">
          <a:xfrm>
            <a:off x="4351193" y="644929"/>
            <a:ext cx="1114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</a:rPr>
              <a:t>New</a:t>
            </a:r>
          </a:p>
          <a:p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</a:rPr>
              <a:t>Mexico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9229"/>
            <a:ext cx="5508926" cy="309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14975" y="4709850"/>
            <a:ext cx="3600121" cy="1767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sz="2500" dirty="0">
                <a:solidFill>
                  <a:prstClr val="black"/>
                </a:solidFill>
              </a:rPr>
              <a:t>One of the most desirable </a:t>
            </a:r>
            <a:r>
              <a:rPr lang="en-US" sz="2500" dirty="0" smtClean="0">
                <a:solidFill>
                  <a:prstClr val="black"/>
                </a:solidFill>
              </a:rPr>
              <a:t>cities </a:t>
            </a:r>
            <a:r>
              <a:rPr lang="en-US" sz="2500" dirty="0">
                <a:solidFill>
                  <a:prstClr val="black"/>
                </a:solidFill>
              </a:rPr>
              <a:t>to live in the U.S.</a:t>
            </a: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sz="2500" dirty="0">
                <a:solidFill>
                  <a:prstClr val="black"/>
                </a:solidFill>
              </a:rPr>
              <a:t>~ </a:t>
            </a:r>
            <a:r>
              <a:rPr lang="en-US" sz="2500" dirty="0" smtClean="0">
                <a:solidFill>
                  <a:prstClr val="black"/>
                </a:solidFill>
              </a:rPr>
              <a:t>110 </a:t>
            </a:r>
            <a:r>
              <a:rPr lang="en-US" sz="2500" dirty="0">
                <a:solidFill>
                  <a:prstClr val="black"/>
                </a:solidFill>
              </a:rPr>
              <a:t>new people move in daily</a:t>
            </a:r>
          </a:p>
        </p:txBody>
      </p:sp>
      <p:sp>
        <p:nvSpPr>
          <p:cNvPr id="12" name="Text Box 1031"/>
          <p:cNvSpPr txBox="1">
            <a:spLocks noChangeArrowheads="1"/>
          </p:cNvSpPr>
          <p:nvPr/>
        </p:nvSpPr>
        <p:spPr bwMode="auto">
          <a:xfrm rot="16200000">
            <a:off x="8064732" y="1867049"/>
            <a:ext cx="13965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</a:rPr>
              <a:t>Louisiana</a:t>
            </a:r>
            <a:endParaRPr lang="en-US" altLang="en-US" sz="2400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7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 Path of Austin’s Water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4953000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228600" y="914400"/>
            <a:ext cx="8686800" cy="5635625"/>
            <a:chOff x="144" y="576"/>
            <a:chExt cx="5472" cy="3550"/>
          </a:xfrm>
        </p:grpSpPr>
        <p:sp>
          <p:nvSpPr>
            <p:cNvPr id="24581" name="AutoShape 5"/>
            <p:cNvSpPr>
              <a:spLocks noChangeArrowheads="1"/>
            </p:cNvSpPr>
            <p:nvPr/>
          </p:nvSpPr>
          <p:spPr bwMode="auto">
            <a:xfrm>
              <a:off x="1824" y="2880"/>
              <a:ext cx="144" cy="432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4582" name="Picture 6" descr="j0440104[1]"/>
            <p:cNvPicPr>
              <a:picLocks noChangeAspect="1" noChangeArrowheads="1"/>
            </p:cNvPicPr>
            <p:nvPr/>
          </p:nvPicPr>
          <p:blipFill>
            <a:blip r:embed="rId2">
              <a:lum brigh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824"/>
              <a:ext cx="1084" cy="1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3" name="Oval 7"/>
            <p:cNvSpPr>
              <a:spLocks noChangeArrowheads="1"/>
            </p:cNvSpPr>
            <p:nvPr/>
          </p:nvSpPr>
          <p:spPr bwMode="auto">
            <a:xfrm>
              <a:off x="2976" y="816"/>
              <a:ext cx="960" cy="576"/>
            </a:xfrm>
            <a:prstGeom prst="ellipse">
              <a:avLst/>
            </a:prstGeom>
            <a:solidFill>
              <a:srgbClr val="00CCFF">
                <a:alpha val="55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</a:rPr>
                <a:t>Drinking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</a:rPr>
                <a:t>Water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</a:rPr>
                <a:t>Plant</a:t>
              </a:r>
            </a:p>
          </p:txBody>
        </p:sp>
        <p:pic>
          <p:nvPicPr>
            <p:cNvPr id="24584" name="Picture 8" descr="j0433839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576"/>
              <a:ext cx="1440" cy="1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5" name="Oval 9"/>
            <p:cNvSpPr>
              <a:spLocks noChangeArrowheads="1"/>
            </p:cNvSpPr>
            <p:nvPr/>
          </p:nvSpPr>
          <p:spPr bwMode="auto">
            <a:xfrm>
              <a:off x="3312" y="2064"/>
              <a:ext cx="1248" cy="576"/>
            </a:xfrm>
            <a:prstGeom prst="ellipse">
              <a:avLst/>
            </a:prstGeom>
            <a:solidFill>
              <a:srgbClr val="CC9900">
                <a:alpha val="55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</a:rPr>
                <a:t>Wastewater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</a:rPr>
                <a:t>Treatment Plant</a:t>
              </a:r>
            </a:p>
          </p:txBody>
        </p:sp>
        <p:pic>
          <p:nvPicPr>
            <p:cNvPr id="24586" name="Picture 10" descr="j0332378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264"/>
              <a:ext cx="720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7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688"/>
              <a:ext cx="672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588" name="Picture 12" descr="hh01183_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312"/>
              <a:ext cx="430" cy="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9" name="Picture 13" descr="MCj04323250000[1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768"/>
              <a:ext cx="1008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90" name="Text Box 14"/>
            <p:cNvSpPr txBox="1">
              <a:spLocks noChangeArrowheads="1"/>
            </p:cNvSpPr>
            <p:nvPr/>
          </p:nvSpPr>
          <p:spPr bwMode="auto">
            <a:xfrm>
              <a:off x="1776" y="1392"/>
              <a:ext cx="91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</a:rPr>
                <a:t>Lake Austin</a:t>
              </a:r>
            </a:p>
          </p:txBody>
        </p:sp>
        <p:sp>
          <p:nvSpPr>
            <p:cNvPr id="24591" name="Text Box 15"/>
            <p:cNvSpPr txBox="1">
              <a:spLocks noChangeArrowheads="1"/>
            </p:cNvSpPr>
            <p:nvPr/>
          </p:nvSpPr>
          <p:spPr bwMode="auto">
            <a:xfrm>
              <a:off x="4560" y="3216"/>
              <a:ext cx="105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</a:rPr>
                <a:t>Downstream Colorado River </a:t>
              </a:r>
            </a:p>
          </p:txBody>
        </p:sp>
        <p:pic>
          <p:nvPicPr>
            <p:cNvPr id="24592" name="Picture 16" descr="j0183518[1]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832"/>
              <a:ext cx="864" cy="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93" name="Picture 17" descr="j0423990[1]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672"/>
              <a:ext cx="587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94" name="Text Box 18"/>
            <p:cNvSpPr txBox="1">
              <a:spLocks noChangeArrowheads="1"/>
            </p:cNvSpPr>
            <p:nvPr/>
          </p:nvSpPr>
          <p:spPr bwMode="auto">
            <a:xfrm>
              <a:off x="528" y="1152"/>
              <a:ext cx="7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</a:rPr>
                <a:t>Wildlands</a:t>
              </a:r>
            </a:p>
          </p:txBody>
        </p:sp>
        <p:sp>
          <p:nvSpPr>
            <p:cNvPr id="24595" name="AutoShape 19"/>
            <p:cNvSpPr>
              <a:spLocks noChangeArrowheads="1"/>
            </p:cNvSpPr>
            <p:nvPr/>
          </p:nvSpPr>
          <p:spPr bwMode="auto">
            <a:xfrm>
              <a:off x="2592" y="1440"/>
              <a:ext cx="672" cy="192"/>
            </a:xfrm>
            <a:prstGeom prst="curvedUpArrow">
              <a:avLst>
                <a:gd name="adj1" fmla="val 70194"/>
                <a:gd name="adj2" fmla="val 140000"/>
                <a:gd name="adj3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596" name="AutoShape 20"/>
            <p:cNvSpPr>
              <a:spLocks noChangeArrowheads="1"/>
            </p:cNvSpPr>
            <p:nvPr/>
          </p:nvSpPr>
          <p:spPr bwMode="auto">
            <a:xfrm>
              <a:off x="1008" y="912"/>
              <a:ext cx="768" cy="192"/>
            </a:xfrm>
            <a:prstGeom prst="curvedDownArrow">
              <a:avLst>
                <a:gd name="adj1" fmla="val 85630"/>
                <a:gd name="adj2" fmla="val 165630"/>
                <a:gd name="adj3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597" name="AutoShape 21"/>
            <p:cNvSpPr>
              <a:spLocks noChangeArrowheads="1"/>
            </p:cNvSpPr>
            <p:nvPr/>
          </p:nvSpPr>
          <p:spPr bwMode="auto">
            <a:xfrm>
              <a:off x="3600" y="1440"/>
              <a:ext cx="816" cy="240"/>
            </a:xfrm>
            <a:prstGeom prst="curvedUpArrow">
              <a:avLst>
                <a:gd name="adj1" fmla="val 68000"/>
                <a:gd name="adj2" fmla="val 136000"/>
                <a:gd name="adj3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598" name="AutoShape 22"/>
            <p:cNvSpPr>
              <a:spLocks noChangeArrowheads="1"/>
            </p:cNvSpPr>
            <p:nvPr/>
          </p:nvSpPr>
          <p:spPr bwMode="auto">
            <a:xfrm>
              <a:off x="4272" y="2400"/>
              <a:ext cx="624" cy="576"/>
            </a:xfrm>
            <a:custGeom>
              <a:avLst/>
              <a:gdLst>
                <a:gd name="G0" fmla="+- 0 0 0"/>
                <a:gd name="G1" fmla="+- -5727977 0 0"/>
                <a:gd name="G2" fmla="+- 0 0 -5727977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04 0 0"/>
                <a:gd name="G9" fmla="+- 0 0 -5727977"/>
                <a:gd name="G10" fmla="+- 7304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7304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7304 0"/>
                <a:gd name="G29" fmla="sin 7304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727977"/>
                <a:gd name="G36" fmla="sin G34 -5727977"/>
                <a:gd name="G37" fmla="+/ -5727977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04 G39"/>
                <a:gd name="G43" fmla="sin 7304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8607 w 21600"/>
                <a:gd name="T5" fmla="*/ 3338 h 21600"/>
                <a:gd name="T6" fmla="*/ 11210 w 21600"/>
                <a:gd name="T7" fmla="*/ 1757 h 21600"/>
                <a:gd name="T8" fmla="*/ 16080 w 21600"/>
                <a:gd name="T9" fmla="*/ 5753 h 21600"/>
                <a:gd name="T10" fmla="*/ 24300 w 21600"/>
                <a:gd name="T11" fmla="*/ 10800 h 21600"/>
                <a:gd name="T12" fmla="*/ 19852 w 21600"/>
                <a:gd name="T13" fmla="*/ 15248 h 21600"/>
                <a:gd name="T14" fmla="*/ 15404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04" y="10800"/>
                  </a:moveTo>
                  <a:cubicBezTo>
                    <a:pt x="18104" y="6894"/>
                    <a:pt x="15032" y="3680"/>
                    <a:pt x="11131" y="3503"/>
                  </a:cubicBezTo>
                  <a:lnTo>
                    <a:pt x="11289" y="11"/>
                  </a:lnTo>
                  <a:cubicBezTo>
                    <a:pt x="17057" y="272"/>
                    <a:pt x="21599" y="502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9852" y="15248"/>
                  </a:lnTo>
                  <a:lnTo>
                    <a:pt x="15404" y="10800"/>
                  </a:lnTo>
                  <a:lnTo>
                    <a:pt x="18104" y="10800"/>
                  </a:lnTo>
                  <a:close/>
                </a:path>
              </a:pathLst>
            </a:custGeom>
            <a:solidFill>
              <a:srgbClr val="00CC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599" name="AutoShape 23"/>
            <p:cNvSpPr>
              <a:spLocks noChangeArrowheads="1"/>
            </p:cNvSpPr>
            <p:nvPr/>
          </p:nvSpPr>
          <p:spPr bwMode="auto">
            <a:xfrm>
              <a:off x="2592" y="2304"/>
              <a:ext cx="624" cy="144"/>
            </a:xfrm>
            <a:prstGeom prst="leftArrow">
              <a:avLst>
                <a:gd name="adj1" fmla="val 50000"/>
                <a:gd name="adj2" fmla="val 108333"/>
              </a:avLst>
            </a:prstGeom>
            <a:solidFill>
              <a:srgbClr val="CC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600" name="Oval 24"/>
            <p:cNvSpPr>
              <a:spLocks noChangeArrowheads="1"/>
            </p:cNvSpPr>
            <p:nvPr/>
          </p:nvSpPr>
          <p:spPr bwMode="auto">
            <a:xfrm>
              <a:off x="1488" y="1776"/>
              <a:ext cx="1056" cy="1009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700" b="1" dirty="0" smtClean="0">
                  <a:solidFill>
                    <a:srgbClr val="FF0000"/>
                  </a:solidFill>
                </a:rPr>
                <a:t>Hornsby Bend </a:t>
              </a:r>
              <a:r>
                <a:rPr lang="en-US" sz="1700" b="1" dirty="0" err="1" smtClean="0">
                  <a:solidFill>
                    <a:srgbClr val="FF0000"/>
                  </a:solidFill>
                </a:rPr>
                <a:t>BiosolidsPlant</a:t>
              </a:r>
              <a:endParaRPr lang="en-US" sz="17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4601" name="AutoShape 25"/>
            <p:cNvSpPr>
              <a:spLocks noChangeArrowheads="1"/>
            </p:cNvSpPr>
            <p:nvPr/>
          </p:nvSpPr>
          <p:spPr bwMode="auto">
            <a:xfrm>
              <a:off x="864" y="2256"/>
              <a:ext cx="528" cy="144"/>
            </a:xfrm>
            <a:prstGeom prst="leftArrow">
              <a:avLst>
                <a:gd name="adj1" fmla="val 50000"/>
                <a:gd name="adj2" fmla="val 91667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4602" name="Picture 26" descr="dillilogo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0"/>
              <a:ext cx="720" cy="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603" name="AutoShape 27"/>
            <p:cNvSpPr>
              <a:spLocks noChangeArrowheads="1"/>
            </p:cNvSpPr>
            <p:nvPr/>
          </p:nvSpPr>
          <p:spPr bwMode="auto">
            <a:xfrm rot="-1166402">
              <a:off x="911" y="2689"/>
              <a:ext cx="528" cy="134"/>
            </a:xfrm>
            <a:prstGeom prst="leftArrow">
              <a:avLst>
                <a:gd name="adj1" fmla="val 50000"/>
                <a:gd name="adj2" fmla="val 98507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604" name="AutoShape 28"/>
            <p:cNvSpPr>
              <a:spLocks noChangeArrowheads="1"/>
            </p:cNvSpPr>
            <p:nvPr/>
          </p:nvSpPr>
          <p:spPr bwMode="auto">
            <a:xfrm rot="-3508558">
              <a:off x="1200" y="2928"/>
              <a:ext cx="480" cy="144"/>
            </a:xfrm>
            <a:prstGeom prst="leftArrow">
              <a:avLst>
                <a:gd name="adj1" fmla="val 50000"/>
                <a:gd name="adj2" fmla="val 83333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605" name="AutoShape 29"/>
            <p:cNvSpPr>
              <a:spLocks noChangeArrowheads="1"/>
            </p:cNvSpPr>
            <p:nvPr/>
          </p:nvSpPr>
          <p:spPr bwMode="auto">
            <a:xfrm rot="-722992">
              <a:off x="4458" y="1536"/>
              <a:ext cx="1104" cy="672"/>
            </a:xfrm>
            <a:custGeom>
              <a:avLst/>
              <a:gdLst>
                <a:gd name="G0" fmla="+- 6989263 0 0"/>
                <a:gd name="G1" fmla="+- -4404926 0 0"/>
                <a:gd name="G2" fmla="+- 6989263 0 -4404926"/>
                <a:gd name="G3" fmla="+- 10800 0 0"/>
                <a:gd name="G4" fmla="+- 0 0 698926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878 0 0"/>
                <a:gd name="G9" fmla="+- 0 0 -4404926"/>
                <a:gd name="G10" fmla="+- 7878 0 2700"/>
                <a:gd name="G11" fmla="cos G10 6989263"/>
                <a:gd name="G12" fmla="sin G10 6989263"/>
                <a:gd name="G13" fmla="cos 13500 6989263"/>
                <a:gd name="G14" fmla="sin 13500 6989263"/>
                <a:gd name="G15" fmla="+- G11 10800 0"/>
                <a:gd name="G16" fmla="+- G12 10800 0"/>
                <a:gd name="G17" fmla="+- G13 10800 0"/>
                <a:gd name="G18" fmla="+- G14 10800 0"/>
                <a:gd name="G19" fmla="*/ 7878 1 2"/>
                <a:gd name="G20" fmla="+- G19 5400 0"/>
                <a:gd name="G21" fmla="cos G20 6989263"/>
                <a:gd name="G22" fmla="sin G20 6989263"/>
                <a:gd name="G23" fmla="+- G21 10800 0"/>
                <a:gd name="G24" fmla="+- G12 G23 G22"/>
                <a:gd name="G25" fmla="+- G22 G23 G11"/>
                <a:gd name="G26" fmla="cos 10800 6989263"/>
                <a:gd name="G27" fmla="sin 10800 6989263"/>
                <a:gd name="G28" fmla="cos 7878 6989263"/>
                <a:gd name="G29" fmla="sin 7878 698926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4404926"/>
                <a:gd name="G36" fmla="sin G34 -4404926"/>
                <a:gd name="G37" fmla="+/ -4404926 698926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878 G39"/>
                <a:gd name="G43" fmla="sin 7878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966 w 21600"/>
                <a:gd name="T5" fmla="*/ 14443 h 21600"/>
                <a:gd name="T6" fmla="*/ 14416 w 21600"/>
                <a:gd name="T7" fmla="*/ 2189 h 21600"/>
                <a:gd name="T8" fmla="*/ 18216 w 21600"/>
                <a:gd name="T9" fmla="*/ 13457 h 21600"/>
                <a:gd name="T10" fmla="*/ 6932 w 21600"/>
                <a:gd name="T11" fmla="*/ 23734 h 21600"/>
                <a:gd name="T12" fmla="*/ 4137 w 21600"/>
                <a:gd name="T13" fmla="*/ 18555 h 21600"/>
                <a:gd name="T14" fmla="*/ 9316 w 21600"/>
                <a:gd name="T15" fmla="*/ 1576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8543" y="18347"/>
                  </a:moveTo>
                  <a:cubicBezTo>
                    <a:pt x="9275" y="18566"/>
                    <a:pt x="10035" y="18678"/>
                    <a:pt x="10800" y="18678"/>
                  </a:cubicBezTo>
                  <a:cubicBezTo>
                    <a:pt x="15150" y="18678"/>
                    <a:pt x="18678" y="15150"/>
                    <a:pt x="18678" y="10800"/>
                  </a:cubicBezTo>
                  <a:cubicBezTo>
                    <a:pt x="18678" y="7627"/>
                    <a:pt x="16775" y="4765"/>
                    <a:pt x="13851" y="3536"/>
                  </a:cubicBezTo>
                  <a:lnTo>
                    <a:pt x="14982" y="842"/>
                  </a:lnTo>
                  <a:cubicBezTo>
                    <a:pt x="18991" y="2527"/>
                    <a:pt x="21600" y="6451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9752" y="21600"/>
                    <a:pt x="8709" y="21447"/>
                    <a:pt x="7705" y="21147"/>
                  </a:cubicBezTo>
                  <a:lnTo>
                    <a:pt x="6932" y="23734"/>
                  </a:lnTo>
                  <a:lnTo>
                    <a:pt x="4137" y="18555"/>
                  </a:lnTo>
                  <a:lnTo>
                    <a:pt x="9316" y="15760"/>
                  </a:lnTo>
                  <a:lnTo>
                    <a:pt x="8543" y="18347"/>
                  </a:lnTo>
                  <a:close/>
                </a:path>
              </a:pathLst>
            </a:custGeom>
            <a:solidFill>
              <a:srgbClr val="CC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606" name="AutoShape 30"/>
            <p:cNvSpPr>
              <a:spLocks noChangeArrowheads="1"/>
            </p:cNvSpPr>
            <p:nvPr/>
          </p:nvSpPr>
          <p:spPr bwMode="auto">
            <a:xfrm>
              <a:off x="3456" y="3024"/>
              <a:ext cx="912" cy="43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99FF">
                <a:alpha val="5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</a:rPr>
                <a:t>Reclaimed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000000"/>
                  </a:solidFill>
                </a:rPr>
                <a:t>Water</a:t>
              </a:r>
            </a:p>
          </p:txBody>
        </p:sp>
        <p:pic>
          <p:nvPicPr>
            <p:cNvPr id="24607" name="Picture 31" descr="sl00089_[1]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552"/>
              <a:ext cx="1008" cy="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608" name="AutoShape 32"/>
            <p:cNvSpPr>
              <a:spLocks noChangeArrowheads="1"/>
            </p:cNvSpPr>
            <p:nvPr/>
          </p:nvSpPr>
          <p:spPr bwMode="auto">
            <a:xfrm>
              <a:off x="3888" y="2688"/>
              <a:ext cx="144" cy="288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609" name="AutoShape 33"/>
            <p:cNvSpPr>
              <a:spLocks noChangeArrowheads="1"/>
            </p:cNvSpPr>
            <p:nvPr/>
          </p:nvSpPr>
          <p:spPr bwMode="auto">
            <a:xfrm>
              <a:off x="3840" y="3504"/>
              <a:ext cx="144" cy="288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4610" name="Picture 34" descr="j0433870[1]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408"/>
              <a:ext cx="480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611" name="AutoShape 35"/>
            <p:cNvSpPr>
              <a:spLocks noChangeArrowheads="1"/>
            </p:cNvSpPr>
            <p:nvPr/>
          </p:nvSpPr>
          <p:spPr bwMode="auto">
            <a:xfrm rot="-49848940">
              <a:off x="2040" y="3000"/>
              <a:ext cx="480" cy="144"/>
            </a:xfrm>
            <a:prstGeom prst="leftArrow">
              <a:avLst>
                <a:gd name="adj1" fmla="val 50000"/>
                <a:gd name="adj2" fmla="val 83333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817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48200" cy="1143000"/>
          </a:xfrm>
        </p:spPr>
        <p:txBody>
          <a:bodyPr/>
          <a:lstStyle/>
          <a:p>
            <a:r>
              <a:rPr lang="en-US" b="1" dirty="0" smtClean="0"/>
              <a:t>Austin Water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6200" y="1371600"/>
            <a:ext cx="5029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Population Served: 1 million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Service Area: 548 Square Miles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Employees: 1,170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</a:rPr>
              <a:t>Water Source: Colorado River </a:t>
            </a:r>
            <a:endParaRPr lang="en-US" sz="2800" kern="0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kern="0" dirty="0" smtClean="0">
                <a:solidFill>
                  <a:srgbClr val="000000"/>
                </a:solidFill>
              </a:rPr>
              <a:t>Annual O&amp;M: ~$520 Million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</a:rPr>
              <a:t>5</a:t>
            </a:r>
            <a:r>
              <a:rPr lang="en-US" sz="2800" kern="0" dirty="0" smtClean="0">
                <a:solidFill>
                  <a:srgbClr val="000000"/>
                </a:solidFill>
              </a:rPr>
              <a:t>-year CIP</a:t>
            </a:r>
            <a:r>
              <a:rPr lang="en-US" sz="2800" kern="0" smtClean="0">
                <a:solidFill>
                  <a:srgbClr val="000000"/>
                </a:solidFill>
              </a:rPr>
              <a:t>: ~$900 </a:t>
            </a:r>
            <a:r>
              <a:rPr lang="en-US" sz="2800" kern="0" dirty="0" smtClean="0">
                <a:solidFill>
                  <a:srgbClr val="000000"/>
                </a:solidFill>
              </a:rPr>
              <a:t>million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r="29356"/>
          <a:stretch/>
        </p:blipFill>
        <p:spPr bwMode="auto">
          <a:xfrm>
            <a:off x="5105400" y="1371600"/>
            <a:ext cx="4038600" cy="506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49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Austin’s Wastewater System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5715000" cy="3505199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3000" dirty="0" smtClean="0">
                <a:solidFill>
                  <a:prstClr val="black"/>
                </a:solidFill>
              </a:rPr>
              <a:t>Separate System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3000" dirty="0" smtClean="0">
                <a:solidFill>
                  <a:prstClr val="black"/>
                </a:solidFill>
              </a:rPr>
              <a:t>Collection </a:t>
            </a:r>
            <a:r>
              <a:rPr lang="en-US" sz="3000" dirty="0">
                <a:solidFill>
                  <a:prstClr val="black"/>
                </a:solidFill>
              </a:rPr>
              <a:t>System</a:t>
            </a:r>
            <a:r>
              <a:rPr lang="en-US" sz="3000" dirty="0" smtClean="0">
                <a:solidFill>
                  <a:prstClr val="black"/>
                </a:solidFill>
              </a:rPr>
              <a:t>: ~2,800 </a:t>
            </a:r>
            <a:r>
              <a:rPr lang="en-US" sz="3000" dirty="0">
                <a:solidFill>
                  <a:prstClr val="black"/>
                </a:solidFill>
              </a:rPr>
              <a:t>miles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3000" dirty="0">
                <a:solidFill>
                  <a:prstClr val="black"/>
                </a:solidFill>
              </a:rPr>
              <a:t>Private Laterals</a:t>
            </a:r>
            <a:r>
              <a:rPr lang="en-US" sz="3000" dirty="0" smtClean="0">
                <a:solidFill>
                  <a:prstClr val="black"/>
                </a:solidFill>
              </a:rPr>
              <a:t>: ~2,800 </a:t>
            </a:r>
            <a:r>
              <a:rPr lang="en-US" sz="3000" dirty="0">
                <a:solidFill>
                  <a:prstClr val="black"/>
                </a:solidFill>
              </a:rPr>
              <a:t>miles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3000" dirty="0">
                <a:solidFill>
                  <a:prstClr val="black"/>
                </a:solidFill>
              </a:rPr>
              <a:t>50,000 manholes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3000" dirty="0" smtClean="0">
                <a:solidFill>
                  <a:prstClr val="black"/>
                </a:solidFill>
              </a:rPr>
              <a:t>137 </a:t>
            </a:r>
            <a:r>
              <a:rPr lang="en-US" sz="3000" dirty="0">
                <a:solidFill>
                  <a:prstClr val="black"/>
                </a:solidFill>
              </a:rPr>
              <a:t>wastewater lift </a:t>
            </a:r>
            <a:r>
              <a:rPr lang="en-US" sz="3000" dirty="0" smtClean="0">
                <a:solidFill>
                  <a:prstClr val="black"/>
                </a:solidFill>
              </a:rPr>
              <a:t>stations</a:t>
            </a:r>
          </a:p>
        </p:txBody>
      </p:sp>
      <p:pic>
        <p:nvPicPr>
          <p:cNvPr id="5" name="Picture 5" descr="d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77863"/>
            <a:ext cx="3124200" cy="24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1"/>
            <a:ext cx="3124200" cy="284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92431"/>
            <a:ext cx="2438400" cy="196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3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65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Austin’s Wastewater System </a:t>
            </a:r>
            <a:r>
              <a:rPr lang="en-US" sz="2200" b="1" dirty="0" smtClean="0"/>
              <a:t>(continued)</a:t>
            </a:r>
            <a:endParaRPr lang="en-US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68659"/>
            <a:ext cx="5029200" cy="5260741"/>
          </a:xfrm>
        </p:spPr>
        <p:txBody>
          <a:bodyPr>
            <a:normAutofit fontScale="92500"/>
          </a:bodyPr>
          <a:lstStyle/>
          <a:p>
            <a:pPr lvl="0">
              <a:defRPr/>
            </a:pPr>
            <a:r>
              <a:rPr lang="en-US" sz="3000" dirty="0" smtClean="0">
                <a:solidFill>
                  <a:prstClr val="black"/>
                </a:solidFill>
              </a:rPr>
              <a:t>12 major odor control units on collection systems</a:t>
            </a:r>
            <a:endParaRPr lang="en-US" sz="30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3000" dirty="0">
                <a:solidFill>
                  <a:prstClr val="black"/>
                </a:solidFill>
              </a:rPr>
              <a:t>Service Connections: ~</a:t>
            </a:r>
            <a:r>
              <a:rPr lang="en-US" sz="3000" dirty="0" smtClean="0">
                <a:solidFill>
                  <a:prstClr val="black"/>
                </a:solidFill>
              </a:rPr>
              <a:t>200,000</a:t>
            </a:r>
          </a:p>
          <a:p>
            <a:pPr lvl="0">
              <a:defRPr/>
            </a:pPr>
            <a:r>
              <a:rPr lang="en-US" sz="3000" dirty="0">
                <a:solidFill>
                  <a:prstClr val="black"/>
                </a:solidFill>
              </a:rPr>
              <a:t>2</a:t>
            </a:r>
            <a:r>
              <a:rPr lang="en-US" sz="3000" dirty="0" smtClean="0">
                <a:solidFill>
                  <a:prstClr val="black"/>
                </a:solidFill>
              </a:rPr>
              <a:t> large wastewater treatment plants</a:t>
            </a:r>
          </a:p>
          <a:p>
            <a:pPr>
              <a:defRPr/>
            </a:pPr>
            <a:r>
              <a:rPr lang="en-US" sz="3000" dirty="0">
                <a:solidFill>
                  <a:prstClr val="black"/>
                </a:solidFill>
              </a:rPr>
              <a:t>1 biosolids management </a:t>
            </a:r>
            <a:r>
              <a:rPr lang="en-US" sz="3000" dirty="0" smtClean="0">
                <a:solidFill>
                  <a:prstClr val="black"/>
                </a:solidFill>
              </a:rPr>
              <a:t>plant (</a:t>
            </a:r>
            <a:r>
              <a:rPr lang="en-US" sz="3000" b="1" dirty="0" smtClean="0">
                <a:solidFill>
                  <a:prstClr val="black"/>
                </a:solidFill>
              </a:rPr>
              <a:t>Hornsby Bend</a:t>
            </a:r>
            <a:r>
              <a:rPr lang="en-US" sz="3000" dirty="0" smtClean="0">
                <a:solidFill>
                  <a:prstClr val="black"/>
                </a:solidFill>
              </a:rPr>
              <a:t>)</a:t>
            </a:r>
          </a:p>
          <a:p>
            <a:pPr lvl="0">
              <a:defRPr/>
            </a:pPr>
            <a:r>
              <a:rPr lang="en-US" sz="3000" dirty="0">
                <a:solidFill>
                  <a:prstClr val="black"/>
                </a:solidFill>
              </a:rPr>
              <a:t>8</a:t>
            </a:r>
            <a:r>
              <a:rPr lang="en-US" sz="3000" dirty="0" smtClean="0">
                <a:solidFill>
                  <a:prstClr val="black"/>
                </a:solidFill>
              </a:rPr>
              <a:t> small wastewater treatment plants</a:t>
            </a:r>
            <a:endParaRPr lang="en-US" sz="30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3000" dirty="0" err="1" smtClean="0">
                <a:solidFill>
                  <a:prstClr val="black"/>
                </a:solidFill>
              </a:rPr>
              <a:t>Systemwide</a:t>
            </a:r>
            <a:r>
              <a:rPr lang="en-US" sz="3000" dirty="0" smtClean="0">
                <a:solidFill>
                  <a:prstClr val="black"/>
                </a:solidFill>
              </a:rPr>
              <a:t> </a:t>
            </a:r>
            <a:r>
              <a:rPr lang="en-US" sz="3000" dirty="0">
                <a:solidFill>
                  <a:prstClr val="black"/>
                </a:solidFill>
              </a:rPr>
              <a:t>Wastewater Flow: ~100 </a:t>
            </a:r>
            <a:r>
              <a:rPr lang="en-US" sz="3000" dirty="0" smtClean="0">
                <a:solidFill>
                  <a:prstClr val="black"/>
                </a:solidFill>
              </a:rPr>
              <a:t>MGD</a:t>
            </a:r>
            <a:endParaRPr lang="en-US" dirty="0"/>
          </a:p>
        </p:txBody>
      </p:sp>
      <p:pic>
        <p:nvPicPr>
          <p:cNvPr id="1027" name="Picture 3" descr="H:\My Pictures\SAR &amp; Walnut\SAR Aerial - Cropped August 2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26870"/>
            <a:ext cx="4114800" cy="2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My Pictures\SAR &amp; Walnut\Walnut Creek WWTP June 2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9456" r="25497" b="46115"/>
          <a:stretch/>
        </p:blipFill>
        <p:spPr bwMode="auto">
          <a:xfrm>
            <a:off x="4953000" y="1368659"/>
            <a:ext cx="41148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95463" y="3200400"/>
            <a:ext cx="21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Walnut Creek WWTP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5280" y="6122223"/>
            <a:ext cx="298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South Austin Regional WWTP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7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AustinMa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91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3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2438400" y="3048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5638800" y="76200"/>
            <a:ext cx="33528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600" b="1" kern="0" dirty="0" smtClean="0">
                <a:solidFill>
                  <a:srgbClr val="000000"/>
                </a:solidFill>
                <a:latin typeface="+mj-lt"/>
              </a:rPr>
              <a:t>Austin’s Small Wastewater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600" b="1" kern="0" dirty="0" smtClean="0">
                <a:solidFill>
                  <a:srgbClr val="000000"/>
                </a:solidFill>
                <a:latin typeface="+mj-lt"/>
              </a:rPr>
              <a:t>Plants</a:t>
            </a: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3733800" y="6477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31" name="Oval 9"/>
          <p:cNvSpPr>
            <a:spLocks noChangeArrowheads="1"/>
          </p:cNvSpPr>
          <p:nvPr/>
        </p:nvSpPr>
        <p:spPr bwMode="auto">
          <a:xfrm>
            <a:off x="4495800" y="4495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32" name="Oval 10"/>
          <p:cNvSpPr>
            <a:spLocks noChangeArrowheads="1"/>
          </p:cNvSpPr>
          <p:nvPr/>
        </p:nvSpPr>
        <p:spPr bwMode="auto">
          <a:xfrm>
            <a:off x="4267200" y="4038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5637212" y="1981200"/>
            <a:ext cx="3354387" cy="409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2200" kern="0" dirty="0" smtClean="0">
                <a:solidFill>
                  <a:srgbClr val="000000"/>
                </a:solidFill>
              </a:rPr>
              <a:t>Balcones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2200" kern="0" dirty="0" smtClean="0">
                <a:solidFill>
                  <a:srgbClr val="000000"/>
                </a:solidFill>
              </a:rPr>
              <a:t>Brushy Creek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2200" kern="0" dirty="0" smtClean="0">
                <a:solidFill>
                  <a:srgbClr val="000000"/>
                </a:solidFill>
              </a:rPr>
              <a:t>Dessau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2200" kern="0" dirty="0" smtClean="0">
                <a:solidFill>
                  <a:srgbClr val="000000"/>
                </a:solidFill>
              </a:rPr>
              <a:t>Harris Branch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2200" kern="0" dirty="0" smtClean="0">
                <a:solidFill>
                  <a:srgbClr val="000000"/>
                </a:solidFill>
              </a:rPr>
              <a:t>Wild Horse Ranch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2200" kern="0" dirty="0" smtClean="0">
                <a:solidFill>
                  <a:srgbClr val="000000"/>
                </a:solidFill>
              </a:rPr>
              <a:t>Thoroughbred Farms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2200" kern="0" dirty="0" smtClean="0">
                <a:solidFill>
                  <a:srgbClr val="000000"/>
                </a:solidFill>
              </a:rPr>
              <a:t>Lost Creek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2200" kern="0" dirty="0" smtClean="0">
                <a:solidFill>
                  <a:srgbClr val="000000"/>
                </a:solidFill>
              </a:rPr>
              <a:t>River Place</a:t>
            </a: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3962400" y="327660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600" kern="0" dirty="0">
                <a:solidFill>
                  <a:srgbClr val="FF3300"/>
                </a:solidFill>
              </a:rPr>
              <a:t>3</a:t>
            </a:r>
            <a:endParaRPr lang="en-US" altLang="en-US" sz="1600" kern="0" dirty="0" smtClean="0">
              <a:solidFill>
                <a:srgbClr val="FF3300"/>
              </a:solidFill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2438400" y="3124200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600" kern="0" dirty="0">
                <a:solidFill>
                  <a:srgbClr val="FF3300"/>
                </a:solidFill>
              </a:rPr>
              <a:t>1</a:t>
            </a:r>
            <a:endParaRPr lang="en-US" altLang="en-US" sz="1600" kern="0" dirty="0" smtClean="0">
              <a:solidFill>
                <a:srgbClr val="FF3300"/>
              </a:solidFill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4343400" y="3886200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600" kern="0" dirty="0">
                <a:solidFill>
                  <a:srgbClr val="FF3300"/>
                </a:solidFill>
              </a:rPr>
              <a:t>4</a:t>
            </a:r>
            <a:endParaRPr lang="en-US" altLang="en-US" sz="1600" kern="0" dirty="0" smtClean="0">
              <a:solidFill>
                <a:srgbClr val="FF3300"/>
              </a:solidFill>
            </a:endParaRP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4572000" y="4495800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600" kern="0" dirty="0">
                <a:solidFill>
                  <a:srgbClr val="FF3300"/>
                </a:solidFill>
              </a:rPr>
              <a:t>5</a:t>
            </a:r>
            <a:endParaRPr lang="en-US" altLang="en-US" sz="1600" kern="0" dirty="0" smtClean="0">
              <a:solidFill>
                <a:srgbClr val="FF3300"/>
              </a:solidFill>
            </a:endParaRP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3817938" y="6292850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600" kern="0" dirty="0">
                <a:solidFill>
                  <a:srgbClr val="FF3300"/>
                </a:solidFill>
              </a:rPr>
              <a:t>6</a:t>
            </a:r>
            <a:endParaRPr lang="en-US" altLang="en-US" sz="1600" kern="0" dirty="0" smtClean="0">
              <a:solidFill>
                <a:srgbClr val="FF3300"/>
              </a:solidFill>
            </a:endParaRPr>
          </a:p>
        </p:txBody>
      </p:sp>
      <p:sp>
        <p:nvSpPr>
          <p:cNvPr id="41" name="Oval 21"/>
          <p:cNvSpPr>
            <a:spLocks noChangeArrowheads="1"/>
          </p:cNvSpPr>
          <p:nvPr/>
        </p:nvSpPr>
        <p:spPr bwMode="auto">
          <a:xfrm>
            <a:off x="1752600" y="4267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42" name="Rectangle 22"/>
          <p:cNvSpPr>
            <a:spLocks noChangeArrowheads="1"/>
          </p:cNvSpPr>
          <p:nvPr/>
        </p:nvSpPr>
        <p:spPr bwMode="auto">
          <a:xfrm>
            <a:off x="1828800" y="4267200"/>
            <a:ext cx="2984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600" kern="0" dirty="0">
                <a:solidFill>
                  <a:srgbClr val="FF3300"/>
                </a:solidFill>
              </a:rPr>
              <a:t>7</a:t>
            </a:r>
            <a:endParaRPr lang="en-US" altLang="en-US" sz="1600" kern="0" dirty="0" smtClean="0">
              <a:solidFill>
                <a:srgbClr val="FF3300"/>
              </a:solidFill>
            </a:endParaRPr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1752600" y="3886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1828800" y="3810000"/>
            <a:ext cx="2984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600" kern="0" dirty="0">
                <a:solidFill>
                  <a:srgbClr val="FF3300"/>
                </a:solidFill>
              </a:rPr>
              <a:t>8</a:t>
            </a:r>
            <a:endParaRPr lang="en-US" altLang="en-US" sz="1600" kern="0" dirty="0" smtClean="0">
              <a:solidFill>
                <a:srgbClr val="FF3300"/>
              </a:solidFill>
            </a:endParaRP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4267200" y="2057400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600" kern="0" dirty="0">
                <a:solidFill>
                  <a:srgbClr val="FF3300"/>
                </a:solidFill>
              </a:rPr>
              <a:t>2</a:t>
            </a:r>
            <a:endParaRPr lang="en-US" altLang="en-US" sz="1600" kern="0" dirty="0" smtClean="0">
              <a:solidFill>
                <a:srgbClr val="FF3300"/>
              </a:solidFill>
            </a:endParaRPr>
          </a:p>
        </p:txBody>
      </p:sp>
      <p:sp>
        <p:nvSpPr>
          <p:cNvPr id="46" name="Oval 3"/>
          <p:cNvSpPr>
            <a:spLocks noChangeArrowheads="1"/>
          </p:cNvSpPr>
          <p:nvPr/>
        </p:nvSpPr>
        <p:spPr bwMode="auto">
          <a:xfrm>
            <a:off x="4191000" y="20574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5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8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5438</TotalTime>
  <Words>1293</Words>
  <Application>Microsoft Office PowerPoint</Application>
  <PresentationFormat>On-screen Show (4:3)</PresentationFormat>
  <Paragraphs>400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3_Office Theme</vt:lpstr>
      <vt:lpstr>Custom Design</vt:lpstr>
      <vt:lpstr>Default Design</vt:lpstr>
      <vt:lpstr>1_Default Design</vt:lpstr>
      <vt:lpstr>1_Custom Design</vt:lpstr>
      <vt:lpstr>Office Theme</vt:lpstr>
      <vt:lpstr>2_Default Design</vt:lpstr>
      <vt:lpstr>3_Default Design</vt:lpstr>
      <vt:lpstr>4_Default Design</vt:lpstr>
      <vt:lpstr>Green for Green: ARRA Funding for Hornsby Bend Biosolids Management Plant</vt:lpstr>
      <vt:lpstr>Acknowledgments</vt:lpstr>
      <vt:lpstr>Presentation Outline</vt:lpstr>
      <vt:lpstr>Austin, Texas</vt:lpstr>
      <vt:lpstr>The Path of Austin’s Water</vt:lpstr>
      <vt:lpstr>Austin Water</vt:lpstr>
      <vt:lpstr>Austin’s Wastewater System</vt:lpstr>
      <vt:lpstr>Austin’s Wastewater System (continued)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- Treatment Ponds   185 acres</vt:lpstr>
      <vt:lpstr>Anaerobic Digestion Simplified</vt:lpstr>
      <vt:lpstr>Solids –  Anaerobic Digesters</vt:lpstr>
      <vt:lpstr>PowerPoint Presentation</vt:lpstr>
      <vt:lpstr>Biosolids Recycling Second Method Composting  Yard Trimmings and Biosolids </vt:lpstr>
      <vt:lpstr>PowerPoint Presentation</vt:lpstr>
      <vt:lpstr>Biosolids Recycling Method 2 Composting  Class A Biosolids</vt:lpstr>
      <vt:lpstr>PowerPoint Presentation</vt:lpstr>
      <vt:lpstr>American Recovery and Reinvestment Act of 2009</vt:lpstr>
      <vt:lpstr>PowerPoint Presentation</vt:lpstr>
      <vt:lpstr>Clean Water Federal Stimulus Award</vt:lpstr>
      <vt:lpstr>Two Contracts with Stimulus Funds</vt:lpstr>
      <vt:lpstr>Digester Improvements</vt:lpstr>
      <vt:lpstr>Digester Mixer Replacement</vt:lpstr>
      <vt:lpstr>Benefits of Stimulus Fund Projects</vt:lpstr>
      <vt:lpstr>Benefits of Stimulus Fund Projects (continued…)</vt:lpstr>
      <vt:lpstr>Combined Heat and Power from Methane</vt:lpstr>
      <vt:lpstr>PowerPoint Presentation</vt:lpstr>
      <vt:lpstr>Future Upgrades at Hornsby Bend</vt:lpstr>
      <vt:lpstr>PowerPoint Presentation</vt:lpstr>
    </vt:vector>
  </TitlesOfParts>
  <Company>AWU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Asset Management</dc:title>
  <dc:creator>Bhattarai, Raj</dc:creator>
  <cp:lastModifiedBy>Bhattarai, Raj</cp:lastModifiedBy>
  <cp:revision>187</cp:revision>
  <dcterms:created xsi:type="dcterms:W3CDTF">2015-10-27T16:22:23Z</dcterms:created>
  <dcterms:modified xsi:type="dcterms:W3CDTF">2016-10-31T03:44:31Z</dcterms:modified>
</cp:coreProperties>
</file>