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6"/>
  </p:sldMasterIdLst>
  <p:notesMasterIdLst>
    <p:notesMasterId r:id="rId66"/>
  </p:notesMasterIdLst>
  <p:handoutMasterIdLst>
    <p:handoutMasterId r:id="rId67"/>
  </p:handoutMasterIdLst>
  <p:sldIdLst>
    <p:sldId id="266" r:id="rId7"/>
    <p:sldId id="264" r:id="rId8"/>
    <p:sldId id="279" r:id="rId9"/>
    <p:sldId id="280" r:id="rId10"/>
    <p:sldId id="315" r:id="rId11"/>
    <p:sldId id="265" r:id="rId12"/>
    <p:sldId id="278" r:id="rId13"/>
    <p:sldId id="262" r:id="rId14"/>
    <p:sldId id="257" r:id="rId15"/>
    <p:sldId id="305" r:id="rId16"/>
    <p:sldId id="318" r:id="rId17"/>
    <p:sldId id="306" r:id="rId18"/>
    <p:sldId id="317" r:id="rId19"/>
    <p:sldId id="272" r:id="rId20"/>
    <p:sldId id="307" r:id="rId21"/>
    <p:sldId id="316" r:id="rId22"/>
    <p:sldId id="268" r:id="rId23"/>
    <p:sldId id="284" r:id="rId24"/>
    <p:sldId id="281" r:id="rId25"/>
    <p:sldId id="329" r:id="rId26"/>
    <p:sldId id="289" r:id="rId27"/>
    <p:sldId id="288" r:id="rId28"/>
    <p:sldId id="321" r:id="rId29"/>
    <p:sldId id="319" r:id="rId30"/>
    <p:sldId id="275" r:id="rId31"/>
    <p:sldId id="277" r:id="rId32"/>
    <p:sldId id="286" r:id="rId33"/>
    <p:sldId id="308" r:id="rId34"/>
    <p:sldId id="320" r:id="rId35"/>
    <p:sldId id="273" r:id="rId36"/>
    <p:sldId id="2076137378" r:id="rId37"/>
    <p:sldId id="2076137379" r:id="rId38"/>
    <p:sldId id="2076137380" r:id="rId39"/>
    <p:sldId id="2076137381" r:id="rId40"/>
    <p:sldId id="2076137382" r:id="rId41"/>
    <p:sldId id="2076137383" r:id="rId42"/>
    <p:sldId id="2076137384" r:id="rId43"/>
    <p:sldId id="2076137385" r:id="rId44"/>
    <p:sldId id="2076137386" r:id="rId45"/>
    <p:sldId id="2076137387" r:id="rId46"/>
    <p:sldId id="2076137388" r:id="rId47"/>
    <p:sldId id="2076137389" r:id="rId48"/>
    <p:sldId id="2076137391" r:id="rId49"/>
    <p:sldId id="2076137393" r:id="rId50"/>
    <p:sldId id="2076137394" r:id="rId51"/>
    <p:sldId id="2076137395" r:id="rId52"/>
    <p:sldId id="328" r:id="rId53"/>
    <p:sldId id="291" r:id="rId54"/>
    <p:sldId id="309" r:id="rId55"/>
    <p:sldId id="324" r:id="rId56"/>
    <p:sldId id="325" r:id="rId57"/>
    <p:sldId id="327" r:id="rId58"/>
    <p:sldId id="292" r:id="rId59"/>
    <p:sldId id="271" r:id="rId60"/>
    <p:sldId id="332" r:id="rId61"/>
    <p:sldId id="310" r:id="rId62"/>
    <p:sldId id="312" r:id="rId63"/>
    <p:sldId id="311" r:id="rId64"/>
    <p:sldId id="207613739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3B311-50DE-A93C-8C42-599EBB6B04C7}" name="Lee Ann Lawrence" initials="LL" userId="S::LeeAnn.Lawrence@erg.com::6449b1ef-9aa9-45f1-8c96-1a10b5425fdf" providerId="AD"/>
  <p188:author id="{DD672E34-2EBD-B501-461D-46A231B1A98B}" name="Strathearn, Heather (she/her/hers)" initials="S(" userId="S::strathearn.heather@epa.gov::8b34ae87-de4c-48ca-8990-066dd3149ba1" providerId="AD"/>
  <p188:author id="{A633A950-0454-0608-8EAC-223B30B51C84}" name="Nepal, Smiti" initials="NS" userId="S::nepal.smiti@epa.gov::7775cf9e-e6d2-4f07-b859-7251d0e6f592" providerId="AD"/>
  <p188:author id="{60DED0A1-CCD5-98B7-9863-7A88AC4AB97A}" name="Andrea McFarland" initials="AM" userId="S::Andrea.McFarland@erg.com::564a40cf-322c-4efa-ada4-8e86d4cfa041" providerId="AD"/>
  <p188:author id="{F0A973FD-38F1-B19F-17D2-3914091FF2B4}" name="Annie Dubner" initials="AD" userId="S::Annie.Dubner@erg.com::44d9bc5c-edd9-4b6b-b6e3-7e82dc8c6a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6"/>
    <a:srgbClr val="81B3D8"/>
    <a:srgbClr val="91451D"/>
    <a:srgbClr val="DD9337"/>
    <a:srgbClr val="835233"/>
    <a:srgbClr val="936A43"/>
    <a:srgbClr val="4569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C4EE56-6910-4975-8ADE-3EB9695F9DA3}" v="3132" dt="2024-11-14T21:00:23.571"/>
    <p1510:client id="{B40D36F5-1894-4A0E-8734-F8733D9D92B4}" v="4674" dt="2024-11-14T21:10:34.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229" autoAdjust="0"/>
  </p:normalViewPr>
  <p:slideViewPr>
    <p:cSldViewPr snapToGrid="0">
      <p:cViewPr varScale="1">
        <p:scale>
          <a:sx n="59" d="100"/>
          <a:sy n="59" d="100"/>
        </p:scale>
        <p:origin x="1589" y="6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74" Type="http://schemas.microsoft.com/office/2018/10/relationships/authors" Target="authors.xml"/><Relationship Id="rId5" Type="http://schemas.openxmlformats.org/officeDocument/2006/relationships/customXml" Target="../customXml/item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pal, Smiti" userId="7775cf9e-e6d2-4f07-b859-7251d0e6f592" providerId="ADAL" clId="{ACC4EE56-6910-4975-8ADE-3EB9695F9DA3}"/>
    <pc:docChg chg="undo custSel addSld modSld">
      <pc:chgData name="Nepal, Smiti" userId="7775cf9e-e6d2-4f07-b859-7251d0e6f592" providerId="ADAL" clId="{ACC4EE56-6910-4975-8ADE-3EB9695F9DA3}" dt="2024-11-14T21:00:23.556" v="3130"/>
      <pc:docMkLst>
        <pc:docMk/>
      </pc:docMkLst>
      <pc:sldChg chg="modNotesTx">
        <pc:chgData name="Nepal, Smiti" userId="7775cf9e-e6d2-4f07-b859-7251d0e6f592" providerId="ADAL" clId="{ACC4EE56-6910-4975-8ADE-3EB9695F9DA3}" dt="2024-11-14T19:19:14.942" v="2590" actId="20577"/>
        <pc:sldMkLst>
          <pc:docMk/>
          <pc:sldMk cId="646416705" sldId="275"/>
        </pc:sldMkLst>
      </pc:sldChg>
      <pc:sldChg chg="modNotesTx">
        <pc:chgData name="Nepal, Smiti" userId="7775cf9e-e6d2-4f07-b859-7251d0e6f592" providerId="ADAL" clId="{ACC4EE56-6910-4975-8ADE-3EB9695F9DA3}" dt="2024-11-14T19:11:47.797" v="1809" actId="20577"/>
        <pc:sldMkLst>
          <pc:docMk/>
          <pc:sldMk cId="2198098477" sldId="288"/>
        </pc:sldMkLst>
      </pc:sldChg>
      <pc:sldChg chg="modNotesTx">
        <pc:chgData name="Nepal, Smiti" userId="7775cf9e-e6d2-4f07-b859-7251d0e6f592" providerId="ADAL" clId="{ACC4EE56-6910-4975-8ADE-3EB9695F9DA3}" dt="2024-11-14T17:01:16.349" v="143" actId="20577"/>
        <pc:sldMkLst>
          <pc:docMk/>
          <pc:sldMk cId="3580672376" sldId="289"/>
        </pc:sldMkLst>
      </pc:sldChg>
      <pc:sldChg chg="modNotesTx">
        <pc:chgData name="Nepal, Smiti" userId="7775cf9e-e6d2-4f07-b859-7251d0e6f592" providerId="ADAL" clId="{ACC4EE56-6910-4975-8ADE-3EB9695F9DA3}" dt="2024-11-14T19:23:28.071" v="3128" actId="20577"/>
        <pc:sldMkLst>
          <pc:docMk/>
          <pc:sldMk cId="4098297840" sldId="308"/>
        </pc:sldMkLst>
      </pc:sldChg>
      <pc:sldChg chg="modNotesTx">
        <pc:chgData name="Nepal, Smiti" userId="7775cf9e-e6d2-4f07-b859-7251d0e6f592" providerId="ADAL" clId="{ACC4EE56-6910-4975-8ADE-3EB9695F9DA3}" dt="2024-11-14T19:14:36.349" v="2065" actId="20577"/>
        <pc:sldMkLst>
          <pc:docMk/>
          <pc:sldMk cId="522606931" sldId="321"/>
        </pc:sldMkLst>
      </pc:sldChg>
      <pc:sldChg chg="modSp mod modNotesTx">
        <pc:chgData name="Nepal, Smiti" userId="7775cf9e-e6d2-4f07-b859-7251d0e6f592" providerId="ADAL" clId="{ACC4EE56-6910-4975-8ADE-3EB9695F9DA3}" dt="2024-11-14T19:06:59.269" v="1211" actId="20577"/>
        <pc:sldMkLst>
          <pc:docMk/>
          <pc:sldMk cId="3322457021" sldId="329"/>
        </pc:sldMkLst>
        <pc:spChg chg="mod">
          <ac:chgData name="Nepal, Smiti" userId="7775cf9e-e6d2-4f07-b859-7251d0e6f592" providerId="ADAL" clId="{ACC4EE56-6910-4975-8ADE-3EB9695F9DA3}" dt="2024-11-14T18:59:06.105" v="350" actId="20577"/>
          <ac:spMkLst>
            <pc:docMk/>
            <pc:sldMk cId="3322457021" sldId="329"/>
            <ac:spMk id="3" creationId="{4BF3AA1A-0E04-7AC8-FB4D-D48B1527E6C9}"/>
          </ac:spMkLst>
        </pc:spChg>
      </pc:sldChg>
      <pc:sldChg chg="add">
        <pc:chgData name="Nepal, Smiti" userId="7775cf9e-e6d2-4f07-b859-7251d0e6f592" providerId="ADAL" clId="{ACC4EE56-6910-4975-8ADE-3EB9695F9DA3}" dt="2024-11-14T20:56:35.647" v="3129"/>
        <pc:sldMkLst>
          <pc:docMk/>
          <pc:sldMk cId="1164569665" sldId="2076137378"/>
        </pc:sldMkLst>
      </pc:sldChg>
      <pc:sldChg chg="add setBg">
        <pc:chgData name="Nepal, Smiti" userId="7775cf9e-e6d2-4f07-b859-7251d0e6f592" providerId="ADAL" clId="{ACC4EE56-6910-4975-8ADE-3EB9695F9DA3}" dt="2024-11-14T20:56:35.647" v="3129"/>
        <pc:sldMkLst>
          <pc:docMk/>
          <pc:sldMk cId="840681194" sldId="2076137379"/>
        </pc:sldMkLst>
      </pc:sldChg>
      <pc:sldChg chg="add setBg">
        <pc:chgData name="Nepal, Smiti" userId="7775cf9e-e6d2-4f07-b859-7251d0e6f592" providerId="ADAL" clId="{ACC4EE56-6910-4975-8ADE-3EB9695F9DA3}" dt="2024-11-14T20:56:35.647" v="3129"/>
        <pc:sldMkLst>
          <pc:docMk/>
          <pc:sldMk cId="3365958941" sldId="2076137380"/>
        </pc:sldMkLst>
      </pc:sldChg>
      <pc:sldChg chg="add setBg">
        <pc:chgData name="Nepal, Smiti" userId="7775cf9e-e6d2-4f07-b859-7251d0e6f592" providerId="ADAL" clId="{ACC4EE56-6910-4975-8ADE-3EB9695F9DA3}" dt="2024-11-14T20:56:35.647" v="3129"/>
        <pc:sldMkLst>
          <pc:docMk/>
          <pc:sldMk cId="4267113080" sldId="2076137381"/>
        </pc:sldMkLst>
      </pc:sldChg>
      <pc:sldChg chg="add setBg">
        <pc:chgData name="Nepal, Smiti" userId="7775cf9e-e6d2-4f07-b859-7251d0e6f592" providerId="ADAL" clId="{ACC4EE56-6910-4975-8ADE-3EB9695F9DA3}" dt="2024-11-14T20:56:35.647" v="3129"/>
        <pc:sldMkLst>
          <pc:docMk/>
          <pc:sldMk cId="4128963511" sldId="2076137382"/>
        </pc:sldMkLst>
      </pc:sldChg>
      <pc:sldChg chg="add setBg">
        <pc:chgData name="Nepal, Smiti" userId="7775cf9e-e6d2-4f07-b859-7251d0e6f592" providerId="ADAL" clId="{ACC4EE56-6910-4975-8ADE-3EB9695F9DA3}" dt="2024-11-14T20:56:35.647" v="3129"/>
        <pc:sldMkLst>
          <pc:docMk/>
          <pc:sldMk cId="12380597" sldId="2076137383"/>
        </pc:sldMkLst>
      </pc:sldChg>
      <pc:sldChg chg="add setBg">
        <pc:chgData name="Nepal, Smiti" userId="7775cf9e-e6d2-4f07-b859-7251d0e6f592" providerId="ADAL" clId="{ACC4EE56-6910-4975-8ADE-3EB9695F9DA3}" dt="2024-11-14T20:56:35.647" v="3129"/>
        <pc:sldMkLst>
          <pc:docMk/>
          <pc:sldMk cId="1149368336" sldId="2076137384"/>
        </pc:sldMkLst>
      </pc:sldChg>
      <pc:sldChg chg="add setBg">
        <pc:chgData name="Nepal, Smiti" userId="7775cf9e-e6d2-4f07-b859-7251d0e6f592" providerId="ADAL" clId="{ACC4EE56-6910-4975-8ADE-3EB9695F9DA3}" dt="2024-11-14T20:56:35.647" v="3129"/>
        <pc:sldMkLst>
          <pc:docMk/>
          <pc:sldMk cId="876868344" sldId="2076137385"/>
        </pc:sldMkLst>
      </pc:sldChg>
      <pc:sldChg chg="add setBg">
        <pc:chgData name="Nepal, Smiti" userId="7775cf9e-e6d2-4f07-b859-7251d0e6f592" providerId="ADAL" clId="{ACC4EE56-6910-4975-8ADE-3EB9695F9DA3}" dt="2024-11-14T20:56:35.647" v="3129"/>
        <pc:sldMkLst>
          <pc:docMk/>
          <pc:sldMk cId="1316701365" sldId="2076137386"/>
        </pc:sldMkLst>
      </pc:sldChg>
      <pc:sldChg chg="add setBg">
        <pc:chgData name="Nepal, Smiti" userId="7775cf9e-e6d2-4f07-b859-7251d0e6f592" providerId="ADAL" clId="{ACC4EE56-6910-4975-8ADE-3EB9695F9DA3}" dt="2024-11-14T20:56:35.647" v="3129"/>
        <pc:sldMkLst>
          <pc:docMk/>
          <pc:sldMk cId="3948614038" sldId="2076137387"/>
        </pc:sldMkLst>
      </pc:sldChg>
      <pc:sldChg chg="add setBg">
        <pc:chgData name="Nepal, Smiti" userId="7775cf9e-e6d2-4f07-b859-7251d0e6f592" providerId="ADAL" clId="{ACC4EE56-6910-4975-8ADE-3EB9695F9DA3}" dt="2024-11-14T20:56:35.647" v="3129"/>
        <pc:sldMkLst>
          <pc:docMk/>
          <pc:sldMk cId="1630420515" sldId="2076137388"/>
        </pc:sldMkLst>
      </pc:sldChg>
      <pc:sldChg chg="add setBg">
        <pc:chgData name="Nepal, Smiti" userId="7775cf9e-e6d2-4f07-b859-7251d0e6f592" providerId="ADAL" clId="{ACC4EE56-6910-4975-8ADE-3EB9695F9DA3}" dt="2024-11-14T20:56:35.647" v="3129"/>
        <pc:sldMkLst>
          <pc:docMk/>
          <pc:sldMk cId="2100713890" sldId="2076137389"/>
        </pc:sldMkLst>
      </pc:sldChg>
      <pc:sldChg chg="add setBg">
        <pc:chgData name="Nepal, Smiti" userId="7775cf9e-e6d2-4f07-b859-7251d0e6f592" providerId="ADAL" clId="{ACC4EE56-6910-4975-8ADE-3EB9695F9DA3}" dt="2024-11-14T21:00:23.556" v="3130"/>
        <pc:sldMkLst>
          <pc:docMk/>
          <pc:sldMk cId="1900464968" sldId="2076137390"/>
        </pc:sldMkLst>
      </pc:sldChg>
      <pc:sldChg chg="add setBg">
        <pc:chgData name="Nepal, Smiti" userId="7775cf9e-e6d2-4f07-b859-7251d0e6f592" providerId="ADAL" clId="{ACC4EE56-6910-4975-8ADE-3EB9695F9DA3}" dt="2024-11-14T20:56:35.647" v="3129"/>
        <pc:sldMkLst>
          <pc:docMk/>
          <pc:sldMk cId="1378954434" sldId="2076137391"/>
        </pc:sldMkLst>
      </pc:sldChg>
      <pc:sldChg chg="add setBg">
        <pc:chgData name="Nepal, Smiti" userId="7775cf9e-e6d2-4f07-b859-7251d0e6f592" providerId="ADAL" clId="{ACC4EE56-6910-4975-8ADE-3EB9695F9DA3}" dt="2024-11-14T20:56:35.647" v="3129"/>
        <pc:sldMkLst>
          <pc:docMk/>
          <pc:sldMk cId="3956847101" sldId="2076137393"/>
        </pc:sldMkLst>
      </pc:sldChg>
      <pc:sldChg chg="add setBg">
        <pc:chgData name="Nepal, Smiti" userId="7775cf9e-e6d2-4f07-b859-7251d0e6f592" providerId="ADAL" clId="{ACC4EE56-6910-4975-8ADE-3EB9695F9DA3}" dt="2024-11-14T20:56:35.647" v="3129"/>
        <pc:sldMkLst>
          <pc:docMk/>
          <pc:sldMk cId="182412615" sldId="2076137394"/>
        </pc:sldMkLst>
      </pc:sldChg>
      <pc:sldChg chg="add">
        <pc:chgData name="Nepal, Smiti" userId="7775cf9e-e6d2-4f07-b859-7251d0e6f592" providerId="ADAL" clId="{ACC4EE56-6910-4975-8ADE-3EB9695F9DA3}" dt="2024-11-14T20:56:35.647" v="3129"/>
        <pc:sldMkLst>
          <pc:docMk/>
          <pc:sldMk cId="3501856827" sldId="2076137395"/>
        </pc:sldMkLst>
      </pc:sldChg>
    </pc:docChg>
  </pc:docChgLst>
  <pc:docChgLst>
    <pc:chgData name="Strathearn, Heather (she/her/hers)" userId="8b34ae87-de4c-48ca-8990-066dd3149ba1" providerId="ADAL" clId="{E656B84E-A0B7-4AE5-AF6B-55132CB9090A}"/>
    <pc:docChg chg="custSel modSld">
      <pc:chgData name="Strathearn, Heather (she/her/hers)" userId="8b34ae87-de4c-48ca-8990-066dd3149ba1" providerId="ADAL" clId="{E656B84E-A0B7-4AE5-AF6B-55132CB9090A}" dt="2024-11-14T21:13:12.951" v="1184"/>
      <pc:docMkLst>
        <pc:docMk/>
      </pc:docMkLst>
      <pc:sldChg chg="addSp modSp mod">
        <pc:chgData name="Strathearn, Heather (she/her/hers)" userId="8b34ae87-de4c-48ca-8990-066dd3149ba1" providerId="ADAL" clId="{E656B84E-A0B7-4AE5-AF6B-55132CB9090A}" dt="2024-11-14T21:13:11.534" v="192"/>
        <pc:sldMkLst>
          <pc:docMk/>
          <pc:sldMk cId="3913478901" sldId="257"/>
        </pc:sldMkLst>
        <pc:cxnChg chg="add mod modVis">
          <ac:chgData name="Strathearn, Heather (she/her/hers)" userId="8b34ae87-de4c-48ca-8990-066dd3149ba1" providerId="ADAL" clId="{E656B84E-A0B7-4AE5-AF6B-55132CB9090A}" dt="2024-11-14T21:13:11.534" v="192"/>
          <ac:cxnSpMkLst>
            <pc:docMk/>
            <pc:sldMk cId="3913478901" sldId="257"/>
            <ac:cxnSpMk id="7" creationId="{DB3B01B9-078D-AC82-F904-B59C8504F6E5}"/>
          </ac:cxnSpMkLst>
        </pc:cxnChg>
      </pc:sldChg>
      <pc:sldChg chg="addSp modSp mod">
        <pc:chgData name="Strathearn, Heather (she/her/hers)" userId="8b34ae87-de4c-48ca-8990-066dd3149ba1" providerId="ADAL" clId="{E656B84E-A0B7-4AE5-AF6B-55132CB9090A}" dt="2024-11-14T21:13:11.492" v="173"/>
        <pc:sldMkLst>
          <pc:docMk/>
          <pc:sldMk cId="72771984" sldId="262"/>
        </pc:sldMkLst>
        <pc:cxnChg chg="add mod modVis">
          <ac:chgData name="Strathearn, Heather (she/her/hers)" userId="8b34ae87-de4c-48ca-8990-066dd3149ba1" providerId="ADAL" clId="{E656B84E-A0B7-4AE5-AF6B-55132CB9090A}" dt="2024-11-14T21:13:11.492" v="173"/>
          <ac:cxnSpMkLst>
            <pc:docMk/>
            <pc:sldMk cId="72771984" sldId="262"/>
            <ac:cxnSpMk id="6" creationId="{641AD0E1-D761-163A-3CEA-705757E07703}"/>
          </ac:cxnSpMkLst>
        </pc:cxnChg>
      </pc:sldChg>
      <pc:sldChg chg="addSp delSp modSp mod">
        <pc:chgData name="Strathearn, Heather (she/her/hers)" userId="8b34ae87-de4c-48ca-8990-066dd3149ba1" providerId="ADAL" clId="{E656B84E-A0B7-4AE5-AF6B-55132CB9090A}" dt="2024-11-14T21:13:11.224" v="41"/>
        <pc:sldMkLst>
          <pc:docMk/>
          <pc:sldMk cId="3914853140" sldId="264"/>
        </pc:sldMkLst>
        <pc:spChg chg="add del mod">
          <ac:chgData name="Strathearn, Heather (she/her/hers)" userId="8b34ae87-de4c-48ca-8990-066dd3149ba1" providerId="ADAL" clId="{E656B84E-A0B7-4AE5-AF6B-55132CB9090A}" dt="2024-11-14T21:13:11.208" v="22"/>
          <ac:spMkLst>
            <pc:docMk/>
            <pc:sldMk cId="3914853140" sldId="264"/>
            <ac:spMk id="4" creationId="{A3942B7E-524F-EF39-2FF1-9B298B8541B3}"/>
          </ac:spMkLst>
        </pc:spChg>
        <pc:cxnChg chg="add mod modVis">
          <ac:chgData name="Strathearn, Heather (she/her/hers)" userId="8b34ae87-de4c-48ca-8990-066dd3149ba1" providerId="ADAL" clId="{E656B84E-A0B7-4AE5-AF6B-55132CB9090A}" dt="2024-11-14T21:13:11.224" v="41"/>
          <ac:cxnSpMkLst>
            <pc:docMk/>
            <pc:sldMk cId="3914853140" sldId="264"/>
            <ac:cxnSpMk id="5" creationId="{E1EC13AA-A722-5481-E6CC-4F035D66D86F}"/>
          </ac:cxnSpMkLst>
        </pc:cxnChg>
      </pc:sldChg>
      <pc:sldChg chg="addSp delSp modSp mod">
        <pc:chgData name="Strathearn, Heather (she/her/hers)" userId="8b34ae87-de4c-48ca-8990-066dd3149ba1" providerId="ADAL" clId="{E656B84E-A0B7-4AE5-AF6B-55132CB9090A}" dt="2024-11-14T21:13:11.393" v="132"/>
        <pc:sldMkLst>
          <pc:docMk/>
          <pc:sldMk cId="1834126662" sldId="265"/>
        </pc:sldMkLst>
        <pc:spChg chg="add del mod">
          <ac:chgData name="Strathearn, Heather (she/her/hers)" userId="8b34ae87-de4c-48ca-8990-066dd3149ba1" providerId="ADAL" clId="{E656B84E-A0B7-4AE5-AF6B-55132CB9090A}" dt="2024-11-14T21:13:11.339" v="113"/>
          <ac:spMkLst>
            <pc:docMk/>
            <pc:sldMk cId="1834126662" sldId="265"/>
            <ac:spMk id="3" creationId="{1424C15B-F8D9-8364-A975-363D07215084}"/>
          </ac:spMkLst>
        </pc:spChg>
        <pc:cxnChg chg="add mod modVis">
          <ac:chgData name="Strathearn, Heather (she/her/hers)" userId="8b34ae87-de4c-48ca-8990-066dd3149ba1" providerId="ADAL" clId="{E656B84E-A0B7-4AE5-AF6B-55132CB9090A}" dt="2024-11-14T21:13:11.393" v="132"/>
          <ac:cxnSpMkLst>
            <pc:docMk/>
            <pc:sldMk cId="1834126662" sldId="265"/>
            <ac:cxnSpMk id="7" creationId="{E50917B8-27BF-17D1-27BA-F387A4111E97}"/>
          </ac:cxnSpMkLst>
        </pc:cxnChg>
      </pc:sldChg>
      <pc:sldChg chg="addSp modSp mod">
        <pc:chgData name="Strathearn, Heather (she/her/hers)" userId="8b34ae87-de4c-48ca-8990-066dd3149ba1" providerId="ADAL" clId="{E656B84E-A0B7-4AE5-AF6B-55132CB9090A}" dt="2024-11-14T21:13:11.208" v="19"/>
        <pc:sldMkLst>
          <pc:docMk/>
          <pc:sldMk cId="2195872519" sldId="266"/>
        </pc:sldMkLst>
        <pc:cxnChg chg="add mod modVis">
          <ac:chgData name="Strathearn, Heather (she/her/hers)" userId="8b34ae87-de4c-48ca-8990-066dd3149ba1" providerId="ADAL" clId="{E656B84E-A0B7-4AE5-AF6B-55132CB9090A}" dt="2024-11-14T21:13:11.208" v="19"/>
          <ac:cxnSpMkLst>
            <pc:docMk/>
            <pc:sldMk cId="2195872519" sldId="266"/>
            <ac:cxnSpMk id="3" creationId="{7F5C6F49-E58A-94B5-D741-EF53B670ECBC}"/>
          </ac:cxnSpMkLst>
        </pc:cxnChg>
      </pc:sldChg>
      <pc:sldChg chg="addSp modSp mod">
        <pc:chgData name="Strathearn, Heather (she/her/hers)" userId="8b34ae87-de4c-48ca-8990-066dd3149ba1" providerId="ADAL" clId="{E656B84E-A0B7-4AE5-AF6B-55132CB9090A}" dt="2024-11-14T21:13:11.644" v="344"/>
        <pc:sldMkLst>
          <pc:docMk/>
          <pc:sldMk cId="910793424" sldId="268"/>
        </pc:sldMkLst>
        <pc:cxnChg chg="add mod modVis">
          <ac:chgData name="Strathearn, Heather (she/her/hers)" userId="8b34ae87-de4c-48ca-8990-066dd3149ba1" providerId="ADAL" clId="{E656B84E-A0B7-4AE5-AF6B-55132CB9090A}" dt="2024-11-14T21:13:11.644" v="344"/>
          <ac:cxnSpMkLst>
            <pc:docMk/>
            <pc:sldMk cId="910793424" sldId="268"/>
            <ac:cxnSpMk id="3" creationId="{4E1D4819-AC98-C9E8-1AB2-97B9E7559D5A}"/>
          </ac:cxnSpMkLst>
        </pc:cxnChg>
      </pc:sldChg>
      <pc:sldChg chg="addSp delSp modSp mod">
        <pc:chgData name="Strathearn, Heather (she/her/hers)" userId="8b34ae87-de4c-48ca-8990-066dd3149ba1" providerId="ADAL" clId="{E656B84E-A0B7-4AE5-AF6B-55132CB9090A}" dt="2024-11-14T21:13:12.856" v="1086"/>
        <pc:sldMkLst>
          <pc:docMk/>
          <pc:sldMk cId="2184027180" sldId="271"/>
        </pc:sldMkLst>
        <pc:spChg chg="add del mod">
          <ac:chgData name="Strathearn, Heather (she/her/hers)" userId="8b34ae87-de4c-48ca-8990-066dd3149ba1" providerId="ADAL" clId="{E656B84E-A0B7-4AE5-AF6B-55132CB9090A}" dt="2024-11-14T21:13:12.840" v="1067"/>
          <ac:spMkLst>
            <pc:docMk/>
            <pc:sldMk cId="2184027180" sldId="271"/>
            <ac:spMk id="4" creationId="{7D43DEEB-4F44-4FE6-7873-1967C12A7ABD}"/>
          </ac:spMkLst>
        </pc:spChg>
        <pc:cxnChg chg="add mod modVis">
          <ac:chgData name="Strathearn, Heather (she/her/hers)" userId="8b34ae87-de4c-48ca-8990-066dd3149ba1" providerId="ADAL" clId="{E656B84E-A0B7-4AE5-AF6B-55132CB9090A}" dt="2024-11-14T21:13:12.856" v="1086"/>
          <ac:cxnSpMkLst>
            <pc:docMk/>
            <pc:sldMk cId="2184027180" sldId="271"/>
            <ac:cxnSpMk id="6" creationId="{4CBD2D5D-DFDD-4ABC-D8F8-ABEFB6C3CBB7}"/>
          </ac:cxnSpMkLst>
        </pc:cxnChg>
      </pc:sldChg>
      <pc:sldChg chg="addSp modSp mod">
        <pc:chgData name="Strathearn, Heather (she/her/hers)" userId="8b34ae87-de4c-48ca-8990-066dd3149ba1" providerId="ADAL" clId="{E656B84E-A0B7-4AE5-AF6B-55132CB9090A}" dt="2024-11-14T21:13:11.602" v="287"/>
        <pc:sldMkLst>
          <pc:docMk/>
          <pc:sldMk cId="78863899" sldId="272"/>
        </pc:sldMkLst>
        <pc:cxnChg chg="add mod modVis">
          <ac:chgData name="Strathearn, Heather (she/her/hers)" userId="8b34ae87-de4c-48ca-8990-066dd3149ba1" providerId="ADAL" clId="{E656B84E-A0B7-4AE5-AF6B-55132CB9090A}" dt="2024-11-14T21:13:11.602" v="287"/>
          <ac:cxnSpMkLst>
            <pc:docMk/>
            <pc:sldMk cId="78863899" sldId="272"/>
            <ac:cxnSpMk id="6" creationId="{AA9E8EE4-4247-E0B5-B29B-F3DDD40C0109}"/>
          </ac:cxnSpMkLst>
        </pc:cxnChg>
      </pc:sldChg>
      <pc:sldChg chg="addSp modSp mod">
        <pc:chgData name="Strathearn, Heather (she/her/hers)" userId="8b34ae87-de4c-48ca-8990-066dd3149ba1" providerId="ADAL" clId="{E656B84E-A0B7-4AE5-AF6B-55132CB9090A}" dt="2024-11-14T21:13:12.054" v="609"/>
        <pc:sldMkLst>
          <pc:docMk/>
          <pc:sldMk cId="363341712" sldId="273"/>
        </pc:sldMkLst>
        <pc:cxnChg chg="add mod modVis">
          <ac:chgData name="Strathearn, Heather (she/her/hers)" userId="8b34ae87-de4c-48ca-8990-066dd3149ba1" providerId="ADAL" clId="{E656B84E-A0B7-4AE5-AF6B-55132CB9090A}" dt="2024-11-14T21:13:12.054" v="609"/>
          <ac:cxnSpMkLst>
            <pc:docMk/>
            <pc:sldMk cId="363341712" sldId="273"/>
            <ac:cxnSpMk id="3" creationId="{46B09363-76C7-FC78-2CF9-FF23E65314A8}"/>
          </ac:cxnSpMkLst>
        </pc:cxnChg>
      </pc:sldChg>
      <pc:sldChg chg="addSp delSp modSp mod">
        <pc:chgData name="Strathearn, Heather (she/her/hers)" userId="8b34ae87-de4c-48ca-8990-066dd3149ba1" providerId="ADAL" clId="{E656B84E-A0B7-4AE5-AF6B-55132CB9090A}" dt="2024-11-14T21:13:11.833" v="508"/>
        <pc:sldMkLst>
          <pc:docMk/>
          <pc:sldMk cId="646416705" sldId="275"/>
        </pc:sldMkLst>
        <pc:spChg chg="add del mod">
          <ac:chgData name="Strathearn, Heather (she/her/hers)" userId="8b34ae87-de4c-48ca-8990-066dd3149ba1" providerId="ADAL" clId="{E656B84E-A0B7-4AE5-AF6B-55132CB9090A}" dt="2024-11-14T21:13:11.786" v="489"/>
          <ac:spMkLst>
            <pc:docMk/>
            <pc:sldMk cId="646416705" sldId="275"/>
            <ac:spMk id="4" creationId="{B7C2A8D3-715D-9E4A-562D-252BFF950E23}"/>
          </ac:spMkLst>
        </pc:spChg>
        <pc:cxnChg chg="add mod modVis">
          <ac:chgData name="Strathearn, Heather (she/her/hers)" userId="8b34ae87-de4c-48ca-8990-066dd3149ba1" providerId="ADAL" clId="{E656B84E-A0B7-4AE5-AF6B-55132CB9090A}" dt="2024-11-14T21:13:11.833" v="508"/>
          <ac:cxnSpMkLst>
            <pc:docMk/>
            <pc:sldMk cId="646416705" sldId="275"/>
            <ac:cxnSpMk id="5" creationId="{602C97BB-0410-4B3C-3791-0529D97219A5}"/>
          </ac:cxnSpMkLst>
        </pc:cxnChg>
      </pc:sldChg>
      <pc:sldChg chg="addSp delSp modSp mod">
        <pc:chgData name="Strathearn, Heather (she/her/hers)" userId="8b34ae87-de4c-48ca-8990-066dd3149ba1" providerId="ADAL" clId="{E656B84E-A0B7-4AE5-AF6B-55132CB9090A}" dt="2024-11-14T21:13:11.880" v="530"/>
        <pc:sldMkLst>
          <pc:docMk/>
          <pc:sldMk cId="2607822696" sldId="277"/>
        </pc:sldMkLst>
        <pc:spChg chg="add del mod">
          <ac:chgData name="Strathearn, Heather (she/her/hers)" userId="8b34ae87-de4c-48ca-8990-066dd3149ba1" providerId="ADAL" clId="{E656B84E-A0B7-4AE5-AF6B-55132CB9090A}" dt="2024-11-14T21:13:11.850" v="511"/>
          <ac:spMkLst>
            <pc:docMk/>
            <pc:sldMk cId="2607822696" sldId="277"/>
            <ac:spMk id="4" creationId="{41FF0CB0-81FA-BC24-3202-F2908BF0E27C}"/>
          </ac:spMkLst>
        </pc:spChg>
        <pc:cxnChg chg="add mod modVis">
          <ac:chgData name="Strathearn, Heather (she/her/hers)" userId="8b34ae87-de4c-48ca-8990-066dd3149ba1" providerId="ADAL" clId="{E656B84E-A0B7-4AE5-AF6B-55132CB9090A}" dt="2024-11-14T21:13:11.880" v="530"/>
          <ac:cxnSpMkLst>
            <pc:docMk/>
            <pc:sldMk cId="2607822696" sldId="277"/>
            <ac:cxnSpMk id="7" creationId="{D51BF4EF-1EF8-DD45-BAF7-9FEA1C23822F}"/>
          </ac:cxnSpMkLst>
        </pc:cxnChg>
      </pc:sldChg>
      <pc:sldChg chg="addSp delSp modSp mod">
        <pc:chgData name="Strathearn, Heather (she/her/hers)" userId="8b34ae87-de4c-48ca-8990-066dd3149ba1" providerId="ADAL" clId="{E656B84E-A0B7-4AE5-AF6B-55132CB9090A}" dt="2024-11-14T21:13:11.467" v="154"/>
        <pc:sldMkLst>
          <pc:docMk/>
          <pc:sldMk cId="807486205" sldId="278"/>
        </pc:sldMkLst>
        <pc:spChg chg="add del mod">
          <ac:chgData name="Strathearn, Heather (she/her/hers)" userId="8b34ae87-de4c-48ca-8990-066dd3149ba1" providerId="ADAL" clId="{E656B84E-A0B7-4AE5-AF6B-55132CB9090A}" dt="2024-11-14T21:13:11.401" v="135"/>
          <ac:spMkLst>
            <pc:docMk/>
            <pc:sldMk cId="807486205" sldId="278"/>
            <ac:spMk id="4" creationId="{C0FD1D8D-C004-657F-D523-D120ADAAE660}"/>
          </ac:spMkLst>
        </pc:spChg>
        <pc:cxnChg chg="add mod modVis">
          <ac:chgData name="Strathearn, Heather (she/her/hers)" userId="8b34ae87-de4c-48ca-8990-066dd3149ba1" providerId="ADAL" clId="{E656B84E-A0B7-4AE5-AF6B-55132CB9090A}" dt="2024-11-14T21:13:11.467" v="154"/>
          <ac:cxnSpMkLst>
            <pc:docMk/>
            <pc:sldMk cId="807486205" sldId="278"/>
            <ac:cxnSpMk id="6" creationId="{F367A578-223A-F7E7-2C1B-1058CDDF35F8}"/>
          </ac:cxnSpMkLst>
        </pc:cxnChg>
      </pc:sldChg>
      <pc:sldChg chg="addSp delSp modSp mod">
        <pc:chgData name="Strathearn, Heather (she/her/hers)" userId="8b34ae87-de4c-48ca-8990-066dd3149ba1" providerId="ADAL" clId="{E656B84E-A0B7-4AE5-AF6B-55132CB9090A}" dt="2024-11-14T21:13:11.286" v="66"/>
        <pc:sldMkLst>
          <pc:docMk/>
          <pc:sldMk cId="561872331" sldId="279"/>
        </pc:sldMkLst>
        <pc:spChg chg="add del mod">
          <ac:chgData name="Strathearn, Heather (she/her/hers)" userId="8b34ae87-de4c-48ca-8990-066dd3149ba1" providerId="ADAL" clId="{E656B84E-A0B7-4AE5-AF6B-55132CB9090A}" dt="2024-11-14T21:13:11.240" v="44"/>
          <ac:spMkLst>
            <pc:docMk/>
            <pc:sldMk cId="561872331" sldId="279"/>
            <ac:spMk id="5" creationId="{3F81D959-EDE5-1915-D728-AF39DB653B92}"/>
          </ac:spMkLst>
        </pc:spChg>
        <pc:spChg chg="add del mod">
          <ac:chgData name="Strathearn, Heather (she/her/hers)" userId="8b34ae87-de4c-48ca-8990-066dd3149ba1" providerId="ADAL" clId="{E656B84E-A0B7-4AE5-AF6B-55132CB9090A}" dt="2024-11-14T21:13:11.240" v="47"/>
          <ac:spMkLst>
            <pc:docMk/>
            <pc:sldMk cId="561872331" sldId="279"/>
            <ac:spMk id="9" creationId="{6E609DF3-8C16-D662-B23E-3661CF8B6136}"/>
          </ac:spMkLst>
        </pc:spChg>
        <pc:cxnChg chg="add mod modVis">
          <ac:chgData name="Strathearn, Heather (she/her/hers)" userId="8b34ae87-de4c-48ca-8990-066dd3149ba1" providerId="ADAL" clId="{E656B84E-A0B7-4AE5-AF6B-55132CB9090A}" dt="2024-11-14T21:13:11.286" v="66"/>
          <ac:cxnSpMkLst>
            <pc:docMk/>
            <pc:sldMk cId="561872331" sldId="279"/>
            <ac:cxnSpMk id="10" creationId="{46570328-8E6C-D193-F794-2435209B258A}"/>
          </ac:cxnSpMkLst>
        </pc:cxnChg>
      </pc:sldChg>
      <pc:sldChg chg="addSp delSp modSp mod">
        <pc:chgData name="Strathearn, Heather (she/her/hers)" userId="8b34ae87-de4c-48ca-8990-066dd3149ba1" providerId="ADAL" clId="{E656B84E-A0B7-4AE5-AF6B-55132CB9090A}" dt="2024-11-14T21:13:11.302" v="91"/>
        <pc:sldMkLst>
          <pc:docMk/>
          <pc:sldMk cId="824962440" sldId="280"/>
        </pc:sldMkLst>
        <pc:spChg chg="add del mod">
          <ac:chgData name="Strathearn, Heather (she/her/hers)" userId="8b34ae87-de4c-48ca-8990-066dd3149ba1" providerId="ADAL" clId="{E656B84E-A0B7-4AE5-AF6B-55132CB9090A}" dt="2024-11-14T21:13:11.302" v="69"/>
          <ac:spMkLst>
            <pc:docMk/>
            <pc:sldMk cId="824962440" sldId="280"/>
            <ac:spMk id="3" creationId="{A4293B9E-3A25-1B70-5912-BE562691F58E}"/>
          </ac:spMkLst>
        </pc:spChg>
        <pc:spChg chg="add del mod">
          <ac:chgData name="Strathearn, Heather (she/her/hers)" userId="8b34ae87-de4c-48ca-8990-066dd3149ba1" providerId="ADAL" clId="{E656B84E-A0B7-4AE5-AF6B-55132CB9090A}" dt="2024-11-14T21:13:11.302" v="72"/>
          <ac:spMkLst>
            <pc:docMk/>
            <pc:sldMk cId="824962440" sldId="280"/>
            <ac:spMk id="6" creationId="{09197A6A-1A15-31EB-72F7-4A5EF4872905}"/>
          </ac:spMkLst>
        </pc:spChg>
        <pc:cxnChg chg="add mod modVis">
          <ac:chgData name="Strathearn, Heather (she/her/hers)" userId="8b34ae87-de4c-48ca-8990-066dd3149ba1" providerId="ADAL" clId="{E656B84E-A0B7-4AE5-AF6B-55132CB9090A}" dt="2024-11-14T21:13:11.302" v="91"/>
          <ac:cxnSpMkLst>
            <pc:docMk/>
            <pc:sldMk cId="824962440" sldId="280"/>
            <ac:cxnSpMk id="10" creationId="{3CDBCE47-5619-FB03-9014-5AE2BACEA367}"/>
          </ac:cxnSpMkLst>
        </pc:cxnChg>
      </pc:sldChg>
      <pc:sldChg chg="addSp modSp mod">
        <pc:chgData name="Strathearn, Heather (she/her/hers)" userId="8b34ae87-de4c-48ca-8990-066dd3149ba1" providerId="ADAL" clId="{E656B84E-A0B7-4AE5-AF6B-55132CB9090A}" dt="2024-11-14T21:13:11.676" v="382"/>
        <pc:sldMkLst>
          <pc:docMk/>
          <pc:sldMk cId="4238346947" sldId="281"/>
        </pc:sldMkLst>
        <pc:cxnChg chg="add mod modVis">
          <ac:chgData name="Strathearn, Heather (she/her/hers)" userId="8b34ae87-de4c-48ca-8990-066dd3149ba1" providerId="ADAL" clId="{E656B84E-A0B7-4AE5-AF6B-55132CB9090A}" dt="2024-11-14T21:13:11.676" v="382"/>
          <ac:cxnSpMkLst>
            <pc:docMk/>
            <pc:sldMk cId="4238346947" sldId="281"/>
            <ac:cxnSpMk id="2" creationId="{3557BC2E-51FD-D53B-2FB9-78269EAD178C}"/>
          </ac:cxnSpMkLst>
        </pc:cxnChg>
      </pc:sldChg>
      <pc:sldChg chg="addSp modSp mod">
        <pc:chgData name="Strathearn, Heather (she/her/hers)" userId="8b34ae87-de4c-48ca-8990-066dd3149ba1" providerId="ADAL" clId="{E656B84E-A0B7-4AE5-AF6B-55132CB9090A}" dt="2024-11-14T21:13:11.660" v="363"/>
        <pc:sldMkLst>
          <pc:docMk/>
          <pc:sldMk cId="571954251" sldId="284"/>
        </pc:sldMkLst>
        <pc:cxnChg chg="add mod modVis">
          <ac:chgData name="Strathearn, Heather (she/her/hers)" userId="8b34ae87-de4c-48ca-8990-066dd3149ba1" providerId="ADAL" clId="{E656B84E-A0B7-4AE5-AF6B-55132CB9090A}" dt="2024-11-14T21:13:11.660" v="363"/>
          <ac:cxnSpMkLst>
            <pc:docMk/>
            <pc:sldMk cId="571954251" sldId="284"/>
            <ac:cxnSpMk id="4" creationId="{BDC217AE-B815-90E5-700A-FE9961AE6B6B}"/>
          </ac:cxnSpMkLst>
        </pc:cxnChg>
      </pc:sldChg>
      <pc:sldChg chg="addSp delSp modSp mod">
        <pc:chgData name="Strathearn, Heather (she/her/hers)" userId="8b34ae87-de4c-48ca-8990-066dd3149ba1" providerId="ADAL" clId="{E656B84E-A0B7-4AE5-AF6B-55132CB9090A}" dt="2024-11-14T21:13:11.931" v="552"/>
        <pc:sldMkLst>
          <pc:docMk/>
          <pc:sldMk cId="2944647000" sldId="286"/>
        </pc:sldMkLst>
        <pc:spChg chg="add del mod">
          <ac:chgData name="Strathearn, Heather (she/her/hers)" userId="8b34ae87-de4c-48ca-8990-066dd3149ba1" providerId="ADAL" clId="{E656B84E-A0B7-4AE5-AF6B-55132CB9090A}" dt="2024-11-14T21:13:11.896" v="533"/>
          <ac:spMkLst>
            <pc:docMk/>
            <pc:sldMk cId="2944647000" sldId="286"/>
            <ac:spMk id="6" creationId="{38A58BDA-B5C7-ABAA-5889-0575270FAC27}"/>
          </ac:spMkLst>
        </pc:spChg>
        <pc:cxnChg chg="add mod modVis">
          <ac:chgData name="Strathearn, Heather (she/her/hers)" userId="8b34ae87-de4c-48ca-8990-066dd3149ba1" providerId="ADAL" clId="{E656B84E-A0B7-4AE5-AF6B-55132CB9090A}" dt="2024-11-14T21:13:11.931" v="552"/>
          <ac:cxnSpMkLst>
            <pc:docMk/>
            <pc:sldMk cId="2944647000" sldId="286"/>
            <ac:cxnSpMk id="7" creationId="{2470CABC-D08E-7E2A-61CE-88D55862035A}"/>
          </ac:cxnSpMkLst>
        </pc:cxnChg>
      </pc:sldChg>
      <pc:sldChg chg="addSp modSp mod">
        <pc:chgData name="Strathearn, Heather (she/her/hers)" userId="8b34ae87-de4c-48ca-8990-066dd3149ba1" providerId="ADAL" clId="{E656B84E-A0B7-4AE5-AF6B-55132CB9090A}" dt="2024-11-14T21:13:11.755" v="445"/>
        <pc:sldMkLst>
          <pc:docMk/>
          <pc:sldMk cId="2198098477" sldId="288"/>
        </pc:sldMkLst>
        <pc:cxnChg chg="add mod modVis">
          <ac:chgData name="Strathearn, Heather (she/her/hers)" userId="8b34ae87-de4c-48ca-8990-066dd3149ba1" providerId="ADAL" clId="{E656B84E-A0B7-4AE5-AF6B-55132CB9090A}" dt="2024-11-14T21:13:11.755" v="445"/>
          <ac:cxnSpMkLst>
            <pc:docMk/>
            <pc:sldMk cId="2198098477" sldId="288"/>
            <ac:cxnSpMk id="5" creationId="{F6B19791-D62D-3990-54CB-8B3E6D2348EE}"/>
          </ac:cxnSpMkLst>
        </pc:cxnChg>
      </pc:sldChg>
      <pc:sldChg chg="addSp delSp modSp mod">
        <pc:chgData name="Strathearn, Heather (she/her/hers)" userId="8b34ae87-de4c-48ca-8990-066dd3149ba1" providerId="ADAL" clId="{E656B84E-A0B7-4AE5-AF6B-55132CB9090A}" dt="2024-11-14T21:13:11.740" v="426"/>
        <pc:sldMkLst>
          <pc:docMk/>
          <pc:sldMk cId="3580672376" sldId="289"/>
        </pc:sldMkLst>
        <pc:spChg chg="add del mod">
          <ac:chgData name="Strathearn, Heather (she/her/hers)" userId="8b34ae87-de4c-48ca-8990-066dd3149ba1" providerId="ADAL" clId="{E656B84E-A0B7-4AE5-AF6B-55132CB9090A}" dt="2024-11-14T21:13:11.707" v="407"/>
          <ac:spMkLst>
            <pc:docMk/>
            <pc:sldMk cId="3580672376" sldId="289"/>
            <ac:spMk id="3" creationId="{7821496B-6A79-2F1D-0FB2-A365BBD7FB5A}"/>
          </ac:spMkLst>
        </pc:spChg>
        <pc:cxnChg chg="add mod modVis">
          <ac:chgData name="Strathearn, Heather (she/her/hers)" userId="8b34ae87-de4c-48ca-8990-066dd3149ba1" providerId="ADAL" clId="{E656B84E-A0B7-4AE5-AF6B-55132CB9090A}" dt="2024-11-14T21:13:11.740" v="426"/>
          <ac:cxnSpMkLst>
            <pc:docMk/>
            <pc:sldMk cId="3580672376" sldId="289"/>
            <ac:cxnSpMk id="6" creationId="{1DA4C322-533A-9669-E085-7DC7890C8153}"/>
          </ac:cxnSpMkLst>
        </pc:cxnChg>
      </pc:sldChg>
      <pc:sldChg chg="addSp delSp modSp mod">
        <pc:chgData name="Strathearn, Heather (she/her/hers)" userId="8b34ae87-de4c-48ca-8990-066dd3149ba1" providerId="ADAL" clId="{E656B84E-A0B7-4AE5-AF6B-55132CB9090A}" dt="2024-11-14T21:13:12.746" v="954"/>
        <pc:sldMkLst>
          <pc:docMk/>
          <pc:sldMk cId="974595815" sldId="291"/>
        </pc:sldMkLst>
        <pc:spChg chg="add del mod">
          <ac:chgData name="Strathearn, Heather (she/her/hers)" userId="8b34ae87-de4c-48ca-8990-066dd3149ba1" providerId="ADAL" clId="{E656B84E-A0B7-4AE5-AF6B-55132CB9090A}" dt="2024-11-14T21:13:12.731" v="935"/>
          <ac:spMkLst>
            <pc:docMk/>
            <pc:sldMk cId="974595815" sldId="291"/>
            <ac:spMk id="4" creationId="{AB662AEA-0D8C-2076-60F2-30450A11735C}"/>
          </ac:spMkLst>
        </pc:spChg>
        <pc:cxnChg chg="add mod modVis">
          <ac:chgData name="Strathearn, Heather (she/her/hers)" userId="8b34ae87-de4c-48ca-8990-066dd3149ba1" providerId="ADAL" clId="{E656B84E-A0B7-4AE5-AF6B-55132CB9090A}" dt="2024-11-14T21:13:12.746" v="954"/>
          <ac:cxnSpMkLst>
            <pc:docMk/>
            <pc:sldMk cId="974595815" sldId="291"/>
            <ac:cxnSpMk id="5" creationId="{68B92470-344F-D45C-DE23-873EAFDAAAB7}"/>
          </ac:cxnSpMkLst>
        </pc:cxnChg>
      </pc:sldChg>
      <pc:sldChg chg="addSp delSp modSp mod">
        <pc:chgData name="Strathearn, Heather (she/her/hers)" userId="8b34ae87-de4c-48ca-8990-066dd3149ba1" providerId="ADAL" clId="{E656B84E-A0B7-4AE5-AF6B-55132CB9090A}" dt="2024-11-14T21:13:12.825" v="1064"/>
        <pc:sldMkLst>
          <pc:docMk/>
          <pc:sldMk cId="1206562572" sldId="292"/>
        </pc:sldMkLst>
        <pc:spChg chg="add del mod">
          <ac:chgData name="Strathearn, Heather (she/her/hers)" userId="8b34ae87-de4c-48ca-8990-066dd3149ba1" providerId="ADAL" clId="{E656B84E-A0B7-4AE5-AF6B-55132CB9090A}" dt="2024-11-14T21:13:12.825" v="1045"/>
          <ac:spMkLst>
            <pc:docMk/>
            <pc:sldMk cId="1206562572" sldId="292"/>
            <ac:spMk id="4" creationId="{7E797758-A182-A65B-D0E7-EF45394BB2C0}"/>
          </ac:spMkLst>
        </pc:spChg>
        <pc:cxnChg chg="add mod modVis">
          <ac:chgData name="Strathearn, Heather (she/her/hers)" userId="8b34ae87-de4c-48ca-8990-066dd3149ba1" providerId="ADAL" clId="{E656B84E-A0B7-4AE5-AF6B-55132CB9090A}" dt="2024-11-14T21:13:12.825" v="1064"/>
          <ac:cxnSpMkLst>
            <pc:docMk/>
            <pc:sldMk cId="1206562572" sldId="292"/>
            <ac:cxnSpMk id="5" creationId="{5AA5C3A4-0AE5-A1FD-7B3E-7B143BDD3716}"/>
          </ac:cxnSpMkLst>
        </pc:cxnChg>
      </pc:sldChg>
      <pc:sldChg chg="addSp modSp mod">
        <pc:chgData name="Strathearn, Heather (she/her/hers)" userId="8b34ae87-de4c-48ca-8990-066dd3149ba1" providerId="ADAL" clId="{E656B84E-A0B7-4AE5-AF6B-55132CB9090A}" dt="2024-11-14T21:13:11.550" v="211"/>
        <pc:sldMkLst>
          <pc:docMk/>
          <pc:sldMk cId="2500664665" sldId="305"/>
        </pc:sldMkLst>
        <pc:cxnChg chg="add mod modVis">
          <ac:chgData name="Strathearn, Heather (she/her/hers)" userId="8b34ae87-de4c-48ca-8990-066dd3149ba1" providerId="ADAL" clId="{E656B84E-A0B7-4AE5-AF6B-55132CB9090A}" dt="2024-11-14T21:13:11.550" v="211"/>
          <ac:cxnSpMkLst>
            <pc:docMk/>
            <pc:sldMk cId="2500664665" sldId="305"/>
            <ac:cxnSpMk id="3" creationId="{E26D2A4C-24FF-1E81-CF5A-2B99EB92C3D1}"/>
          </ac:cxnSpMkLst>
        </pc:cxnChg>
      </pc:sldChg>
      <pc:sldChg chg="addSp modSp mod">
        <pc:chgData name="Strathearn, Heather (she/her/hers)" userId="8b34ae87-de4c-48ca-8990-066dd3149ba1" providerId="ADAL" clId="{E656B84E-A0B7-4AE5-AF6B-55132CB9090A}" dt="2024-11-14T21:13:11.566" v="249"/>
        <pc:sldMkLst>
          <pc:docMk/>
          <pc:sldMk cId="3986191777" sldId="306"/>
        </pc:sldMkLst>
        <pc:cxnChg chg="add mod modVis">
          <ac:chgData name="Strathearn, Heather (she/her/hers)" userId="8b34ae87-de4c-48ca-8990-066dd3149ba1" providerId="ADAL" clId="{E656B84E-A0B7-4AE5-AF6B-55132CB9090A}" dt="2024-11-14T21:13:11.566" v="249"/>
          <ac:cxnSpMkLst>
            <pc:docMk/>
            <pc:sldMk cId="3986191777" sldId="306"/>
            <ac:cxnSpMk id="5" creationId="{11320E2D-E7CD-8166-A7C1-C80B7C2D184D}"/>
          </ac:cxnSpMkLst>
        </pc:cxnChg>
      </pc:sldChg>
      <pc:sldChg chg="addSp modSp mod">
        <pc:chgData name="Strathearn, Heather (she/her/hers)" userId="8b34ae87-de4c-48ca-8990-066dd3149ba1" providerId="ADAL" clId="{E656B84E-A0B7-4AE5-AF6B-55132CB9090A}" dt="2024-11-14T21:13:11.613" v="306"/>
        <pc:sldMkLst>
          <pc:docMk/>
          <pc:sldMk cId="3041143123" sldId="307"/>
        </pc:sldMkLst>
        <pc:cxnChg chg="add mod modVis">
          <ac:chgData name="Strathearn, Heather (she/her/hers)" userId="8b34ae87-de4c-48ca-8990-066dd3149ba1" providerId="ADAL" clId="{E656B84E-A0B7-4AE5-AF6B-55132CB9090A}" dt="2024-11-14T21:13:11.613" v="306"/>
          <ac:cxnSpMkLst>
            <pc:docMk/>
            <pc:sldMk cId="3041143123" sldId="307"/>
            <ac:cxnSpMk id="6" creationId="{445075B8-71D0-4771-9FD5-628C026451FA}"/>
          </ac:cxnSpMkLst>
        </pc:cxnChg>
      </pc:sldChg>
      <pc:sldChg chg="addSp modSp mod">
        <pc:chgData name="Strathearn, Heather (she/her/hers)" userId="8b34ae87-de4c-48ca-8990-066dd3149ba1" providerId="ADAL" clId="{E656B84E-A0B7-4AE5-AF6B-55132CB9090A}" dt="2024-11-14T21:13:11.944" v="571"/>
        <pc:sldMkLst>
          <pc:docMk/>
          <pc:sldMk cId="4098297840" sldId="308"/>
        </pc:sldMkLst>
        <pc:cxnChg chg="add mod modVis">
          <ac:chgData name="Strathearn, Heather (she/her/hers)" userId="8b34ae87-de4c-48ca-8990-066dd3149ba1" providerId="ADAL" clId="{E656B84E-A0B7-4AE5-AF6B-55132CB9090A}" dt="2024-11-14T21:13:11.944" v="571"/>
          <ac:cxnSpMkLst>
            <pc:docMk/>
            <pc:sldMk cId="4098297840" sldId="308"/>
            <ac:cxnSpMk id="4" creationId="{5FF8064E-0FE3-1CFD-0526-0BDB20FB4536}"/>
          </ac:cxnSpMkLst>
        </pc:cxnChg>
      </pc:sldChg>
      <pc:sldChg chg="addSp delSp modSp mod">
        <pc:chgData name="Strathearn, Heather (she/her/hers)" userId="8b34ae87-de4c-48ca-8990-066dd3149ba1" providerId="ADAL" clId="{E656B84E-A0B7-4AE5-AF6B-55132CB9090A}" dt="2024-11-14T21:13:12.762" v="976"/>
        <pc:sldMkLst>
          <pc:docMk/>
          <pc:sldMk cId="3138060266" sldId="309"/>
        </pc:sldMkLst>
        <pc:spChg chg="add del mod">
          <ac:chgData name="Strathearn, Heather (she/her/hers)" userId="8b34ae87-de4c-48ca-8990-066dd3149ba1" providerId="ADAL" clId="{E656B84E-A0B7-4AE5-AF6B-55132CB9090A}" dt="2024-11-14T21:13:12.746" v="957"/>
          <ac:spMkLst>
            <pc:docMk/>
            <pc:sldMk cId="3138060266" sldId="309"/>
            <ac:spMk id="4" creationId="{7AEBF238-2AD0-1FE2-3C20-1AF9CEA7DDFD}"/>
          </ac:spMkLst>
        </pc:spChg>
        <pc:cxnChg chg="add mod modVis">
          <ac:chgData name="Strathearn, Heather (she/her/hers)" userId="8b34ae87-de4c-48ca-8990-066dd3149ba1" providerId="ADAL" clId="{E656B84E-A0B7-4AE5-AF6B-55132CB9090A}" dt="2024-11-14T21:13:12.762" v="976"/>
          <ac:cxnSpMkLst>
            <pc:docMk/>
            <pc:sldMk cId="3138060266" sldId="309"/>
            <ac:cxnSpMk id="5" creationId="{0BCE49F5-FF42-6936-80D2-857DAE97E7AF}"/>
          </ac:cxnSpMkLst>
        </pc:cxnChg>
      </pc:sldChg>
      <pc:sldChg chg="addSp modSp mod">
        <pc:chgData name="Strathearn, Heather (she/her/hers)" userId="8b34ae87-de4c-48ca-8990-066dd3149ba1" providerId="ADAL" clId="{E656B84E-A0B7-4AE5-AF6B-55132CB9090A}" dt="2024-11-14T21:13:12.871" v="1127"/>
        <pc:sldMkLst>
          <pc:docMk/>
          <pc:sldMk cId="3762528229" sldId="310"/>
        </pc:sldMkLst>
        <pc:cxnChg chg="add mod modVis">
          <ac:chgData name="Strathearn, Heather (she/her/hers)" userId="8b34ae87-de4c-48ca-8990-066dd3149ba1" providerId="ADAL" clId="{E656B84E-A0B7-4AE5-AF6B-55132CB9090A}" dt="2024-11-14T21:13:12.871" v="1127"/>
          <ac:cxnSpMkLst>
            <pc:docMk/>
            <pc:sldMk cId="3762528229" sldId="310"/>
            <ac:cxnSpMk id="2" creationId="{34CBE762-5D02-2EC9-B255-73ADC157B1E0}"/>
          </ac:cxnSpMkLst>
        </pc:cxnChg>
      </pc:sldChg>
      <pc:sldChg chg="addSp modSp mod">
        <pc:chgData name="Strathearn, Heather (she/her/hers)" userId="8b34ae87-de4c-48ca-8990-066dd3149ba1" providerId="ADAL" clId="{E656B84E-A0B7-4AE5-AF6B-55132CB9090A}" dt="2024-11-14T21:13:12.906" v="1165"/>
        <pc:sldMkLst>
          <pc:docMk/>
          <pc:sldMk cId="2720452679" sldId="311"/>
        </pc:sldMkLst>
        <pc:cxnChg chg="add mod modVis">
          <ac:chgData name="Strathearn, Heather (she/her/hers)" userId="8b34ae87-de4c-48ca-8990-066dd3149ba1" providerId="ADAL" clId="{E656B84E-A0B7-4AE5-AF6B-55132CB9090A}" dt="2024-11-14T21:13:12.906" v="1165"/>
          <ac:cxnSpMkLst>
            <pc:docMk/>
            <pc:sldMk cId="2720452679" sldId="311"/>
            <ac:cxnSpMk id="2" creationId="{D4847411-53EE-C32D-D474-DAEB8CC87D18}"/>
          </ac:cxnSpMkLst>
        </pc:cxnChg>
      </pc:sldChg>
      <pc:sldChg chg="addSp modSp mod">
        <pc:chgData name="Strathearn, Heather (she/her/hers)" userId="8b34ae87-de4c-48ca-8990-066dd3149ba1" providerId="ADAL" clId="{E656B84E-A0B7-4AE5-AF6B-55132CB9090A}" dt="2024-11-14T21:13:12.888" v="1146"/>
        <pc:sldMkLst>
          <pc:docMk/>
          <pc:sldMk cId="537773794" sldId="312"/>
        </pc:sldMkLst>
        <pc:cxnChg chg="add mod modVis">
          <ac:chgData name="Strathearn, Heather (she/her/hers)" userId="8b34ae87-de4c-48ca-8990-066dd3149ba1" providerId="ADAL" clId="{E656B84E-A0B7-4AE5-AF6B-55132CB9090A}" dt="2024-11-14T21:13:12.888" v="1146"/>
          <ac:cxnSpMkLst>
            <pc:docMk/>
            <pc:sldMk cId="537773794" sldId="312"/>
            <ac:cxnSpMk id="2" creationId="{0802E99B-46D0-7420-30D7-7F8316CAC8F9}"/>
          </ac:cxnSpMkLst>
        </pc:cxnChg>
      </pc:sldChg>
      <pc:sldChg chg="addSp modSp mod">
        <pc:chgData name="Strathearn, Heather (she/her/hers)" userId="8b34ae87-de4c-48ca-8990-066dd3149ba1" providerId="ADAL" clId="{E656B84E-A0B7-4AE5-AF6B-55132CB9090A}" dt="2024-11-14T21:13:11.319" v="110"/>
        <pc:sldMkLst>
          <pc:docMk/>
          <pc:sldMk cId="3041829213" sldId="315"/>
        </pc:sldMkLst>
        <pc:cxnChg chg="add mod modVis">
          <ac:chgData name="Strathearn, Heather (she/her/hers)" userId="8b34ae87-de4c-48ca-8990-066dd3149ba1" providerId="ADAL" clId="{E656B84E-A0B7-4AE5-AF6B-55132CB9090A}" dt="2024-11-14T21:13:11.319" v="110"/>
          <ac:cxnSpMkLst>
            <pc:docMk/>
            <pc:sldMk cId="3041829213" sldId="315"/>
            <ac:cxnSpMk id="2" creationId="{17F6927D-4697-E6DD-097C-7B1E6AE48254}"/>
          </ac:cxnSpMkLst>
        </pc:cxnChg>
      </pc:sldChg>
      <pc:sldChg chg="addSp modSp mod">
        <pc:chgData name="Strathearn, Heather (she/her/hers)" userId="8b34ae87-de4c-48ca-8990-066dd3149ba1" providerId="ADAL" clId="{E656B84E-A0B7-4AE5-AF6B-55132CB9090A}" dt="2024-11-14T21:13:11.629" v="325"/>
        <pc:sldMkLst>
          <pc:docMk/>
          <pc:sldMk cId="3272365051" sldId="316"/>
        </pc:sldMkLst>
        <pc:cxnChg chg="add mod modVis">
          <ac:chgData name="Strathearn, Heather (she/her/hers)" userId="8b34ae87-de4c-48ca-8990-066dd3149ba1" providerId="ADAL" clId="{E656B84E-A0B7-4AE5-AF6B-55132CB9090A}" dt="2024-11-14T21:13:11.629" v="325"/>
          <ac:cxnSpMkLst>
            <pc:docMk/>
            <pc:sldMk cId="3272365051" sldId="316"/>
            <ac:cxnSpMk id="2" creationId="{CD88D442-B36F-2C98-E356-979EAD42D7A2}"/>
          </ac:cxnSpMkLst>
        </pc:cxnChg>
      </pc:sldChg>
      <pc:sldChg chg="addSp modSp mod">
        <pc:chgData name="Strathearn, Heather (she/her/hers)" userId="8b34ae87-de4c-48ca-8990-066dd3149ba1" providerId="ADAL" clId="{E656B84E-A0B7-4AE5-AF6B-55132CB9090A}" dt="2024-11-14T21:13:11.581" v="268"/>
        <pc:sldMkLst>
          <pc:docMk/>
          <pc:sldMk cId="944470603" sldId="317"/>
        </pc:sldMkLst>
        <pc:cxnChg chg="add mod modVis">
          <ac:chgData name="Strathearn, Heather (she/her/hers)" userId="8b34ae87-de4c-48ca-8990-066dd3149ba1" providerId="ADAL" clId="{E656B84E-A0B7-4AE5-AF6B-55132CB9090A}" dt="2024-11-14T21:13:11.581" v="268"/>
          <ac:cxnSpMkLst>
            <pc:docMk/>
            <pc:sldMk cId="944470603" sldId="317"/>
            <ac:cxnSpMk id="2" creationId="{16950173-A860-A619-452B-AAD07059E4EF}"/>
          </ac:cxnSpMkLst>
        </pc:cxnChg>
      </pc:sldChg>
      <pc:sldChg chg="addSp modSp mod">
        <pc:chgData name="Strathearn, Heather (she/her/hers)" userId="8b34ae87-de4c-48ca-8990-066dd3149ba1" providerId="ADAL" clId="{E656B84E-A0B7-4AE5-AF6B-55132CB9090A}" dt="2024-11-14T21:13:11.550" v="230"/>
        <pc:sldMkLst>
          <pc:docMk/>
          <pc:sldMk cId="3803148656" sldId="318"/>
        </pc:sldMkLst>
        <pc:cxnChg chg="add mod modVis">
          <ac:chgData name="Strathearn, Heather (she/her/hers)" userId="8b34ae87-de4c-48ca-8990-066dd3149ba1" providerId="ADAL" clId="{E656B84E-A0B7-4AE5-AF6B-55132CB9090A}" dt="2024-11-14T21:13:11.550" v="230"/>
          <ac:cxnSpMkLst>
            <pc:docMk/>
            <pc:sldMk cId="3803148656" sldId="318"/>
            <ac:cxnSpMk id="2" creationId="{2C2C1C6C-D175-D558-35AC-3994A3275431}"/>
          </ac:cxnSpMkLst>
        </pc:cxnChg>
      </pc:sldChg>
      <pc:sldChg chg="addSp modSp mod">
        <pc:chgData name="Strathearn, Heather (she/her/hers)" userId="8b34ae87-de4c-48ca-8990-066dd3149ba1" providerId="ADAL" clId="{E656B84E-A0B7-4AE5-AF6B-55132CB9090A}" dt="2024-11-14T21:13:11.786" v="486"/>
        <pc:sldMkLst>
          <pc:docMk/>
          <pc:sldMk cId="2703356746" sldId="319"/>
        </pc:sldMkLst>
        <pc:cxnChg chg="add mod modVis">
          <ac:chgData name="Strathearn, Heather (she/her/hers)" userId="8b34ae87-de4c-48ca-8990-066dd3149ba1" providerId="ADAL" clId="{E656B84E-A0B7-4AE5-AF6B-55132CB9090A}" dt="2024-11-14T21:13:11.786" v="486"/>
          <ac:cxnSpMkLst>
            <pc:docMk/>
            <pc:sldMk cId="2703356746" sldId="319"/>
            <ac:cxnSpMk id="2" creationId="{03418E27-ABBC-B7BA-55F3-A77C8CFE86AA}"/>
          </ac:cxnSpMkLst>
        </pc:cxnChg>
      </pc:sldChg>
      <pc:sldChg chg="addSp modSp mod">
        <pc:chgData name="Strathearn, Heather (she/her/hers)" userId="8b34ae87-de4c-48ca-8990-066dd3149ba1" providerId="ADAL" clId="{E656B84E-A0B7-4AE5-AF6B-55132CB9090A}" dt="2024-11-14T21:13:11.960" v="590"/>
        <pc:sldMkLst>
          <pc:docMk/>
          <pc:sldMk cId="4054657667" sldId="320"/>
        </pc:sldMkLst>
        <pc:cxnChg chg="add mod modVis">
          <ac:chgData name="Strathearn, Heather (she/her/hers)" userId="8b34ae87-de4c-48ca-8990-066dd3149ba1" providerId="ADAL" clId="{E656B84E-A0B7-4AE5-AF6B-55132CB9090A}" dt="2024-11-14T21:13:11.960" v="590"/>
          <ac:cxnSpMkLst>
            <pc:docMk/>
            <pc:sldMk cId="4054657667" sldId="320"/>
            <ac:cxnSpMk id="2" creationId="{36CB0655-651A-2C75-C07C-73B3EF1E4E4F}"/>
          </ac:cxnSpMkLst>
        </pc:cxnChg>
      </pc:sldChg>
      <pc:sldChg chg="addSp delSp modSp mod">
        <pc:chgData name="Strathearn, Heather (she/her/hers)" userId="8b34ae87-de4c-48ca-8990-066dd3149ba1" providerId="ADAL" clId="{E656B84E-A0B7-4AE5-AF6B-55132CB9090A}" dt="2024-11-14T21:13:11.770" v="467"/>
        <pc:sldMkLst>
          <pc:docMk/>
          <pc:sldMk cId="522606931" sldId="321"/>
        </pc:sldMkLst>
        <pc:spChg chg="add del mod">
          <ac:chgData name="Strathearn, Heather (she/her/hers)" userId="8b34ae87-de4c-48ca-8990-066dd3149ba1" providerId="ADAL" clId="{E656B84E-A0B7-4AE5-AF6B-55132CB9090A}" dt="2024-11-14T21:13:11.755" v="448"/>
          <ac:spMkLst>
            <pc:docMk/>
            <pc:sldMk cId="522606931" sldId="321"/>
            <ac:spMk id="3" creationId="{5B2EE18A-843C-8B42-6397-D0336D3F8C7C}"/>
          </ac:spMkLst>
        </pc:spChg>
        <pc:cxnChg chg="add mod modVis">
          <ac:chgData name="Strathearn, Heather (she/her/hers)" userId="8b34ae87-de4c-48ca-8990-066dd3149ba1" providerId="ADAL" clId="{E656B84E-A0B7-4AE5-AF6B-55132CB9090A}" dt="2024-11-14T21:13:11.770" v="467"/>
          <ac:cxnSpMkLst>
            <pc:docMk/>
            <pc:sldMk cId="522606931" sldId="321"/>
            <ac:cxnSpMk id="8" creationId="{D2AFEE1D-7B0A-37BA-5EF1-5CDFBF3166FD}"/>
          </ac:cxnSpMkLst>
        </pc:cxnChg>
      </pc:sldChg>
      <pc:sldChg chg="addSp delSp modSp mod">
        <pc:chgData name="Strathearn, Heather (she/her/hers)" userId="8b34ae87-de4c-48ca-8990-066dd3149ba1" providerId="ADAL" clId="{E656B84E-A0B7-4AE5-AF6B-55132CB9090A}" dt="2024-11-14T21:13:12.778" v="998"/>
        <pc:sldMkLst>
          <pc:docMk/>
          <pc:sldMk cId="1118128906" sldId="324"/>
        </pc:sldMkLst>
        <pc:spChg chg="add del mod">
          <ac:chgData name="Strathearn, Heather (she/her/hers)" userId="8b34ae87-de4c-48ca-8990-066dd3149ba1" providerId="ADAL" clId="{E656B84E-A0B7-4AE5-AF6B-55132CB9090A}" dt="2024-11-14T21:13:12.762" v="979"/>
          <ac:spMkLst>
            <pc:docMk/>
            <pc:sldMk cId="1118128906" sldId="324"/>
            <ac:spMk id="4" creationId="{26F000EF-EF58-4F28-975B-49E53535054E}"/>
          </ac:spMkLst>
        </pc:spChg>
        <pc:cxnChg chg="add mod modVis">
          <ac:chgData name="Strathearn, Heather (she/her/hers)" userId="8b34ae87-de4c-48ca-8990-066dd3149ba1" providerId="ADAL" clId="{E656B84E-A0B7-4AE5-AF6B-55132CB9090A}" dt="2024-11-14T21:13:12.778" v="998"/>
          <ac:cxnSpMkLst>
            <pc:docMk/>
            <pc:sldMk cId="1118128906" sldId="324"/>
            <ac:cxnSpMk id="5" creationId="{DEFC6534-5E68-4672-301A-5FCAAC2265B8}"/>
          </ac:cxnSpMkLst>
        </pc:cxnChg>
      </pc:sldChg>
      <pc:sldChg chg="addSp delSp modSp mod">
        <pc:chgData name="Strathearn, Heather (she/her/hers)" userId="8b34ae87-de4c-48ca-8990-066dd3149ba1" providerId="ADAL" clId="{E656B84E-A0B7-4AE5-AF6B-55132CB9090A}" dt="2024-11-14T21:13:12.793" v="1020"/>
        <pc:sldMkLst>
          <pc:docMk/>
          <pc:sldMk cId="3802093325" sldId="325"/>
        </pc:sldMkLst>
        <pc:spChg chg="add del mod">
          <ac:chgData name="Strathearn, Heather (she/her/hers)" userId="8b34ae87-de4c-48ca-8990-066dd3149ba1" providerId="ADAL" clId="{E656B84E-A0B7-4AE5-AF6B-55132CB9090A}" dt="2024-11-14T21:13:12.778" v="1001"/>
          <ac:spMkLst>
            <pc:docMk/>
            <pc:sldMk cId="3802093325" sldId="325"/>
            <ac:spMk id="4" creationId="{AF255ADB-E559-DE49-9F3F-6A64DCDD601A}"/>
          </ac:spMkLst>
        </pc:spChg>
        <pc:cxnChg chg="add mod modVis">
          <ac:chgData name="Strathearn, Heather (she/her/hers)" userId="8b34ae87-de4c-48ca-8990-066dd3149ba1" providerId="ADAL" clId="{E656B84E-A0B7-4AE5-AF6B-55132CB9090A}" dt="2024-11-14T21:13:12.793" v="1020"/>
          <ac:cxnSpMkLst>
            <pc:docMk/>
            <pc:sldMk cId="3802093325" sldId="325"/>
            <ac:cxnSpMk id="5" creationId="{BCDA96E6-65B3-33CE-4EF6-A508302B7208}"/>
          </ac:cxnSpMkLst>
        </pc:cxnChg>
      </pc:sldChg>
      <pc:sldChg chg="addSp delSp modSp mod">
        <pc:chgData name="Strathearn, Heather (she/her/hers)" userId="8b34ae87-de4c-48ca-8990-066dd3149ba1" providerId="ADAL" clId="{E656B84E-A0B7-4AE5-AF6B-55132CB9090A}" dt="2024-11-14T21:13:12.809" v="1042"/>
        <pc:sldMkLst>
          <pc:docMk/>
          <pc:sldMk cId="3738119921" sldId="327"/>
        </pc:sldMkLst>
        <pc:spChg chg="add del mod">
          <ac:chgData name="Strathearn, Heather (she/her/hers)" userId="8b34ae87-de4c-48ca-8990-066dd3149ba1" providerId="ADAL" clId="{E656B84E-A0B7-4AE5-AF6B-55132CB9090A}" dt="2024-11-14T21:13:12.809" v="1023"/>
          <ac:spMkLst>
            <pc:docMk/>
            <pc:sldMk cId="3738119921" sldId="327"/>
            <ac:spMk id="4" creationId="{7B366E51-07CC-3C2A-60BD-419132102623}"/>
          </ac:spMkLst>
        </pc:spChg>
        <pc:cxnChg chg="add mod modVis">
          <ac:chgData name="Strathearn, Heather (she/her/hers)" userId="8b34ae87-de4c-48ca-8990-066dd3149ba1" providerId="ADAL" clId="{E656B84E-A0B7-4AE5-AF6B-55132CB9090A}" dt="2024-11-14T21:13:12.809" v="1042"/>
          <ac:cxnSpMkLst>
            <pc:docMk/>
            <pc:sldMk cId="3738119921" sldId="327"/>
            <ac:cxnSpMk id="5" creationId="{B9A415B4-5DA9-1646-66C1-FCB0AAC246FE}"/>
          </ac:cxnSpMkLst>
        </pc:cxnChg>
      </pc:sldChg>
      <pc:sldChg chg="addSp modSp mod">
        <pc:chgData name="Strathearn, Heather (she/her/hers)" userId="8b34ae87-de4c-48ca-8990-066dd3149ba1" providerId="ADAL" clId="{E656B84E-A0B7-4AE5-AF6B-55132CB9090A}" dt="2024-11-14T21:13:12.715" v="932"/>
        <pc:sldMkLst>
          <pc:docMk/>
          <pc:sldMk cId="1604700861" sldId="328"/>
        </pc:sldMkLst>
        <pc:cxnChg chg="add mod modVis">
          <ac:chgData name="Strathearn, Heather (she/her/hers)" userId="8b34ae87-de4c-48ca-8990-066dd3149ba1" providerId="ADAL" clId="{E656B84E-A0B7-4AE5-AF6B-55132CB9090A}" dt="2024-11-14T21:13:12.715" v="932"/>
          <ac:cxnSpMkLst>
            <pc:docMk/>
            <pc:sldMk cId="1604700861" sldId="328"/>
            <ac:cxnSpMk id="2" creationId="{1AE76DD8-017E-7584-4710-3E154D434A7C}"/>
          </ac:cxnSpMkLst>
        </pc:cxnChg>
      </pc:sldChg>
      <pc:sldChg chg="addSp delSp modSp mod">
        <pc:chgData name="Strathearn, Heather (she/her/hers)" userId="8b34ae87-de4c-48ca-8990-066dd3149ba1" providerId="ADAL" clId="{E656B84E-A0B7-4AE5-AF6B-55132CB9090A}" dt="2024-11-14T21:13:11.691" v="404"/>
        <pc:sldMkLst>
          <pc:docMk/>
          <pc:sldMk cId="3322457021" sldId="329"/>
        </pc:sldMkLst>
        <pc:spChg chg="add del mod">
          <ac:chgData name="Strathearn, Heather (she/her/hers)" userId="8b34ae87-de4c-48ca-8990-066dd3149ba1" providerId="ADAL" clId="{E656B84E-A0B7-4AE5-AF6B-55132CB9090A}" dt="2024-11-14T21:13:11.676" v="385"/>
          <ac:spMkLst>
            <pc:docMk/>
            <pc:sldMk cId="3322457021" sldId="329"/>
            <ac:spMk id="4" creationId="{42B4F737-0040-DEFC-5ECE-FD1D989A9FC4}"/>
          </ac:spMkLst>
        </pc:spChg>
        <pc:cxnChg chg="add mod modVis">
          <ac:chgData name="Strathearn, Heather (she/her/hers)" userId="8b34ae87-de4c-48ca-8990-066dd3149ba1" providerId="ADAL" clId="{E656B84E-A0B7-4AE5-AF6B-55132CB9090A}" dt="2024-11-14T21:13:11.691" v="404"/>
          <ac:cxnSpMkLst>
            <pc:docMk/>
            <pc:sldMk cId="3322457021" sldId="329"/>
            <ac:cxnSpMk id="5" creationId="{A7575E0C-BB5F-7DF2-1196-D06AC24110B0}"/>
          </ac:cxnSpMkLst>
        </pc:cxnChg>
      </pc:sldChg>
      <pc:sldChg chg="addSp delSp modSp mod">
        <pc:chgData name="Strathearn, Heather (she/her/hers)" userId="8b34ae87-de4c-48ca-8990-066dd3149ba1" providerId="ADAL" clId="{E656B84E-A0B7-4AE5-AF6B-55132CB9090A}" dt="2024-11-14T21:13:12.871" v="1108"/>
        <pc:sldMkLst>
          <pc:docMk/>
          <pc:sldMk cId="4120609902" sldId="332"/>
        </pc:sldMkLst>
        <pc:spChg chg="add del mod">
          <ac:chgData name="Strathearn, Heather (she/her/hers)" userId="8b34ae87-de4c-48ca-8990-066dd3149ba1" providerId="ADAL" clId="{E656B84E-A0B7-4AE5-AF6B-55132CB9090A}" dt="2024-11-14T21:13:12.856" v="1089"/>
          <ac:spMkLst>
            <pc:docMk/>
            <pc:sldMk cId="4120609902" sldId="332"/>
            <ac:spMk id="2" creationId="{4BB8E484-575F-70BC-9454-D8052C716841}"/>
          </ac:spMkLst>
        </pc:spChg>
        <pc:cxnChg chg="add mod modVis">
          <ac:chgData name="Strathearn, Heather (she/her/hers)" userId="8b34ae87-de4c-48ca-8990-066dd3149ba1" providerId="ADAL" clId="{E656B84E-A0B7-4AE5-AF6B-55132CB9090A}" dt="2024-11-14T21:13:12.871" v="1108"/>
          <ac:cxnSpMkLst>
            <pc:docMk/>
            <pc:sldMk cId="4120609902" sldId="332"/>
            <ac:cxnSpMk id="4" creationId="{BE10B768-42E1-1B09-8F69-9CF874C7C755}"/>
          </ac:cxnSpMkLst>
        </pc:cxnChg>
      </pc:sldChg>
      <pc:sldChg chg="addSp modSp mod">
        <pc:chgData name="Strathearn, Heather (she/her/hers)" userId="8b34ae87-de4c-48ca-8990-066dd3149ba1" providerId="ADAL" clId="{E656B84E-A0B7-4AE5-AF6B-55132CB9090A}" dt="2024-11-14T21:13:12.070" v="628"/>
        <pc:sldMkLst>
          <pc:docMk/>
          <pc:sldMk cId="1164569665" sldId="2076137378"/>
        </pc:sldMkLst>
        <pc:cxnChg chg="add mod modVis">
          <ac:chgData name="Strathearn, Heather (she/her/hers)" userId="8b34ae87-de4c-48ca-8990-066dd3149ba1" providerId="ADAL" clId="{E656B84E-A0B7-4AE5-AF6B-55132CB9090A}" dt="2024-11-14T21:13:12.070" v="628"/>
          <ac:cxnSpMkLst>
            <pc:docMk/>
            <pc:sldMk cId="1164569665" sldId="2076137378"/>
            <ac:cxnSpMk id="5" creationId="{F2D6508F-EB59-05D1-E98C-5537954DEF46}"/>
          </ac:cxnSpMkLst>
        </pc:cxnChg>
      </pc:sldChg>
      <pc:sldChg chg="addSp modSp mod">
        <pc:chgData name="Strathearn, Heather (she/her/hers)" userId="8b34ae87-de4c-48ca-8990-066dd3149ba1" providerId="ADAL" clId="{E656B84E-A0B7-4AE5-AF6B-55132CB9090A}" dt="2024-11-14T21:13:12.101" v="647"/>
        <pc:sldMkLst>
          <pc:docMk/>
          <pc:sldMk cId="840681194" sldId="2076137379"/>
        </pc:sldMkLst>
        <pc:cxnChg chg="add mod modVis">
          <ac:chgData name="Strathearn, Heather (she/her/hers)" userId="8b34ae87-de4c-48ca-8990-066dd3149ba1" providerId="ADAL" clId="{E656B84E-A0B7-4AE5-AF6B-55132CB9090A}" dt="2024-11-14T21:13:12.101" v="647"/>
          <ac:cxnSpMkLst>
            <pc:docMk/>
            <pc:sldMk cId="840681194" sldId="2076137379"/>
            <ac:cxnSpMk id="2" creationId="{F09C7DDE-8C70-F08E-604A-9813AAF62005}"/>
          </ac:cxnSpMkLst>
        </pc:cxnChg>
      </pc:sldChg>
      <pc:sldChg chg="addSp modSp mod">
        <pc:chgData name="Strathearn, Heather (she/her/hers)" userId="8b34ae87-de4c-48ca-8990-066dd3149ba1" providerId="ADAL" clId="{E656B84E-A0B7-4AE5-AF6B-55132CB9090A}" dt="2024-11-14T21:13:12.117" v="666"/>
        <pc:sldMkLst>
          <pc:docMk/>
          <pc:sldMk cId="3365958941" sldId="2076137380"/>
        </pc:sldMkLst>
        <pc:cxnChg chg="add mod modVis">
          <ac:chgData name="Strathearn, Heather (she/her/hers)" userId="8b34ae87-de4c-48ca-8990-066dd3149ba1" providerId="ADAL" clId="{E656B84E-A0B7-4AE5-AF6B-55132CB9090A}" dt="2024-11-14T21:13:12.117" v="666"/>
          <ac:cxnSpMkLst>
            <pc:docMk/>
            <pc:sldMk cId="3365958941" sldId="2076137380"/>
            <ac:cxnSpMk id="10" creationId="{75230011-7200-94DD-2622-F6E411CC30C2}"/>
          </ac:cxnSpMkLst>
        </pc:cxnChg>
      </pc:sldChg>
      <pc:sldChg chg="addSp modSp mod">
        <pc:chgData name="Strathearn, Heather (she/her/hers)" userId="8b34ae87-de4c-48ca-8990-066dd3149ba1" providerId="ADAL" clId="{E656B84E-A0B7-4AE5-AF6B-55132CB9090A}" dt="2024-11-14T21:13:12.164" v="685"/>
        <pc:sldMkLst>
          <pc:docMk/>
          <pc:sldMk cId="4267113080" sldId="2076137381"/>
        </pc:sldMkLst>
        <pc:cxnChg chg="add mod modVis">
          <ac:chgData name="Strathearn, Heather (she/her/hers)" userId="8b34ae87-de4c-48ca-8990-066dd3149ba1" providerId="ADAL" clId="{E656B84E-A0B7-4AE5-AF6B-55132CB9090A}" dt="2024-11-14T21:13:12.164" v="685"/>
          <ac:cxnSpMkLst>
            <pc:docMk/>
            <pc:sldMk cId="4267113080" sldId="2076137381"/>
            <ac:cxnSpMk id="2" creationId="{9A903546-79C4-EF0B-3BA9-E13AD79F3244}"/>
          </ac:cxnSpMkLst>
        </pc:cxnChg>
      </pc:sldChg>
      <pc:sldChg chg="addSp modSp mod">
        <pc:chgData name="Strathearn, Heather (she/her/hers)" userId="8b34ae87-de4c-48ca-8990-066dd3149ba1" providerId="ADAL" clId="{E656B84E-A0B7-4AE5-AF6B-55132CB9090A}" dt="2024-11-14T21:13:12.212" v="704"/>
        <pc:sldMkLst>
          <pc:docMk/>
          <pc:sldMk cId="4128963511" sldId="2076137382"/>
        </pc:sldMkLst>
        <pc:cxnChg chg="add mod modVis">
          <ac:chgData name="Strathearn, Heather (she/her/hers)" userId="8b34ae87-de4c-48ca-8990-066dd3149ba1" providerId="ADAL" clId="{E656B84E-A0B7-4AE5-AF6B-55132CB9090A}" dt="2024-11-14T21:13:12.212" v="704"/>
          <ac:cxnSpMkLst>
            <pc:docMk/>
            <pc:sldMk cId="4128963511" sldId="2076137382"/>
            <ac:cxnSpMk id="2" creationId="{7FA0F07B-F573-7976-A592-026C58410CE4}"/>
          </ac:cxnSpMkLst>
        </pc:cxnChg>
      </pc:sldChg>
      <pc:sldChg chg="addSp modSp mod">
        <pc:chgData name="Strathearn, Heather (she/her/hers)" userId="8b34ae87-de4c-48ca-8990-066dd3149ba1" providerId="ADAL" clId="{E656B84E-A0B7-4AE5-AF6B-55132CB9090A}" dt="2024-11-14T21:13:12.259" v="723"/>
        <pc:sldMkLst>
          <pc:docMk/>
          <pc:sldMk cId="12380597" sldId="2076137383"/>
        </pc:sldMkLst>
        <pc:cxnChg chg="add mod modVis">
          <ac:chgData name="Strathearn, Heather (she/her/hers)" userId="8b34ae87-de4c-48ca-8990-066dd3149ba1" providerId="ADAL" clId="{E656B84E-A0B7-4AE5-AF6B-55132CB9090A}" dt="2024-11-14T21:13:12.259" v="723"/>
          <ac:cxnSpMkLst>
            <pc:docMk/>
            <pc:sldMk cId="12380597" sldId="2076137383"/>
            <ac:cxnSpMk id="4" creationId="{694246D2-8EBB-5D94-6230-848129CD67CD}"/>
          </ac:cxnSpMkLst>
        </pc:cxnChg>
      </pc:sldChg>
      <pc:sldChg chg="addSp modSp mod">
        <pc:chgData name="Strathearn, Heather (she/her/hers)" userId="8b34ae87-de4c-48ca-8990-066dd3149ba1" providerId="ADAL" clId="{E656B84E-A0B7-4AE5-AF6B-55132CB9090A}" dt="2024-11-14T21:13:12.322" v="742"/>
        <pc:sldMkLst>
          <pc:docMk/>
          <pc:sldMk cId="1149368336" sldId="2076137384"/>
        </pc:sldMkLst>
        <pc:cxnChg chg="add mod modVis">
          <ac:chgData name="Strathearn, Heather (she/her/hers)" userId="8b34ae87-de4c-48ca-8990-066dd3149ba1" providerId="ADAL" clId="{E656B84E-A0B7-4AE5-AF6B-55132CB9090A}" dt="2024-11-14T21:13:12.322" v="742"/>
          <ac:cxnSpMkLst>
            <pc:docMk/>
            <pc:sldMk cId="1149368336" sldId="2076137384"/>
            <ac:cxnSpMk id="2" creationId="{C4DD0A00-6BDF-70FC-F886-E469E0976B3B}"/>
          </ac:cxnSpMkLst>
        </pc:cxnChg>
      </pc:sldChg>
      <pc:sldChg chg="addSp modSp mod">
        <pc:chgData name="Strathearn, Heather (she/her/hers)" userId="8b34ae87-de4c-48ca-8990-066dd3149ba1" providerId="ADAL" clId="{E656B84E-A0B7-4AE5-AF6B-55132CB9090A}" dt="2024-11-14T21:13:12.353" v="761"/>
        <pc:sldMkLst>
          <pc:docMk/>
          <pc:sldMk cId="876868344" sldId="2076137385"/>
        </pc:sldMkLst>
        <pc:cxnChg chg="add mod modVis">
          <ac:chgData name="Strathearn, Heather (she/her/hers)" userId="8b34ae87-de4c-48ca-8990-066dd3149ba1" providerId="ADAL" clId="{E656B84E-A0B7-4AE5-AF6B-55132CB9090A}" dt="2024-11-14T21:13:12.353" v="761"/>
          <ac:cxnSpMkLst>
            <pc:docMk/>
            <pc:sldMk cId="876868344" sldId="2076137385"/>
            <ac:cxnSpMk id="4" creationId="{090C4372-5D20-33C0-408D-35502FF713EC}"/>
          </ac:cxnSpMkLst>
        </pc:cxnChg>
      </pc:sldChg>
      <pc:sldChg chg="addSp modSp mod">
        <pc:chgData name="Strathearn, Heather (she/her/hers)" userId="8b34ae87-de4c-48ca-8990-066dd3149ba1" providerId="ADAL" clId="{E656B84E-A0B7-4AE5-AF6B-55132CB9090A}" dt="2024-11-14T21:13:12.401" v="780"/>
        <pc:sldMkLst>
          <pc:docMk/>
          <pc:sldMk cId="1316701365" sldId="2076137386"/>
        </pc:sldMkLst>
        <pc:cxnChg chg="add mod modVis">
          <ac:chgData name="Strathearn, Heather (she/her/hers)" userId="8b34ae87-de4c-48ca-8990-066dd3149ba1" providerId="ADAL" clId="{E656B84E-A0B7-4AE5-AF6B-55132CB9090A}" dt="2024-11-14T21:13:12.401" v="780"/>
          <ac:cxnSpMkLst>
            <pc:docMk/>
            <pc:sldMk cId="1316701365" sldId="2076137386"/>
            <ac:cxnSpMk id="3" creationId="{9F50CE85-30D6-D2B4-89F9-EC7F207B2A15}"/>
          </ac:cxnSpMkLst>
        </pc:cxnChg>
      </pc:sldChg>
      <pc:sldChg chg="addSp modSp mod">
        <pc:chgData name="Strathearn, Heather (she/her/hers)" userId="8b34ae87-de4c-48ca-8990-066dd3149ba1" providerId="ADAL" clId="{E656B84E-A0B7-4AE5-AF6B-55132CB9090A}" dt="2024-11-14T21:13:12.429" v="799"/>
        <pc:sldMkLst>
          <pc:docMk/>
          <pc:sldMk cId="3948614038" sldId="2076137387"/>
        </pc:sldMkLst>
        <pc:cxnChg chg="add mod modVis">
          <ac:chgData name="Strathearn, Heather (she/her/hers)" userId="8b34ae87-de4c-48ca-8990-066dd3149ba1" providerId="ADAL" clId="{E656B84E-A0B7-4AE5-AF6B-55132CB9090A}" dt="2024-11-14T21:13:12.429" v="799"/>
          <ac:cxnSpMkLst>
            <pc:docMk/>
            <pc:sldMk cId="3948614038" sldId="2076137387"/>
            <ac:cxnSpMk id="2" creationId="{55225984-9BD0-E250-B0BA-DF3B373CFD5D}"/>
          </ac:cxnSpMkLst>
        </pc:cxnChg>
      </pc:sldChg>
      <pc:sldChg chg="addSp modSp mod">
        <pc:chgData name="Strathearn, Heather (she/her/hers)" userId="8b34ae87-de4c-48ca-8990-066dd3149ba1" providerId="ADAL" clId="{E656B84E-A0B7-4AE5-AF6B-55132CB9090A}" dt="2024-11-14T21:13:12.480" v="818"/>
        <pc:sldMkLst>
          <pc:docMk/>
          <pc:sldMk cId="1630420515" sldId="2076137388"/>
        </pc:sldMkLst>
        <pc:cxnChg chg="add mod modVis">
          <ac:chgData name="Strathearn, Heather (she/her/hers)" userId="8b34ae87-de4c-48ca-8990-066dd3149ba1" providerId="ADAL" clId="{E656B84E-A0B7-4AE5-AF6B-55132CB9090A}" dt="2024-11-14T21:13:12.480" v="818"/>
          <ac:cxnSpMkLst>
            <pc:docMk/>
            <pc:sldMk cId="1630420515" sldId="2076137388"/>
            <ac:cxnSpMk id="2" creationId="{642B8B5F-126A-1089-5FFE-76E4C9BDACBD}"/>
          </ac:cxnSpMkLst>
        </pc:cxnChg>
      </pc:sldChg>
      <pc:sldChg chg="addSp modSp mod">
        <pc:chgData name="Strathearn, Heather (she/her/hers)" userId="8b34ae87-de4c-48ca-8990-066dd3149ba1" providerId="ADAL" clId="{E656B84E-A0B7-4AE5-AF6B-55132CB9090A}" dt="2024-11-14T21:13:12.527" v="837"/>
        <pc:sldMkLst>
          <pc:docMk/>
          <pc:sldMk cId="2100713890" sldId="2076137389"/>
        </pc:sldMkLst>
        <pc:cxnChg chg="add mod modVis">
          <ac:chgData name="Strathearn, Heather (she/her/hers)" userId="8b34ae87-de4c-48ca-8990-066dd3149ba1" providerId="ADAL" clId="{E656B84E-A0B7-4AE5-AF6B-55132CB9090A}" dt="2024-11-14T21:13:12.527" v="837"/>
          <ac:cxnSpMkLst>
            <pc:docMk/>
            <pc:sldMk cId="2100713890" sldId="2076137389"/>
            <ac:cxnSpMk id="6" creationId="{81220E68-6AA3-4408-836D-3D8665EB03A3}"/>
          </ac:cxnSpMkLst>
        </pc:cxnChg>
      </pc:sldChg>
      <pc:sldChg chg="addSp modSp mod modShow">
        <pc:chgData name="Strathearn, Heather (she/her/hers)" userId="8b34ae87-de4c-48ca-8990-066dd3149ba1" providerId="ADAL" clId="{E656B84E-A0B7-4AE5-AF6B-55132CB9090A}" dt="2024-11-14T21:13:12.951" v="1184"/>
        <pc:sldMkLst>
          <pc:docMk/>
          <pc:sldMk cId="1900464968" sldId="2076137390"/>
        </pc:sldMkLst>
        <pc:cxnChg chg="add mod modVis">
          <ac:chgData name="Strathearn, Heather (she/her/hers)" userId="8b34ae87-de4c-48ca-8990-066dd3149ba1" providerId="ADAL" clId="{E656B84E-A0B7-4AE5-AF6B-55132CB9090A}" dt="2024-11-14T21:13:12.951" v="1184"/>
          <ac:cxnSpMkLst>
            <pc:docMk/>
            <pc:sldMk cId="1900464968" sldId="2076137390"/>
            <ac:cxnSpMk id="2" creationId="{BD92D8A0-5BA1-066C-BC66-B5792D3B0AA9}"/>
          </ac:cxnSpMkLst>
        </pc:cxnChg>
      </pc:sldChg>
      <pc:sldChg chg="addSp modSp mod">
        <pc:chgData name="Strathearn, Heather (she/her/hers)" userId="8b34ae87-de4c-48ca-8990-066dd3149ba1" providerId="ADAL" clId="{E656B84E-A0B7-4AE5-AF6B-55132CB9090A}" dt="2024-11-14T21:13:12.589" v="856"/>
        <pc:sldMkLst>
          <pc:docMk/>
          <pc:sldMk cId="1378954434" sldId="2076137391"/>
        </pc:sldMkLst>
        <pc:cxnChg chg="add mod modVis">
          <ac:chgData name="Strathearn, Heather (she/her/hers)" userId="8b34ae87-de4c-48ca-8990-066dd3149ba1" providerId="ADAL" clId="{E656B84E-A0B7-4AE5-AF6B-55132CB9090A}" dt="2024-11-14T21:13:12.589" v="856"/>
          <ac:cxnSpMkLst>
            <pc:docMk/>
            <pc:sldMk cId="1378954434" sldId="2076137391"/>
            <ac:cxnSpMk id="2" creationId="{0819CFF3-30A3-7A06-7847-6C8650F277CE}"/>
          </ac:cxnSpMkLst>
        </pc:cxnChg>
      </pc:sldChg>
      <pc:sldChg chg="addSp modSp mod">
        <pc:chgData name="Strathearn, Heather (she/her/hers)" userId="8b34ae87-de4c-48ca-8990-066dd3149ba1" providerId="ADAL" clId="{E656B84E-A0B7-4AE5-AF6B-55132CB9090A}" dt="2024-11-14T21:13:12.652" v="875"/>
        <pc:sldMkLst>
          <pc:docMk/>
          <pc:sldMk cId="3956847101" sldId="2076137393"/>
        </pc:sldMkLst>
        <pc:cxnChg chg="add mod modVis">
          <ac:chgData name="Strathearn, Heather (she/her/hers)" userId="8b34ae87-de4c-48ca-8990-066dd3149ba1" providerId="ADAL" clId="{E656B84E-A0B7-4AE5-AF6B-55132CB9090A}" dt="2024-11-14T21:13:12.652" v="875"/>
          <ac:cxnSpMkLst>
            <pc:docMk/>
            <pc:sldMk cId="3956847101" sldId="2076137393"/>
            <ac:cxnSpMk id="2" creationId="{C049823F-C74D-45B8-CD74-195F142E3F0F}"/>
          </ac:cxnSpMkLst>
        </pc:cxnChg>
      </pc:sldChg>
      <pc:sldChg chg="addSp modSp mod">
        <pc:chgData name="Strathearn, Heather (she/her/hers)" userId="8b34ae87-de4c-48ca-8990-066dd3149ba1" providerId="ADAL" clId="{E656B84E-A0B7-4AE5-AF6B-55132CB9090A}" dt="2024-11-14T21:13:12.683" v="894"/>
        <pc:sldMkLst>
          <pc:docMk/>
          <pc:sldMk cId="182412615" sldId="2076137394"/>
        </pc:sldMkLst>
        <pc:cxnChg chg="add mod modVis">
          <ac:chgData name="Strathearn, Heather (she/her/hers)" userId="8b34ae87-de4c-48ca-8990-066dd3149ba1" providerId="ADAL" clId="{E656B84E-A0B7-4AE5-AF6B-55132CB9090A}" dt="2024-11-14T21:13:12.683" v="894"/>
          <ac:cxnSpMkLst>
            <pc:docMk/>
            <pc:sldMk cId="182412615" sldId="2076137394"/>
            <ac:cxnSpMk id="3" creationId="{41CBE823-5327-302A-8047-9FAEA6F2BD5C}"/>
          </ac:cxnSpMkLst>
        </pc:cxnChg>
      </pc:sldChg>
      <pc:sldChg chg="addSp modSp mod">
        <pc:chgData name="Strathearn, Heather (she/her/hers)" userId="8b34ae87-de4c-48ca-8990-066dd3149ba1" providerId="ADAL" clId="{E656B84E-A0B7-4AE5-AF6B-55132CB9090A}" dt="2024-11-14T21:13:12.715" v="913"/>
        <pc:sldMkLst>
          <pc:docMk/>
          <pc:sldMk cId="3501856827" sldId="2076137395"/>
        </pc:sldMkLst>
        <pc:cxnChg chg="add mod modVis">
          <ac:chgData name="Strathearn, Heather (she/her/hers)" userId="8b34ae87-de4c-48ca-8990-066dd3149ba1" providerId="ADAL" clId="{E656B84E-A0B7-4AE5-AF6B-55132CB9090A}" dt="2024-11-14T21:13:12.715" v="913"/>
          <ac:cxnSpMkLst>
            <pc:docMk/>
            <pc:sldMk cId="3501856827" sldId="2076137395"/>
            <ac:cxnSpMk id="2" creationId="{D6BF6B19-6FA6-BD43-FE20-88C8B6209B74}"/>
          </ac:cxnSpMkLst>
        </pc:cxnChg>
      </pc:sldChg>
    </pc:docChg>
  </pc:docChgLst>
  <pc:docChgLst>
    <pc:chgData name="Nepal, Smiti" userId="7775cf9e-e6d2-4f07-b859-7251d0e6f592" providerId="ADAL" clId="{EBDD7032-E821-498D-B258-3048659BAEE8}"/>
    <pc:docChg chg="modSld">
      <pc:chgData name="Nepal, Smiti" userId="7775cf9e-e6d2-4f07-b859-7251d0e6f592" providerId="ADAL" clId="{EBDD7032-E821-498D-B258-3048659BAEE8}" dt="2024-11-07T19:32:38.738" v="12"/>
      <pc:docMkLst>
        <pc:docMk/>
      </pc:docMkLst>
      <pc:sldChg chg="delCm">
        <pc:chgData name="Nepal, Smiti" userId="7775cf9e-e6d2-4f07-b859-7251d0e6f592" providerId="ADAL" clId="{EBDD7032-E821-498D-B258-3048659BAEE8}" dt="2024-11-07T19:32:38.738" v="12"/>
        <pc:sldMkLst>
          <pc:docMk/>
          <pc:sldMk cId="2198098477" sldId="288"/>
        </pc:sldMkLst>
      </pc:sldChg>
      <pc:sldChg chg="delCm">
        <pc:chgData name="Nepal, Smiti" userId="7775cf9e-e6d2-4f07-b859-7251d0e6f592" providerId="ADAL" clId="{EBDD7032-E821-498D-B258-3048659BAEE8}" dt="2024-11-07T19:30:59.468" v="6"/>
        <pc:sldMkLst>
          <pc:docMk/>
          <pc:sldMk cId="974595815" sldId="291"/>
        </pc:sldMkLst>
      </pc:sldChg>
      <pc:sldChg chg="delCm">
        <pc:chgData name="Nepal, Smiti" userId="7775cf9e-e6d2-4f07-b859-7251d0e6f592" providerId="ADAL" clId="{EBDD7032-E821-498D-B258-3048659BAEE8}" dt="2024-11-07T19:31:11.320" v="7"/>
        <pc:sldMkLst>
          <pc:docMk/>
          <pc:sldMk cId="1206562572" sldId="292"/>
        </pc:sldMkLst>
      </pc:sldChg>
      <pc:sldChg chg="delCm">
        <pc:chgData name="Nepal, Smiti" userId="7775cf9e-e6d2-4f07-b859-7251d0e6f592" providerId="ADAL" clId="{EBDD7032-E821-498D-B258-3048659BAEE8}" dt="2024-11-07T19:30:18.525" v="2"/>
        <pc:sldMkLst>
          <pc:docMk/>
          <pc:sldMk cId="2500664665" sldId="305"/>
        </pc:sldMkLst>
      </pc:sldChg>
      <pc:sldChg chg="delCm">
        <pc:chgData name="Nepal, Smiti" userId="7775cf9e-e6d2-4f07-b859-7251d0e6f592" providerId="ADAL" clId="{EBDD7032-E821-498D-B258-3048659BAEE8}" dt="2024-11-07T19:30:49.213" v="3"/>
        <pc:sldMkLst>
          <pc:docMk/>
          <pc:sldMk cId="4098297840" sldId="308"/>
        </pc:sldMkLst>
      </pc:sldChg>
      <pc:sldChg chg="delCm modNotesTx">
        <pc:chgData name="Nepal, Smiti" userId="7775cf9e-e6d2-4f07-b859-7251d0e6f592" providerId="ADAL" clId="{EBDD7032-E821-498D-B258-3048659BAEE8}" dt="2024-11-07T19:31:59.211" v="10"/>
        <pc:sldMkLst>
          <pc:docMk/>
          <pc:sldMk cId="522606931" sldId="321"/>
        </pc:sldMkLst>
      </pc:sldChg>
      <pc:sldChg chg="delCm">
        <pc:chgData name="Nepal, Smiti" userId="7775cf9e-e6d2-4f07-b859-7251d0e6f592" providerId="ADAL" clId="{EBDD7032-E821-498D-B258-3048659BAEE8}" dt="2024-11-07T19:30:09.972" v="1"/>
        <pc:sldMkLst>
          <pc:docMk/>
          <pc:sldMk cId="2853762202" sldId="331"/>
        </pc:sldMkLst>
      </pc:sldChg>
    </pc:docChg>
  </pc:docChgLst>
  <pc:docChgLst>
    <pc:chgData name="Lee Ann Lawrence" userId="6449b1ef-9aa9-45f1-8c96-1a10b5425fdf" providerId="ADAL" clId="{C06FED18-2378-46CB-BC5F-ADE4023C20DB}"/>
    <pc:docChg chg="undo custSel addSld delSld modSld">
      <pc:chgData name="Lee Ann Lawrence" userId="6449b1ef-9aa9-45f1-8c96-1a10b5425fdf" providerId="ADAL" clId="{C06FED18-2378-46CB-BC5F-ADE4023C20DB}" dt="2024-11-14T16:21:03.193" v="644" actId="122"/>
      <pc:docMkLst>
        <pc:docMk/>
      </pc:docMkLst>
      <pc:sldChg chg="modNotesTx">
        <pc:chgData name="Lee Ann Lawrence" userId="6449b1ef-9aa9-45f1-8c96-1a10b5425fdf" providerId="ADAL" clId="{C06FED18-2378-46CB-BC5F-ADE4023C20DB}" dt="2024-11-13T17:55:20.209" v="450" actId="20577"/>
        <pc:sldMkLst>
          <pc:docMk/>
          <pc:sldMk cId="72771984" sldId="262"/>
        </pc:sldMkLst>
      </pc:sldChg>
      <pc:sldChg chg="modSp mod">
        <pc:chgData name="Lee Ann Lawrence" userId="6449b1ef-9aa9-45f1-8c96-1a10b5425fdf" providerId="ADAL" clId="{C06FED18-2378-46CB-BC5F-ADE4023C20DB}" dt="2024-11-13T17:18:21.845" v="356" actId="20577"/>
        <pc:sldMkLst>
          <pc:docMk/>
          <pc:sldMk cId="3914853140" sldId="264"/>
        </pc:sldMkLst>
        <pc:spChg chg="mod">
          <ac:chgData name="Lee Ann Lawrence" userId="6449b1ef-9aa9-45f1-8c96-1a10b5425fdf" providerId="ADAL" clId="{C06FED18-2378-46CB-BC5F-ADE4023C20DB}" dt="2024-11-13T17:18:21.845" v="356" actId="20577"/>
          <ac:spMkLst>
            <pc:docMk/>
            <pc:sldMk cId="3914853140" sldId="264"/>
            <ac:spMk id="3" creationId="{5620DE98-F8A0-8520-0997-346053EC2393}"/>
          </ac:spMkLst>
        </pc:spChg>
      </pc:sldChg>
      <pc:sldChg chg="modSp mod">
        <pc:chgData name="Lee Ann Lawrence" userId="6449b1ef-9aa9-45f1-8c96-1a10b5425fdf" providerId="ADAL" clId="{C06FED18-2378-46CB-BC5F-ADE4023C20DB}" dt="2024-11-13T17:47:23.892" v="360" actId="1076"/>
        <pc:sldMkLst>
          <pc:docMk/>
          <pc:sldMk cId="910793424" sldId="268"/>
        </pc:sldMkLst>
        <pc:picChg chg="mod">
          <ac:chgData name="Lee Ann Lawrence" userId="6449b1ef-9aa9-45f1-8c96-1a10b5425fdf" providerId="ADAL" clId="{C06FED18-2378-46CB-BC5F-ADE4023C20DB}" dt="2024-11-13T17:47:23.892" v="360" actId="1076"/>
          <ac:picMkLst>
            <pc:docMk/>
            <pc:sldMk cId="910793424" sldId="268"/>
            <ac:picMk id="5" creationId="{BF7E3C82-9F62-878B-C218-85BA9F2AA5D4}"/>
          </ac:picMkLst>
        </pc:picChg>
      </pc:sldChg>
      <pc:sldChg chg="modSp mod">
        <pc:chgData name="Lee Ann Lawrence" userId="6449b1ef-9aa9-45f1-8c96-1a10b5425fdf" providerId="ADAL" clId="{C06FED18-2378-46CB-BC5F-ADE4023C20DB}" dt="2024-11-14T16:21:03.193" v="644" actId="122"/>
        <pc:sldMkLst>
          <pc:docMk/>
          <pc:sldMk cId="807486205" sldId="278"/>
        </pc:sldMkLst>
        <pc:spChg chg="mod">
          <ac:chgData name="Lee Ann Lawrence" userId="6449b1ef-9aa9-45f1-8c96-1a10b5425fdf" providerId="ADAL" clId="{C06FED18-2378-46CB-BC5F-ADE4023C20DB}" dt="2024-11-14T16:21:03.193" v="644" actId="122"/>
          <ac:spMkLst>
            <pc:docMk/>
            <pc:sldMk cId="807486205" sldId="278"/>
            <ac:spMk id="3" creationId="{61E3EB87-40E5-A9F6-14D6-0BAEB886F68E}"/>
          </ac:spMkLst>
        </pc:spChg>
      </pc:sldChg>
      <pc:sldChg chg="modAnim">
        <pc:chgData name="Lee Ann Lawrence" userId="6449b1ef-9aa9-45f1-8c96-1a10b5425fdf" providerId="ADAL" clId="{C06FED18-2378-46CB-BC5F-ADE4023C20DB}" dt="2024-11-13T17:48:32.491" v="364"/>
        <pc:sldMkLst>
          <pc:docMk/>
          <pc:sldMk cId="2944647000" sldId="286"/>
        </pc:sldMkLst>
      </pc:sldChg>
      <pc:sldChg chg="modSp mod">
        <pc:chgData name="Lee Ann Lawrence" userId="6449b1ef-9aa9-45f1-8c96-1a10b5425fdf" providerId="ADAL" clId="{C06FED18-2378-46CB-BC5F-ADE4023C20DB}" dt="2024-11-13T17:47:58.773" v="361" actId="255"/>
        <pc:sldMkLst>
          <pc:docMk/>
          <pc:sldMk cId="2198098477" sldId="288"/>
        </pc:sldMkLst>
        <pc:spChg chg="mod">
          <ac:chgData name="Lee Ann Lawrence" userId="6449b1ef-9aa9-45f1-8c96-1a10b5425fdf" providerId="ADAL" clId="{C06FED18-2378-46CB-BC5F-ADE4023C20DB}" dt="2024-11-07T22:43:10.341" v="5" actId="1076"/>
          <ac:spMkLst>
            <pc:docMk/>
            <pc:sldMk cId="2198098477" sldId="288"/>
            <ac:spMk id="3" creationId="{0EBE801D-3869-F91D-7B73-24176ADBE368}"/>
          </ac:spMkLst>
        </pc:spChg>
        <pc:graphicFrameChg chg="mod">
          <ac:chgData name="Lee Ann Lawrence" userId="6449b1ef-9aa9-45f1-8c96-1a10b5425fdf" providerId="ADAL" clId="{C06FED18-2378-46CB-BC5F-ADE4023C20DB}" dt="2024-11-13T17:47:58.773" v="361" actId="255"/>
          <ac:graphicFrameMkLst>
            <pc:docMk/>
            <pc:sldMk cId="2198098477" sldId="288"/>
            <ac:graphicFrameMk id="4" creationId="{837517E0-07A4-AA58-21CF-78FC0A2A753C}"/>
          </ac:graphicFrameMkLst>
        </pc:graphicFrameChg>
      </pc:sldChg>
      <pc:sldChg chg="modSp mod">
        <pc:chgData name="Lee Ann Lawrence" userId="6449b1ef-9aa9-45f1-8c96-1a10b5425fdf" providerId="ADAL" clId="{C06FED18-2378-46CB-BC5F-ADE4023C20DB}" dt="2024-11-12T15:29:32.657" v="344" actId="27636"/>
        <pc:sldMkLst>
          <pc:docMk/>
          <pc:sldMk cId="974595815" sldId="291"/>
        </pc:sldMkLst>
        <pc:spChg chg="mod">
          <ac:chgData name="Lee Ann Lawrence" userId="6449b1ef-9aa9-45f1-8c96-1a10b5425fdf" providerId="ADAL" clId="{C06FED18-2378-46CB-BC5F-ADE4023C20DB}" dt="2024-11-12T15:29:32.657" v="344" actId="27636"/>
          <ac:spMkLst>
            <pc:docMk/>
            <pc:sldMk cId="974595815" sldId="291"/>
            <ac:spMk id="3" creationId="{78D99998-1450-3320-6B7C-99C5539C1F7A}"/>
          </ac:spMkLst>
        </pc:spChg>
      </pc:sldChg>
      <pc:sldChg chg="modAnim">
        <pc:chgData name="Lee Ann Lawrence" userId="6449b1ef-9aa9-45f1-8c96-1a10b5425fdf" providerId="ADAL" clId="{C06FED18-2378-46CB-BC5F-ADE4023C20DB}" dt="2024-11-13T17:47:14.143" v="359"/>
        <pc:sldMkLst>
          <pc:docMk/>
          <pc:sldMk cId="3041143123" sldId="307"/>
        </pc:sldMkLst>
      </pc:sldChg>
      <pc:sldChg chg="modSp mod">
        <pc:chgData name="Lee Ann Lawrence" userId="6449b1ef-9aa9-45f1-8c96-1a10b5425fdf" providerId="ADAL" clId="{C06FED18-2378-46CB-BC5F-ADE4023C20DB}" dt="2024-11-13T17:49:05.628" v="374" actId="20577"/>
        <pc:sldMkLst>
          <pc:docMk/>
          <pc:sldMk cId="4098297840" sldId="308"/>
        </pc:sldMkLst>
        <pc:spChg chg="mod">
          <ac:chgData name="Lee Ann Lawrence" userId="6449b1ef-9aa9-45f1-8c96-1a10b5425fdf" providerId="ADAL" clId="{C06FED18-2378-46CB-BC5F-ADE4023C20DB}" dt="2024-11-13T17:49:05.628" v="374" actId="20577"/>
          <ac:spMkLst>
            <pc:docMk/>
            <pc:sldMk cId="4098297840" sldId="308"/>
            <ac:spMk id="3" creationId="{7EFD1B07-C2EF-2833-902F-0F1040B038A4}"/>
          </ac:spMkLst>
        </pc:spChg>
      </pc:sldChg>
      <pc:sldChg chg="modSp mod">
        <pc:chgData name="Lee Ann Lawrence" userId="6449b1ef-9aa9-45f1-8c96-1a10b5425fdf" providerId="ADAL" clId="{C06FED18-2378-46CB-BC5F-ADE4023C20DB}" dt="2024-11-12T15:27:19.182" v="339" actId="20577"/>
        <pc:sldMkLst>
          <pc:docMk/>
          <pc:sldMk cId="3138060266" sldId="309"/>
        </pc:sldMkLst>
        <pc:spChg chg="mod">
          <ac:chgData name="Lee Ann Lawrence" userId="6449b1ef-9aa9-45f1-8c96-1a10b5425fdf" providerId="ADAL" clId="{C06FED18-2378-46CB-BC5F-ADE4023C20DB}" dt="2024-11-12T15:27:19.182" v="339" actId="20577"/>
          <ac:spMkLst>
            <pc:docMk/>
            <pc:sldMk cId="3138060266" sldId="309"/>
            <ac:spMk id="3" creationId="{4A882E1C-7B74-A4E6-F027-789C2E8A2453}"/>
          </ac:spMkLst>
        </pc:spChg>
      </pc:sldChg>
      <pc:sldChg chg="modSp mod">
        <pc:chgData name="Lee Ann Lawrence" userId="6449b1ef-9aa9-45f1-8c96-1a10b5425fdf" providerId="ADAL" clId="{C06FED18-2378-46CB-BC5F-ADE4023C20DB}" dt="2024-11-13T17:50:10.782" v="405" actId="20577"/>
        <pc:sldMkLst>
          <pc:docMk/>
          <pc:sldMk cId="3802093325" sldId="325"/>
        </pc:sldMkLst>
        <pc:spChg chg="mod">
          <ac:chgData name="Lee Ann Lawrence" userId="6449b1ef-9aa9-45f1-8c96-1a10b5425fdf" providerId="ADAL" clId="{C06FED18-2378-46CB-BC5F-ADE4023C20DB}" dt="2024-11-13T17:50:10.782" v="405" actId="20577"/>
          <ac:spMkLst>
            <pc:docMk/>
            <pc:sldMk cId="3802093325" sldId="325"/>
            <ac:spMk id="3" creationId="{CA4169F6-AB44-AACE-1E4F-FAADEE2AD17C}"/>
          </ac:spMkLst>
        </pc:spChg>
      </pc:sldChg>
      <pc:sldChg chg="modSp del mod">
        <pc:chgData name="Lee Ann Lawrence" userId="6449b1ef-9aa9-45f1-8c96-1a10b5425fdf" providerId="ADAL" clId="{C06FED18-2378-46CB-BC5F-ADE4023C20DB}" dt="2024-11-12T15:29:27.702" v="340" actId="2696"/>
        <pc:sldMkLst>
          <pc:docMk/>
          <pc:sldMk cId="825717267" sldId="326"/>
        </pc:sldMkLst>
        <pc:spChg chg="mod">
          <ac:chgData name="Lee Ann Lawrence" userId="6449b1ef-9aa9-45f1-8c96-1a10b5425fdf" providerId="ADAL" clId="{C06FED18-2378-46CB-BC5F-ADE4023C20DB}" dt="2024-11-12T15:26:10.656" v="333" actId="20577"/>
          <ac:spMkLst>
            <pc:docMk/>
            <pc:sldMk cId="825717267" sldId="326"/>
            <ac:spMk id="3" creationId="{B6EB9278-7B58-1DC3-D5E0-8F8CBE5829D6}"/>
          </ac:spMkLst>
        </pc:spChg>
      </pc:sldChg>
      <pc:sldChg chg="del mod modShow">
        <pc:chgData name="Lee Ann Lawrence" userId="6449b1ef-9aa9-45f1-8c96-1a10b5425fdf" providerId="ADAL" clId="{C06FED18-2378-46CB-BC5F-ADE4023C20DB}" dt="2024-11-13T17:46:06.408" v="357" actId="2696"/>
        <pc:sldMkLst>
          <pc:docMk/>
          <pc:sldMk cId="2853762202" sldId="331"/>
        </pc:sldMkLst>
      </pc:sldChg>
      <pc:sldChg chg="addSp delSp modSp add del mod">
        <pc:chgData name="Lee Ann Lawrence" userId="6449b1ef-9aa9-45f1-8c96-1a10b5425fdf" providerId="ADAL" clId="{C06FED18-2378-46CB-BC5F-ADE4023C20DB}" dt="2024-11-13T17:46:27.388" v="358" actId="2696"/>
        <pc:sldMkLst>
          <pc:docMk/>
          <pc:sldMk cId="406422574" sldId="333"/>
        </pc:sldMkLst>
        <pc:spChg chg="add mod">
          <ac:chgData name="Lee Ann Lawrence" userId="6449b1ef-9aa9-45f1-8c96-1a10b5425fdf" providerId="ADAL" clId="{C06FED18-2378-46CB-BC5F-ADE4023C20DB}" dt="2024-11-07T22:58:22.195" v="320" actId="20577"/>
          <ac:spMkLst>
            <pc:docMk/>
            <pc:sldMk cId="406422574" sldId="333"/>
            <ac:spMk id="4" creationId="{B0C771A6-160F-91CA-A928-04224DBBBC31}"/>
          </ac:spMkLst>
        </pc:spChg>
        <pc:spChg chg="mod">
          <ac:chgData name="Lee Ann Lawrence" userId="6449b1ef-9aa9-45f1-8c96-1a10b5425fdf" providerId="ADAL" clId="{C06FED18-2378-46CB-BC5F-ADE4023C20DB}" dt="2024-11-07T22:33:09.591" v="4" actId="14100"/>
          <ac:spMkLst>
            <pc:docMk/>
            <pc:sldMk cId="406422574" sldId="333"/>
            <ac:spMk id="5" creationId="{B5B8509E-E89E-AE63-D76C-780A3CCC7F28}"/>
          </ac:spMkLst>
        </pc:spChg>
        <pc:graphicFrameChg chg="del">
          <ac:chgData name="Lee Ann Lawrence" userId="6449b1ef-9aa9-45f1-8c96-1a10b5425fdf" providerId="ADAL" clId="{C06FED18-2378-46CB-BC5F-ADE4023C20DB}" dt="2024-11-07T22:33:03.024" v="2" actId="478"/>
          <ac:graphicFrameMkLst>
            <pc:docMk/>
            <pc:sldMk cId="406422574" sldId="333"/>
            <ac:graphicFrameMk id="6" creationId="{A40CD1C3-7F96-3258-FEE4-A899CFD1879C}"/>
          </ac:graphicFrameMkLst>
        </pc:graphicFrameChg>
      </pc:sldChg>
    </pc:docChg>
  </pc:docChgLst>
  <pc:docChgLst>
    <pc:chgData name="Strathearn, Heather (she/her/hers)" userId="8b34ae87-de4c-48ca-8990-066dd3149ba1" providerId="ADAL" clId="{B40D36F5-1894-4A0E-8734-F8733D9D92B4}"/>
    <pc:docChg chg="undo custSel addSld delSld modSld sldOrd">
      <pc:chgData name="Strathearn, Heather (she/her/hers)" userId="8b34ae87-de4c-48ca-8990-066dd3149ba1" providerId="ADAL" clId="{B40D36F5-1894-4A0E-8734-F8733D9D92B4}" dt="2024-11-14T21:10:34.080" v="6291" actId="47"/>
      <pc:docMkLst>
        <pc:docMk/>
      </pc:docMkLst>
      <pc:sldChg chg="modSp modNotesTx">
        <pc:chgData name="Strathearn, Heather (she/her/hers)" userId="8b34ae87-de4c-48ca-8990-066dd3149ba1" providerId="ADAL" clId="{B40D36F5-1894-4A0E-8734-F8733D9D92B4}" dt="2024-11-14T21:07:24.822" v="6256" actId="404"/>
        <pc:sldMkLst>
          <pc:docMk/>
          <pc:sldMk cId="3913478901" sldId="257"/>
        </pc:sldMkLst>
        <pc:graphicFrameChg chg="mod">
          <ac:chgData name="Strathearn, Heather (she/her/hers)" userId="8b34ae87-de4c-48ca-8990-066dd3149ba1" providerId="ADAL" clId="{B40D36F5-1894-4A0E-8734-F8733D9D92B4}" dt="2024-11-14T21:07:24.822" v="6256" actId="404"/>
          <ac:graphicFrameMkLst>
            <pc:docMk/>
            <pc:sldMk cId="3913478901" sldId="257"/>
            <ac:graphicFrameMk id="6" creationId="{2EFAD17A-81BB-D6B2-8170-D56CAA5F3586}"/>
          </ac:graphicFrameMkLst>
        </pc:graphicFrameChg>
      </pc:sldChg>
      <pc:sldChg chg="modSp modNotesTx">
        <pc:chgData name="Strathearn, Heather (she/her/hers)" userId="8b34ae87-de4c-48ca-8990-066dd3149ba1" providerId="ADAL" clId="{B40D36F5-1894-4A0E-8734-F8733D9D92B4}" dt="2024-11-14T21:07:15.521" v="6254" actId="403"/>
        <pc:sldMkLst>
          <pc:docMk/>
          <pc:sldMk cId="72771984" sldId="262"/>
        </pc:sldMkLst>
        <pc:graphicFrameChg chg="mod">
          <ac:chgData name="Strathearn, Heather (she/her/hers)" userId="8b34ae87-de4c-48ca-8990-066dd3149ba1" providerId="ADAL" clId="{B40D36F5-1894-4A0E-8734-F8733D9D92B4}" dt="2024-11-14T21:07:15.521" v="6254" actId="403"/>
          <ac:graphicFrameMkLst>
            <pc:docMk/>
            <pc:sldMk cId="72771984" sldId="262"/>
            <ac:graphicFrameMk id="4" creationId="{35DDB196-5B0B-883E-B9D0-4F41B5BBBFD9}"/>
          </ac:graphicFrameMkLst>
        </pc:graphicFrameChg>
      </pc:sldChg>
      <pc:sldChg chg="modSp mod ord modNotesTx">
        <pc:chgData name="Strathearn, Heather (she/her/hers)" userId="8b34ae87-de4c-48ca-8990-066dd3149ba1" providerId="ADAL" clId="{B40D36F5-1894-4A0E-8734-F8733D9D92B4}" dt="2024-11-14T17:31:32.645" v="2364"/>
        <pc:sldMkLst>
          <pc:docMk/>
          <pc:sldMk cId="1834126662" sldId="265"/>
        </pc:sldMkLst>
        <pc:spChg chg="mod">
          <ac:chgData name="Strathearn, Heather (she/her/hers)" userId="8b34ae87-de4c-48ca-8990-066dd3149ba1" providerId="ADAL" clId="{B40D36F5-1894-4A0E-8734-F8733D9D92B4}" dt="2024-11-14T16:57:51.795" v="2144" actId="5793"/>
          <ac:spMkLst>
            <pc:docMk/>
            <pc:sldMk cId="1834126662" sldId="265"/>
            <ac:spMk id="4" creationId="{E84D846D-AACC-C069-3F2D-993A7935EFEB}"/>
          </ac:spMkLst>
        </pc:spChg>
        <pc:spChg chg="mod">
          <ac:chgData name="Strathearn, Heather (she/her/hers)" userId="8b34ae87-de4c-48ca-8990-066dd3149ba1" providerId="ADAL" clId="{B40D36F5-1894-4A0E-8734-F8733D9D92B4}" dt="2024-11-14T16:57:29.910" v="2140" actId="1076"/>
          <ac:spMkLst>
            <pc:docMk/>
            <pc:sldMk cId="1834126662" sldId="265"/>
            <ac:spMk id="5" creationId="{8076B449-442B-9BF9-0B55-7090B42292A7}"/>
          </ac:spMkLst>
        </pc:spChg>
      </pc:sldChg>
      <pc:sldChg chg="modNotesTx">
        <pc:chgData name="Strathearn, Heather (she/her/hers)" userId="8b34ae87-de4c-48ca-8990-066dd3149ba1" providerId="ADAL" clId="{B40D36F5-1894-4A0E-8734-F8733D9D92B4}" dt="2024-11-14T16:28:39.397" v="0" actId="20577"/>
        <pc:sldMkLst>
          <pc:docMk/>
          <pc:sldMk cId="2195872519" sldId="266"/>
        </pc:sldMkLst>
      </pc:sldChg>
      <pc:sldChg chg="modNotesTx">
        <pc:chgData name="Strathearn, Heather (she/her/hers)" userId="8b34ae87-de4c-48ca-8990-066dd3149ba1" providerId="ADAL" clId="{B40D36F5-1894-4A0E-8734-F8733D9D92B4}" dt="2024-11-14T20:23:19.437" v="5503" actId="20577"/>
        <pc:sldMkLst>
          <pc:docMk/>
          <pc:sldMk cId="78863899" sldId="272"/>
        </pc:sldMkLst>
      </pc:sldChg>
      <pc:sldChg chg="delCm modNotesTx">
        <pc:chgData name="Strathearn, Heather (she/her/hers)" userId="8b34ae87-de4c-48ca-8990-066dd3149ba1" providerId="ADAL" clId="{B40D36F5-1894-4A0E-8734-F8733D9D92B4}" dt="2024-11-14T16:53:00.044" v="1661" actId="20577"/>
        <pc:sldMkLst>
          <pc:docMk/>
          <pc:sldMk cId="807486205" sldId="278"/>
        </pc:sldMkLst>
      </pc:sldChg>
      <pc:sldChg chg="modNotesTx">
        <pc:chgData name="Strathearn, Heather (she/her/hers)" userId="8b34ae87-de4c-48ca-8990-066dd3149ba1" providerId="ADAL" clId="{B40D36F5-1894-4A0E-8734-F8733D9D92B4}" dt="2024-11-14T16:41:22.179" v="1164" actId="20577"/>
        <pc:sldMkLst>
          <pc:docMk/>
          <pc:sldMk cId="824962440" sldId="280"/>
        </pc:sldMkLst>
      </pc:sldChg>
      <pc:sldChg chg="del">
        <pc:chgData name="Strathearn, Heather (she/her/hers)" userId="8b34ae87-de4c-48ca-8990-066dd3149ba1" providerId="ADAL" clId="{B40D36F5-1894-4A0E-8734-F8733D9D92B4}" dt="2024-11-14T21:06:08.287" v="6250" actId="2696"/>
        <pc:sldMkLst>
          <pc:docMk/>
          <pc:sldMk cId="4227551114" sldId="290"/>
        </pc:sldMkLst>
      </pc:sldChg>
      <pc:sldChg chg="modNotesTx">
        <pc:chgData name="Strathearn, Heather (she/her/hers)" userId="8b34ae87-de4c-48ca-8990-066dd3149ba1" providerId="ADAL" clId="{B40D36F5-1894-4A0E-8734-F8733D9D92B4}" dt="2024-11-14T20:16:14.587" v="4207" actId="20577"/>
        <pc:sldMkLst>
          <pc:docMk/>
          <pc:sldMk cId="2500664665" sldId="305"/>
        </pc:sldMkLst>
      </pc:sldChg>
      <pc:sldChg chg="modSp mod modNotesTx">
        <pc:chgData name="Strathearn, Heather (she/her/hers)" userId="8b34ae87-de4c-48ca-8990-066dd3149ba1" providerId="ADAL" clId="{B40D36F5-1894-4A0E-8734-F8733D9D92B4}" dt="2024-11-14T20:21:29.724" v="5074" actId="20577"/>
        <pc:sldMkLst>
          <pc:docMk/>
          <pc:sldMk cId="3986191777" sldId="306"/>
        </pc:sldMkLst>
        <pc:spChg chg="mod">
          <ac:chgData name="Strathearn, Heather (she/her/hers)" userId="8b34ae87-de4c-48ca-8990-066dd3149ba1" providerId="ADAL" clId="{B40D36F5-1894-4A0E-8734-F8733D9D92B4}" dt="2024-11-14T20:20:34.636" v="4914" actId="20577"/>
          <ac:spMkLst>
            <pc:docMk/>
            <pc:sldMk cId="3986191777" sldId="306"/>
            <ac:spMk id="6" creationId="{D5C49DC3-44CC-228F-D504-EDAF8E0A8DB7}"/>
          </ac:spMkLst>
        </pc:spChg>
      </pc:sldChg>
      <pc:sldChg chg="modNotesTx">
        <pc:chgData name="Strathearn, Heather (she/her/hers)" userId="8b34ae87-de4c-48ca-8990-066dd3149ba1" providerId="ADAL" clId="{B40D36F5-1894-4A0E-8734-F8733D9D92B4}" dt="2024-11-14T20:29:47.067" v="6249" actId="20577"/>
        <pc:sldMkLst>
          <pc:docMk/>
          <pc:sldMk cId="3041143123" sldId="307"/>
        </pc:sldMkLst>
      </pc:sldChg>
      <pc:sldChg chg="modNotesTx">
        <pc:chgData name="Strathearn, Heather (she/her/hers)" userId="8b34ae87-de4c-48ca-8990-066dd3149ba1" providerId="ADAL" clId="{B40D36F5-1894-4A0E-8734-F8733D9D92B4}" dt="2024-11-14T20:13:30.662" v="3849" actId="12"/>
        <pc:sldMkLst>
          <pc:docMk/>
          <pc:sldMk cId="3272365051" sldId="316"/>
        </pc:sldMkLst>
      </pc:sldChg>
      <pc:sldChg chg="addSp delSp modSp mod">
        <pc:chgData name="Strathearn, Heather (she/her/hers)" userId="8b34ae87-de4c-48ca-8990-066dd3149ba1" providerId="ADAL" clId="{B40D36F5-1894-4A0E-8734-F8733D9D92B4}" dt="2024-11-14T21:08:52.173" v="6270"/>
        <pc:sldMkLst>
          <pc:docMk/>
          <pc:sldMk cId="3803148656" sldId="318"/>
        </pc:sldMkLst>
        <pc:spChg chg="add mod">
          <ac:chgData name="Strathearn, Heather (she/her/hers)" userId="8b34ae87-de4c-48ca-8990-066dd3149ba1" providerId="ADAL" clId="{B40D36F5-1894-4A0E-8734-F8733D9D92B4}" dt="2024-11-14T21:08:52.173" v="6270"/>
          <ac:spMkLst>
            <pc:docMk/>
            <pc:sldMk cId="3803148656" sldId="318"/>
            <ac:spMk id="3" creationId="{18FF3D72-CC51-7553-DD38-A0140F93871F}"/>
          </ac:spMkLst>
        </pc:spChg>
        <pc:spChg chg="add mod">
          <ac:chgData name="Strathearn, Heather (she/her/hers)" userId="8b34ae87-de4c-48ca-8990-066dd3149ba1" providerId="ADAL" clId="{B40D36F5-1894-4A0E-8734-F8733D9D92B4}" dt="2024-11-14T21:08:52.173" v="6270"/>
          <ac:spMkLst>
            <pc:docMk/>
            <pc:sldMk cId="3803148656" sldId="318"/>
            <ac:spMk id="4" creationId="{583C2777-DB53-CBF3-2951-551D0E3B9924}"/>
          </ac:spMkLst>
        </pc:spChg>
        <pc:spChg chg="add del">
          <ac:chgData name="Strathearn, Heather (she/her/hers)" userId="8b34ae87-de4c-48ca-8990-066dd3149ba1" providerId="ADAL" clId="{B40D36F5-1894-4A0E-8734-F8733D9D92B4}" dt="2024-11-14T21:08:50.335" v="6268" actId="478"/>
          <ac:spMkLst>
            <pc:docMk/>
            <pc:sldMk cId="3803148656" sldId="318"/>
            <ac:spMk id="5" creationId="{8D0CB371-B5C2-AE92-B7CA-90A4313309CE}"/>
          </ac:spMkLst>
        </pc:spChg>
        <pc:spChg chg="add del mod">
          <ac:chgData name="Strathearn, Heather (she/her/hers)" userId="8b34ae87-de4c-48ca-8990-066dd3149ba1" providerId="ADAL" clId="{B40D36F5-1894-4A0E-8734-F8733D9D92B4}" dt="2024-11-14T21:08:50.335" v="6268" actId="478"/>
          <ac:spMkLst>
            <pc:docMk/>
            <pc:sldMk cId="3803148656" sldId="318"/>
            <ac:spMk id="7" creationId="{40A3880B-83B4-CADD-0CD6-A8B13BE70BCC}"/>
          </ac:spMkLst>
        </pc:spChg>
        <pc:grpChg chg="add mod">
          <ac:chgData name="Strathearn, Heather (she/her/hers)" userId="8b34ae87-de4c-48ca-8990-066dd3149ba1" providerId="ADAL" clId="{B40D36F5-1894-4A0E-8734-F8733D9D92B4}" dt="2024-11-14T21:08:52.173" v="6270"/>
          <ac:grpSpMkLst>
            <pc:docMk/>
            <pc:sldMk cId="3803148656" sldId="318"/>
            <ac:grpSpMk id="2" creationId="{5687CFFE-3851-0DBC-AAC3-E98BA74D2A27}"/>
          </ac:grpSpMkLst>
        </pc:grpChg>
      </pc:sldChg>
      <pc:sldChg chg="modSp add del modNotesTx">
        <pc:chgData name="Strathearn, Heather (she/her/hers)" userId="8b34ae87-de4c-48ca-8990-066dd3149ba1" providerId="ADAL" clId="{B40D36F5-1894-4A0E-8734-F8733D9D92B4}" dt="2024-11-14T21:08:22.142" v="6264" actId="2696"/>
        <pc:sldMkLst>
          <pc:docMk/>
          <pc:sldMk cId="1141691675" sldId="2076137396"/>
        </pc:sldMkLst>
        <pc:graphicFrameChg chg="mod">
          <ac:chgData name="Strathearn, Heather (she/her/hers)" userId="8b34ae87-de4c-48ca-8990-066dd3149ba1" providerId="ADAL" clId="{B40D36F5-1894-4A0E-8734-F8733D9D92B4}" dt="2024-11-14T21:08:01.861" v="6262" actId="478"/>
          <ac:graphicFrameMkLst>
            <pc:docMk/>
            <pc:sldMk cId="1141691675" sldId="2076137396"/>
            <ac:graphicFrameMk id="4" creationId="{663105F5-C77D-D551-19C8-8F194EBB89B6}"/>
          </ac:graphicFrameMkLst>
        </pc:graphicFrameChg>
      </pc:sldChg>
      <pc:sldChg chg="addSp delSp modSp add del mod">
        <pc:chgData name="Strathearn, Heather (she/her/hers)" userId="8b34ae87-de4c-48ca-8990-066dd3149ba1" providerId="ADAL" clId="{B40D36F5-1894-4A0E-8734-F8733D9D92B4}" dt="2024-11-14T21:10:34.080" v="6291" actId="47"/>
        <pc:sldMkLst>
          <pc:docMk/>
          <pc:sldMk cId="2064279388" sldId="2076137396"/>
        </pc:sldMkLst>
        <pc:spChg chg="del">
          <ac:chgData name="Strathearn, Heather (she/her/hers)" userId="8b34ae87-de4c-48ca-8990-066dd3149ba1" providerId="ADAL" clId="{B40D36F5-1894-4A0E-8734-F8733D9D92B4}" dt="2024-11-14T21:09:24.838" v="6280" actId="478"/>
          <ac:spMkLst>
            <pc:docMk/>
            <pc:sldMk cId="2064279388" sldId="2076137396"/>
            <ac:spMk id="2" creationId="{7D3BA273-28D0-6A2E-F3CE-E7C59409B7DD}"/>
          </ac:spMkLst>
        </pc:spChg>
        <pc:spChg chg="add del mod">
          <ac:chgData name="Strathearn, Heather (she/her/hers)" userId="8b34ae87-de4c-48ca-8990-066dd3149ba1" providerId="ADAL" clId="{B40D36F5-1894-4A0E-8734-F8733D9D92B4}" dt="2024-11-14T21:09:07.851" v="6275" actId="478"/>
          <ac:spMkLst>
            <pc:docMk/>
            <pc:sldMk cId="2064279388" sldId="2076137396"/>
            <ac:spMk id="5" creationId="{64ABB7BA-1DD0-7412-EFCD-A2188B91E076}"/>
          </ac:spMkLst>
        </pc:spChg>
        <pc:spChg chg="add mod">
          <ac:chgData name="Strathearn, Heather (she/her/hers)" userId="8b34ae87-de4c-48ca-8990-066dd3149ba1" providerId="ADAL" clId="{B40D36F5-1894-4A0E-8734-F8733D9D92B4}" dt="2024-11-14T21:09:06.893" v="6274"/>
          <ac:spMkLst>
            <pc:docMk/>
            <pc:sldMk cId="2064279388" sldId="2076137396"/>
            <ac:spMk id="7" creationId="{E32F1C9D-BA97-D4C4-5FDE-24E404EFBD07}"/>
          </ac:spMkLst>
        </pc:spChg>
        <pc:spChg chg="add mod">
          <ac:chgData name="Strathearn, Heather (she/her/hers)" userId="8b34ae87-de4c-48ca-8990-066dd3149ba1" providerId="ADAL" clId="{B40D36F5-1894-4A0E-8734-F8733D9D92B4}" dt="2024-11-14T21:09:06.893" v="6274"/>
          <ac:spMkLst>
            <pc:docMk/>
            <pc:sldMk cId="2064279388" sldId="2076137396"/>
            <ac:spMk id="8" creationId="{D615FC27-1D3D-DC85-6452-A2B8FAE85C31}"/>
          </ac:spMkLst>
        </pc:spChg>
        <pc:spChg chg="add mod">
          <ac:chgData name="Strathearn, Heather (she/her/hers)" userId="8b34ae87-de4c-48ca-8990-066dd3149ba1" providerId="ADAL" clId="{B40D36F5-1894-4A0E-8734-F8733D9D92B4}" dt="2024-11-14T21:09:09.895" v="6276"/>
          <ac:spMkLst>
            <pc:docMk/>
            <pc:sldMk cId="2064279388" sldId="2076137396"/>
            <ac:spMk id="10" creationId="{759D326B-D861-50BC-0143-C86CF0BE71B1}"/>
          </ac:spMkLst>
        </pc:spChg>
        <pc:spChg chg="add mod">
          <ac:chgData name="Strathearn, Heather (she/her/hers)" userId="8b34ae87-de4c-48ca-8990-066dd3149ba1" providerId="ADAL" clId="{B40D36F5-1894-4A0E-8734-F8733D9D92B4}" dt="2024-11-14T21:09:09.895" v="6276"/>
          <ac:spMkLst>
            <pc:docMk/>
            <pc:sldMk cId="2064279388" sldId="2076137396"/>
            <ac:spMk id="11" creationId="{3F6EA545-8E1D-938B-671D-107BEB923F08}"/>
          </ac:spMkLst>
        </pc:spChg>
        <pc:spChg chg="add del mod">
          <ac:chgData name="Strathearn, Heather (she/her/hers)" userId="8b34ae87-de4c-48ca-8990-066dd3149ba1" providerId="ADAL" clId="{B40D36F5-1894-4A0E-8734-F8733D9D92B4}" dt="2024-11-14T21:09:22.684" v="6279" actId="478"/>
          <ac:spMkLst>
            <pc:docMk/>
            <pc:sldMk cId="2064279388" sldId="2076137396"/>
            <ac:spMk id="13" creationId="{9D7B5D16-25DD-DBEA-6793-2AB0B111BEE2}"/>
          </ac:spMkLst>
        </pc:spChg>
        <pc:spChg chg="add del mod">
          <ac:chgData name="Strathearn, Heather (she/her/hers)" userId="8b34ae87-de4c-48ca-8990-066dd3149ba1" providerId="ADAL" clId="{B40D36F5-1894-4A0E-8734-F8733D9D92B4}" dt="2024-11-14T21:09:28.440" v="6281" actId="478"/>
          <ac:spMkLst>
            <pc:docMk/>
            <pc:sldMk cId="2064279388" sldId="2076137396"/>
            <ac:spMk id="15" creationId="{E62AB7DA-9812-A085-D441-652B02A0A19C}"/>
          </ac:spMkLst>
        </pc:spChg>
        <pc:grpChg chg="add mod">
          <ac:chgData name="Strathearn, Heather (she/her/hers)" userId="8b34ae87-de4c-48ca-8990-066dd3149ba1" providerId="ADAL" clId="{B40D36F5-1894-4A0E-8734-F8733D9D92B4}" dt="2024-11-14T21:09:06.893" v="6274"/>
          <ac:grpSpMkLst>
            <pc:docMk/>
            <pc:sldMk cId="2064279388" sldId="2076137396"/>
            <ac:grpSpMk id="6" creationId="{1F4B78D3-616E-D08D-1BC2-A1CE5488E14C}"/>
          </ac:grpSpMkLst>
        </pc:grpChg>
        <pc:grpChg chg="add mod">
          <ac:chgData name="Strathearn, Heather (she/her/hers)" userId="8b34ae87-de4c-48ca-8990-066dd3149ba1" providerId="ADAL" clId="{B40D36F5-1894-4A0E-8734-F8733D9D92B4}" dt="2024-11-14T21:09:17.634" v="6277" actId="1076"/>
          <ac:grpSpMkLst>
            <pc:docMk/>
            <pc:sldMk cId="2064279388" sldId="2076137396"/>
            <ac:grpSpMk id="9" creationId="{CD4662C0-18E6-0E8F-DB3C-7A9189E39AD2}"/>
          </ac:grpSpMkLst>
        </pc:grpChg>
        <pc:graphicFrameChg chg="add del">
          <ac:chgData name="Strathearn, Heather (she/her/hers)" userId="8b34ae87-de4c-48ca-8990-066dd3149ba1" providerId="ADAL" clId="{B40D36F5-1894-4A0E-8734-F8733D9D92B4}" dt="2024-11-14T21:09:20.418" v="6278" actId="478"/>
          <ac:graphicFrameMkLst>
            <pc:docMk/>
            <pc:sldMk cId="2064279388" sldId="2076137396"/>
            <ac:graphicFrameMk id="4" creationId="{663105F5-C77D-D551-19C8-8F194EBB89B6}"/>
          </ac:graphicFrameMkLst>
        </pc:graphicFrameChg>
      </pc:sldChg>
      <pc:sldChg chg="addSp delSp modSp add del mod">
        <pc:chgData name="Strathearn, Heather (she/her/hers)" userId="8b34ae87-de4c-48ca-8990-066dd3149ba1" providerId="ADAL" clId="{B40D36F5-1894-4A0E-8734-F8733D9D92B4}" dt="2024-11-14T21:10:32.856" v="6290" actId="47"/>
        <pc:sldMkLst>
          <pc:docMk/>
          <pc:sldMk cId="2357459065" sldId="2076137397"/>
        </pc:sldMkLst>
        <pc:spChg chg="del">
          <ac:chgData name="Strathearn, Heather (she/her/hers)" userId="8b34ae87-de4c-48ca-8990-066dd3149ba1" providerId="ADAL" clId="{B40D36F5-1894-4A0E-8734-F8733D9D92B4}" dt="2024-11-14T21:10:03.838" v="6288" actId="478"/>
          <ac:spMkLst>
            <pc:docMk/>
            <pc:sldMk cId="2357459065" sldId="2076137397"/>
            <ac:spMk id="2" creationId="{7D3BA273-28D0-6A2E-F3CE-E7C59409B7DD}"/>
          </ac:spMkLst>
        </pc:spChg>
        <pc:spChg chg="add mod">
          <ac:chgData name="Strathearn, Heather (she/her/hers)" userId="8b34ae87-de4c-48ca-8990-066dd3149ba1" providerId="ADAL" clId="{B40D36F5-1894-4A0E-8734-F8733D9D92B4}" dt="2024-11-14T21:09:51.612" v="6284"/>
          <ac:spMkLst>
            <pc:docMk/>
            <pc:sldMk cId="2357459065" sldId="2076137397"/>
            <ac:spMk id="5" creationId="{9BACBC9E-15DD-17DB-5F4F-4816C4D54D21}"/>
          </ac:spMkLst>
        </pc:spChg>
        <pc:spChg chg="add mod">
          <ac:chgData name="Strathearn, Heather (she/her/hers)" userId="8b34ae87-de4c-48ca-8990-066dd3149ba1" providerId="ADAL" clId="{B40D36F5-1894-4A0E-8734-F8733D9D92B4}" dt="2024-11-14T21:09:51.612" v="6284"/>
          <ac:spMkLst>
            <pc:docMk/>
            <pc:sldMk cId="2357459065" sldId="2076137397"/>
            <ac:spMk id="6" creationId="{AF4B4418-B6DD-6FE4-5FDF-D96D4C6BED31}"/>
          </ac:spMkLst>
        </pc:spChg>
        <pc:spChg chg="add del mod">
          <ac:chgData name="Strathearn, Heather (she/her/hers)" userId="8b34ae87-de4c-48ca-8990-066dd3149ba1" providerId="ADAL" clId="{B40D36F5-1894-4A0E-8734-F8733D9D92B4}" dt="2024-11-14T21:10:00.943" v="6287" actId="478"/>
          <ac:spMkLst>
            <pc:docMk/>
            <pc:sldMk cId="2357459065" sldId="2076137397"/>
            <ac:spMk id="8" creationId="{75872194-48CD-47C4-3DD2-3164E99A777A}"/>
          </ac:spMkLst>
        </pc:spChg>
        <pc:spChg chg="add del mod">
          <ac:chgData name="Strathearn, Heather (she/her/hers)" userId="8b34ae87-de4c-48ca-8990-066dd3149ba1" providerId="ADAL" clId="{B40D36F5-1894-4A0E-8734-F8733D9D92B4}" dt="2024-11-14T21:10:06.211" v="6289" actId="478"/>
          <ac:spMkLst>
            <pc:docMk/>
            <pc:sldMk cId="2357459065" sldId="2076137397"/>
            <ac:spMk id="10" creationId="{56FD212F-393B-3885-886F-DB10E3B9E736}"/>
          </ac:spMkLst>
        </pc:spChg>
        <pc:grpChg chg="add mod">
          <ac:chgData name="Strathearn, Heather (she/her/hers)" userId="8b34ae87-de4c-48ca-8990-066dd3149ba1" providerId="ADAL" clId="{B40D36F5-1894-4A0E-8734-F8733D9D92B4}" dt="2024-11-14T21:09:55.279" v="6285" actId="1076"/>
          <ac:grpSpMkLst>
            <pc:docMk/>
            <pc:sldMk cId="2357459065" sldId="2076137397"/>
            <ac:grpSpMk id="3" creationId="{FECA5C60-0EE7-5A23-CB3F-5A5B81399496}"/>
          </ac:grpSpMkLst>
        </pc:grpChg>
        <pc:graphicFrameChg chg="del mod">
          <ac:chgData name="Strathearn, Heather (she/her/hers)" userId="8b34ae87-de4c-48ca-8990-066dd3149ba1" providerId="ADAL" clId="{B40D36F5-1894-4A0E-8734-F8733D9D92B4}" dt="2024-11-14T21:09:58.032" v="6286" actId="478"/>
          <ac:graphicFrameMkLst>
            <pc:docMk/>
            <pc:sldMk cId="2357459065" sldId="2076137397"/>
            <ac:graphicFrameMk id="4" creationId="{663105F5-C77D-D551-19C8-8F194EBB89B6}"/>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2"/>
                </a:solidFill>
                <a:latin typeface="+mn-lt"/>
                <a:ea typeface="+mn-ea"/>
                <a:cs typeface="+mn-cs"/>
              </a:defRPr>
            </a:pPr>
            <a:r>
              <a:rPr lang="en-US"/>
              <a:t>Percent of Project Types</a:t>
            </a:r>
          </a:p>
        </c:rich>
      </c:tx>
      <c:layout>
        <c:manualLayout>
          <c:xMode val="edge"/>
          <c:yMode val="edge"/>
          <c:x val="0.35964218685004745"/>
          <c:y val="5.7186155947097556E-2"/>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Percent of Project Types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1"/>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FDCA-4486-AB88-A56F4D942079}"/>
              </c:ext>
            </c:extLst>
          </c:dPt>
          <c:dPt>
            <c:idx val="2"/>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3-FDCA-4486-AB88-A56F4D942079}"/>
              </c:ext>
            </c:extLst>
          </c:dPt>
          <c:dPt>
            <c:idx val="4"/>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5-FDCA-4486-AB88-A56F4D942079}"/>
              </c:ext>
            </c:extLst>
          </c:dPt>
          <c:dPt>
            <c:idx val="7"/>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7-FDCA-4486-AB88-A56F4D942079}"/>
              </c:ext>
            </c:extLst>
          </c:dPt>
          <c:dLbls>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Sheet1!$A$2:$A$9</c:f>
              <c:strCache>
                <c:ptCount val="8"/>
                <c:pt idx="0">
                  <c:v>Decentralized</c:v>
                </c:pt>
                <c:pt idx="1">
                  <c:v>Source Water Protection</c:v>
                </c:pt>
                <c:pt idx="2">
                  <c:v>Stormwater</c:v>
                </c:pt>
                <c:pt idx="3">
                  <c:v>Lab Equipment Purchase</c:v>
                </c:pt>
                <c:pt idx="4">
                  <c:v>Biosolids</c:v>
                </c:pt>
                <c:pt idx="5">
                  <c:v>Other Nonpoint Source</c:v>
                </c:pt>
                <c:pt idx="6">
                  <c:v>Landfill Water Quality</c:v>
                </c:pt>
                <c:pt idx="7">
                  <c:v>Wastewater Treatment Facility</c:v>
                </c:pt>
              </c:strCache>
            </c:strRef>
          </c:cat>
          <c:val>
            <c:numRef>
              <c:f>Sheet1!$B$2:$B$9</c:f>
              <c:numCache>
                <c:formatCode>0%</c:formatCode>
                <c:ptCount val="8"/>
                <c:pt idx="0">
                  <c:v>5.4545454545454543E-2</c:v>
                </c:pt>
                <c:pt idx="1">
                  <c:v>0.08</c:v>
                </c:pt>
                <c:pt idx="2">
                  <c:v>8.1818181818181818E-2</c:v>
                </c:pt>
                <c:pt idx="3">
                  <c:v>0.08</c:v>
                </c:pt>
                <c:pt idx="4">
                  <c:v>0.1</c:v>
                </c:pt>
                <c:pt idx="5">
                  <c:v>0.13</c:v>
                </c:pt>
                <c:pt idx="6">
                  <c:v>0.22</c:v>
                </c:pt>
                <c:pt idx="7">
                  <c:v>0.28999999999999998</c:v>
                </c:pt>
              </c:numCache>
            </c:numRef>
          </c:val>
          <c:extLst>
            <c:ext xmlns:c16="http://schemas.microsoft.com/office/drawing/2014/chart" uri="{C3380CC4-5D6E-409C-BE32-E72D297353CC}">
              <c16:uniqueId val="{00000008-FDCA-4486-AB88-A56F4D942079}"/>
            </c:ext>
          </c:extLst>
        </c:ser>
        <c:dLbls>
          <c:showLegendKey val="0"/>
          <c:showVal val="0"/>
          <c:showCatName val="0"/>
          <c:showSerName val="0"/>
          <c:showPercent val="0"/>
          <c:showBubbleSize val="0"/>
        </c:dLbls>
        <c:gapWidth val="100"/>
        <c:axId val="1459491039"/>
        <c:axId val="1459489791"/>
      </c:barChart>
      <c:catAx>
        <c:axId val="1459491039"/>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459489791"/>
        <c:crosses val="autoZero"/>
        <c:auto val="1"/>
        <c:lblAlgn val="ctr"/>
        <c:lblOffset val="100"/>
        <c:noMultiLvlLbl val="0"/>
      </c:catAx>
      <c:valAx>
        <c:axId val="1459489791"/>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459491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a:t>Percent of Projects Addressing an</a:t>
            </a:r>
            <a:r>
              <a:rPr lang="en-US" baseline="0"/>
              <a:t> </a:t>
            </a:r>
            <a:r>
              <a:rPr lang="en-US"/>
              <a:t>EC</a:t>
            </a:r>
          </a:p>
        </c:rich>
      </c:tx>
      <c:layout>
        <c:manualLayout>
          <c:xMode val="edge"/>
          <c:yMode val="edge"/>
          <c:x val="0.10756413626384585"/>
          <c:y val="8.1058138471128624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3374450838443393E-2"/>
          <c:y val="0.15130852514610676"/>
          <c:w val="0.95325109832311317"/>
          <c:h val="0.54838170936934227"/>
        </c:manualLayout>
      </c:layout>
      <c:barChart>
        <c:barDir val="col"/>
        <c:grouping val="clustered"/>
        <c:varyColors val="0"/>
        <c:ser>
          <c:idx val="0"/>
          <c:order val="0"/>
          <c:tx>
            <c:strRef>
              <c:f>Sheet1!$B$1</c:f>
              <c:strCache>
                <c:ptCount val="1"/>
                <c:pt idx="0">
                  <c:v>Percent of Projects Addressing an EC</c:v>
                </c:pt>
              </c:strCache>
            </c:strRef>
          </c:tx>
          <c:spPr>
            <a:solidFill>
              <a:schemeClr val="accent1"/>
            </a:solidFill>
            <a:ln>
              <a:noFill/>
            </a:ln>
            <a:effectLst/>
          </c:spPr>
          <c:invertIfNegative val="0"/>
          <c:dPt>
            <c:idx val="0"/>
            <c:invertIfNegative val="0"/>
            <c:bubble3D val="0"/>
            <c:spPr>
              <a:solidFill>
                <a:srgbClr val="45818E"/>
              </a:solidFill>
              <a:ln>
                <a:noFill/>
              </a:ln>
              <a:effectLst/>
            </c:spPr>
            <c:extLst>
              <c:ext xmlns:c16="http://schemas.microsoft.com/office/drawing/2014/chart" uri="{C3380CC4-5D6E-409C-BE32-E72D297353CC}">
                <c16:uniqueId val="{00000001-755C-4432-B584-81390C15AAF9}"/>
              </c:ext>
            </c:extLst>
          </c:dPt>
          <c:dPt>
            <c:idx val="1"/>
            <c:invertIfNegative val="0"/>
            <c:bubble3D val="0"/>
            <c:spPr>
              <a:solidFill>
                <a:srgbClr val="00B050"/>
              </a:solidFill>
              <a:ln>
                <a:noFill/>
              </a:ln>
              <a:effectLst/>
            </c:spPr>
            <c:extLst>
              <c:ext xmlns:c16="http://schemas.microsoft.com/office/drawing/2014/chart" uri="{C3380CC4-5D6E-409C-BE32-E72D297353CC}">
                <c16:uniqueId val="{00000003-755C-4432-B584-81390C15AAF9}"/>
              </c:ext>
            </c:extLst>
          </c:dPt>
          <c:dPt>
            <c:idx val="2"/>
            <c:invertIfNegative val="0"/>
            <c:bubble3D val="0"/>
            <c:spPr>
              <a:solidFill>
                <a:srgbClr val="FFD659"/>
              </a:solidFill>
              <a:ln>
                <a:noFill/>
              </a:ln>
              <a:effectLst/>
            </c:spPr>
            <c:extLst>
              <c:ext xmlns:c16="http://schemas.microsoft.com/office/drawing/2014/chart" uri="{C3380CC4-5D6E-409C-BE32-E72D297353CC}">
                <c16:uniqueId val="{00000005-755C-4432-B584-81390C15AAF9}"/>
              </c:ext>
            </c:extLst>
          </c:dPt>
          <c:dPt>
            <c:idx val="3"/>
            <c:invertIfNegative val="0"/>
            <c:bubble3D val="0"/>
            <c:spPr>
              <a:solidFill>
                <a:srgbClr val="C00000"/>
              </a:solidFill>
              <a:ln>
                <a:noFill/>
              </a:ln>
              <a:effectLst/>
            </c:spPr>
            <c:extLst>
              <c:ext xmlns:c16="http://schemas.microsoft.com/office/drawing/2014/chart" uri="{C3380CC4-5D6E-409C-BE32-E72D297353CC}">
                <c16:uniqueId val="{00000007-755C-4432-B584-81390C15AAF9}"/>
              </c:ext>
            </c:extLst>
          </c:dPt>
          <c:dPt>
            <c:idx val="4"/>
            <c:invertIfNegative val="0"/>
            <c:bubble3D val="0"/>
            <c:spPr>
              <a:solidFill>
                <a:srgbClr val="660066"/>
              </a:solidFill>
              <a:ln>
                <a:noFill/>
              </a:ln>
              <a:effectLst/>
            </c:spPr>
            <c:extLst>
              <c:ext xmlns:c16="http://schemas.microsoft.com/office/drawing/2014/chart" uri="{C3380CC4-5D6E-409C-BE32-E72D297353CC}">
                <c16:uniqueId val="{00000009-755C-4432-B584-81390C15AAF9}"/>
              </c:ext>
            </c:extLst>
          </c:dPt>
          <c:dPt>
            <c:idx val="5"/>
            <c:invertIfNegative val="0"/>
            <c:bubble3D val="0"/>
            <c:spPr>
              <a:solidFill>
                <a:srgbClr val="0023F2"/>
              </a:solidFill>
              <a:ln>
                <a:noFill/>
              </a:ln>
              <a:effectLst/>
            </c:spPr>
            <c:extLst>
              <c:ext xmlns:c16="http://schemas.microsoft.com/office/drawing/2014/chart" uri="{C3380CC4-5D6E-409C-BE32-E72D297353CC}">
                <c16:uniqueId val="{0000000B-755C-4432-B584-81390C15AAF9}"/>
              </c:ext>
            </c:extLst>
          </c:dPt>
          <c:dLbls>
            <c:dLbl>
              <c:idx val="0"/>
              <c:layout>
                <c:manualLayout>
                  <c:x val="-9.7392420074633276E-18"/>
                  <c:y val="-8.10581384711286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5C-4432-B584-81390C15AAF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PFAS</c:v>
                </c:pt>
                <c:pt idx="1">
                  <c:v>PPCP</c:v>
                </c:pt>
                <c:pt idx="2">
                  <c:v>1,4-Dioxane</c:v>
                </c:pt>
                <c:pt idx="3">
                  <c:v>6 PPD-Quinone</c:v>
                </c:pt>
                <c:pt idx="4">
                  <c:v>HABs</c:v>
                </c:pt>
                <c:pt idx="5">
                  <c:v>Microplastics</c:v>
                </c:pt>
                <c:pt idx="6">
                  <c:v>AMR</c:v>
                </c:pt>
              </c:strCache>
            </c:strRef>
          </c:cat>
          <c:val>
            <c:numRef>
              <c:f>Sheet1!$B$2:$B$8</c:f>
              <c:numCache>
                <c:formatCode>0%</c:formatCode>
                <c:ptCount val="7"/>
                <c:pt idx="0">
                  <c:v>0.83636363636363631</c:v>
                </c:pt>
                <c:pt idx="1">
                  <c:v>0.06</c:v>
                </c:pt>
                <c:pt idx="2">
                  <c:v>0.05</c:v>
                </c:pt>
                <c:pt idx="3">
                  <c:v>0.04</c:v>
                </c:pt>
                <c:pt idx="4">
                  <c:v>4.5454545454545456E-2</c:v>
                </c:pt>
                <c:pt idx="5">
                  <c:v>0.03</c:v>
                </c:pt>
                <c:pt idx="6">
                  <c:v>9.0909090909090905E-3</c:v>
                </c:pt>
              </c:numCache>
            </c:numRef>
          </c:val>
          <c:extLst>
            <c:ext xmlns:c16="http://schemas.microsoft.com/office/drawing/2014/chart" uri="{C3380CC4-5D6E-409C-BE32-E72D297353CC}">
              <c16:uniqueId val="{0000000C-755C-4432-B584-81390C15AAF9}"/>
            </c:ext>
          </c:extLst>
        </c:ser>
        <c:dLbls>
          <c:showLegendKey val="0"/>
          <c:showVal val="0"/>
          <c:showCatName val="0"/>
          <c:showSerName val="0"/>
          <c:showPercent val="0"/>
          <c:showBubbleSize val="0"/>
        </c:dLbls>
        <c:gapWidth val="219"/>
        <c:axId val="1459491039"/>
        <c:axId val="1459489791"/>
      </c:barChart>
      <c:catAx>
        <c:axId val="1459491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459489791"/>
        <c:crosses val="autoZero"/>
        <c:auto val="1"/>
        <c:lblAlgn val="ctr"/>
        <c:lblOffset val="100"/>
        <c:noMultiLvlLbl val="0"/>
      </c:catAx>
      <c:valAx>
        <c:axId val="1459489791"/>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459491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ADC04C-5A91-4C4A-BA3C-F590DE10435D}"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758F4F2C-F099-47B7-97F8-FEB1000F4497}">
      <dgm:prSet/>
      <dgm:spPr/>
      <dgm:t>
        <a:bodyPr/>
        <a:lstStyle/>
        <a:p>
          <a:pPr>
            <a:defRPr cap="all"/>
          </a:pPr>
          <a:r>
            <a:rPr lang="en-US" b="1" dirty="0"/>
            <a:t>Outreach Support</a:t>
          </a:r>
        </a:p>
      </dgm:t>
    </dgm:pt>
    <dgm:pt modelId="{913D99E3-708D-4D3E-9BC5-4C21459CAF6B}" type="parTrans" cxnId="{4F122E80-66F9-4132-B2B4-118C375A55E5}">
      <dgm:prSet/>
      <dgm:spPr/>
      <dgm:t>
        <a:bodyPr/>
        <a:lstStyle/>
        <a:p>
          <a:endParaRPr lang="en-US"/>
        </a:p>
      </dgm:t>
    </dgm:pt>
    <dgm:pt modelId="{8DD40E77-6016-40FD-88C8-19F0E68F2118}" type="sibTrans" cxnId="{4F122E80-66F9-4132-B2B4-118C375A55E5}">
      <dgm:prSet/>
      <dgm:spPr/>
      <dgm:t>
        <a:bodyPr/>
        <a:lstStyle/>
        <a:p>
          <a:endParaRPr lang="en-US"/>
        </a:p>
      </dgm:t>
    </dgm:pt>
    <dgm:pt modelId="{C3E6FF8B-00F9-4476-8E37-C8B86DC5AB4F}">
      <dgm:prSet/>
      <dgm:spPr/>
      <dgm:t>
        <a:bodyPr/>
        <a:lstStyle/>
        <a:p>
          <a:pPr>
            <a:defRPr cap="all"/>
          </a:pPr>
          <a:r>
            <a:rPr lang="en-US" b="1"/>
            <a:t>Eligibility Decision Tool</a:t>
          </a:r>
        </a:p>
      </dgm:t>
    </dgm:pt>
    <dgm:pt modelId="{FE122629-22AB-4E53-9436-AFEED35AFBD3}" type="parTrans" cxnId="{27BDDF77-1085-4D30-9088-9523E92CF843}">
      <dgm:prSet/>
      <dgm:spPr/>
      <dgm:t>
        <a:bodyPr/>
        <a:lstStyle/>
        <a:p>
          <a:endParaRPr lang="en-US"/>
        </a:p>
      </dgm:t>
    </dgm:pt>
    <dgm:pt modelId="{EF85F5FA-4438-45FE-B001-34793025B7C4}" type="sibTrans" cxnId="{27BDDF77-1085-4D30-9088-9523E92CF843}">
      <dgm:prSet/>
      <dgm:spPr/>
      <dgm:t>
        <a:bodyPr/>
        <a:lstStyle/>
        <a:p>
          <a:endParaRPr lang="en-US"/>
        </a:p>
      </dgm:t>
    </dgm:pt>
    <dgm:pt modelId="{AC8747FB-16C7-4920-B347-949504280025}">
      <dgm:prSet/>
      <dgm:spPr/>
      <dgm:t>
        <a:bodyPr/>
        <a:lstStyle/>
        <a:p>
          <a:pPr>
            <a:defRPr cap="all"/>
          </a:pPr>
          <a:r>
            <a:rPr lang="en-US" b="1"/>
            <a:t>PPCP Technology Brief</a:t>
          </a:r>
        </a:p>
      </dgm:t>
    </dgm:pt>
    <dgm:pt modelId="{4E7A999F-7CD4-440D-9917-259AF81360F5}" type="parTrans" cxnId="{86E0296C-4CAF-46CB-AE8A-484B64F939D5}">
      <dgm:prSet/>
      <dgm:spPr/>
      <dgm:t>
        <a:bodyPr/>
        <a:lstStyle/>
        <a:p>
          <a:endParaRPr lang="en-US"/>
        </a:p>
      </dgm:t>
    </dgm:pt>
    <dgm:pt modelId="{519B146E-C657-4C52-BCD4-020AAF3A70F5}" type="sibTrans" cxnId="{86E0296C-4CAF-46CB-AE8A-484B64F939D5}">
      <dgm:prSet/>
      <dgm:spPr/>
      <dgm:t>
        <a:bodyPr/>
        <a:lstStyle/>
        <a:p>
          <a:endParaRPr lang="en-US"/>
        </a:p>
      </dgm:t>
    </dgm:pt>
    <dgm:pt modelId="{DF628D66-410C-4640-B429-7003291CCF57}">
      <dgm:prSet/>
      <dgm:spPr/>
      <dgm:t>
        <a:bodyPr/>
        <a:lstStyle/>
        <a:p>
          <a:pPr>
            <a:defRPr cap="all"/>
          </a:pPr>
          <a:r>
            <a:rPr lang="en-US" b="1"/>
            <a:t>Technology Effectiveness for EC Framework</a:t>
          </a:r>
        </a:p>
      </dgm:t>
    </dgm:pt>
    <dgm:pt modelId="{C3ECEFDB-4563-4A94-9693-7C8AEA1A8F37}" type="parTrans" cxnId="{F0817C7E-178A-4CC8-8290-7BFCD336AD84}">
      <dgm:prSet/>
      <dgm:spPr/>
      <dgm:t>
        <a:bodyPr/>
        <a:lstStyle/>
        <a:p>
          <a:endParaRPr lang="en-US"/>
        </a:p>
      </dgm:t>
    </dgm:pt>
    <dgm:pt modelId="{2FAF9720-B67D-4A39-BB64-8C933D732C81}" type="sibTrans" cxnId="{F0817C7E-178A-4CC8-8290-7BFCD336AD84}">
      <dgm:prSet/>
      <dgm:spPr/>
      <dgm:t>
        <a:bodyPr/>
        <a:lstStyle/>
        <a:p>
          <a:endParaRPr lang="en-US"/>
        </a:p>
      </dgm:t>
    </dgm:pt>
    <dgm:pt modelId="{AB68D06B-ECFF-41B8-9E74-98CFDCB9A3C5}">
      <dgm:prSet/>
      <dgm:spPr/>
      <dgm:t>
        <a:bodyPr/>
        <a:lstStyle/>
        <a:p>
          <a:pPr>
            <a:defRPr cap="all"/>
          </a:pPr>
          <a:r>
            <a:rPr lang="en-US" b="1"/>
            <a:t>Emerging Contaminants &amp; PPL Connection Tool</a:t>
          </a:r>
        </a:p>
      </dgm:t>
    </dgm:pt>
    <dgm:pt modelId="{12CD46F2-E517-456F-A1CC-3829BBF60289}" type="parTrans" cxnId="{21CFE7E5-A7E8-4D9D-B04D-AA6CCB5CB92A}">
      <dgm:prSet/>
      <dgm:spPr/>
      <dgm:t>
        <a:bodyPr/>
        <a:lstStyle/>
        <a:p>
          <a:endParaRPr lang="en-US"/>
        </a:p>
      </dgm:t>
    </dgm:pt>
    <dgm:pt modelId="{2F2FD69A-FE06-49EB-AD65-22C0178F4B0E}" type="sibTrans" cxnId="{21CFE7E5-A7E8-4D9D-B04D-AA6CCB5CB92A}">
      <dgm:prSet/>
      <dgm:spPr/>
      <dgm:t>
        <a:bodyPr/>
        <a:lstStyle/>
        <a:p>
          <a:endParaRPr lang="en-US"/>
        </a:p>
      </dgm:t>
    </dgm:pt>
    <dgm:pt modelId="{8DE4FDEA-9A5E-4585-BA6C-7D714A0EF9B8}">
      <dgm:prSet phldr="0"/>
      <dgm:spPr/>
      <dgm:t>
        <a:bodyPr/>
        <a:lstStyle/>
        <a:p>
          <a:pPr rtl="0">
            <a:defRPr cap="all"/>
          </a:pPr>
          <a:r>
            <a:rPr lang="en-US" b="1">
              <a:latin typeface="Calibri"/>
              <a:cs typeface="Calibri"/>
            </a:rPr>
            <a:t>EC Project Case Studies</a:t>
          </a:r>
          <a:endParaRPr lang="en-US" b="1">
            <a:latin typeface="Calibri Light" panose="020F0302020204030204"/>
          </a:endParaRPr>
        </a:p>
      </dgm:t>
    </dgm:pt>
    <dgm:pt modelId="{24BCB4DA-CFBC-4C09-9DFB-8F73DEC98A4C}" type="parTrans" cxnId="{D0297ED2-3E48-492D-9F2C-0CD89E5B50DF}">
      <dgm:prSet/>
      <dgm:spPr/>
    </dgm:pt>
    <dgm:pt modelId="{C5060E4A-6FE4-4D04-9060-AF4CF3663EC2}" type="sibTrans" cxnId="{D0297ED2-3E48-492D-9F2C-0CD89E5B50DF}">
      <dgm:prSet/>
      <dgm:spPr/>
    </dgm:pt>
    <dgm:pt modelId="{F9B59142-FC54-48FD-8CD5-D2F361E59D76}" type="pres">
      <dgm:prSet presAssocID="{19ADC04C-5A91-4C4A-BA3C-F590DE10435D}" presName="diagram" presStyleCnt="0">
        <dgm:presLayoutVars>
          <dgm:dir/>
          <dgm:resizeHandles val="exact"/>
        </dgm:presLayoutVars>
      </dgm:prSet>
      <dgm:spPr/>
    </dgm:pt>
    <dgm:pt modelId="{E7EEB16F-8FDA-42AD-B999-A5E9E57F10D0}" type="pres">
      <dgm:prSet presAssocID="{758F4F2C-F099-47B7-97F8-FEB1000F4497}" presName="node" presStyleLbl="node1" presStyleIdx="0" presStyleCnt="6">
        <dgm:presLayoutVars>
          <dgm:bulletEnabled val="1"/>
        </dgm:presLayoutVars>
      </dgm:prSet>
      <dgm:spPr/>
    </dgm:pt>
    <dgm:pt modelId="{252C676E-35D5-4AF7-8D29-957C823082AC}" type="pres">
      <dgm:prSet presAssocID="{8DD40E77-6016-40FD-88C8-19F0E68F2118}" presName="sibTrans" presStyleCnt="0"/>
      <dgm:spPr/>
    </dgm:pt>
    <dgm:pt modelId="{EC4B5F3D-A0D2-45E3-804D-E49EA82CBF3C}" type="pres">
      <dgm:prSet presAssocID="{C3E6FF8B-00F9-4476-8E37-C8B86DC5AB4F}" presName="node" presStyleLbl="node1" presStyleIdx="1" presStyleCnt="6">
        <dgm:presLayoutVars>
          <dgm:bulletEnabled val="1"/>
        </dgm:presLayoutVars>
      </dgm:prSet>
      <dgm:spPr/>
    </dgm:pt>
    <dgm:pt modelId="{AC4951C5-8CE8-4414-848D-912C57AE039C}" type="pres">
      <dgm:prSet presAssocID="{EF85F5FA-4438-45FE-B001-34793025B7C4}" presName="sibTrans" presStyleCnt="0"/>
      <dgm:spPr/>
    </dgm:pt>
    <dgm:pt modelId="{988D8C48-19AF-4E4D-A5DC-7CCBFA936A5F}" type="pres">
      <dgm:prSet presAssocID="{AC8747FB-16C7-4920-B347-949504280025}" presName="node" presStyleLbl="node1" presStyleIdx="2" presStyleCnt="6">
        <dgm:presLayoutVars>
          <dgm:bulletEnabled val="1"/>
        </dgm:presLayoutVars>
      </dgm:prSet>
      <dgm:spPr/>
    </dgm:pt>
    <dgm:pt modelId="{4BEF3CE0-1789-4FEA-8C0B-9AD33627EE04}" type="pres">
      <dgm:prSet presAssocID="{519B146E-C657-4C52-BCD4-020AAF3A70F5}" presName="sibTrans" presStyleCnt="0"/>
      <dgm:spPr/>
    </dgm:pt>
    <dgm:pt modelId="{37F4B4C7-AE95-492A-9B20-0EC485AA5501}" type="pres">
      <dgm:prSet presAssocID="{DF628D66-410C-4640-B429-7003291CCF57}" presName="node" presStyleLbl="node1" presStyleIdx="3" presStyleCnt="6">
        <dgm:presLayoutVars>
          <dgm:bulletEnabled val="1"/>
        </dgm:presLayoutVars>
      </dgm:prSet>
      <dgm:spPr/>
    </dgm:pt>
    <dgm:pt modelId="{10CE3EE2-8C04-4412-84BB-EB5EFCBE7F00}" type="pres">
      <dgm:prSet presAssocID="{2FAF9720-B67D-4A39-BB64-8C933D732C81}" presName="sibTrans" presStyleCnt="0"/>
      <dgm:spPr/>
    </dgm:pt>
    <dgm:pt modelId="{062C42F0-11D3-49A2-8C44-EEB3968C8867}" type="pres">
      <dgm:prSet presAssocID="{AB68D06B-ECFF-41B8-9E74-98CFDCB9A3C5}" presName="node" presStyleLbl="node1" presStyleIdx="4" presStyleCnt="6">
        <dgm:presLayoutVars>
          <dgm:bulletEnabled val="1"/>
        </dgm:presLayoutVars>
      </dgm:prSet>
      <dgm:spPr/>
    </dgm:pt>
    <dgm:pt modelId="{71BEE885-61C3-4B78-BC5E-3088035C1980}" type="pres">
      <dgm:prSet presAssocID="{2F2FD69A-FE06-49EB-AD65-22C0178F4B0E}" presName="sibTrans" presStyleCnt="0"/>
      <dgm:spPr/>
    </dgm:pt>
    <dgm:pt modelId="{96E06EF9-BC6B-463C-BFD0-45B3CE78F08C}" type="pres">
      <dgm:prSet presAssocID="{8DE4FDEA-9A5E-4585-BA6C-7D714A0EF9B8}" presName="node" presStyleLbl="node1" presStyleIdx="5" presStyleCnt="6">
        <dgm:presLayoutVars>
          <dgm:bulletEnabled val="1"/>
        </dgm:presLayoutVars>
      </dgm:prSet>
      <dgm:spPr/>
    </dgm:pt>
  </dgm:ptLst>
  <dgm:cxnLst>
    <dgm:cxn modelId="{29340830-8A29-44C2-9C1A-5D36E9243583}" type="presOf" srcId="{AB68D06B-ECFF-41B8-9E74-98CFDCB9A3C5}" destId="{062C42F0-11D3-49A2-8C44-EEB3968C8867}" srcOrd="0" destOrd="0" presId="urn:microsoft.com/office/officeart/2005/8/layout/default"/>
    <dgm:cxn modelId="{5CEE6445-2A3A-4FC2-BCEC-1CA6514EAA1D}" type="presOf" srcId="{C3E6FF8B-00F9-4476-8E37-C8B86DC5AB4F}" destId="{EC4B5F3D-A0D2-45E3-804D-E49EA82CBF3C}" srcOrd="0" destOrd="0" presId="urn:microsoft.com/office/officeart/2005/8/layout/default"/>
    <dgm:cxn modelId="{86E0296C-4CAF-46CB-AE8A-484B64F939D5}" srcId="{19ADC04C-5A91-4C4A-BA3C-F590DE10435D}" destId="{AC8747FB-16C7-4920-B347-949504280025}" srcOrd="2" destOrd="0" parTransId="{4E7A999F-7CD4-440D-9917-259AF81360F5}" sibTransId="{519B146E-C657-4C52-BCD4-020AAF3A70F5}"/>
    <dgm:cxn modelId="{C435046D-04CF-4D1F-BF26-9190B4A2B915}" type="presOf" srcId="{DF628D66-410C-4640-B429-7003291CCF57}" destId="{37F4B4C7-AE95-492A-9B20-0EC485AA5501}" srcOrd="0" destOrd="0" presId="urn:microsoft.com/office/officeart/2005/8/layout/default"/>
    <dgm:cxn modelId="{27BDDF77-1085-4D30-9088-9523E92CF843}" srcId="{19ADC04C-5A91-4C4A-BA3C-F590DE10435D}" destId="{C3E6FF8B-00F9-4476-8E37-C8B86DC5AB4F}" srcOrd="1" destOrd="0" parTransId="{FE122629-22AB-4E53-9436-AFEED35AFBD3}" sibTransId="{EF85F5FA-4438-45FE-B001-34793025B7C4}"/>
    <dgm:cxn modelId="{9E57977A-C57D-4F99-AD6C-BABEB9AA8634}" type="presOf" srcId="{758F4F2C-F099-47B7-97F8-FEB1000F4497}" destId="{E7EEB16F-8FDA-42AD-B999-A5E9E57F10D0}" srcOrd="0" destOrd="0" presId="urn:microsoft.com/office/officeart/2005/8/layout/default"/>
    <dgm:cxn modelId="{F0817C7E-178A-4CC8-8290-7BFCD336AD84}" srcId="{19ADC04C-5A91-4C4A-BA3C-F590DE10435D}" destId="{DF628D66-410C-4640-B429-7003291CCF57}" srcOrd="3" destOrd="0" parTransId="{C3ECEFDB-4563-4A94-9693-7C8AEA1A8F37}" sibTransId="{2FAF9720-B67D-4A39-BB64-8C933D732C81}"/>
    <dgm:cxn modelId="{60F58A7E-8CE5-4F10-939E-BB454433118F}" type="presOf" srcId="{AC8747FB-16C7-4920-B347-949504280025}" destId="{988D8C48-19AF-4E4D-A5DC-7CCBFA936A5F}" srcOrd="0" destOrd="0" presId="urn:microsoft.com/office/officeart/2005/8/layout/default"/>
    <dgm:cxn modelId="{4F122E80-66F9-4132-B2B4-118C375A55E5}" srcId="{19ADC04C-5A91-4C4A-BA3C-F590DE10435D}" destId="{758F4F2C-F099-47B7-97F8-FEB1000F4497}" srcOrd="0" destOrd="0" parTransId="{913D99E3-708D-4D3E-9BC5-4C21459CAF6B}" sibTransId="{8DD40E77-6016-40FD-88C8-19F0E68F2118}"/>
    <dgm:cxn modelId="{772E6184-B9B9-41DB-AD23-EF0731DFA981}" type="presOf" srcId="{19ADC04C-5A91-4C4A-BA3C-F590DE10435D}" destId="{F9B59142-FC54-48FD-8CD5-D2F361E59D76}" srcOrd="0" destOrd="0" presId="urn:microsoft.com/office/officeart/2005/8/layout/default"/>
    <dgm:cxn modelId="{D0297ED2-3E48-492D-9F2C-0CD89E5B50DF}" srcId="{19ADC04C-5A91-4C4A-BA3C-F590DE10435D}" destId="{8DE4FDEA-9A5E-4585-BA6C-7D714A0EF9B8}" srcOrd="5" destOrd="0" parTransId="{24BCB4DA-CFBC-4C09-9DFB-8F73DEC98A4C}" sibTransId="{C5060E4A-6FE4-4D04-9060-AF4CF3663EC2}"/>
    <dgm:cxn modelId="{21CFE7E5-A7E8-4D9D-B04D-AA6CCB5CB92A}" srcId="{19ADC04C-5A91-4C4A-BA3C-F590DE10435D}" destId="{AB68D06B-ECFF-41B8-9E74-98CFDCB9A3C5}" srcOrd="4" destOrd="0" parTransId="{12CD46F2-E517-456F-A1CC-3829BBF60289}" sibTransId="{2F2FD69A-FE06-49EB-AD65-22C0178F4B0E}"/>
    <dgm:cxn modelId="{E560B0EE-ECE1-4445-BA9B-657E7827620E}" type="presOf" srcId="{8DE4FDEA-9A5E-4585-BA6C-7D714A0EF9B8}" destId="{96E06EF9-BC6B-463C-BFD0-45B3CE78F08C}" srcOrd="0" destOrd="0" presId="urn:microsoft.com/office/officeart/2005/8/layout/default"/>
    <dgm:cxn modelId="{F60D6824-AB38-49F5-B52B-13DC20D45872}" type="presParOf" srcId="{F9B59142-FC54-48FD-8CD5-D2F361E59D76}" destId="{E7EEB16F-8FDA-42AD-B999-A5E9E57F10D0}" srcOrd="0" destOrd="0" presId="urn:microsoft.com/office/officeart/2005/8/layout/default"/>
    <dgm:cxn modelId="{82494AD6-9E8B-4DE1-9979-CBB8832C85DD}" type="presParOf" srcId="{F9B59142-FC54-48FD-8CD5-D2F361E59D76}" destId="{252C676E-35D5-4AF7-8D29-957C823082AC}" srcOrd="1" destOrd="0" presId="urn:microsoft.com/office/officeart/2005/8/layout/default"/>
    <dgm:cxn modelId="{8CB0522E-CB2A-4EC5-8AC6-E06005F9C9FB}" type="presParOf" srcId="{F9B59142-FC54-48FD-8CD5-D2F361E59D76}" destId="{EC4B5F3D-A0D2-45E3-804D-E49EA82CBF3C}" srcOrd="2" destOrd="0" presId="urn:microsoft.com/office/officeart/2005/8/layout/default"/>
    <dgm:cxn modelId="{FDE4D06F-98BA-4534-910B-6E50C252A76B}" type="presParOf" srcId="{F9B59142-FC54-48FD-8CD5-D2F361E59D76}" destId="{AC4951C5-8CE8-4414-848D-912C57AE039C}" srcOrd="3" destOrd="0" presId="urn:microsoft.com/office/officeart/2005/8/layout/default"/>
    <dgm:cxn modelId="{32C791DE-E62A-435D-AF98-8AC810CEF0D6}" type="presParOf" srcId="{F9B59142-FC54-48FD-8CD5-D2F361E59D76}" destId="{988D8C48-19AF-4E4D-A5DC-7CCBFA936A5F}" srcOrd="4" destOrd="0" presId="urn:microsoft.com/office/officeart/2005/8/layout/default"/>
    <dgm:cxn modelId="{0D993587-BF32-418B-AB22-0908D5099032}" type="presParOf" srcId="{F9B59142-FC54-48FD-8CD5-D2F361E59D76}" destId="{4BEF3CE0-1789-4FEA-8C0B-9AD33627EE04}" srcOrd="5" destOrd="0" presId="urn:microsoft.com/office/officeart/2005/8/layout/default"/>
    <dgm:cxn modelId="{ACA18DB8-D269-4295-9CE6-DCA56F53DFFF}" type="presParOf" srcId="{F9B59142-FC54-48FD-8CD5-D2F361E59D76}" destId="{37F4B4C7-AE95-492A-9B20-0EC485AA5501}" srcOrd="6" destOrd="0" presId="urn:microsoft.com/office/officeart/2005/8/layout/default"/>
    <dgm:cxn modelId="{33C86AAD-F212-4E28-9859-BF26B3EEE99A}" type="presParOf" srcId="{F9B59142-FC54-48FD-8CD5-D2F361E59D76}" destId="{10CE3EE2-8C04-4412-84BB-EB5EFCBE7F00}" srcOrd="7" destOrd="0" presId="urn:microsoft.com/office/officeart/2005/8/layout/default"/>
    <dgm:cxn modelId="{A3D55533-1863-4D03-B335-CB19B8E2D503}" type="presParOf" srcId="{F9B59142-FC54-48FD-8CD5-D2F361E59D76}" destId="{062C42F0-11D3-49A2-8C44-EEB3968C8867}" srcOrd="8" destOrd="0" presId="urn:microsoft.com/office/officeart/2005/8/layout/default"/>
    <dgm:cxn modelId="{218F7248-B0EA-466D-9F87-9CDA14DBB741}" type="presParOf" srcId="{F9B59142-FC54-48FD-8CD5-D2F361E59D76}" destId="{71BEE885-61C3-4B78-BC5E-3088035C1980}" srcOrd="9" destOrd="0" presId="urn:microsoft.com/office/officeart/2005/8/layout/default"/>
    <dgm:cxn modelId="{26026D6C-9A3A-497C-884E-B9C2E5D5930C}" type="presParOf" srcId="{F9B59142-FC54-48FD-8CD5-D2F361E59D76}" destId="{96E06EF9-BC6B-463C-BFD0-45B3CE78F08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7D90E2-6B7E-4E63-BB43-2F4F1712502B}"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5858C5DE-8779-4874-9C1F-55476D00E0E2}">
      <dgm:prSet phldrT="[Text]" custT="1"/>
      <dgm:spPr/>
      <dgm:t>
        <a:bodyPr/>
        <a:lstStyle/>
        <a:p>
          <a:r>
            <a:rPr lang="en-US" sz="1800" b="1"/>
            <a:t>User Defines General Inputs:</a:t>
          </a:r>
        </a:p>
      </dgm:t>
    </dgm:pt>
    <dgm:pt modelId="{50A9A087-9504-43E5-9285-C666024CDE39}" type="parTrans" cxnId="{EBD19BF0-48ED-47DD-B780-D18ADDD98A20}">
      <dgm:prSet/>
      <dgm:spPr/>
      <dgm:t>
        <a:bodyPr/>
        <a:lstStyle/>
        <a:p>
          <a:endParaRPr lang="en-US"/>
        </a:p>
      </dgm:t>
    </dgm:pt>
    <dgm:pt modelId="{8D871A39-7D25-4BA8-A62F-008D587E4261}" type="sibTrans" cxnId="{EBD19BF0-48ED-47DD-B780-D18ADDD98A20}">
      <dgm:prSet/>
      <dgm:spPr/>
      <dgm:t>
        <a:bodyPr/>
        <a:lstStyle/>
        <a:p>
          <a:endParaRPr lang="en-US"/>
        </a:p>
      </dgm:t>
    </dgm:pt>
    <dgm:pt modelId="{FFCEAAC7-DEF0-46F6-B80F-F90DD80188FB}">
      <dgm:prSet phldrT="[Text]"/>
      <dgm:spPr>
        <a:solidFill>
          <a:schemeClr val="accent6">
            <a:lumMod val="40000"/>
            <a:lumOff val="60000"/>
            <a:alpha val="90000"/>
          </a:schemeClr>
        </a:solidFill>
      </dgm:spPr>
      <dgm:t>
        <a:bodyPr/>
        <a:lstStyle/>
        <a:p>
          <a:r>
            <a:rPr lang="en-US"/>
            <a:t>Contaminant(s) of concern</a:t>
          </a:r>
        </a:p>
      </dgm:t>
    </dgm:pt>
    <dgm:pt modelId="{C1240D9E-97F4-4FBE-B0B7-6093C3D09656}" type="parTrans" cxnId="{6FF60B1E-5811-4455-ADF1-B0D31E248FBE}">
      <dgm:prSet/>
      <dgm:spPr/>
      <dgm:t>
        <a:bodyPr/>
        <a:lstStyle/>
        <a:p>
          <a:endParaRPr lang="en-US"/>
        </a:p>
      </dgm:t>
    </dgm:pt>
    <dgm:pt modelId="{7C4CCC49-2031-4BA1-8C1A-18FE4DB23A85}" type="sibTrans" cxnId="{6FF60B1E-5811-4455-ADF1-B0D31E248FBE}">
      <dgm:prSet/>
      <dgm:spPr/>
      <dgm:t>
        <a:bodyPr/>
        <a:lstStyle/>
        <a:p>
          <a:endParaRPr lang="en-US"/>
        </a:p>
      </dgm:t>
    </dgm:pt>
    <dgm:pt modelId="{DBAD1F1C-59ED-450C-9E31-77AA4101CA7C}">
      <dgm:prSet phldrT="[Text]" custT="1"/>
      <dgm:spPr/>
      <dgm:t>
        <a:bodyPr/>
        <a:lstStyle/>
        <a:p>
          <a:r>
            <a:rPr lang="en-US" sz="1800" b="1"/>
            <a:t>Tool Identifies:</a:t>
          </a:r>
        </a:p>
      </dgm:t>
    </dgm:pt>
    <dgm:pt modelId="{94122922-EB5F-45F1-86BD-FDCD8FA64011}" type="parTrans" cxnId="{CA62228F-270F-4C27-BA07-ED73B3D61D74}">
      <dgm:prSet/>
      <dgm:spPr/>
      <dgm:t>
        <a:bodyPr/>
        <a:lstStyle/>
        <a:p>
          <a:endParaRPr lang="en-US"/>
        </a:p>
      </dgm:t>
    </dgm:pt>
    <dgm:pt modelId="{AE7CB8A8-F5C2-4DA7-B0C4-7BA32D376CF7}" type="sibTrans" cxnId="{CA62228F-270F-4C27-BA07-ED73B3D61D74}">
      <dgm:prSet/>
      <dgm:spPr/>
      <dgm:t>
        <a:bodyPr/>
        <a:lstStyle/>
        <a:p>
          <a:endParaRPr lang="en-US"/>
        </a:p>
      </dgm:t>
    </dgm:pt>
    <dgm:pt modelId="{9EE8051B-B354-4859-95A4-C6FA5A4D31AA}">
      <dgm:prSet phldrT="[Text]"/>
      <dgm:spPr>
        <a:solidFill>
          <a:schemeClr val="accent6">
            <a:lumMod val="40000"/>
            <a:lumOff val="60000"/>
            <a:alpha val="90000"/>
          </a:schemeClr>
        </a:solidFill>
      </dgm:spPr>
      <dgm:t>
        <a:bodyPr/>
        <a:lstStyle/>
        <a:p>
          <a:r>
            <a:rPr lang="en-US"/>
            <a:t>Feasible processes based on feedwater criteria</a:t>
          </a:r>
        </a:p>
      </dgm:t>
    </dgm:pt>
    <dgm:pt modelId="{8817282D-E918-4FE4-9656-0AC247B9A8F3}" type="parTrans" cxnId="{11A4D168-5783-47CE-9F5A-EB629AC8A4BC}">
      <dgm:prSet/>
      <dgm:spPr/>
      <dgm:t>
        <a:bodyPr/>
        <a:lstStyle/>
        <a:p>
          <a:endParaRPr lang="en-US"/>
        </a:p>
      </dgm:t>
    </dgm:pt>
    <dgm:pt modelId="{7C5B9E34-F332-4B62-962D-E2A3C602C93B}" type="sibTrans" cxnId="{11A4D168-5783-47CE-9F5A-EB629AC8A4BC}">
      <dgm:prSet/>
      <dgm:spPr/>
      <dgm:t>
        <a:bodyPr/>
        <a:lstStyle/>
        <a:p>
          <a:endParaRPr lang="en-US"/>
        </a:p>
      </dgm:t>
    </dgm:pt>
    <dgm:pt modelId="{25DEBFBA-EDE5-4153-88FB-2D576D5529E8}">
      <dgm:prSet phldrT="[Text]" custT="1"/>
      <dgm:spPr/>
      <dgm:t>
        <a:bodyPr/>
        <a:lstStyle/>
        <a:p>
          <a:r>
            <a:rPr lang="en-US" sz="1800" b="1"/>
            <a:t>User Defines Process Model Inputs:</a:t>
          </a:r>
        </a:p>
      </dgm:t>
    </dgm:pt>
    <dgm:pt modelId="{20069B93-23F0-4A9D-9D17-D45A05981626}" type="parTrans" cxnId="{0617BD54-2F6D-4458-A6C3-6DA7B53139AE}">
      <dgm:prSet/>
      <dgm:spPr/>
      <dgm:t>
        <a:bodyPr/>
        <a:lstStyle/>
        <a:p>
          <a:endParaRPr lang="en-US"/>
        </a:p>
      </dgm:t>
    </dgm:pt>
    <dgm:pt modelId="{B023CD5A-31AC-4E97-9817-EFACF3A28AEC}" type="sibTrans" cxnId="{0617BD54-2F6D-4458-A6C3-6DA7B53139AE}">
      <dgm:prSet/>
      <dgm:spPr/>
      <dgm:t>
        <a:bodyPr/>
        <a:lstStyle/>
        <a:p>
          <a:endParaRPr lang="en-US"/>
        </a:p>
      </dgm:t>
    </dgm:pt>
    <dgm:pt modelId="{46F695AB-2AD6-40C3-942C-C406B4FF022E}">
      <dgm:prSet phldrT="[Text]"/>
      <dgm:spPr>
        <a:solidFill>
          <a:schemeClr val="accent6">
            <a:lumMod val="40000"/>
            <a:lumOff val="60000"/>
            <a:alpha val="90000"/>
          </a:schemeClr>
        </a:solidFill>
      </dgm:spPr>
      <dgm:t>
        <a:bodyPr/>
        <a:lstStyle/>
        <a:p>
          <a:r>
            <a:rPr lang="en-US"/>
            <a:t>Desired contaminant removal rate</a:t>
          </a:r>
        </a:p>
      </dgm:t>
    </dgm:pt>
    <dgm:pt modelId="{565B99EA-8605-4060-8FD5-6447A17241FC}" type="parTrans" cxnId="{E0A800B4-8D0D-4A06-9A63-A9F688B4FBB3}">
      <dgm:prSet/>
      <dgm:spPr/>
      <dgm:t>
        <a:bodyPr/>
        <a:lstStyle/>
        <a:p>
          <a:endParaRPr lang="en-US"/>
        </a:p>
      </dgm:t>
    </dgm:pt>
    <dgm:pt modelId="{17984A4C-7501-44E9-8D7B-A24AF1738D66}" type="sibTrans" cxnId="{E0A800B4-8D0D-4A06-9A63-A9F688B4FBB3}">
      <dgm:prSet/>
      <dgm:spPr/>
      <dgm:t>
        <a:bodyPr/>
        <a:lstStyle/>
        <a:p>
          <a:endParaRPr lang="en-US"/>
        </a:p>
      </dgm:t>
    </dgm:pt>
    <dgm:pt modelId="{2FCBF552-B96B-4196-B400-E0E79CB405B1}">
      <dgm:prSet phldrT="[Text]"/>
      <dgm:spPr>
        <a:solidFill>
          <a:schemeClr val="accent6">
            <a:lumMod val="40000"/>
            <a:lumOff val="60000"/>
            <a:alpha val="90000"/>
          </a:schemeClr>
        </a:solidFill>
      </dgm:spPr>
      <dgm:t>
        <a:bodyPr/>
        <a:lstStyle/>
        <a:p>
          <a:r>
            <a:rPr lang="en-US"/>
            <a:t>Location</a:t>
          </a:r>
        </a:p>
      </dgm:t>
    </dgm:pt>
    <dgm:pt modelId="{D9182AEA-B151-4B57-92A6-FF94DE14A630}" type="parTrans" cxnId="{C739D3FE-2C11-42E2-948F-F33A0441D691}">
      <dgm:prSet/>
      <dgm:spPr/>
      <dgm:t>
        <a:bodyPr/>
        <a:lstStyle/>
        <a:p>
          <a:endParaRPr lang="en-US"/>
        </a:p>
      </dgm:t>
    </dgm:pt>
    <dgm:pt modelId="{8B6EEF50-E4AA-4C3D-ADBC-E735DC816191}" type="sibTrans" cxnId="{C739D3FE-2C11-42E2-948F-F33A0441D691}">
      <dgm:prSet/>
      <dgm:spPr/>
      <dgm:t>
        <a:bodyPr/>
        <a:lstStyle/>
        <a:p>
          <a:endParaRPr lang="en-US"/>
        </a:p>
      </dgm:t>
    </dgm:pt>
    <dgm:pt modelId="{B04D1D7E-9B30-4461-8EF3-D68F7FA26277}">
      <dgm:prSet phldrT="[Text]"/>
      <dgm:spPr>
        <a:solidFill>
          <a:schemeClr val="accent6">
            <a:lumMod val="40000"/>
            <a:lumOff val="60000"/>
            <a:alpha val="90000"/>
          </a:schemeClr>
        </a:solidFill>
      </dgm:spPr>
      <dgm:t>
        <a:bodyPr/>
        <a:lstStyle/>
        <a:p>
          <a:r>
            <a:rPr lang="en-US"/>
            <a:t>Feedwater characteristics (e.g., TOC, nutrients)</a:t>
          </a:r>
        </a:p>
      </dgm:t>
    </dgm:pt>
    <dgm:pt modelId="{A3A43804-4535-4448-A97C-DC52141041AD}" type="parTrans" cxnId="{3BC88D7F-868B-45D7-8610-51036DCD5210}">
      <dgm:prSet/>
      <dgm:spPr/>
      <dgm:t>
        <a:bodyPr/>
        <a:lstStyle/>
        <a:p>
          <a:endParaRPr lang="en-US"/>
        </a:p>
      </dgm:t>
    </dgm:pt>
    <dgm:pt modelId="{84E49A13-184D-4967-800D-5E8CD605329E}" type="sibTrans" cxnId="{3BC88D7F-868B-45D7-8610-51036DCD5210}">
      <dgm:prSet/>
      <dgm:spPr/>
      <dgm:t>
        <a:bodyPr/>
        <a:lstStyle/>
        <a:p>
          <a:endParaRPr lang="en-US"/>
        </a:p>
      </dgm:t>
    </dgm:pt>
    <dgm:pt modelId="{058BA3D3-761A-4466-A118-41DF2BE46ED3}">
      <dgm:prSet custT="1"/>
      <dgm:spPr/>
      <dgm:t>
        <a:bodyPr/>
        <a:lstStyle/>
        <a:p>
          <a:r>
            <a:rPr lang="en-US" sz="1800" b="1"/>
            <a:t>Tool Generates:</a:t>
          </a:r>
        </a:p>
      </dgm:t>
    </dgm:pt>
    <dgm:pt modelId="{F518A389-863A-420B-B92B-9FCDF07874B8}" type="parTrans" cxnId="{536EDB52-785F-40F7-9336-0C20FBDE8C6B}">
      <dgm:prSet/>
      <dgm:spPr/>
      <dgm:t>
        <a:bodyPr/>
        <a:lstStyle/>
        <a:p>
          <a:endParaRPr lang="en-US"/>
        </a:p>
      </dgm:t>
    </dgm:pt>
    <dgm:pt modelId="{698D7E4E-5BD5-480F-9FF2-EF45598E7344}" type="sibTrans" cxnId="{536EDB52-785F-40F7-9336-0C20FBDE8C6B}">
      <dgm:prSet/>
      <dgm:spPr/>
      <dgm:t>
        <a:bodyPr/>
        <a:lstStyle/>
        <a:p>
          <a:endParaRPr lang="en-US"/>
        </a:p>
      </dgm:t>
    </dgm:pt>
    <dgm:pt modelId="{BD12A4B2-10CC-4CAD-A553-3A186443E2E4}">
      <dgm:prSet phldrT="[Text]"/>
      <dgm:spPr>
        <a:solidFill>
          <a:schemeClr val="accent6">
            <a:lumMod val="40000"/>
            <a:lumOff val="60000"/>
            <a:alpha val="90000"/>
          </a:schemeClr>
        </a:solidFill>
      </dgm:spPr>
      <dgm:t>
        <a:bodyPr/>
        <a:lstStyle/>
        <a:p>
          <a:r>
            <a:rPr lang="en-US"/>
            <a:t>Flow</a:t>
          </a:r>
        </a:p>
      </dgm:t>
    </dgm:pt>
    <dgm:pt modelId="{67C43F7B-BD42-4937-88C8-B475B322E1DB}" type="parTrans" cxnId="{95D5C1F8-65FE-475A-877D-CB2CE36C40C2}">
      <dgm:prSet/>
      <dgm:spPr/>
      <dgm:t>
        <a:bodyPr/>
        <a:lstStyle/>
        <a:p>
          <a:endParaRPr lang="en-US"/>
        </a:p>
      </dgm:t>
    </dgm:pt>
    <dgm:pt modelId="{A7E1D5F4-680B-4798-8A10-6BA684B6C80C}" type="sibTrans" cxnId="{95D5C1F8-65FE-475A-877D-CB2CE36C40C2}">
      <dgm:prSet/>
      <dgm:spPr/>
      <dgm:t>
        <a:bodyPr/>
        <a:lstStyle/>
        <a:p>
          <a:endParaRPr lang="en-US"/>
        </a:p>
      </dgm:t>
    </dgm:pt>
    <dgm:pt modelId="{37B6DADE-CA7F-40F2-A139-BE4A5E4BF698}">
      <dgm:prSet phldrT="[Text]"/>
      <dgm:spPr>
        <a:solidFill>
          <a:schemeClr val="accent6">
            <a:lumMod val="40000"/>
            <a:lumOff val="60000"/>
            <a:alpha val="90000"/>
          </a:schemeClr>
        </a:solidFill>
      </dgm:spPr>
      <dgm:t>
        <a:bodyPr/>
        <a:lstStyle/>
        <a:p>
          <a:r>
            <a:rPr lang="en-US"/>
            <a:t>Approximate cost ranges of each</a:t>
          </a:r>
        </a:p>
      </dgm:t>
    </dgm:pt>
    <dgm:pt modelId="{12ED4209-A6C9-4D8A-90AB-161A27CBD8B1}" type="parTrans" cxnId="{0E60AAC8-ECFE-4425-A917-F3FD6A2096FF}">
      <dgm:prSet/>
      <dgm:spPr/>
      <dgm:t>
        <a:bodyPr/>
        <a:lstStyle/>
        <a:p>
          <a:endParaRPr lang="en-US"/>
        </a:p>
      </dgm:t>
    </dgm:pt>
    <dgm:pt modelId="{F11CD41D-2DFF-440D-B3D5-9A6BD44E3F99}" type="sibTrans" cxnId="{0E60AAC8-ECFE-4425-A917-F3FD6A2096FF}">
      <dgm:prSet/>
      <dgm:spPr/>
      <dgm:t>
        <a:bodyPr/>
        <a:lstStyle/>
        <a:p>
          <a:endParaRPr lang="en-US"/>
        </a:p>
      </dgm:t>
    </dgm:pt>
    <dgm:pt modelId="{A4F957BD-B087-4571-9566-3B571D1B67D1}">
      <dgm:prSet phldrT="[Text]"/>
      <dgm:spPr>
        <a:solidFill>
          <a:schemeClr val="accent6">
            <a:lumMod val="40000"/>
            <a:lumOff val="60000"/>
            <a:alpha val="90000"/>
          </a:schemeClr>
        </a:solidFill>
      </dgm:spPr>
      <dgm:t>
        <a:bodyPr/>
        <a:lstStyle/>
        <a:p>
          <a:r>
            <a:rPr lang="en-US"/>
            <a:t>Approximate effectiveness of each</a:t>
          </a:r>
        </a:p>
      </dgm:t>
    </dgm:pt>
    <dgm:pt modelId="{FE42B238-905A-49F8-ADC7-7A573497AFD8}" type="parTrans" cxnId="{476AA791-7A42-4876-8851-F129BC75C292}">
      <dgm:prSet/>
      <dgm:spPr/>
      <dgm:t>
        <a:bodyPr/>
        <a:lstStyle/>
        <a:p>
          <a:endParaRPr lang="en-US"/>
        </a:p>
      </dgm:t>
    </dgm:pt>
    <dgm:pt modelId="{B536E34D-2D94-41F3-9CE3-6DDFE49861A1}" type="sibTrans" cxnId="{476AA791-7A42-4876-8851-F129BC75C292}">
      <dgm:prSet/>
      <dgm:spPr/>
      <dgm:t>
        <a:bodyPr/>
        <a:lstStyle/>
        <a:p>
          <a:endParaRPr lang="en-US"/>
        </a:p>
      </dgm:t>
    </dgm:pt>
    <dgm:pt modelId="{07B8F9C6-75E3-49C3-9DFD-DF204C62AE93}">
      <dgm:prSet/>
      <dgm:spPr>
        <a:solidFill>
          <a:schemeClr val="accent5">
            <a:lumMod val="40000"/>
            <a:lumOff val="60000"/>
            <a:alpha val="90000"/>
          </a:schemeClr>
        </a:solidFill>
      </dgm:spPr>
      <dgm:t>
        <a:bodyPr/>
        <a:lstStyle/>
        <a:p>
          <a:r>
            <a:rPr lang="en-US"/>
            <a:t>Capital and annual cost estimates</a:t>
          </a:r>
        </a:p>
      </dgm:t>
    </dgm:pt>
    <dgm:pt modelId="{98EBD2B7-605A-4BBF-9643-3F0A03EBC899}" type="parTrans" cxnId="{F4E61329-F007-42F9-96F1-A3FECA7DFBFC}">
      <dgm:prSet/>
      <dgm:spPr/>
      <dgm:t>
        <a:bodyPr/>
        <a:lstStyle/>
        <a:p>
          <a:endParaRPr lang="en-US"/>
        </a:p>
      </dgm:t>
    </dgm:pt>
    <dgm:pt modelId="{09D6B131-C9D9-4D65-BDE6-7687B14F2A56}" type="sibTrans" cxnId="{F4E61329-F007-42F9-96F1-A3FECA7DFBFC}">
      <dgm:prSet/>
      <dgm:spPr/>
      <dgm:t>
        <a:bodyPr/>
        <a:lstStyle/>
        <a:p>
          <a:endParaRPr lang="en-US"/>
        </a:p>
      </dgm:t>
    </dgm:pt>
    <dgm:pt modelId="{8AEDA390-AB3C-4B31-A77B-1B903C6CF201}">
      <dgm:prSet/>
      <dgm:spPr>
        <a:solidFill>
          <a:schemeClr val="accent5">
            <a:lumMod val="40000"/>
            <a:lumOff val="60000"/>
            <a:alpha val="90000"/>
          </a:schemeClr>
        </a:solidFill>
      </dgm:spPr>
      <dgm:t>
        <a:bodyPr/>
        <a:lstStyle/>
        <a:p>
          <a:r>
            <a:rPr lang="en-US"/>
            <a:t>Life cycle impact estimates</a:t>
          </a:r>
        </a:p>
      </dgm:t>
    </dgm:pt>
    <dgm:pt modelId="{4A8B7E4A-1726-49AE-9735-58F73930623A}" type="parTrans" cxnId="{92A2C996-C03C-47FC-9CD7-DA4E7AF5449F}">
      <dgm:prSet/>
      <dgm:spPr/>
      <dgm:t>
        <a:bodyPr/>
        <a:lstStyle/>
        <a:p>
          <a:endParaRPr lang="en-US"/>
        </a:p>
      </dgm:t>
    </dgm:pt>
    <dgm:pt modelId="{FDC46370-BDE5-4BAF-9980-AFF4DE401230}" type="sibTrans" cxnId="{92A2C996-C03C-47FC-9CD7-DA4E7AF5449F}">
      <dgm:prSet/>
      <dgm:spPr/>
      <dgm:t>
        <a:bodyPr/>
        <a:lstStyle/>
        <a:p>
          <a:endParaRPr lang="en-US"/>
        </a:p>
      </dgm:t>
    </dgm:pt>
    <dgm:pt modelId="{12C88B4F-5A9B-49EE-A445-9D79B9D6A227}">
      <dgm:prSet phldrT="[Text]"/>
      <dgm:spPr>
        <a:solidFill>
          <a:schemeClr val="accent6">
            <a:lumMod val="40000"/>
            <a:lumOff val="60000"/>
            <a:alpha val="90000"/>
          </a:schemeClr>
        </a:solidFill>
      </dgm:spPr>
      <dgm:t>
        <a:bodyPr/>
        <a:lstStyle/>
        <a:p>
          <a:r>
            <a:rPr lang="en-US"/>
            <a:t>Process-specific inputs (e.g., dosage rates, retention time, material type, etc.)</a:t>
          </a:r>
        </a:p>
      </dgm:t>
    </dgm:pt>
    <dgm:pt modelId="{30E87B7C-63F8-43F8-88B2-2AEE85D945B2}" type="parTrans" cxnId="{7EF555FD-EF7B-4EA0-928F-19E804F3CBB9}">
      <dgm:prSet/>
      <dgm:spPr/>
      <dgm:t>
        <a:bodyPr/>
        <a:lstStyle/>
        <a:p>
          <a:endParaRPr lang="en-US"/>
        </a:p>
      </dgm:t>
    </dgm:pt>
    <dgm:pt modelId="{A5772795-9482-4F85-8207-B744FD63F4FE}" type="sibTrans" cxnId="{7EF555FD-EF7B-4EA0-928F-19E804F3CBB9}">
      <dgm:prSet/>
      <dgm:spPr/>
      <dgm:t>
        <a:bodyPr/>
        <a:lstStyle/>
        <a:p>
          <a:endParaRPr lang="en-US"/>
        </a:p>
      </dgm:t>
    </dgm:pt>
    <dgm:pt modelId="{2A2D2DBB-EBA1-4076-9D29-9BBEBF83F870}" type="pres">
      <dgm:prSet presAssocID="{A57D90E2-6B7E-4E63-BB43-2F4F1712502B}" presName="linearFlow" presStyleCnt="0">
        <dgm:presLayoutVars>
          <dgm:dir/>
          <dgm:animLvl val="lvl"/>
          <dgm:resizeHandles val="exact"/>
        </dgm:presLayoutVars>
      </dgm:prSet>
      <dgm:spPr/>
    </dgm:pt>
    <dgm:pt modelId="{C3EB6531-D541-4A33-80DC-93AAF7494C62}" type="pres">
      <dgm:prSet presAssocID="{5858C5DE-8779-4874-9C1F-55476D00E0E2}" presName="composite" presStyleCnt="0"/>
      <dgm:spPr/>
    </dgm:pt>
    <dgm:pt modelId="{ADD571B2-2FC3-4E14-ACDE-D1E729D42F9F}" type="pres">
      <dgm:prSet presAssocID="{5858C5DE-8779-4874-9C1F-55476D00E0E2}" presName="parTx" presStyleLbl="node1" presStyleIdx="0" presStyleCnt="4">
        <dgm:presLayoutVars>
          <dgm:chMax val="0"/>
          <dgm:chPref val="0"/>
          <dgm:bulletEnabled val="1"/>
        </dgm:presLayoutVars>
      </dgm:prSet>
      <dgm:spPr/>
    </dgm:pt>
    <dgm:pt modelId="{9CEB59AB-D02C-44CE-A02F-475C182DAC6D}" type="pres">
      <dgm:prSet presAssocID="{5858C5DE-8779-4874-9C1F-55476D00E0E2}" presName="parSh" presStyleLbl="node1" presStyleIdx="0" presStyleCnt="4"/>
      <dgm:spPr/>
    </dgm:pt>
    <dgm:pt modelId="{1C0C349D-2FE5-430F-93D5-462C60570311}" type="pres">
      <dgm:prSet presAssocID="{5858C5DE-8779-4874-9C1F-55476D00E0E2}" presName="desTx" presStyleLbl="fgAcc1" presStyleIdx="0" presStyleCnt="4" custLinFactNeighborX="3295" custLinFactNeighborY="6069">
        <dgm:presLayoutVars>
          <dgm:bulletEnabled val="1"/>
        </dgm:presLayoutVars>
      </dgm:prSet>
      <dgm:spPr/>
    </dgm:pt>
    <dgm:pt modelId="{9ACF355B-0369-43A9-BF95-9A72765808B4}" type="pres">
      <dgm:prSet presAssocID="{8D871A39-7D25-4BA8-A62F-008D587E4261}" presName="sibTrans" presStyleLbl="sibTrans2D1" presStyleIdx="0" presStyleCnt="3"/>
      <dgm:spPr/>
    </dgm:pt>
    <dgm:pt modelId="{0AC3C592-8EAF-4D09-8094-BE3241D7064D}" type="pres">
      <dgm:prSet presAssocID="{8D871A39-7D25-4BA8-A62F-008D587E4261}" presName="connTx" presStyleLbl="sibTrans2D1" presStyleIdx="0" presStyleCnt="3"/>
      <dgm:spPr/>
    </dgm:pt>
    <dgm:pt modelId="{D06D2E34-7404-476C-8B25-F6F36621F980}" type="pres">
      <dgm:prSet presAssocID="{DBAD1F1C-59ED-450C-9E31-77AA4101CA7C}" presName="composite" presStyleCnt="0"/>
      <dgm:spPr/>
    </dgm:pt>
    <dgm:pt modelId="{3C043F2A-6C62-49DC-997A-0C07A832082B}" type="pres">
      <dgm:prSet presAssocID="{DBAD1F1C-59ED-450C-9E31-77AA4101CA7C}" presName="parTx" presStyleLbl="node1" presStyleIdx="0" presStyleCnt="4">
        <dgm:presLayoutVars>
          <dgm:chMax val="0"/>
          <dgm:chPref val="0"/>
          <dgm:bulletEnabled val="1"/>
        </dgm:presLayoutVars>
      </dgm:prSet>
      <dgm:spPr/>
    </dgm:pt>
    <dgm:pt modelId="{C9C026E5-D5AA-43F4-949E-16070698279F}" type="pres">
      <dgm:prSet presAssocID="{DBAD1F1C-59ED-450C-9E31-77AA4101CA7C}" presName="parSh" presStyleLbl="node1" presStyleIdx="1" presStyleCnt="4"/>
      <dgm:spPr/>
    </dgm:pt>
    <dgm:pt modelId="{275255D2-790D-4C19-8272-CDE33B802AE6}" type="pres">
      <dgm:prSet presAssocID="{DBAD1F1C-59ED-450C-9E31-77AA4101CA7C}" presName="desTx" presStyleLbl="fgAcc1" presStyleIdx="1" presStyleCnt="4" custScaleX="105548" custLinFactNeighborX="4943" custLinFactNeighborY="7998">
        <dgm:presLayoutVars>
          <dgm:bulletEnabled val="1"/>
        </dgm:presLayoutVars>
      </dgm:prSet>
      <dgm:spPr/>
    </dgm:pt>
    <dgm:pt modelId="{3C54DEB3-4ABC-446B-BD52-6D42200B9692}" type="pres">
      <dgm:prSet presAssocID="{AE7CB8A8-F5C2-4DA7-B0C4-7BA32D376CF7}" presName="sibTrans" presStyleLbl="sibTrans2D1" presStyleIdx="1" presStyleCnt="3"/>
      <dgm:spPr/>
    </dgm:pt>
    <dgm:pt modelId="{3B4A4C8B-07CA-49A0-A328-8BFCB6D3E455}" type="pres">
      <dgm:prSet presAssocID="{AE7CB8A8-F5C2-4DA7-B0C4-7BA32D376CF7}" presName="connTx" presStyleLbl="sibTrans2D1" presStyleIdx="1" presStyleCnt="3"/>
      <dgm:spPr/>
    </dgm:pt>
    <dgm:pt modelId="{25512EEC-53FC-48F7-BE63-78337C5A38AE}" type="pres">
      <dgm:prSet presAssocID="{25DEBFBA-EDE5-4153-88FB-2D576D5529E8}" presName="composite" presStyleCnt="0"/>
      <dgm:spPr/>
    </dgm:pt>
    <dgm:pt modelId="{3BD9AF00-3F37-4071-A2AC-FA696F1F11B1}" type="pres">
      <dgm:prSet presAssocID="{25DEBFBA-EDE5-4153-88FB-2D576D5529E8}" presName="parTx" presStyleLbl="node1" presStyleIdx="1" presStyleCnt="4">
        <dgm:presLayoutVars>
          <dgm:chMax val="0"/>
          <dgm:chPref val="0"/>
          <dgm:bulletEnabled val="1"/>
        </dgm:presLayoutVars>
      </dgm:prSet>
      <dgm:spPr/>
    </dgm:pt>
    <dgm:pt modelId="{04D89F39-F1A4-4EF5-AC0C-9B203D8FCC3E}" type="pres">
      <dgm:prSet presAssocID="{25DEBFBA-EDE5-4153-88FB-2D576D5529E8}" presName="parSh" presStyleLbl="node1" presStyleIdx="2" presStyleCnt="4"/>
      <dgm:spPr/>
    </dgm:pt>
    <dgm:pt modelId="{73C9AB27-2316-4188-908C-265F0A00FBD2}" type="pres">
      <dgm:prSet presAssocID="{25DEBFBA-EDE5-4153-88FB-2D576D5529E8}" presName="desTx" presStyleLbl="fgAcc1" presStyleIdx="2" presStyleCnt="4" custScaleX="95151" custScaleY="95313" custLinFactNeighborX="3849" custLinFactNeighborY="6855">
        <dgm:presLayoutVars>
          <dgm:bulletEnabled val="1"/>
        </dgm:presLayoutVars>
      </dgm:prSet>
      <dgm:spPr/>
    </dgm:pt>
    <dgm:pt modelId="{03D389C7-BDD8-46D5-B116-0010DDE0EFCF}" type="pres">
      <dgm:prSet presAssocID="{B023CD5A-31AC-4E97-9817-EFACF3A28AEC}" presName="sibTrans" presStyleLbl="sibTrans2D1" presStyleIdx="2" presStyleCnt="3"/>
      <dgm:spPr/>
    </dgm:pt>
    <dgm:pt modelId="{29EB716E-3548-4BD2-A269-862E2D839578}" type="pres">
      <dgm:prSet presAssocID="{B023CD5A-31AC-4E97-9817-EFACF3A28AEC}" presName="connTx" presStyleLbl="sibTrans2D1" presStyleIdx="2" presStyleCnt="3"/>
      <dgm:spPr/>
    </dgm:pt>
    <dgm:pt modelId="{812BC635-1292-4F67-9F2E-C59661A6427B}" type="pres">
      <dgm:prSet presAssocID="{058BA3D3-761A-4466-A118-41DF2BE46ED3}" presName="composite" presStyleCnt="0"/>
      <dgm:spPr/>
    </dgm:pt>
    <dgm:pt modelId="{5A180124-3A0C-4BD9-B13F-2AA315248337}" type="pres">
      <dgm:prSet presAssocID="{058BA3D3-761A-4466-A118-41DF2BE46ED3}" presName="parTx" presStyleLbl="node1" presStyleIdx="2" presStyleCnt="4">
        <dgm:presLayoutVars>
          <dgm:chMax val="0"/>
          <dgm:chPref val="0"/>
          <dgm:bulletEnabled val="1"/>
        </dgm:presLayoutVars>
      </dgm:prSet>
      <dgm:spPr/>
    </dgm:pt>
    <dgm:pt modelId="{3B69A8CB-5222-4985-BDC7-447C350261DF}" type="pres">
      <dgm:prSet presAssocID="{058BA3D3-761A-4466-A118-41DF2BE46ED3}" presName="parSh" presStyleLbl="node1" presStyleIdx="3" presStyleCnt="4"/>
      <dgm:spPr/>
    </dgm:pt>
    <dgm:pt modelId="{7126A086-2E4D-4E90-B13F-7E75DD7551D6}" type="pres">
      <dgm:prSet presAssocID="{058BA3D3-761A-4466-A118-41DF2BE46ED3}" presName="desTx" presStyleLbl="fgAcc1" presStyleIdx="3" presStyleCnt="4" custLinFactNeighborX="-549" custLinFactNeighborY="6475">
        <dgm:presLayoutVars>
          <dgm:bulletEnabled val="1"/>
        </dgm:presLayoutVars>
      </dgm:prSet>
      <dgm:spPr/>
    </dgm:pt>
  </dgm:ptLst>
  <dgm:cxnLst>
    <dgm:cxn modelId="{F817410D-8DD0-414E-AC1B-369CC253AB0B}" type="presOf" srcId="{DBAD1F1C-59ED-450C-9E31-77AA4101CA7C}" destId="{C9C026E5-D5AA-43F4-949E-16070698279F}" srcOrd="1" destOrd="0" presId="urn:microsoft.com/office/officeart/2005/8/layout/process3"/>
    <dgm:cxn modelId="{52FE4C15-2ABB-477E-8528-48BA79987448}" type="presOf" srcId="{9EE8051B-B354-4859-95A4-C6FA5A4D31AA}" destId="{275255D2-790D-4C19-8272-CDE33B802AE6}" srcOrd="0" destOrd="0" presId="urn:microsoft.com/office/officeart/2005/8/layout/process3"/>
    <dgm:cxn modelId="{4C793D1D-75B9-4167-AFD3-08DFF12413A7}" type="presOf" srcId="{AE7CB8A8-F5C2-4DA7-B0C4-7BA32D376CF7}" destId="{3C54DEB3-4ABC-446B-BD52-6D42200B9692}" srcOrd="0" destOrd="0" presId="urn:microsoft.com/office/officeart/2005/8/layout/process3"/>
    <dgm:cxn modelId="{6FF60B1E-5811-4455-ADF1-B0D31E248FBE}" srcId="{5858C5DE-8779-4874-9C1F-55476D00E0E2}" destId="{FFCEAAC7-DEF0-46F6-B80F-F90DD80188FB}" srcOrd="0" destOrd="0" parTransId="{C1240D9E-97F4-4FBE-B0B7-6093C3D09656}" sibTransId="{7C4CCC49-2031-4BA1-8C1A-18FE4DB23A85}"/>
    <dgm:cxn modelId="{846EB723-65FF-4064-B82B-415EEF4C0CBE}" type="presOf" srcId="{DBAD1F1C-59ED-450C-9E31-77AA4101CA7C}" destId="{3C043F2A-6C62-49DC-997A-0C07A832082B}" srcOrd="0" destOrd="0" presId="urn:microsoft.com/office/officeart/2005/8/layout/process3"/>
    <dgm:cxn modelId="{F4E61329-F007-42F9-96F1-A3FECA7DFBFC}" srcId="{058BA3D3-761A-4466-A118-41DF2BE46ED3}" destId="{07B8F9C6-75E3-49C3-9DFD-DF204C62AE93}" srcOrd="0" destOrd="0" parTransId="{98EBD2B7-605A-4BBF-9643-3F0A03EBC899}" sibTransId="{09D6B131-C9D9-4D65-BDE6-7687B14F2A56}"/>
    <dgm:cxn modelId="{8110CA2E-83D7-49BF-A947-12138570900D}" type="presOf" srcId="{37B6DADE-CA7F-40F2-A139-BE4A5E4BF698}" destId="{275255D2-790D-4C19-8272-CDE33B802AE6}" srcOrd="0" destOrd="1" presId="urn:microsoft.com/office/officeart/2005/8/layout/process3"/>
    <dgm:cxn modelId="{1C48C332-26FE-4BED-BC4D-81309DA193B8}" type="presOf" srcId="{5858C5DE-8779-4874-9C1F-55476D00E0E2}" destId="{9CEB59AB-D02C-44CE-A02F-475C182DAC6D}" srcOrd="1" destOrd="0" presId="urn:microsoft.com/office/officeart/2005/8/layout/process3"/>
    <dgm:cxn modelId="{78D1563F-7F2F-4563-8A32-E4BF67F621C5}" type="presOf" srcId="{B023CD5A-31AC-4E97-9817-EFACF3A28AEC}" destId="{29EB716E-3548-4BD2-A269-862E2D839578}" srcOrd="1" destOrd="0" presId="urn:microsoft.com/office/officeart/2005/8/layout/process3"/>
    <dgm:cxn modelId="{9234CA3F-7877-4EEE-9114-96A1F6CEF607}" type="presOf" srcId="{B023CD5A-31AC-4E97-9817-EFACF3A28AEC}" destId="{03D389C7-BDD8-46D5-B116-0010DDE0EFCF}" srcOrd="0" destOrd="0" presId="urn:microsoft.com/office/officeart/2005/8/layout/process3"/>
    <dgm:cxn modelId="{6CB65146-0B0E-4D5A-97FF-10A8C1074875}" type="presOf" srcId="{07B8F9C6-75E3-49C3-9DFD-DF204C62AE93}" destId="{7126A086-2E4D-4E90-B13F-7E75DD7551D6}" srcOrd="0" destOrd="0" presId="urn:microsoft.com/office/officeart/2005/8/layout/process3"/>
    <dgm:cxn modelId="{77E23B48-A739-4442-AD06-7EB6D72E76C9}" type="presOf" srcId="{5858C5DE-8779-4874-9C1F-55476D00E0E2}" destId="{ADD571B2-2FC3-4E14-ACDE-D1E729D42F9F}" srcOrd="0" destOrd="0" presId="urn:microsoft.com/office/officeart/2005/8/layout/process3"/>
    <dgm:cxn modelId="{11A4D168-5783-47CE-9F5A-EB629AC8A4BC}" srcId="{DBAD1F1C-59ED-450C-9E31-77AA4101CA7C}" destId="{9EE8051B-B354-4859-95A4-C6FA5A4D31AA}" srcOrd="0" destOrd="0" parTransId="{8817282D-E918-4FE4-9656-0AC247B9A8F3}" sibTransId="{7C5B9E34-F332-4B62-962D-E2A3C602C93B}"/>
    <dgm:cxn modelId="{28BF3C6F-B3C2-45AE-8926-F2C64CC17B9D}" type="presOf" srcId="{25DEBFBA-EDE5-4153-88FB-2D576D5529E8}" destId="{3BD9AF00-3F37-4071-A2AC-FA696F1F11B1}" srcOrd="0" destOrd="0" presId="urn:microsoft.com/office/officeart/2005/8/layout/process3"/>
    <dgm:cxn modelId="{38D8C66F-CB5C-49BE-9717-0F48C5AAE48E}" type="presOf" srcId="{AE7CB8A8-F5C2-4DA7-B0C4-7BA32D376CF7}" destId="{3B4A4C8B-07CA-49A0-A328-8BFCB6D3E455}" srcOrd="1" destOrd="0" presId="urn:microsoft.com/office/officeart/2005/8/layout/process3"/>
    <dgm:cxn modelId="{536EDB52-785F-40F7-9336-0C20FBDE8C6B}" srcId="{A57D90E2-6B7E-4E63-BB43-2F4F1712502B}" destId="{058BA3D3-761A-4466-A118-41DF2BE46ED3}" srcOrd="3" destOrd="0" parTransId="{F518A389-863A-420B-B92B-9FCDF07874B8}" sibTransId="{698D7E4E-5BD5-480F-9FF2-EF45598E7344}"/>
    <dgm:cxn modelId="{0617BD54-2F6D-4458-A6C3-6DA7B53139AE}" srcId="{A57D90E2-6B7E-4E63-BB43-2F4F1712502B}" destId="{25DEBFBA-EDE5-4153-88FB-2D576D5529E8}" srcOrd="2" destOrd="0" parTransId="{20069B93-23F0-4A9D-9D17-D45A05981626}" sibTransId="{B023CD5A-31AC-4E97-9817-EFACF3A28AEC}"/>
    <dgm:cxn modelId="{4D344A7C-39FB-4B10-89AD-B1A97D32F0C9}" type="presOf" srcId="{8AEDA390-AB3C-4B31-A77B-1B903C6CF201}" destId="{7126A086-2E4D-4E90-B13F-7E75DD7551D6}" srcOrd="0" destOrd="1" presId="urn:microsoft.com/office/officeart/2005/8/layout/process3"/>
    <dgm:cxn modelId="{3BC88D7F-868B-45D7-8610-51036DCD5210}" srcId="{5858C5DE-8779-4874-9C1F-55476D00E0E2}" destId="{B04D1D7E-9B30-4461-8EF3-D68F7FA26277}" srcOrd="3" destOrd="0" parTransId="{A3A43804-4535-4448-A97C-DC52141041AD}" sibTransId="{84E49A13-184D-4967-800D-5E8CD605329E}"/>
    <dgm:cxn modelId="{8B945987-C3D5-4F7B-B4CA-466D09909813}" type="presOf" srcId="{8D871A39-7D25-4BA8-A62F-008D587E4261}" destId="{9ACF355B-0369-43A9-BF95-9A72765808B4}" srcOrd="0" destOrd="0" presId="urn:microsoft.com/office/officeart/2005/8/layout/process3"/>
    <dgm:cxn modelId="{C515E48A-29DA-4DC9-A110-02A911B08800}" type="presOf" srcId="{058BA3D3-761A-4466-A118-41DF2BE46ED3}" destId="{3B69A8CB-5222-4985-BDC7-447C350261DF}" srcOrd="1" destOrd="0" presId="urn:microsoft.com/office/officeart/2005/8/layout/process3"/>
    <dgm:cxn modelId="{CA62228F-270F-4C27-BA07-ED73B3D61D74}" srcId="{A57D90E2-6B7E-4E63-BB43-2F4F1712502B}" destId="{DBAD1F1C-59ED-450C-9E31-77AA4101CA7C}" srcOrd="1" destOrd="0" parTransId="{94122922-EB5F-45F1-86BD-FDCD8FA64011}" sibTransId="{AE7CB8A8-F5C2-4DA7-B0C4-7BA32D376CF7}"/>
    <dgm:cxn modelId="{476AA791-7A42-4876-8851-F129BC75C292}" srcId="{DBAD1F1C-59ED-450C-9E31-77AA4101CA7C}" destId="{A4F957BD-B087-4571-9566-3B571D1B67D1}" srcOrd="2" destOrd="0" parTransId="{FE42B238-905A-49F8-ADC7-7A573497AFD8}" sibTransId="{B536E34D-2D94-41F3-9CE3-6DDFE49861A1}"/>
    <dgm:cxn modelId="{92A2C996-C03C-47FC-9CD7-DA4E7AF5449F}" srcId="{058BA3D3-761A-4466-A118-41DF2BE46ED3}" destId="{8AEDA390-AB3C-4B31-A77B-1B903C6CF201}" srcOrd="1" destOrd="0" parTransId="{4A8B7E4A-1726-49AE-9735-58F73930623A}" sibTransId="{FDC46370-BDE5-4BAF-9980-AFF4DE401230}"/>
    <dgm:cxn modelId="{CCC33CA3-5DC2-4200-8267-FFF6AF844378}" type="presOf" srcId="{A57D90E2-6B7E-4E63-BB43-2F4F1712502B}" destId="{2A2D2DBB-EBA1-4076-9D29-9BBEBF83F870}" srcOrd="0" destOrd="0" presId="urn:microsoft.com/office/officeart/2005/8/layout/process3"/>
    <dgm:cxn modelId="{5DE6D9B1-9638-4103-9975-99552349A068}" type="presOf" srcId="{FFCEAAC7-DEF0-46F6-B80F-F90DD80188FB}" destId="{1C0C349D-2FE5-430F-93D5-462C60570311}" srcOrd="0" destOrd="0" presId="urn:microsoft.com/office/officeart/2005/8/layout/process3"/>
    <dgm:cxn modelId="{E0A800B4-8D0D-4A06-9A63-A9F688B4FBB3}" srcId="{25DEBFBA-EDE5-4153-88FB-2D576D5529E8}" destId="{46F695AB-2AD6-40C3-942C-C406B4FF022E}" srcOrd="0" destOrd="0" parTransId="{565B99EA-8605-4060-8FD5-6447A17241FC}" sibTransId="{17984A4C-7501-44E9-8D7B-A24AF1738D66}"/>
    <dgm:cxn modelId="{079A8FB8-30E8-4436-BB1E-A87A151B9F12}" type="presOf" srcId="{B04D1D7E-9B30-4461-8EF3-D68F7FA26277}" destId="{1C0C349D-2FE5-430F-93D5-462C60570311}" srcOrd="0" destOrd="3" presId="urn:microsoft.com/office/officeart/2005/8/layout/process3"/>
    <dgm:cxn modelId="{49294FBE-2896-4CEB-B041-63F5208D2BE4}" type="presOf" srcId="{25DEBFBA-EDE5-4153-88FB-2D576D5529E8}" destId="{04D89F39-F1A4-4EF5-AC0C-9B203D8FCC3E}" srcOrd="1" destOrd="0" presId="urn:microsoft.com/office/officeart/2005/8/layout/process3"/>
    <dgm:cxn modelId="{D9AA25C3-4EF6-4967-A2EF-B51844FD9394}" type="presOf" srcId="{A4F957BD-B087-4571-9566-3B571D1B67D1}" destId="{275255D2-790D-4C19-8272-CDE33B802AE6}" srcOrd="0" destOrd="2" presId="urn:microsoft.com/office/officeart/2005/8/layout/process3"/>
    <dgm:cxn modelId="{0E60AAC8-ECFE-4425-A917-F3FD6A2096FF}" srcId="{DBAD1F1C-59ED-450C-9E31-77AA4101CA7C}" destId="{37B6DADE-CA7F-40F2-A139-BE4A5E4BF698}" srcOrd="1" destOrd="0" parTransId="{12ED4209-A6C9-4D8A-90AB-161A27CBD8B1}" sibTransId="{F11CD41D-2DFF-440D-B3D5-9A6BD44E3F99}"/>
    <dgm:cxn modelId="{40755BCE-4149-4956-B340-5D0635C9E00C}" type="presOf" srcId="{8D871A39-7D25-4BA8-A62F-008D587E4261}" destId="{0AC3C592-8EAF-4D09-8094-BE3241D7064D}" srcOrd="1" destOrd="0" presId="urn:microsoft.com/office/officeart/2005/8/layout/process3"/>
    <dgm:cxn modelId="{B1B2B6D7-89BA-4073-8708-89EB16C32439}" type="presOf" srcId="{12C88B4F-5A9B-49EE-A445-9D79B9D6A227}" destId="{73C9AB27-2316-4188-908C-265F0A00FBD2}" srcOrd="0" destOrd="1" presId="urn:microsoft.com/office/officeart/2005/8/layout/process3"/>
    <dgm:cxn modelId="{4A6C09E0-A192-47EB-8189-48733C445729}" type="presOf" srcId="{46F695AB-2AD6-40C3-942C-C406B4FF022E}" destId="{73C9AB27-2316-4188-908C-265F0A00FBD2}" srcOrd="0" destOrd="0" presId="urn:microsoft.com/office/officeart/2005/8/layout/process3"/>
    <dgm:cxn modelId="{6412F9E1-D910-4E76-A31C-661F0383A1B3}" type="presOf" srcId="{BD12A4B2-10CC-4CAD-A553-3A186443E2E4}" destId="{1C0C349D-2FE5-430F-93D5-462C60570311}" srcOrd="0" destOrd="2" presId="urn:microsoft.com/office/officeart/2005/8/layout/process3"/>
    <dgm:cxn modelId="{EBD19BF0-48ED-47DD-B780-D18ADDD98A20}" srcId="{A57D90E2-6B7E-4E63-BB43-2F4F1712502B}" destId="{5858C5DE-8779-4874-9C1F-55476D00E0E2}" srcOrd="0" destOrd="0" parTransId="{50A9A087-9504-43E5-9285-C666024CDE39}" sibTransId="{8D871A39-7D25-4BA8-A62F-008D587E4261}"/>
    <dgm:cxn modelId="{108816F8-FCEC-4762-BA90-C3A0CB3C7943}" type="presOf" srcId="{058BA3D3-761A-4466-A118-41DF2BE46ED3}" destId="{5A180124-3A0C-4BD9-B13F-2AA315248337}" srcOrd="0" destOrd="0" presId="urn:microsoft.com/office/officeart/2005/8/layout/process3"/>
    <dgm:cxn modelId="{95D5C1F8-65FE-475A-877D-CB2CE36C40C2}" srcId="{5858C5DE-8779-4874-9C1F-55476D00E0E2}" destId="{BD12A4B2-10CC-4CAD-A553-3A186443E2E4}" srcOrd="2" destOrd="0" parTransId="{67C43F7B-BD42-4937-88C8-B475B322E1DB}" sibTransId="{A7E1D5F4-680B-4798-8A10-6BA684B6C80C}"/>
    <dgm:cxn modelId="{969BFEFB-0DA0-4B25-BF72-44DA41331600}" type="presOf" srcId="{2FCBF552-B96B-4196-B400-E0E79CB405B1}" destId="{1C0C349D-2FE5-430F-93D5-462C60570311}" srcOrd="0" destOrd="1" presId="urn:microsoft.com/office/officeart/2005/8/layout/process3"/>
    <dgm:cxn modelId="{7EF555FD-EF7B-4EA0-928F-19E804F3CBB9}" srcId="{25DEBFBA-EDE5-4153-88FB-2D576D5529E8}" destId="{12C88B4F-5A9B-49EE-A445-9D79B9D6A227}" srcOrd="1" destOrd="0" parTransId="{30E87B7C-63F8-43F8-88B2-2AEE85D945B2}" sibTransId="{A5772795-9482-4F85-8207-B744FD63F4FE}"/>
    <dgm:cxn modelId="{C739D3FE-2C11-42E2-948F-F33A0441D691}" srcId="{5858C5DE-8779-4874-9C1F-55476D00E0E2}" destId="{2FCBF552-B96B-4196-B400-E0E79CB405B1}" srcOrd="1" destOrd="0" parTransId="{D9182AEA-B151-4B57-92A6-FF94DE14A630}" sibTransId="{8B6EEF50-E4AA-4C3D-ADBC-E735DC816191}"/>
    <dgm:cxn modelId="{15B7BD26-DFC8-40A9-9EE8-85E44F2C1D86}" type="presParOf" srcId="{2A2D2DBB-EBA1-4076-9D29-9BBEBF83F870}" destId="{C3EB6531-D541-4A33-80DC-93AAF7494C62}" srcOrd="0" destOrd="0" presId="urn:microsoft.com/office/officeart/2005/8/layout/process3"/>
    <dgm:cxn modelId="{77A8D641-1257-4CD1-9551-A559D836EDAD}" type="presParOf" srcId="{C3EB6531-D541-4A33-80DC-93AAF7494C62}" destId="{ADD571B2-2FC3-4E14-ACDE-D1E729D42F9F}" srcOrd="0" destOrd="0" presId="urn:microsoft.com/office/officeart/2005/8/layout/process3"/>
    <dgm:cxn modelId="{0F5E8D9F-54F5-4E59-B38E-BAD951076F0E}" type="presParOf" srcId="{C3EB6531-D541-4A33-80DC-93AAF7494C62}" destId="{9CEB59AB-D02C-44CE-A02F-475C182DAC6D}" srcOrd="1" destOrd="0" presId="urn:microsoft.com/office/officeart/2005/8/layout/process3"/>
    <dgm:cxn modelId="{E141449A-DF99-4039-A286-DA3708063068}" type="presParOf" srcId="{C3EB6531-D541-4A33-80DC-93AAF7494C62}" destId="{1C0C349D-2FE5-430F-93D5-462C60570311}" srcOrd="2" destOrd="0" presId="urn:microsoft.com/office/officeart/2005/8/layout/process3"/>
    <dgm:cxn modelId="{2D917F2C-4BB5-4DE8-9660-4FC24617AFF8}" type="presParOf" srcId="{2A2D2DBB-EBA1-4076-9D29-9BBEBF83F870}" destId="{9ACF355B-0369-43A9-BF95-9A72765808B4}" srcOrd="1" destOrd="0" presId="urn:microsoft.com/office/officeart/2005/8/layout/process3"/>
    <dgm:cxn modelId="{A8082025-6D0D-492D-BBB1-A7CA1EB0EA77}" type="presParOf" srcId="{9ACF355B-0369-43A9-BF95-9A72765808B4}" destId="{0AC3C592-8EAF-4D09-8094-BE3241D7064D}" srcOrd="0" destOrd="0" presId="urn:microsoft.com/office/officeart/2005/8/layout/process3"/>
    <dgm:cxn modelId="{4BC47C46-AD74-4E64-AED5-982C496BAA3B}" type="presParOf" srcId="{2A2D2DBB-EBA1-4076-9D29-9BBEBF83F870}" destId="{D06D2E34-7404-476C-8B25-F6F36621F980}" srcOrd="2" destOrd="0" presId="urn:microsoft.com/office/officeart/2005/8/layout/process3"/>
    <dgm:cxn modelId="{C83E304F-A3A9-4A14-B875-28A3D0BBC0C1}" type="presParOf" srcId="{D06D2E34-7404-476C-8B25-F6F36621F980}" destId="{3C043F2A-6C62-49DC-997A-0C07A832082B}" srcOrd="0" destOrd="0" presId="urn:microsoft.com/office/officeart/2005/8/layout/process3"/>
    <dgm:cxn modelId="{8F451B0A-92DD-4BF0-91F9-B822F6C7A0D7}" type="presParOf" srcId="{D06D2E34-7404-476C-8B25-F6F36621F980}" destId="{C9C026E5-D5AA-43F4-949E-16070698279F}" srcOrd="1" destOrd="0" presId="urn:microsoft.com/office/officeart/2005/8/layout/process3"/>
    <dgm:cxn modelId="{2138C8EE-E1B3-4314-8BFD-0BC5BA6146E6}" type="presParOf" srcId="{D06D2E34-7404-476C-8B25-F6F36621F980}" destId="{275255D2-790D-4C19-8272-CDE33B802AE6}" srcOrd="2" destOrd="0" presId="urn:microsoft.com/office/officeart/2005/8/layout/process3"/>
    <dgm:cxn modelId="{BBECBEE7-9681-4C1C-A450-BF62A3A49B2D}" type="presParOf" srcId="{2A2D2DBB-EBA1-4076-9D29-9BBEBF83F870}" destId="{3C54DEB3-4ABC-446B-BD52-6D42200B9692}" srcOrd="3" destOrd="0" presId="urn:microsoft.com/office/officeart/2005/8/layout/process3"/>
    <dgm:cxn modelId="{84986F92-7E33-4282-96E3-7D3A31443E7B}" type="presParOf" srcId="{3C54DEB3-4ABC-446B-BD52-6D42200B9692}" destId="{3B4A4C8B-07CA-49A0-A328-8BFCB6D3E455}" srcOrd="0" destOrd="0" presId="urn:microsoft.com/office/officeart/2005/8/layout/process3"/>
    <dgm:cxn modelId="{2F81CA1B-05B7-40E4-9D84-17142E1F0B36}" type="presParOf" srcId="{2A2D2DBB-EBA1-4076-9D29-9BBEBF83F870}" destId="{25512EEC-53FC-48F7-BE63-78337C5A38AE}" srcOrd="4" destOrd="0" presId="urn:microsoft.com/office/officeart/2005/8/layout/process3"/>
    <dgm:cxn modelId="{D8F8EC9C-E520-4D0B-9994-280890B89CB6}" type="presParOf" srcId="{25512EEC-53FC-48F7-BE63-78337C5A38AE}" destId="{3BD9AF00-3F37-4071-A2AC-FA696F1F11B1}" srcOrd="0" destOrd="0" presId="urn:microsoft.com/office/officeart/2005/8/layout/process3"/>
    <dgm:cxn modelId="{38790FB6-1657-4CA9-B29C-02AFEC844056}" type="presParOf" srcId="{25512EEC-53FC-48F7-BE63-78337C5A38AE}" destId="{04D89F39-F1A4-4EF5-AC0C-9B203D8FCC3E}" srcOrd="1" destOrd="0" presId="urn:microsoft.com/office/officeart/2005/8/layout/process3"/>
    <dgm:cxn modelId="{ABD3A59C-804C-47EB-87CA-0859BCAC0C10}" type="presParOf" srcId="{25512EEC-53FC-48F7-BE63-78337C5A38AE}" destId="{73C9AB27-2316-4188-908C-265F0A00FBD2}" srcOrd="2" destOrd="0" presId="urn:microsoft.com/office/officeart/2005/8/layout/process3"/>
    <dgm:cxn modelId="{B636A15E-D531-4A0A-9EFD-3B333C1E3865}" type="presParOf" srcId="{2A2D2DBB-EBA1-4076-9D29-9BBEBF83F870}" destId="{03D389C7-BDD8-46D5-B116-0010DDE0EFCF}" srcOrd="5" destOrd="0" presId="urn:microsoft.com/office/officeart/2005/8/layout/process3"/>
    <dgm:cxn modelId="{A376A06A-96C6-4DAD-9710-51A2D58E67F8}" type="presParOf" srcId="{03D389C7-BDD8-46D5-B116-0010DDE0EFCF}" destId="{29EB716E-3548-4BD2-A269-862E2D839578}" srcOrd="0" destOrd="0" presId="urn:microsoft.com/office/officeart/2005/8/layout/process3"/>
    <dgm:cxn modelId="{98F631F7-5BFC-43D7-96B8-D5213C01E431}" type="presParOf" srcId="{2A2D2DBB-EBA1-4076-9D29-9BBEBF83F870}" destId="{812BC635-1292-4F67-9F2E-C59661A6427B}" srcOrd="6" destOrd="0" presId="urn:microsoft.com/office/officeart/2005/8/layout/process3"/>
    <dgm:cxn modelId="{D4F33546-5566-40A2-BB09-1FEBE31E12D7}" type="presParOf" srcId="{812BC635-1292-4F67-9F2E-C59661A6427B}" destId="{5A180124-3A0C-4BD9-B13F-2AA315248337}" srcOrd="0" destOrd="0" presId="urn:microsoft.com/office/officeart/2005/8/layout/process3"/>
    <dgm:cxn modelId="{8B09560E-9228-4A64-9CBC-94E3ABCAE0BF}" type="presParOf" srcId="{812BC635-1292-4F67-9F2E-C59661A6427B}" destId="{3B69A8CB-5222-4985-BDC7-447C350261DF}" srcOrd="1" destOrd="0" presId="urn:microsoft.com/office/officeart/2005/8/layout/process3"/>
    <dgm:cxn modelId="{24F94B21-D893-40CB-80BA-FF8AD1ACD4D5}" type="presParOf" srcId="{812BC635-1292-4F67-9F2E-C59661A6427B}" destId="{7126A086-2E4D-4E90-B13F-7E75DD7551D6}"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EB16F-8FDA-42AD-B999-A5E9E57F10D0}">
      <dsp:nvSpPr>
        <dsp:cNvPr id="0" name=""/>
        <dsp:cNvSpPr/>
      </dsp:nvSpPr>
      <dsp:spPr>
        <a:xfrm>
          <a:off x="0" y="181073"/>
          <a:ext cx="3339703" cy="200382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defRPr cap="all"/>
          </a:pPr>
          <a:r>
            <a:rPr lang="en-US" sz="3100" b="1" kern="1200" dirty="0"/>
            <a:t>Outreach Support</a:t>
          </a:r>
        </a:p>
      </dsp:txBody>
      <dsp:txXfrm>
        <a:off x="0" y="181073"/>
        <a:ext cx="3339703" cy="2003821"/>
      </dsp:txXfrm>
    </dsp:sp>
    <dsp:sp modelId="{EC4B5F3D-A0D2-45E3-804D-E49EA82CBF3C}">
      <dsp:nvSpPr>
        <dsp:cNvPr id="0" name=""/>
        <dsp:cNvSpPr/>
      </dsp:nvSpPr>
      <dsp:spPr>
        <a:xfrm>
          <a:off x="3673673" y="181073"/>
          <a:ext cx="3339703" cy="2003821"/>
        </a:xfrm>
        <a:prstGeom prst="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defRPr cap="all"/>
          </a:pPr>
          <a:r>
            <a:rPr lang="en-US" sz="3100" b="1" kern="1200"/>
            <a:t>Eligibility Decision Tool</a:t>
          </a:r>
        </a:p>
      </dsp:txBody>
      <dsp:txXfrm>
        <a:off x="3673673" y="181073"/>
        <a:ext cx="3339703" cy="2003821"/>
      </dsp:txXfrm>
    </dsp:sp>
    <dsp:sp modelId="{988D8C48-19AF-4E4D-A5DC-7CCBFA936A5F}">
      <dsp:nvSpPr>
        <dsp:cNvPr id="0" name=""/>
        <dsp:cNvSpPr/>
      </dsp:nvSpPr>
      <dsp:spPr>
        <a:xfrm>
          <a:off x="7347346" y="181073"/>
          <a:ext cx="3339703" cy="2003821"/>
        </a:xfrm>
        <a:prstGeom prst="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defRPr cap="all"/>
          </a:pPr>
          <a:r>
            <a:rPr lang="en-US" sz="3100" b="1" kern="1200"/>
            <a:t>PPCP Technology Brief</a:t>
          </a:r>
        </a:p>
      </dsp:txBody>
      <dsp:txXfrm>
        <a:off x="7347346" y="181073"/>
        <a:ext cx="3339703" cy="2003821"/>
      </dsp:txXfrm>
    </dsp:sp>
    <dsp:sp modelId="{37F4B4C7-AE95-492A-9B20-0EC485AA5501}">
      <dsp:nvSpPr>
        <dsp:cNvPr id="0" name=""/>
        <dsp:cNvSpPr/>
      </dsp:nvSpPr>
      <dsp:spPr>
        <a:xfrm>
          <a:off x="0" y="2518866"/>
          <a:ext cx="3339703" cy="2003821"/>
        </a:xfrm>
        <a:prstGeom prst="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defRPr cap="all"/>
          </a:pPr>
          <a:r>
            <a:rPr lang="en-US" sz="3100" b="1" kern="1200"/>
            <a:t>Technology Effectiveness for EC Framework</a:t>
          </a:r>
        </a:p>
      </dsp:txBody>
      <dsp:txXfrm>
        <a:off x="0" y="2518866"/>
        <a:ext cx="3339703" cy="2003821"/>
      </dsp:txXfrm>
    </dsp:sp>
    <dsp:sp modelId="{062C42F0-11D3-49A2-8C44-EEB3968C8867}">
      <dsp:nvSpPr>
        <dsp:cNvPr id="0" name=""/>
        <dsp:cNvSpPr/>
      </dsp:nvSpPr>
      <dsp:spPr>
        <a:xfrm>
          <a:off x="3673673" y="2518866"/>
          <a:ext cx="3339703" cy="2003821"/>
        </a:xfrm>
        <a:prstGeom prst="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defRPr cap="all"/>
          </a:pPr>
          <a:r>
            <a:rPr lang="en-US" sz="3100" b="1" kern="1200"/>
            <a:t>Emerging Contaminants &amp; PPL Connection Tool</a:t>
          </a:r>
        </a:p>
      </dsp:txBody>
      <dsp:txXfrm>
        <a:off x="3673673" y="2518866"/>
        <a:ext cx="3339703" cy="2003821"/>
      </dsp:txXfrm>
    </dsp:sp>
    <dsp:sp modelId="{96E06EF9-BC6B-463C-BFD0-45B3CE78F08C}">
      <dsp:nvSpPr>
        <dsp:cNvPr id="0" name=""/>
        <dsp:cNvSpPr/>
      </dsp:nvSpPr>
      <dsp:spPr>
        <a:xfrm>
          <a:off x="7347346" y="2518866"/>
          <a:ext cx="3339703" cy="2003821"/>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defRPr cap="all"/>
          </a:pPr>
          <a:r>
            <a:rPr lang="en-US" sz="3100" b="1" kern="1200">
              <a:latin typeface="Calibri"/>
              <a:cs typeface="Calibri"/>
            </a:rPr>
            <a:t>EC Project Case Studies</a:t>
          </a:r>
          <a:endParaRPr lang="en-US" sz="3100" b="1" kern="1200">
            <a:latin typeface="Calibri Light" panose="020F0302020204030204"/>
          </a:endParaRPr>
        </a:p>
      </dsp:txBody>
      <dsp:txXfrm>
        <a:off x="7347346" y="2518866"/>
        <a:ext cx="3339703" cy="2003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B59AB-D02C-44CE-A02F-475C182DAC6D}">
      <dsp:nvSpPr>
        <dsp:cNvPr id="0" name=""/>
        <dsp:cNvSpPr/>
      </dsp:nvSpPr>
      <dsp:spPr>
        <a:xfrm>
          <a:off x="4754" y="748740"/>
          <a:ext cx="1740639" cy="6727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b="1" kern="1200"/>
            <a:t>User Defines General Inputs:</a:t>
          </a:r>
        </a:p>
      </dsp:txBody>
      <dsp:txXfrm>
        <a:off x="4754" y="748740"/>
        <a:ext cx="1740639" cy="448515"/>
      </dsp:txXfrm>
    </dsp:sp>
    <dsp:sp modelId="{1C0C349D-2FE5-430F-93D5-462C60570311}">
      <dsp:nvSpPr>
        <dsp:cNvPr id="0" name=""/>
        <dsp:cNvSpPr/>
      </dsp:nvSpPr>
      <dsp:spPr>
        <a:xfrm>
          <a:off x="418624" y="1349034"/>
          <a:ext cx="1740639" cy="2500875"/>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Contaminant(s) of concern</a:t>
          </a:r>
        </a:p>
        <a:p>
          <a:pPr marL="114300" lvl="1" indent="-114300" algn="l" defTabSz="666750">
            <a:lnSpc>
              <a:spcPct val="90000"/>
            </a:lnSpc>
            <a:spcBef>
              <a:spcPct val="0"/>
            </a:spcBef>
            <a:spcAft>
              <a:spcPct val="15000"/>
            </a:spcAft>
            <a:buChar char="•"/>
          </a:pPr>
          <a:r>
            <a:rPr lang="en-US" sz="1500" kern="1200"/>
            <a:t>Location</a:t>
          </a:r>
        </a:p>
        <a:p>
          <a:pPr marL="114300" lvl="1" indent="-114300" algn="l" defTabSz="666750">
            <a:lnSpc>
              <a:spcPct val="90000"/>
            </a:lnSpc>
            <a:spcBef>
              <a:spcPct val="0"/>
            </a:spcBef>
            <a:spcAft>
              <a:spcPct val="15000"/>
            </a:spcAft>
            <a:buChar char="•"/>
          </a:pPr>
          <a:r>
            <a:rPr lang="en-US" sz="1500" kern="1200"/>
            <a:t>Flow</a:t>
          </a:r>
        </a:p>
        <a:p>
          <a:pPr marL="114300" lvl="1" indent="-114300" algn="l" defTabSz="666750">
            <a:lnSpc>
              <a:spcPct val="90000"/>
            </a:lnSpc>
            <a:spcBef>
              <a:spcPct val="0"/>
            </a:spcBef>
            <a:spcAft>
              <a:spcPct val="15000"/>
            </a:spcAft>
            <a:buChar char="•"/>
          </a:pPr>
          <a:r>
            <a:rPr lang="en-US" sz="1500" kern="1200"/>
            <a:t>Feedwater characteristics (e.g., TOC, nutrients)</a:t>
          </a:r>
        </a:p>
      </dsp:txBody>
      <dsp:txXfrm>
        <a:off x="469606" y="1400016"/>
        <a:ext cx="1638675" cy="2398911"/>
      </dsp:txXfrm>
    </dsp:sp>
    <dsp:sp modelId="{9ACF355B-0369-43A9-BF95-9A72765808B4}">
      <dsp:nvSpPr>
        <dsp:cNvPr id="0" name=""/>
        <dsp:cNvSpPr/>
      </dsp:nvSpPr>
      <dsp:spPr>
        <a:xfrm>
          <a:off x="2009268" y="756313"/>
          <a:ext cx="559414" cy="4333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009268" y="842987"/>
        <a:ext cx="429404" cy="260020"/>
      </dsp:txXfrm>
    </dsp:sp>
    <dsp:sp modelId="{C9C026E5-D5AA-43F4-949E-16070698279F}">
      <dsp:nvSpPr>
        <dsp:cNvPr id="0" name=""/>
        <dsp:cNvSpPr/>
      </dsp:nvSpPr>
      <dsp:spPr>
        <a:xfrm>
          <a:off x="2800892" y="748740"/>
          <a:ext cx="1740639" cy="6727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b="1" kern="1200"/>
            <a:t>Tool Identifies:</a:t>
          </a:r>
        </a:p>
      </dsp:txBody>
      <dsp:txXfrm>
        <a:off x="2800892" y="748740"/>
        <a:ext cx="1740639" cy="448515"/>
      </dsp:txXfrm>
    </dsp:sp>
    <dsp:sp modelId="{275255D2-790D-4C19-8272-CDE33B802AE6}">
      <dsp:nvSpPr>
        <dsp:cNvPr id="0" name=""/>
        <dsp:cNvSpPr/>
      </dsp:nvSpPr>
      <dsp:spPr>
        <a:xfrm>
          <a:off x="3195163" y="1397275"/>
          <a:ext cx="1837210" cy="2500875"/>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Feasible processes based on feedwater criteria</a:t>
          </a:r>
        </a:p>
        <a:p>
          <a:pPr marL="114300" lvl="1" indent="-114300" algn="l" defTabSz="666750">
            <a:lnSpc>
              <a:spcPct val="90000"/>
            </a:lnSpc>
            <a:spcBef>
              <a:spcPct val="0"/>
            </a:spcBef>
            <a:spcAft>
              <a:spcPct val="15000"/>
            </a:spcAft>
            <a:buChar char="•"/>
          </a:pPr>
          <a:r>
            <a:rPr lang="en-US" sz="1500" kern="1200"/>
            <a:t>Approximate cost ranges of each</a:t>
          </a:r>
        </a:p>
        <a:p>
          <a:pPr marL="114300" lvl="1" indent="-114300" algn="l" defTabSz="666750">
            <a:lnSpc>
              <a:spcPct val="90000"/>
            </a:lnSpc>
            <a:spcBef>
              <a:spcPct val="0"/>
            </a:spcBef>
            <a:spcAft>
              <a:spcPct val="15000"/>
            </a:spcAft>
            <a:buChar char="•"/>
          </a:pPr>
          <a:r>
            <a:rPr lang="en-US" sz="1500" kern="1200"/>
            <a:t>Approximate effectiveness of each</a:t>
          </a:r>
        </a:p>
      </dsp:txBody>
      <dsp:txXfrm>
        <a:off x="3248973" y="1451085"/>
        <a:ext cx="1729590" cy="2393255"/>
      </dsp:txXfrm>
    </dsp:sp>
    <dsp:sp modelId="{3C54DEB3-4ABC-446B-BD52-6D42200B9692}">
      <dsp:nvSpPr>
        <dsp:cNvPr id="0" name=""/>
        <dsp:cNvSpPr/>
      </dsp:nvSpPr>
      <dsp:spPr>
        <a:xfrm rot="35415">
          <a:off x="4817462" y="771136"/>
          <a:ext cx="585036" cy="4333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817465" y="857140"/>
        <a:ext cx="455026" cy="260020"/>
      </dsp:txXfrm>
    </dsp:sp>
    <dsp:sp modelId="{04D89F39-F1A4-4EF5-AC0C-9B203D8FCC3E}">
      <dsp:nvSpPr>
        <dsp:cNvPr id="0" name=""/>
        <dsp:cNvSpPr/>
      </dsp:nvSpPr>
      <dsp:spPr>
        <a:xfrm>
          <a:off x="5645315" y="778044"/>
          <a:ext cx="1740639" cy="6727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b="1" kern="1200"/>
            <a:t>User Defines Process Model Inputs:</a:t>
          </a:r>
        </a:p>
      </dsp:txBody>
      <dsp:txXfrm>
        <a:off x="5645315" y="778044"/>
        <a:ext cx="1740639" cy="448515"/>
      </dsp:txXfrm>
    </dsp:sp>
    <dsp:sp modelId="{73C9AB27-2316-4188-908C-265F0A00FBD2}">
      <dsp:nvSpPr>
        <dsp:cNvPr id="0" name=""/>
        <dsp:cNvSpPr/>
      </dsp:nvSpPr>
      <dsp:spPr>
        <a:xfrm>
          <a:off x="6111031" y="1456602"/>
          <a:ext cx="1656235" cy="2383658"/>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Desired contaminant removal rate</a:t>
          </a:r>
        </a:p>
        <a:p>
          <a:pPr marL="114300" lvl="1" indent="-114300" algn="l" defTabSz="666750">
            <a:lnSpc>
              <a:spcPct val="90000"/>
            </a:lnSpc>
            <a:spcBef>
              <a:spcPct val="0"/>
            </a:spcBef>
            <a:spcAft>
              <a:spcPct val="15000"/>
            </a:spcAft>
            <a:buChar char="•"/>
          </a:pPr>
          <a:r>
            <a:rPr lang="en-US" sz="1500" kern="1200"/>
            <a:t>Process-specific inputs (e.g., dosage rates, retention time, material type, etc.)</a:t>
          </a:r>
        </a:p>
      </dsp:txBody>
      <dsp:txXfrm>
        <a:off x="6159540" y="1505111"/>
        <a:ext cx="1559217" cy="2286640"/>
      </dsp:txXfrm>
    </dsp:sp>
    <dsp:sp modelId="{03D389C7-BDD8-46D5-B116-0010DDE0EFCF}">
      <dsp:nvSpPr>
        <dsp:cNvPr id="0" name=""/>
        <dsp:cNvSpPr/>
      </dsp:nvSpPr>
      <dsp:spPr>
        <a:xfrm rot="21563421">
          <a:off x="7639263" y="770803"/>
          <a:ext cx="537077" cy="4333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639267" y="858169"/>
        <a:ext cx="407067" cy="260020"/>
      </dsp:txXfrm>
    </dsp:sp>
    <dsp:sp modelId="{3B69A8CB-5222-4985-BDC7-447C350261DF}">
      <dsp:nvSpPr>
        <dsp:cNvPr id="0" name=""/>
        <dsp:cNvSpPr/>
      </dsp:nvSpPr>
      <dsp:spPr>
        <a:xfrm>
          <a:off x="8399251" y="748740"/>
          <a:ext cx="1740639" cy="6727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b="1" kern="1200"/>
            <a:t>Tool Generates:</a:t>
          </a:r>
        </a:p>
      </dsp:txBody>
      <dsp:txXfrm>
        <a:off x="8399251" y="748740"/>
        <a:ext cx="1740639" cy="448515"/>
      </dsp:txXfrm>
    </dsp:sp>
    <dsp:sp modelId="{7126A086-2E4D-4E90-B13F-7E75DD7551D6}">
      <dsp:nvSpPr>
        <dsp:cNvPr id="0" name=""/>
        <dsp:cNvSpPr/>
      </dsp:nvSpPr>
      <dsp:spPr>
        <a:xfrm>
          <a:off x="8746212" y="1359187"/>
          <a:ext cx="1740639" cy="2500875"/>
        </a:xfrm>
        <a:prstGeom prst="roundRect">
          <a:avLst>
            <a:gd name="adj" fmla="val 10000"/>
          </a:avLst>
        </a:prstGeom>
        <a:solidFill>
          <a:schemeClr val="accent5">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Capital and annual cost estimates</a:t>
          </a:r>
        </a:p>
        <a:p>
          <a:pPr marL="114300" lvl="1" indent="-114300" algn="l" defTabSz="666750">
            <a:lnSpc>
              <a:spcPct val="90000"/>
            </a:lnSpc>
            <a:spcBef>
              <a:spcPct val="0"/>
            </a:spcBef>
            <a:spcAft>
              <a:spcPct val="15000"/>
            </a:spcAft>
            <a:buChar char="•"/>
          </a:pPr>
          <a:r>
            <a:rPr lang="en-US" sz="1500" kern="1200"/>
            <a:t>Life cycle impact estimates</a:t>
          </a:r>
        </a:p>
      </dsp:txBody>
      <dsp:txXfrm>
        <a:off x="8797194" y="1410169"/>
        <a:ext cx="1638675" cy="239891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81B861-FD21-7E99-2307-11B2FA0149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238CEE-6949-BA7F-0E3D-08D611A69C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9BF3C1-AA3C-463A-A097-DC6B59873202}" type="datetimeFigureOut">
              <a:rPr lang="en-US" smtClean="0"/>
              <a:t>11/14/2024</a:t>
            </a:fld>
            <a:endParaRPr lang="en-US"/>
          </a:p>
        </p:txBody>
      </p:sp>
      <p:sp>
        <p:nvSpPr>
          <p:cNvPr id="4" name="Footer Placeholder 3">
            <a:extLst>
              <a:ext uri="{FF2B5EF4-FFF2-40B4-BE49-F238E27FC236}">
                <a16:creationId xmlns:a16="http://schemas.microsoft.com/office/drawing/2014/main" id="{0BE8EE68-9627-2A9C-E917-76D44F5193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DA8D1B-1EE2-44A9-5661-7D70006115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ECAE55-0155-4E9B-AE33-40E6798D8E38}" type="slidenum">
              <a:rPr lang="en-US" smtClean="0"/>
              <a:t>‹#›</a:t>
            </a:fld>
            <a:endParaRPr lang="en-US"/>
          </a:p>
        </p:txBody>
      </p:sp>
    </p:spTree>
    <p:extLst>
      <p:ext uri="{BB962C8B-B14F-4D97-AF65-F5344CB8AC3E}">
        <p14:creationId xmlns:p14="http://schemas.microsoft.com/office/powerpoint/2010/main" val="55219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13CA7-E4F5-4ED2-B611-E0597CDC79CD}"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F35C3-026A-4C05-900D-9E650721B96F}" type="slidenum">
              <a:rPr lang="en-US" smtClean="0"/>
              <a:t>‹#›</a:t>
            </a:fld>
            <a:endParaRPr lang="en-US"/>
          </a:p>
        </p:txBody>
      </p:sp>
    </p:spTree>
    <p:extLst>
      <p:ext uri="{BB962C8B-B14F-4D97-AF65-F5344CB8AC3E}">
        <p14:creationId xmlns:p14="http://schemas.microsoft.com/office/powerpoint/2010/main" val="2053231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Disease_burd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aterconservii.com/reclaimed-water-process/"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reddit.com/r/orlando/comments/zxo72q/orlando_wetlands_park_is_absolutely_gorgeous/?rdt=64477"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ue.com/groundwater-tracing"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usgs.gov/mission-areas/water-resources/science/floridan-aquifer-system"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Kelly</a:t>
            </a:r>
          </a:p>
          <a:p>
            <a:endParaRPr lang="en-US" dirty="0">
              <a:cs typeface="Calibri"/>
            </a:endParaRPr>
          </a:p>
          <a:p>
            <a:r>
              <a:rPr lang="en-US" dirty="0">
                <a:cs typeface="Calibri"/>
              </a:rPr>
              <a:t>Notes</a:t>
            </a:r>
          </a:p>
          <a:p>
            <a:pPr marL="171450" indent="-171450">
              <a:buFont typeface="Arial"/>
              <a:buChar char="•"/>
            </a:pPr>
            <a:r>
              <a:rPr lang="en-US" dirty="0">
                <a:cs typeface="Calibri"/>
              </a:rPr>
              <a:t>16x9 orientation</a:t>
            </a:r>
          </a:p>
          <a:p>
            <a:pPr marL="171450" indent="-171450">
              <a:buFont typeface="Arial"/>
              <a:buChar char="•"/>
            </a:pPr>
            <a:r>
              <a:rPr lang="en-US" dirty="0">
                <a:cs typeface="Calibri"/>
              </a:rPr>
              <a:t>Podium with 5 chairs/table with another mic</a:t>
            </a:r>
          </a:p>
          <a:p>
            <a:pPr marL="171450" indent="-171450">
              <a:buFont typeface="Arial"/>
              <a:buChar char="•"/>
            </a:pPr>
            <a:r>
              <a:rPr lang="en-US" dirty="0">
                <a:cs typeface="Calibri"/>
              </a:rPr>
              <a:t>Slides to CIFA by 11/15 </a:t>
            </a:r>
            <a:r>
              <a:rPr lang="en-US" dirty="0"/>
              <a:t>as ppt and PDF</a:t>
            </a:r>
          </a:p>
          <a:p>
            <a:pPr marL="171450" indent="-171450">
              <a:buFont typeface="Arial"/>
              <a:buChar char="•"/>
            </a:pPr>
            <a:r>
              <a:rPr lang="en-US" dirty="0">
                <a:cs typeface="Calibri"/>
              </a:rPr>
              <a:t>Will be recorded (voice and slides)</a:t>
            </a:r>
          </a:p>
        </p:txBody>
      </p:sp>
      <p:sp>
        <p:nvSpPr>
          <p:cNvPr id="4" name="Slide Number Placeholder 3"/>
          <p:cNvSpPr>
            <a:spLocks noGrp="1"/>
          </p:cNvSpPr>
          <p:nvPr>
            <p:ph type="sldNum" sz="quarter" idx="5"/>
          </p:nvPr>
        </p:nvSpPr>
        <p:spPr/>
        <p:txBody>
          <a:bodyPr/>
          <a:lstStyle/>
          <a:p>
            <a:fld id="{8C7F35C3-026A-4C05-900D-9E650721B96F}" type="slidenum">
              <a:rPr lang="en-US" smtClean="0"/>
              <a:t>1</a:t>
            </a:fld>
            <a:endParaRPr lang="en-US"/>
          </a:p>
        </p:txBody>
      </p:sp>
    </p:spTree>
    <p:extLst>
      <p:ext uri="{BB962C8B-B14F-4D97-AF65-F5344CB8AC3E}">
        <p14:creationId xmlns:p14="http://schemas.microsoft.com/office/powerpoint/2010/main" val="4072376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For outreach support, we’d love your feedback on where these efforts are hitting the mark and where we can be better in supporting you all.</a:t>
            </a:r>
          </a:p>
          <a:p>
            <a:pPr marL="228600" indent="-228600">
              <a:buFont typeface="+mj-lt"/>
              <a:buAutoNum type="arabicPeriod"/>
            </a:pPr>
            <a:r>
              <a:rPr lang="en-US" dirty="0">
                <a:ea typeface="Calibri"/>
                <a:cs typeface="Calibri"/>
              </a:rPr>
              <a:t>For factsheets, we have a general 2-pager that introduces the fund and describes eligible projects</a:t>
            </a:r>
          </a:p>
          <a:p>
            <a:pPr marL="228600" indent="-228600">
              <a:buFont typeface="+mj-lt"/>
              <a:buAutoNum type="arabicPeriod"/>
            </a:pPr>
            <a:r>
              <a:rPr lang="en-US" dirty="0">
                <a:ea typeface="Calibri"/>
                <a:cs typeface="Calibri"/>
              </a:rPr>
              <a:t>Additionally, we are able to and have made state-specific outreach resources if that is of interest (OK)</a:t>
            </a:r>
          </a:p>
          <a:p>
            <a:pPr marL="228600" indent="-228600">
              <a:buFont typeface="+mj-lt"/>
              <a:buAutoNum type="arabicPeriod"/>
            </a:pPr>
            <a:r>
              <a:rPr lang="en-US" dirty="0">
                <a:ea typeface="Calibri"/>
                <a:cs typeface="Calibri"/>
              </a:rPr>
              <a:t>As needs arise for presentations to get the word out about the availability of EC funds, we have presented to technical assistance providers (NRWA), state water quality groups (ACWA), and more (SWP group)</a:t>
            </a:r>
          </a:p>
          <a:p>
            <a:pPr marL="228600" indent="-228600">
              <a:buFont typeface="+mj-lt"/>
              <a:buAutoNum type="arabicPeriod"/>
            </a:pPr>
            <a:r>
              <a:rPr lang="en-US" dirty="0">
                <a:ea typeface="Calibri"/>
                <a:cs typeface="Calibri"/>
              </a:rPr>
              <a:t>Additionally, we are here to support in research on what technologies or projects might align with EC program needs</a:t>
            </a:r>
          </a:p>
          <a:p>
            <a:pPr marL="228600" indent="-228600">
              <a:buFont typeface="+mj-lt"/>
              <a:buAutoNum type="arabicPeriod"/>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8C7F35C3-026A-4C05-900D-9E650721B96F}" type="slidenum">
              <a:rPr lang="en-US" smtClean="0"/>
              <a:t>12</a:t>
            </a:fld>
            <a:endParaRPr lang="en-US"/>
          </a:p>
        </p:txBody>
      </p:sp>
    </p:spTree>
    <p:extLst>
      <p:ext uri="{BB962C8B-B14F-4D97-AF65-F5344CB8AC3E}">
        <p14:creationId xmlns:p14="http://schemas.microsoft.com/office/powerpoint/2010/main" val="2497925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Calibri"/>
              </a:rPr>
              <a:t>Now for eligibility, I will keep this quick, but Smiti, Kelly, and I are always happy to talk through the details.</a:t>
            </a:r>
          </a:p>
          <a:p>
            <a:pPr marL="171450" indent="-171450">
              <a:buFont typeface="Arial" panose="020B0604020202020204" pitchFamily="34" charset="0"/>
              <a:buChar char="•"/>
            </a:pPr>
            <a:r>
              <a:rPr lang="en-US" dirty="0">
                <a:ea typeface="Calibri"/>
                <a:cs typeface="Calibri"/>
              </a:rPr>
              <a:t>This new decision tool walks through project eligibilities to help identify whether a project may be eligible for CWSRF EC funding</a:t>
            </a:r>
          </a:p>
          <a:p>
            <a:pPr marL="171450" indent="-171450">
              <a:buFont typeface="Arial" panose="020B0604020202020204" pitchFamily="34" charset="0"/>
              <a:buChar char="•"/>
            </a:pPr>
            <a:r>
              <a:rPr lang="en-US" dirty="0">
                <a:ea typeface="Calibri"/>
                <a:cs typeface="Calibri"/>
              </a:rPr>
              <a:t>First it looks at project applicant</a:t>
            </a:r>
          </a:p>
          <a:p>
            <a:pPr marL="171450" indent="-171450">
              <a:buFont typeface="Arial" panose="020B0604020202020204" pitchFamily="34" charset="0"/>
              <a:buChar char="•"/>
            </a:pPr>
            <a:r>
              <a:rPr lang="en-US" dirty="0">
                <a:ea typeface="Calibri"/>
                <a:cs typeface="Calibri"/>
              </a:rPr>
              <a:t>Then it looks at the identification of the emerging contaminant</a:t>
            </a:r>
          </a:p>
          <a:p>
            <a:pPr marL="171450" indent="-171450">
              <a:buFont typeface="Arial" panose="020B0604020202020204" pitchFamily="34" charset="0"/>
              <a:buChar char="•"/>
            </a:pPr>
            <a:r>
              <a:rPr lang="en-US" dirty="0">
                <a:ea typeface="Calibri"/>
                <a:cs typeface="Calibri"/>
              </a:rPr>
              <a:t>Last it looks at details for eligible project components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C7F35C3-026A-4C05-900D-9E650721B96F}" type="slidenum">
              <a:rPr lang="en-US" smtClean="0"/>
              <a:t>14</a:t>
            </a:fld>
            <a:endParaRPr lang="en-US"/>
          </a:p>
        </p:txBody>
      </p:sp>
    </p:spTree>
    <p:extLst>
      <p:ext uri="{BB962C8B-B14F-4D97-AF65-F5344CB8AC3E}">
        <p14:creationId xmlns:p14="http://schemas.microsoft.com/office/powerpoint/2010/main" val="3410249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Calibri"/>
              </a:rPr>
              <a:t>I will zoom in here to highlight that this decision tool includes our eligibility language that was new as of this January providing additional flexibility for PFAS projects.</a:t>
            </a:r>
          </a:p>
          <a:p>
            <a:pPr marL="171450" indent="-171450">
              <a:buFont typeface="Arial" panose="020B0604020202020204" pitchFamily="34" charset="0"/>
              <a:buChar char="•"/>
            </a:pPr>
            <a:r>
              <a:rPr lang="en-US" dirty="0">
                <a:ea typeface="Calibri"/>
                <a:cs typeface="Calibri"/>
              </a:rPr>
              <a:t>Specifically, all CWSRF EC projects must have already identified and EC that is present. Any project can do this through traditional sampling and analysis. In addition, PFAS projects can utilize qualitative assessments that there is an upstream presence of facilities known or suspected to discharge PFAS</a:t>
            </a:r>
          </a:p>
          <a:p>
            <a:pPr marL="171450" indent="-171450">
              <a:buFont typeface="Arial" panose="020B0604020202020204" pitchFamily="34" charset="0"/>
              <a:buChar char="•"/>
            </a:pPr>
            <a:r>
              <a:rPr lang="en-US" dirty="0">
                <a:ea typeface="Calibri"/>
                <a:cs typeface="Calibri"/>
              </a:rPr>
              <a:t>As an example, a POTW could confirm that there is an active industrial discharger likely to formulate PFAS</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endParaRPr lang="en-US" dirty="0">
              <a:ea typeface="Calibri"/>
              <a:cs typeface="Calibri"/>
            </a:endParaRPr>
          </a:p>
          <a:p>
            <a:pPr marL="0" indent="0">
              <a:buFont typeface="Arial" panose="020B0604020202020204" pitchFamily="34" charset="0"/>
              <a:buNone/>
            </a:pPr>
            <a:r>
              <a:rPr lang="en-US" dirty="0">
                <a:ea typeface="Calibri"/>
                <a:cs typeface="Calibri"/>
              </a:rPr>
              <a:t>Industry categories known or suspected to discharge PFAS as identified on page 14 of the PFAS Strategic Roadmap include: organic chemicals, plastics &amp; synthetic fibers (OCPSF); metal finishing; electroplating; electric and electronic components; landfills; pulp, paper &amp; paperboard; leather tanning &amp; finishing; plastics molding &amp; forming; textile mills; paint formulating, and airports. This is not an exhaustive list and additional industries may also discharge PFAS.</a:t>
            </a:r>
          </a:p>
        </p:txBody>
      </p:sp>
      <p:sp>
        <p:nvSpPr>
          <p:cNvPr id="4" name="Slide Number Placeholder 3"/>
          <p:cNvSpPr>
            <a:spLocks noGrp="1"/>
          </p:cNvSpPr>
          <p:nvPr>
            <p:ph type="sldNum" sz="quarter" idx="5"/>
          </p:nvPr>
        </p:nvSpPr>
        <p:spPr/>
        <p:txBody>
          <a:bodyPr/>
          <a:lstStyle/>
          <a:p>
            <a:fld id="{8C7F35C3-026A-4C05-900D-9E650721B96F}" type="slidenum">
              <a:rPr lang="en-US" smtClean="0"/>
              <a:t>15</a:t>
            </a:fld>
            <a:endParaRPr lang="en-US"/>
          </a:p>
        </p:txBody>
      </p:sp>
    </p:spTree>
    <p:extLst>
      <p:ext uri="{BB962C8B-B14F-4D97-AF65-F5344CB8AC3E}">
        <p14:creationId xmlns:p14="http://schemas.microsoft.com/office/powerpoint/2010/main" val="815477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report was developed to </a:t>
            </a:r>
            <a:r>
              <a:rPr lang="en-US" b="1" dirty="0"/>
              <a:t>support EPA’s Searchable Clearinghouse of Wastewater Technology (SCOWT)</a:t>
            </a:r>
            <a:r>
              <a:rPr lang="en-US" dirty="0"/>
              <a:t> and to </a:t>
            </a:r>
            <a:r>
              <a:rPr lang="en-US" b="1" dirty="0"/>
              <a:t>encourage/inform the use of EPA infrastructure funds for emerging contaminants projects</a:t>
            </a:r>
            <a:r>
              <a:rPr lang="en-US" dirty="0"/>
              <a:t>.</a:t>
            </a:r>
          </a:p>
          <a:p>
            <a:pPr marL="171450" indent="-171450">
              <a:buFont typeface="Arial" panose="020B0604020202020204" pitchFamily="34" charset="0"/>
              <a:buChar char="•"/>
            </a:pPr>
            <a:r>
              <a:rPr lang="en-US" dirty="0"/>
              <a:t>If you remember from above, 6% of FFY22-23 projects included a focus on PPCPs.</a:t>
            </a:r>
          </a:p>
          <a:p>
            <a:pPr marL="171450" indent="-171450">
              <a:buFont typeface="Arial" panose="020B0604020202020204" pitchFamily="34" charset="0"/>
              <a:buChar char="•"/>
            </a:pPr>
            <a:r>
              <a:rPr lang="en-US" dirty="0"/>
              <a:t>These projects included nonpoint source projects (ID) addressing cesspools (HI), failing septic systems (NV), and WWTP evaluations (OH, OK)</a:t>
            </a:r>
          </a:p>
          <a:p>
            <a:pPr marL="171450" indent="-171450">
              <a:buFont typeface="Arial" panose="020B0604020202020204" pitchFamily="34" charset="0"/>
              <a:buChar char="•"/>
            </a:pPr>
            <a:r>
              <a:rPr lang="en-US" dirty="0"/>
              <a:t>Our discussion is not exhaustive in describing the extent and effects of PPCPs, but rather we introduce this complex class of chemicals which may pose newly identified or re-emerging risks, along with technologies that can be used to treat them at wastewater treatment plants.</a:t>
            </a:r>
            <a:endParaRPr lang="en-US" dirty="0">
              <a:cs typeface="Calibri"/>
            </a:endParaRPr>
          </a:p>
          <a:p>
            <a:pPr marL="171450" indent="-171450">
              <a:buFont typeface="Arial" panose="020B0604020202020204" pitchFamily="34" charset="0"/>
              <a:buChar char="•"/>
            </a:pPr>
            <a:r>
              <a:rPr lang="en-US" dirty="0"/>
              <a:t>The content of this report was developed from a review of existing literature, including research papers and published case studies on PPCPs.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C7F35C3-026A-4C05-900D-9E650721B96F}" type="slidenum">
              <a:rPr lang="en-US" smtClean="0"/>
              <a:t>16</a:t>
            </a:fld>
            <a:endParaRPr lang="en-US"/>
          </a:p>
        </p:txBody>
      </p:sp>
    </p:spTree>
    <p:extLst>
      <p:ext uri="{BB962C8B-B14F-4D97-AF65-F5344CB8AC3E}">
        <p14:creationId xmlns:p14="http://schemas.microsoft.com/office/powerpoint/2010/main" val="2345068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We are showing the cover page and table of contents so you all know what types of information are included in this report. </a:t>
            </a:r>
            <a:endParaRPr lang="en-US"/>
          </a:p>
          <a:p>
            <a:r>
              <a:rPr lang="en-US"/>
              <a:t>1. The document begins with an introduction to PPCPS</a:t>
            </a:r>
            <a:endParaRPr lang="en-US">
              <a:latin typeface="Tahoma"/>
              <a:ea typeface="Tahoma"/>
              <a:cs typeface="Tahoma"/>
            </a:endParaRPr>
          </a:p>
          <a:p>
            <a:pPr marL="400050" lvl="1" indent="-285750">
              <a:buFont typeface="Arial"/>
              <a:buChar char="•"/>
            </a:pPr>
            <a:r>
              <a:rPr lang="en-US"/>
              <a:t>PPCP include all drugs, both those prescribed from a doctor and those available over the counter at a local drug store. PPCPs also include non-medicinal consumer chemicals like the ultraviolet (UV) filters in sunscreens or cosmetic products.</a:t>
            </a:r>
            <a:endParaRPr lang="en-US">
              <a:latin typeface="Tahoma"/>
              <a:ea typeface="Tahoma"/>
              <a:cs typeface="Tahoma"/>
            </a:endParaRPr>
          </a:p>
          <a:p>
            <a:pPr marL="400050" lvl="1" indent="-285750">
              <a:buFont typeface="Arial"/>
              <a:buChar char="•"/>
            </a:pPr>
            <a:r>
              <a:rPr lang="en-US"/>
              <a:t>When detected in wastewater or the environment, PPCPs are usually present at low concentrations (parts per billion or trillion). However, even at low concentrations, PPCPs may have adverse effects on aquatic organisms, including effects on antibiotic resistance, endocrine disruption, and bioaccumulation </a:t>
            </a:r>
            <a:endParaRPr lang="en-US">
              <a:latin typeface="Tahoma"/>
              <a:ea typeface="Tahoma"/>
              <a:cs typeface="Tahoma"/>
            </a:endParaRPr>
          </a:p>
          <a:p>
            <a:r>
              <a:rPr lang="en-US"/>
              <a:t>2. Then document provides an introduction to PPCP sources and effects. In this we link out to other key resources on source control.</a:t>
            </a:r>
            <a:endParaRPr lang="en-US">
              <a:ea typeface="Tahoma"/>
            </a:endParaRPr>
          </a:p>
          <a:p>
            <a:r>
              <a:rPr lang="en-US">
                <a:latin typeface="Calibri"/>
                <a:ea typeface="Tahoma"/>
                <a:cs typeface="Calibri"/>
              </a:rPr>
              <a:t>3. </a:t>
            </a:r>
            <a:r>
              <a:rPr lang="en-US"/>
              <a:t>An important step to discussing technology options is to understand the characteristics of PPCPs that make them resistant to removal in conventional WWTFs.  So, the document includes an overview of chemical properties and considerations for monitoring.</a:t>
            </a:r>
            <a:endParaRPr lang="en-US">
              <a:latin typeface="Calibri"/>
              <a:ea typeface="Tahoma" panose="020B0604030504040204" pitchFamily="34" charset="0"/>
              <a:cs typeface="Calibri"/>
            </a:endParaRPr>
          </a:p>
          <a:p>
            <a:r>
              <a:rPr lang="en-US">
                <a:latin typeface="Calibri"/>
                <a:ea typeface="Tahoma"/>
                <a:cs typeface="Calibri"/>
              </a:rPr>
              <a:t>4. </a:t>
            </a:r>
            <a:r>
              <a:rPr lang="en-US"/>
              <a:t>As a baseline, for discussion, we include some information on conventional wastewater treatment. Conventional treatment is not designed to remove PPCPs but may have the co-benefit of removing select PPCPs without the addition of tertiary treatment processes.</a:t>
            </a:r>
            <a:endParaRPr lang="en-US">
              <a:ea typeface="Tahoma" panose="020B0604030504040204" pitchFamily="34" charset="0"/>
              <a:cs typeface="Calibri"/>
            </a:endParaRPr>
          </a:p>
          <a:p>
            <a:endParaRPr lang="en-US">
              <a:latin typeface="Calibri"/>
              <a:ea typeface="Tahoma" panose="020B0604030504040204" pitchFamily="34" charset="0"/>
              <a:cs typeface="Calibri"/>
            </a:endParaRPr>
          </a:p>
          <a:p>
            <a:endParaRPr lang="en-US" sz="1200">
              <a:latin typeface="Calibri"/>
              <a:ea typeface="Tahoma" panose="020B0604030504040204" pitchFamily="34" charset="0"/>
              <a:cs typeface="Calibri"/>
            </a:endParaRPr>
          </a:p>
          <a:p>
            <a:pPr marL="342900" indent="-342900">
              <a:buAutoNum type="arabicPeriod"/>
            </a:pPr>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Calibri" panose="020F0502020204030204"/>
              <a:ea typeface="Tahoma" panose="020B0604030504040204" pitchFamily="34" charset="0"/>
              <a:cs typeface="Calibri" panose="020F0502020204030204"/>
            </a:endParaRPr>
          </a:p>
        </p:txBody>
      </p:sp>
      <p:sp>
        <p:nvSpPr>
          <p:cNvPr id="4" name="Slide Number Placeholder 3"/>
          <p:cNvSpPr>
            <a:spLocks noGrp="1"/>
          </p:cNvSpPr>
          <p:nvPr>
            <p:ph type="sldNum" sz="quarter" idx="5"/>
          </p:nvPr>
        </p:nvSpPr>
        <p:spPr/>
        <p:txBody>
          <a:bodyPr/>
          <a:lstStyle/>
          <a:p>
            <a:fld id="{8C7F35C3-026A-4C05-900D-9E650721B96F}" type="slidenum">
              <a:rPr lang="en-US" smtClean="0"/>
              <a:t>17</a:t>
            </a:fld>
            <a:endParaRPr lang="en-US"/>
          </a:p>
        </p:txBody>
      </p:sp>
    </p:spTree>
    <p:extLst>
      <p:ext uri="{BB962C8B-B14F-4D97-AF65-F5344CB8AC3E}">
        <p14:creationId xmlns:p14="http://schemas.microsoft.com/office/powerpoint/2010/main" val="425108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limited research on these technologies operating at full scale where PPCPs are specifically monitored, but evidence at the pilot- and lab-bench scale indicates that these technologies are likely to achieve greater removal of PPCPs than conventional treatment alone at full scale. The technologies covered include: </a:t>
            </a:r>
          </a:p>
          <a:p>
            <a:pPr marL="685800" indent="-228600">
              <a:buAutoNum type="arabicPeriod"/>
            </a:pPr>
            <a:r>
              <a:rPr lang="en-US"/>
              <a:t>First off, adsorption technologies remove dissolved organic and inorganic compounds from wastewater by adhering them to binding sites on a solid adsorption media. The most common adsorption media is activated carbon, either in a granular (GAC) or powdered (PAC) form.</a:t>
            </a:r>
          </a:p>
          <a:p>
            <a:pPr marL="685800" indent="-228600">
              <a:buAutoNum type="arabicPeriod"/>
            </a:pPr>
            <a:r>
              <a:rPr lang="en-US"/>
              <a:t>Oxidation technologies utilize chemical agents to react with target pollutants and oxidize them into a different chemical that is distinct from but related to their parent compound. The oxidation processes include chlorination, photolysis (UV radiation), and ozonation.</a:t>
            </a:r>
          </a:p>
          <a:p>
            <a:pPr marL="685800" indent="-228600">
              <a:buAutoNum type="arabicPeriod"/>
            </a:pPr>
            <a:r>
              <a:rPr lang="en-US"/>
              <a:t>Membrane technologies use separation processes to remove PPCPs through size exclusion, electrostatic repulsion, and adsorption. </a:t>
            </a:r>
          </a:p>
          <a:p>
            <a:pPr marL="685800" indent="-228600">
              <a:buAutoNum type="arabicPeriod"/>
            </a:pPr>
            <a:r>
              <a:rPr lang="en-US"/>
              <a:t>Lastly, constructed wetlands mimic natural wetlands but are specially designed to meet treatment goals. Constructed wetlands use several removal pathways, including biodegradation, sorption, and chemical oxidation.</a:t>
            </a:r>
            <a:endParaRPr lang="en-US">
              <a:cs typeface="Calibri"/>
            </a:endParaRPr>
          </a:p>
          <a:p>
            <a:r>
              <a:rPr lang="en-US"/>
              <a:t>•We include information on the </a:t>
            </a:r>
            <a:r>
              <a:rPr lang="en-US" b="1"/>
              <a:t>applicability </a:t>
            </a:r>
            <a:r>
              <a:rPr lang="en-US"/>
              <a:t>of the technology, </a:t>
            </a:r>
            <a:r>
              <a:rPr lang="en-US" b="1"/>
              <a:t>performance</a:t>
            </a:r>
            <a:r>
              <a:rPr lang="en-US"/>
              <a:t>, </a:t>
            </a:r>
            <a:r>
              <a:rPr lang="en-US" b="1"/>
              <a:t>advantages </a:t>
            </a:r>
            <a:r>
              <a:rPr lang="en-US"/>
              <a:t>and </a:t>
            </a:r>
            <a:r>
              <a:rPr lang="en-US" b="1"/>
              <a:t>disadvantages</a:t>
            </a:r>
            <a:r>
              <a:rPr lang="en-US"/>
              <a:t>, as well as </a:t>
            </a:r>
            <a:r>
              <a:rPr lang="en-US" b="1"/>
              <a:t>case studies</a:t>
            </a:r>
            <a:r>
              <a:rPr lang="en-US"/>
              <a:t>. As an example, some pharmaceuticals include blood pressure medications and hormones while some personal care products include detergents and cosmetics.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C7F35C3-026A-4C05-900D-9E650721B96F}" type="slidenum">
              <a:rPr lang="en-US" smtClean="0"/>
              <a:t>18</a:t>
            </a:fld>
            <a:endParaRPr lang="en-US"/>
          </a:p>
        </p:txBody>
      </p:sp>
    </p:spTree>
    <p:extLst>
      <p:ext uri="{BB962C8B-B14F-4D97-AF65-F5344CB8AC3E}">
        <p14:creationId xmlns:p14="http://schemas.microsoft.com/office/powerpoint/2010/main" val="4238268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ts val="3600"/>
              </a:lnSpc>
              <a:spcBef>
                <a:spcPts val="0"/>
              </a:spcBef>
              <a:buNone/>
            </a:pPr>
            <a:r>
              <a:rPr lang="en-US"/>
              <a:t>With the support of our sister office, ORD, we are currently undertaking a development of a framework that provides information on technology effectiveness for emerging contaminant.  As we distribute EC funds, one thing that has been raised is regarding understanding of the level of treatment needed, and the need for technologies that are being used for removal. In the absence of limits, states and utilities needing to understand treatment efficacies, we are trying to build this framework by first summarizing </a:t>
            </a:r>
            <a:r>
              <a:rPr lang="en-US" sz="1200"/>
              <a:t>published information on the </a:t>
            </a:r>
            <a:r>
              <a:rPr lang="en-US" sz="1200" b="1">
                <a:solidFill>
                  <a:srgbClr val="0070C0"/>
                </a:solidFill>
              </a:rPr>
              <a:t>effectiveness</a:t>
            </a:r>
            <a:r>
              <a:rPr lang="en-US" sz="1200"/>
              <a:t>, </a:t>
            </a:r>
            <a:r>
              <a:rPr lang="en-US" sz="1200" b="1">
                <a:solidFill>
                  <a:srgbClr val="0070C0"/>
                </a:solidFill>
              </a:rPr>
              <a:t>cost</a:t>
            </a:r>
            <a:r>
              <a:rPr lang="en-US" sz="1200"/>
              <a:t> and </a:t>
            </a:r>
            <a:r>
              <a:rPr lang="en-US" sz="1200" b="1">
                <a:solidFill>
                  <a:srgbClr val="0070C0"/>
                </a:solidFill>
              </a:rPr>
              <a:t>environmental impact </a:t>
            </a:r>
            <a:r>
              <a:rPr lang="en-US" sz="1200"/>
              <a:t>of technologies to treat emerging contaminants.  The final product will be a </a:t>
            </a:r>
            <a:r>
              <a:rPr lang="en-US" sz="1200" b="1"/>
              <a:t>web-based application where users can input there needs. </a:t>
            </a:r>
            <a:endParaRPr lang="en-US" sz="800"/>
          </a:p>
          <a:p>
            <a:r>
              <a:rPr lang="en-US"/>
              <a:t>The second pathway of informing the framework is using real data from the CWSRF investment being made.  We are reaching out to utilities that have used CSWRF $ for the implementation are requesting if they would share data on effectiveness to help with the framework. </a:t>
            </a:r>
          </a:p>
          <a:p>
            <a:endParaRPr lang="en-US"/>
          </a:p>
          <a:p>
            <a:r>
              <a:rPr lang="en-US"/>
              <a:t>Documentation of removal rates and removal mechanisms</a:t>
            </a:r>
          </a:p>
          <a:p>
            <a:r>
              <a:rPr lang="en-US"/>
              <a:t>Real world process/treatment train data (utility, groundwater, surface water, fate and transport)</a:t>
            </a:r>
          </a:p>
          <a:p>
            <a:r>
              <a:rPr lang="en-US"/>
              <a:t>Data quality</a:t>
            </a:r>
          </a:p>
          <a:p>
            <a:endParaRPr lang="en-US"/>
          </a:p>
        </p:txBody>
      </p:sp>
      <p:sp>
        <p:nvSpPr>
          <p:cNvPr id="4" name="Slide Number Placeholder 3"/>
          <p:cNvSpPr>
            <a:spLocks noGrp="1"/>
          </p:cNvSpPr>
          <p:nvPr>
            <p:ph type="sldNum" sz="quarter" idx="5"/>
          </p:nvPr>
        </p:nvSpPr>
        <p:spPr/>
        <p:txBody>
          <a:bodyPr/>
          <a:lstStyle/>
          <a:p>
            <a:fld id="{8C7F35C3-026A-4C05-900D-9E650721B96F}" type="slidenum">
              <a:rPr lang="en-US" smtClean="0"/>
              <a:t>20</a:t>
            </a:fld>
            <a:endParaRPr lang="en-US"/>
          </a:p>
        </p:txBody>
      </p:sp>
    </p:spTree>
    <p:extLst>
      <p:ext uri="{BB962C8B-B14F-4D97-AF65-F5344CB8AC3E}">
        <p14:creationId xmlns:p14="http://schemas.microsoft.com/office/powerpoint/2010/main" val="3496469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1,4, Dioxane and PPCPs, including some indicators</a:t>
            </a:r>
            <a:endParaRPr lang="en-US" b="1" i="0">
              <a:solidFill>
                <a:srgbClr val="202122"/>
              </a:solidFill>
              <a:effectLst/>
              <a:latin typeface="Arial" panose="020B0604020202020204" pitchFamily="34" charset="0"/>
            </a:endParaRPr>
          </a:p>
          <a:p>
            <a:endParaRPr lang="en-US" b="1" i="0">
              <a:solidFill>
                <a:srgbClr val="202122"/>
              </a:solidFill>
              <a:effectLst/>
              <a:latin typeface="Arial" panose="020B0604020202020204" pitchFamily="34" charset="0"/>
            </a:endParaRPr>
          </a:p>
          <a:p>
            <a:r>
              <a:rPr lang="en-US" b="1" i="0">
                <a:solidFill>
                  <a:srgbClr val="202122"/>
                </a:solidFill>
                <a:effectLst/>
                <a:latin typeface="Arial" panose="020B0604020202020204" pitchFamily="34" charset="0"/>
              </a:rPr>
              <a:t>Disability-adjusted life years</a:t>
            </a:r>
            <a:r>
              <a:rPr lang="en-US" b="0" i="0">
                <a:solidFill>
                  <a:srgbClr val="202122"/>
                </a:solidFill>
                <a:effectLst/>
                <a:latin typeface="Arial" panose="020B0604020202020204" pitchFamily="34" charset="0"/>
              </a:rPr>
              <a:t> (</a:t>
            </a:r>
            <a:r>
              <a:rPr lang="en-US" b="1" i="0">
                <a:solidFill>
                  <a:srgbClr val="202122"/>
                </a:solidFill>
                <a:effectLst/>
                <a:latin typeface="Arial" panose="020B0604020202020204" pitchFamily="34" charset="0"/>
              </a:rPr>
              <a:t>DALYs</a:t>
            </a:r>
            <a:r>
              <a:rPr lang="en-US" b="0" i="0">
                <a:solidFill>
                  <a:srgbClr val="202122"/>
                </a:solidFill>
                <a:effectLst/>
                <a:latin typeface="Arial" panose="020B0604020202020204" pitchFamily="34" charset="0"/>
              </a:rPr>
              <a:t>) are a measure of overall </a:t>
            </a:r>
            <a:r>
              <a:rPr lang="en-US" b="0" i="0" u="none" strike="noStrike">
                <a:effectLst/>
                <a:latin typeface="Arial" panose="020B0604020202020204" pitchFamily="34" charset="0"/>
                <a:hlinkClick r:id="rId3" tooltip="Disease burden"/>
              </a:rPr>
              <a:t>disease burden</a:t>
            </a:r>
            <a:r>
              <a:rPr lang="en-US" b="0" i="0">
                <a:solidFill>
                  <a:srgbClr val="202122"/>
                </a:solidFill>
                <a:effectLst/>
                <a:latin typeface="Arial" panose="020B0604020202020204" pitchFamily="34" charset="0"/>
              </a:rPr>
              <a:t>, expressed as the number of years lost due to ill-health, disability, or early death.</a:t>
            </a:r>
          </a:p>
          <a:p>
            <a:r>
              <a:rPr lang="en-US" b="0" i="0">
                <a:solidFill>
                  <a:srgbClr val="202122"/>
                </a:solidFill>
                <a:effectLst/>
                <a:latin typeface="Arial" panose="020B0604020202020204" pitchFamily="34" charset="0"/>
              </a:rPr>
              <a:t>Takes in account of occupational hazard from an exposure. Proximal (direct) and distal (indirect) risk</a:t>
            </a:r>
            <a:endParaRPr lang="en-US"/>
          </a:p>
        </p:txBody>
      </p:sp>
      <p:sp>
        <p:nvSpPr>
          <p:cNvPr id="4" name="Slide Number Placeholder 3"/>
          <p:cNvSpPr>
            <a:spLocks noGrp="1"/>
          </p:cNvSpPr>
          <p:nvPr>
            <p:ph type="sldNum" sz="quarter" idx="5"/>
          </p:nvPr>
        </p:nvSpPr>
        <p:spPr/>
        <p:txBody>
          <a:bodyPr/>
          <a:lstStyle/>
          <a:p>
            <a:fld id="{8C7F35C3-026A-4C05-900D-9E650721B96F}" type="slidenum">
              <a:rPr lang="en-US" smtClean="0"/>
              <a:t>21</a:t>
            </a:fld>
            <a:endParaRPr lang="en-US"/>
          </a:p>
        </p:txBody>
      </p:sp>
    </p:spTree>
    <p:extLst>
      <p:ext uri="{BB962C8B-B14F-4D97-AF65-F5344CB8AC3E}">
        <p14:creationId xmlns:p14="http://schemas.microsoft.com/office/powerpoint/2010/main" val="3672583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Looking at the workflow of the framework, we can input some information on your contaminant of concern, feedwater quality, flow and others. The tool then identifies the feasible processes, range of cost for those processes, and effectiveness.  There is flexibility for user to input additional information such as contaminant removal rate, or any other process specific inputs. The tool will generate outputs on cost and life cycle impacts. </a:t>
            </a:r>
          </a:p>
        </p:txBody>
      </p:sp>
      <p:sp>
        <p:nvSpPr>
          <p:cNvPr id="4" name="Slide Number Placeholder 3"/>
          <p:cNvSpPr>
            <a:spLocks noGrp="1"/>
          </p:cNvSpPr>
          <p:nvPr>
            <p:ph type="sldNum" sz="quarter" idx="5"/>
          </p:nvPr>
        </p:nvSpPr>
        <p:spPr/>
        <p:txBody>
          <a:bodyPr/>
          <a:lstStyle/>
          <a:p>
            <a:fld id="{8C7F35C3-026A-4C05-900D-9E650721B96F}" type="slidenum">
              <a:rPr lang="en-US" smtClean="0"/>
              <a:t>22</a:t>
            </a:fld>
            <a:endParaRPr lang="en-US"/>
          </a:p>
        </p:txBody>
      </p:sp>
    </p:spTree>
    <p:extLst>
      <p:ext uri="{BB962C8B-B14F-4D97-AF65-F5344CB8AC3E}">
        <p14:creationId xmlns:p14="http://schemas.microsoft.com/office/powerpoint/2010/main" val="67470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Aptos" panose="020B0004020202020204" pitchFamily="34" charset="0"/>
                <a:ea typeface="Calibri" panose="020F0502020204030204" pitchFamily="34" charset="0"/>
                <a:cs typeface="Calibri" panose="020F0502020204030204" pitchFamily="34" charset="0"/>
              </a:rPr>
              <a:t>This is an example of what the graphs can potentially look like.  </a:t>
            </a:r>
          </a:p>
          <a:p>
            <a:pPr marL="0" marR="0">
              <a:spcBef>
                <a:spcPts val="0"/>
              </a:spcBef>
              <a:spcAft>
                <a:spcPts val="0"/>
              </a:spcAft>
            </a:pPr>
            <a:endParaRPr lang="en-US" sz="180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a:effectLst/>
                <a:latin typeface="Aptos" panose="020B0004020202020204" pitchFamily="34" charset="0"/>
                <a:ea typeface="Calibri" panose="020F0502020204030204" pitchFamily="34" charset="0"/>
                <a:cs typeface="Calibri" panose="020F0502020204030204" pitchFamily="34" charset="0"/>
              </a:rPr>
              <a:t>The time horizon for net present value is actually a user-defined input. We typically assume 30 years for our projects, but it is just as easy to make it a variable. The model then integrates all of the components, which can have different (also user defined if desired) lifetimes. For example, assuming a 30 year time horizon, the capital cost for a concrete basin with a 50 year assumed lifetime would only be incurred once, though the capital cost for an HVAC system with an assumed lifespan of 15 years would be incurred twice, with the second expense in year 15 being discounted according to the user-defined discount rate.</a:t>
            </a:r>
          </a:p>
          <a:p>
            <a:pPr marL="0" marR="0">
              <a:spcBef>
                <a:spcPts val="0"/>
              </a:spcBef>
              <a:spcAft>
                <a:spcPts val="0"/>
              </a:spcAft>
            </a:pPr>
            <a:r>
              <a:rPr lang="en-US" sz="1800">
                <a:effectLst/>
                <a:latin typeface="Aptos" panose="020B000402020202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a:effectLst/>
                <a:latin typeface="Aptos" panose="020B0004020202020204" pitchFamily="34" charset="0"/>
                <a:ea typeface="Calibri" panose="020F0502020204030204" pitchFamily="34" charset="0"/>
                <a:cs typeface="Calibri" panose="020F0502020204030204" pitchFamily="34" charset="0"/>
              </a:rPr>
              <a:t>For global CCP, we use 100-year GWP values from IPCC. The latest values are based on the 6</a:t>
            </a:r>
            <a:r>
              <a:rPr lang="en-US" sz="1800" baseline="30000">
                <a:effectLst/>
                <a:latin typeface="Aptos" panose="020B0004020202020204" pitchFamily="34" charset="0"/>
                <a:ea typeface="Calibri" panose="020F0502020204030204" pitchFamily="34" charset="0"/>
                <a:cs typeface="Calibri" panose="020F0502020204030204" pitchFamily="34" charset="0"/>
              </a:rPr>
              <a:t>th</a:t>
            </a:r>
            <a:r>
              <a:rPr lang="en-US" sz="1800">
                <a:effectLst/>
                <a:latin typeface="Aptos" panose="020B0004020202020204" pitchFamily="34" charset="0"/>
                <a:ea typeface="Calibri" panose="020F0502020204030204" pitchFamily="34" charset="0"/>
                <a:cs typeface="Calibri" panose="020F0502020204030204" pitchFamily="34" charset="0"/>
              </a:rPr>
              <a:t> Assessment Report (AR6) that was released in 2020.  </a:t>
            </a:r>
          </a:p>
          <a:p>
            <a:pPr marL="0" marR="0">
              <a:spcBef>
                <a:spcPts val="0"/>
              </a:spcBef>
              <a:spcAft>
                <a:spcPts val="0"/>
              </a:spcAft>
            </a:pPr>
            <a:endParaRPr lang="en-US" sz="180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a:effectLst/>
                <a:latin typeface="Aptos" panose="020B0004020202020204" pitchFamily="34" charset="0"/>
                <a:ea typeface="Calibri" panose="020F0502020204030204" pitchFamily="34" charset="0"/>
                <a:cs typeface="Calibri" panose="020F0502020204030204" pitchFamily="34" charset="0"/>
              </a:rPr>
              <a:t>This will be a publicly available tool. This is not meant for designing but to provide information on potential investments for removal of ECs. </a:t>
            </a:r>
          </a:p>
          <a:p>
            <a:pPr marL="0" marR="0">
              <a:spcBef>
                <a:spcPts val="0"/>
              </a:spcBef>
              <a:spcAft>
                <a:spcPts val="0"/>
              </a:spcAft>
            </a:pPr>
            <a:endParaRPr lang="en-US" sz="1800">
              <a:effectLst/>
              <a:latin typeface="Aptos" panose="020B000402020202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8C7F35C3-026A-4C05-900D-9E650721B96F}" type="slidenum">
              <a:rPr lang="en-US" smtClean="0"/>
              <a:t>23</a:t>
            </a:fld>
            <a:endParaRPr lang="en-US"/>
          </a:p>
        </p:txBody>
      </p:sp>
    </p:spTree>
    <p:extLst>
      <p:ext uri="{BB962C8B-B14F-4D97-AF65-F5344CB8AC3E}">
        <p14:creationId xmlns:p14="http://schemas.microsoft.com/office/powerpoint/2010/main" val="584536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 </a:t>
            </a:r>
          </a:p>
        </p:txBody>
      </p:sp>
      <p:sp>
        <p:nvSpPr>
          <p:cNvPr id="4" name="Slide Number Placeholder 3"/>
          <p:cNvSpPr>
            <a:spLocks noGrp="1"/>
          </p:cNvSpPr>
          <p:nvPr>
            <p:ph type="sldNum" sz="quarter" idx="5"/>
          </p:nvPr>
        </p:nvSpPr>
        <p:spPr/>
        <p:txBody>
          <a:bodyPr/>
          <a:lstStyle/>
          <a:p>
            <a:fld id="{8C7F35C3-026A-4C05-900D-9E650721B96F}" type="slidenum">
              <a:rPr lang="en-US" smtClean="0"/>
              <a:t>2</a:t>
            </a:fld>
            <a:endParaRPr lang="en-US"/>
          </a:p>
        </p:txBody>
      </p:sp>
    </p:spTree>
    <p:extLst>
      <p:ext uri="{BB962C8B-B14F-4D97-AF65-F5344CB8AC3E}">
        <p14:creationId xmlns:p14="http://schemas.microsoft.com/office/powerpoint/2010/main" val="3882981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tool is a bit different. This is an internal EPA tool that we are using to assist State CWSRF to develop a pipeline of EC projects if needed. In general, we are looking at ECs and PFAS being discharge to POTWs cross walking that list with POTWs receiving ECs with State’s PPL and creating a list of potential EC projects after we review if the tech is propose that would effectively remove some or all of the ECs.</a:t>
            </a:r>
          </a:p>
          <a:p>
            <a:endParaRPr lang="en-US"/>
          </a:p>
        </p:txBody>
      </p:sp>
      <p:sp>
        <p:nvSpPr>
          <p:cNvPr id="4" name="Slide Number Placeholder 3"/>
          <p:cNvSpPr>
            <a:spLocks noGrp="1"/>
          </p:cNvSpPr>
          <p:nvPr>
            <p:ph type="sldNum" sz="quarter" idx="5"/>
          </p:nvPr>
        </p:nvSpPr>
        <p:spPr/>
        <p:txBody>
          <a:bodyPr/>
          <a:lstStyle/>
          <a:p>
            <a:fld id="{8C7F35C3-026A-4C05-900D-9E650721B96F}" type="slidenum">
              <a:rPr lang="en-US" smtClean="0"/>
              <a:t>25</a:t>
            </a:fld>
            <a:endParaRPr lang="en-US"/>
          </a:p>
        </p:txBody>
      </p:sp>
    </p:spTree>
    <p:extLst>
      <p:ext uri="{BB962C8B-B14F-4D97-AF65-F5344CB8AC3E}">
        <p14:creationId xmlns:p14="http://schemas.microsoft.com/office/powerpoint/2010/main" val="409774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D2C2D-801A-471E-97EC-3F2E13DC8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37ACE-2489-4651-69B5-B0834624B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74C93-AEDD-DEEF-AFF5-16AC1750BAD6}"/>
              </a:ext>
            </a:extLst>
          </p:cNvPr>
          <p:cNvSpPr>
            <a:spLocks noGrp="1"/>
          </p:cNvSpPr>
          <p:nvPr>
            <p:ph type="body" idx="1"/>
          </p:nvPr>
        </p:nvSpPr>
        <p:spPr/>
        <p:txBody>
          <a:bodyPr/>
          <a:lstStyle/>
          <a:p>
            <a:r>
              <a:rPr lang="en-US"/>
              <a:t>The analysis of one state’s PPL resulted in 17 POTWs receiving a range of ECs.</a:t>
            </a:r>
          </a:p>
          <a:p>
            <a:r>
              <a:rPr lang="en-US"/>
              <a:t>One of the main reasons we are doing this internal leg work and making it a publicly available tool is because there needs to be additional verification by the applicant to make sure the EC is still being sent the said WWTP and that the proposed tech will effectively remove some or all. TRI’s current data is 2022, so the last piece of final verification would need to happen by the applicant or the State.  </a:t>
            </a:r>
          </a:p>
          <a:p>
            <a:endParaRPr lang="en-US"/>
          </a:p>
        </p:txBody>
      </p:sp>
      <p:sp>
        <p:nvSpPr>
          <p:cNvPr id="4" name="Slide Number Placeholder 3">
            <a:extLst>
              <a:ext uri="{FF2B5EF4-FFF2-40B4-BE49-F238E27FC236}">
                <a16:creationId xmlns:a16="http://schemas.microsoft.com/office/drawing/2014/main" id="{27A93B33-A5F4-6567-427D-346D90F888C3}"/>
              </a:ext>
            </a:extLst>
          </p:cNvPr>
          <p:cNvSpPr>
            <a:spLocks noGrp="1"/>
          </p:cNvSpPr>
          <p:nvPr>
            <p:ph type="sldNum" sz="quarter" idx="5"/>
          </p:nvPr>
        </p:nvSpPr>
        <p:spPr/>
        <p:txBody>
          <a:bodyPr/>
          <a:lstStyle/>
          <a:p>
            <a:fld id="{8C7F35C3-026A-4C05-900D-9E650721B96F}" type="slidenum">
              <a:rPr lang="en-US" smtClean="0"/>
              <a:t>28</a:t>
            </a:fld>
            <a:endParaRPr lang="en-US"/>
          </a:p>
        </p:txBody>
      </p:sp>
    </p:spTree>
    <p:extLst>
      <p:ext uri="{BB962C8B-B14F-4D97-AF65-F5344CB8AC3E}">
        <p14:creationId xmlns:p14="http://schemas.microsoft.com/office/powerpoint/2010/main" val="1947077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8C7F35C3-026A-4C05-900D-9E650721B96F}" type="slidenum">
              <a:rPr lang="en-US" smtClean="0"/>
              <a:t>30</a:t>
            </a:fld>
            <a:endParaRPr lang="en-US"/>
          </a:p>
        </p:txBody>
      </p:sp>
    </p:spTree>
    <p:extLst>
      <p:ext uri="{BB962C8B-B14F-4D97-AF65-F5344CB8AC3E}">
        <p14:creationId xmlns:p14="http://schemas.microsoft.com/office/powerpoint/2010/main" val="2174714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08;g2e8aa18d181_12_60:notes">
            <a:extLst>
              <a:ext uri="{FF2B5EF4-FFF2-40B4-BE49-F238E27FC236}">
                <a16:creationId xmlns:a16="http://schemas.microsoft.com/office/drawing/2014/main" id="{14BBE99E-772B-FD3A-76DA-D7054F44BC0A}"/>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
        <p:nvSpPr>
          <p:cNvPr id="3" name="Google Shape;209;g2e8aa18d181_12_60:notes">
            <a:extLst>
              <a:ext uri="{FF2B5EF4-FFF2-40B4-BE49-F238E27FC236}">
                <a16:creationId xmlns:a16="http://schemas.microsoft.com/office/drawing/2014/main" id="{87BDFA71-40B0-1690-DDCA-F6969AEADBC6}"/>
              </a:ext>
            </a:extLst>
          </p:cNvPr>
          <p:cNvSpPr>
            <a:spLocks noGrp="1" noRot="1" noChangeAspect="1"/>
          </p:cNvSpPr>
          <p:nvPr>
            <p:ph type="sldImg"/>
          </p:nvPr>
        </p:nvSpPr>
        <p:spPr>
          <a:xfrm>
            <a:off x="381000" y="685800"/>
            <a:ext cx="6096000" cy="3429000"/>
          </a:xfrm>
          <a:ln w="9528" cap="flat">
            <a:solidFill>
              <a:srgbClr val="000000"/>
            </a:solidFill>
            <a:prstDash val="solid"/>
            <a:roun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t>Firstly, I'd like to emphasize the collaboration between all parties involved in the project. As the name of this workshop suggests, this project was enabled by SRF funding which is ultimately provided by EPA to the Florida Department of Environmental Protection, and then distributed to various parties such as the City of Orlando's Public Works Department. The City of Orlando has been working closely with us, 374Water, to use this SRF funding for an on-site demonstration of our technology at one of the City's wastewater treatment plants. As we run this system both the City and ourselves are working with the EPA to collect and share appropriate data that inform the tools and databases that were just talked about in previous presentations.</a:t>
            </a: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0423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a:t>There are three main project drivers and first I want to especially highlight the City of Orlando and their commitment to pursuing R&amp;D efforts and implementing innovative wastewater solutions. Two completed projects I'd like to point out are their Water Conserve Two facility which employs a zero discharge method whereby the treated effluent is used for irrigation of citrus groves &amp; groundwater recharge. Additionally they have completed the construction of the Iron Bridge Wetlands, a large wetland designed to polish treated effluent for enhanced nutrient removal while supporting millions of aquatic plants and wildlife. A second driver is the SRF funding itself which reduces risks for utilities who may not have the budget to try, either as a demo or permanent install, technologies that are not commonly used at scale yet. And finally the third driver is policy which is becoming more and more stringent and demanding technological solutions that push past the capability of traditional wastewater treatment processes.</a:t>
            </a:r>
          </a:p>
          <a:p>
            <a:pPr>
              <a:buSzPts val="1400"/>
            </a:pPr>
            <a:endParaRPr/>
          </a:p>
          <a:p>
            <a:pPr>
              <a:buSzPts val="1400"/>
            </a:pPr>
            <a:r>
              <a:rPr lang="en-US"/>
              <a:t>Irrigation basins pic source: </a:t>
            </a:r>
            <a:r>
              <a:rPr lang="en-US">
                <a:hlinkClick r:id="rId3"/>
              </a:rPr>
              <a:t>Reclaimed Water Process - Water Conserv II</a:t>
            </a:r>
          </a:p>
          <a:p>
            <a:pPr>
              <a:buSzPts val="1400"/>
            </a:pPr>
            <a:r>
              <a:rPr lang="en-US"/>
              <a:t>Wetlands pic source: </a:t>
            </a:r>
            <a:r>
              <a:rPr lang="en-US">
                <a:hlinkClick r:id="rId4"/>
              </a:rPr>
              <a:t>Orlando Wetlands Park is absolutely gorgeous : r/orlando</a:t>
            </a: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4918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t>FL has an immense network of aquifers, as you can see on the picture to the left where all the shades of teal represent aquifer coverage. To the map just on the right of it you'll see a comparison of precipitation in FL to other southeast states which really highlights how "wet" the state is. The confluence of these two features creates conditions where the groundwater rises to levels close enough to the surface that the application of biosolids can lead to the spread of excess nutrients to waterbodies. Thus, FL has a Senate Bill 712 that restricts the application of biosolids when groundwater is within 2 feet of the surface. This happens frequently and results in the storage of odorous biosolids on site. This is a major driver for the City's primary goal of implementing an all-weather biosolids management solution that reduces dependence on land application. Secondly, as we touch on in the last slide regulations for contaminants such as PFAS are becoming more stringent so Orlando is being very proactive in implementing an all weather solution that also eliminates PFAS. This is especially important in the FL ecosystem where local groundwater is susceptible to PFAS contamination and is the major source of drinking water.</a:t>
            </a:r>
          </a:p>
          <a:p>
            <a:pPr>
              <a:buSzPts val="1400"/>
            </a:pPr>
            <a:endParaRPr lang="en-US"/>
          </a:p>
          <a:p>
            <a:pPr>
              <a:buSzPts val="1400"/>
            </a:pPr>
            <a:r>
              <a:rPr lang="en-US"/>
              <a:t>Florida aquifer map: </a:t>
            </a:r>
            <a:r>
              <a:rPr lang="en-US">
                <a:hlinkClick r:id="rId3"/>
              </a:rPr>
              <a:t>Groundwater Tracing | GUE</a:t>
            </a:r>
            <a:r>
              <a:rPr lang="en-US"/>
              <a:t>, statistics to go with it: </a:t>
            </a:r>
            <a:r>
              <a:rPr lang="en-US">
                <a:hlinkClick r:id="rId4"/>
              </a:rPr>
              <a:t>Floridan aquifer system | U.S. Geological Survey</a:t>
            </a:r>
          </a:p>
          <a:p>
            <a:pPr>
              <a:buSzPts val="1400"/>
            </a:pPr>
            <a:endParaRPr lang="en-US"/>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70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t>The City undertook an evaluation of various options, and it became clear that SCWO has the technical capacity to meet the project goals as related to residuals management and PFAS treatment efficiency. The ultimate challenge in choosing SCWO is the lack of existing full-scale data to purchase a permanent installation. This highlights the benefit of SRF funding which enables utilities to test out SCWO as a demonstration to help gather this data and determine if the fit is appropriate to the wastewater treatment plant in question.</a:t>
            </a: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258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t>To be written….</a:t>
            </a: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5116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Smiti Nepal is and Environmental Engineer at the US EPA with a focus on water reuse, nutrient removal and recovery technologies, wastewater-based surveillance, and emerging contaminants. Smiti is using her previous work experience from Maryland Department of the Environment and as a consultant to work with States on issues related to Emerging Contaminants. Smiti received her Bachelor of Science in Environmental Engineering degree and Master of Science in Systems and Ecological Engineering from the University of Florida. She also has her professional engineering license from the State of Maryland. </a:t>
            </a:r>
          </a:p>
          <a:p>
            <a:pPr marL="171450" indent="-171450">
              <a:buFont typeface="Arial"/>
              <a:buChar char="•"/>
            </a:pPr>
            <a:endParaRPr lang="en-US" dirty="0"/>
          </a:p>
          <a:p>
            <a:pPr marL="171450" indent="-171450">
              <a:buFont typeface="Arial"/>
              <a:buChar char="•"/>
            </a:pPr>
            <a:r>
              <a:rPr lang="en-US" dirty="0"/>
              <a:t>Heather Strathearn is an Environmental Engineer at the U.S. Environmental Protection Agency in the Office of Wastewater Management. Heather holds a B.S. in Environmental and Ecological Engineering from Purdue University and an M.S. in Environmental Engineering from Stanford University. With a passion for holistic and realistic water management, Heather currently works in the Sustainable Communities and Infrastructure Branch with a focus on emerging contaminants, nutrients, and water recycling. With this, one of her main roles is working to support the CWSRF Emerging Contaminants program.</a:t>
            </a:r>
            <a:endParaRPr lang="en-US" dirty="0">
              <a:cs typeface="Calibri"/>
            </a:endParaRPr>
          </a:p>
        </p:txBody>
      </p:sp>
      <p:sp>
        <p:nvSpPr>
          <p:cNvPr id="4" name="Slide Number Placeholder 3"/>
          <p:cNvSpPr>
            <a:spLocks noGrp="1"/>
          </p:cNvSpPr>
          <p:nvPr>
            <p:ph type="sldNum" sz="quarter" idx="5"/>
          </p:nvPr>
        </p:nvSpPr>
        <p:spPr/>
        <p:txBody>
          <a:bodyPr/>
          <a:lstStyle/>
          <a:p>
            <a:fld id="{8C7F35C3-026A-4C05-900D-9E650721B96F}" type="slidenum">
              <a:rPr lang="en-US" smtClean="0"/>
              <a:t>3</a:t>
            </a:fld>
            <a:endParaRPr lang="en-US"/>
          </a:p>
        </p:txBody>
      </p:sp>
    </p:spTree>
    <p:extLst>
      <p:ext uri="{BB962C8B-B14F-4D97-AF65-F5344CB8AC3E}">
        <p14:creationId xmlns:p14="http://schemas.microsoft.com/office/powerpoint/2010/main" val="182364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t>To be written…</a:t>
            </a: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4361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t>374Water’s </a:t>
            </a:r>
            <a:r>
              <a:rPr lang="en-US" err="1"/>
              <a:t>AirSCWO</a:t>
            </a:r>
            <a:r>
              <a:rPr lang="en-US"/>
              <a:t> system has fairly typical site requirements and comes skidded in a shipping container (we will see pictures on the next slide). The site requirements are listed to the left and cover water, electrical, and startup/shutdown fuel demands. In terms of pretreating the waste prior to the </a:t>
            </a:r>
            <a:r>
              <a:rPr lang="en-US" err="1"/>
              <a:t>AirSCWO</a:t>
            </a:r>
            <a:r>
              <a:rPr lang="en-US"/>
              <a:t> system, traditional equipment for dewatering, maceration and screening is used. On the right are some pictures from the initial site visit to the Iron Bridge Water Reclamation facility where the </a:t>
            </a:r>
            <a:r>
              <a:rPr lang="en-US" err="1"/>
              <a:t>AirSCWO</a:t>
            </a:r>
            <a:r>
              <a:rPr lang="en-US"/>
              <a:t> 6 demo is located. As you can see the demo utilizes open space the plant had both within the enclosed building space and just outside it. The process follows pre-installed sludge dewatering equipment. </a:t>
            </a: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9169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t>374Water’s </a:t>
            </a:r>
            <a:r>
              <a:rPr lang="en-US" err="1"/>
              <a:t>AirSCWO</a:t>
            </a:r>
            <a:r>
              <a:rPr lang="en-US"/>
              <a:t> technology has gone through extensive R&amp;D and testing, starting in 2013 at Duke University. The system has treated over 100 different types of wastes and has been commercially scaled to treat up to 6 wet tons per day. The </a:t>
            </a:r>
            <a:r>
              <a:rPr lang="en-US" err="1"/>
              <a:t>AirSCWO</a:t>
            </a:r>
            <a:r>
              <a:rPr lang="en-US"/>
              <a:t> 6 demo is now up and running in Orlando to test wastewater sludge and other various PFAS containing wastes.</a:t>
            </a: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8669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t>Here is a graphic visual of how the </a:t>
            </a:r>
            <a:r>
              <a:rPr lang="en-US" err="1"/>
              <a:t>AirSCWO</a:t>
            </a:r>
            <a:r>
              <a:rPr lang="en-US"/>
              <a:t> fits into an existing WWTP. The sludges undergo basic pretreatment, are run through the enclosed SCWO system, and on the backend there is a liquid effluent stream containing ~3-5% inorganics which can be separated and dried for easier handling. At the demo, the liquid effluent goes back to head of plant; solids to dumpster.</a:t>
            </a: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2597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t>Although this is a mostly non-technical talk, I do want to take a moment to provide a high-level explanation of what exactly happens in the reactor on a conceptual level. You can see from this linear graphic at the top that our inputs are waste (such as sludge), water, and compressed air. This mixture is sent through the enclosed </a:t>
            </a:r>
            <a:r>
              <a:rPr lang="en-US" err="1"/>
              <a:t>AirSCWO</a:t>
            </a:r>
            <a:r>
              <a:rPr lang="en-US"/>
              <a:t> system and on the back end we get an effluent stream composed of mainly water and some inorganic minerals, vent gas which is predominantly CO2 and N2, and excess heat which is used within our system to keep the reactor at temperature and thus reduce energy demand. Inside this </a:t>
            </a:r>
            <a:r>
              <a:rPr lang="en-US" err="1"/>
              <a:t>AirSCWO</a:t>
            </a:r>
            <a:r>
              <a:rPr lang="en-US"/>
              <a:t> system the mixture is heated and pressurized above 374degC and 221 bar, which causes the water in the mixture to become a fluid called supercritical water. Supercritical water is able to dissolve organics, such as PFAS, and gasses, such as oxygen in the air, which allows for the rapid destruction of all organics in the waste. These organics break down into their elements and all the carbon is converted to CO2. The example reaction at the bottom illustrates what happens to an organic compound that we find complex, but that the SCWO system does not. PFAS, such as PFOA in this example, are completely broken down into their elements. The carbon gets converted to CO2, the hydrogen combines with oxygen to produce water, and the fluorine combines with other components of the waste to form inert fluoride salts, such as calcium fluoride, a major component of toothpaste. </a:t>
            </a: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6421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t>To be written….</a:t>
            </a: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5324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t>To be written….</a:t>
            </a: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4198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t>To be written….</a:t>
            </a: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6103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529;p3:notes">
            <a:extLst>
              <a:ext uri="{FF2B5EF4-FFF2-40B4-BE49-F238E27FC236}">
                <a16:creationId xmlns:a16="http://schemas.microsoft.com/office/drawing/2014/main" id="{A1EF8C94-F70B-1B78-CC3F-2F61BDCE5528}"/>
              </a:ext>
            </a:extLst>
          </p:cNvPr>
          <p:cNvSpPr txBox="1">
            <a:spLocks noGrp="1"/>
          </p:cNvSpPr>
          <p:nvPr>
            <p:ph type="body" sz="quarter" idx="1"/>
          </p:nvPr>
        </p:nvSpPr>
        <p:spPr>
          <a:xfrm>
            <a:off x="685800" y="4400549"/>
            <a:ext cx="5486400" cy="3600596"/>
          </a:xfrm>
        </p:spPr>
        <p:txBody>
          <a:bodyPr lIns="91421" tIns="45701" rIns="91421" bIns="45701"/>
          <a:lstStyle/>
          <a:p>
            <a:r>
              <a:rPr lang="en-US"/>
              <a:t>To be written….</a:t>
            </a:r>
          </a:p>
        </p:txBody>
      </p:sp>
      <p:sp>
        <p:nvSpPr>
          <p:cNvPr id="3" name="Google Shape;1530;p3:notes">
            <a:extLst>
              <a:ext uri="{FF2B5EF4-FFF2-40B4-BE49-F238E27FC236}">
                <a16:creationId xmlns:a16="http://schemas.microsoft.com/office/drawing/2014/main" id="{F977FF9F-AEDC-EB29-EDCE-847EB7C7A3AA}"/>
              </a:ext>
            </a:extLst>
          </p:cNvPr>
          <p:cNvSpPr>
            <a:spLocks noGrp="1" noRot="1" noChangeAspect="1"/>
          </p:cNvSpPr>
          <p:nvPr>
            <p:ph type="sldImg"/>
          </p:nvPr>
        </p:nvSpPr>
        <p:spPr>
          <a:xfrm>
            <a:off x="685800" y="1143000"/>
            <a:ext cx="5486400" cy="3086100"/>
          </a:xfrm>
          <a:ln w="12701" cap="flat">
            <a:solidFill>
              <a:srgbClr val="000000"/>
            </a:solidFill>
            <a:prstDash val="solid"/>
            <a:roun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Key Points</a:t>
            </a:r>
          </a:p>
          <a:p>
            <a:pPr marL="171450" indent="-171450">
              <a:buFont typeface="Arial"/>
              <a:buChar char="•"/>
            </a:pPr>
            <a:r>
              <a:rPr lang="en-US">
                <a:cs typeface="Calibri"/>
              </a:rPr>
              <a:t>No limit for demonstration projects. Demonstration projects for the same technology/process can occur in multiple states (e.g., SCWO projects in multiple states)</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8C7F35C3-026A-4C05-900D-9E650721B96F}" type="slidenum">
              <a:rPr lang="en-US" smtClean="0"/>
              <a:t>48</a:t>
            </a:fld>
            <a:endParaRPr lang="en-US"/>
          </a:p>
        </p:txBody>
      </p:sp>
    </p:spTree>
    <p:extLst>
      <p:ext uri="{BB962C8B-B14F-4D97-AF65-F5344CB8AC3E}">
        <p14:creationId xmlns:p14="http://schemas.microsoft.com/office/powerpoint/2010/main" val="2847877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B1B1B"/>
                </a:solidFill>
                <a:effectLst/>
                <a:latin typeface="Source Sans Pro Web"/>
              </a:rPr>
              <a:t>Before we get into all the new information on Emerging Contaminants, we wanted to ground you all with the understanding of the Clean Water Technology Center that Heather and Smiti are with and how it connects to all our work on infrastructure.</a:t>
            </a:r>
          </a:p>
          <a:p>
            <a:endParaRPr lang="en-US" b="0" i="0" dirty="0">
              <a:solidFill>
                <a:srgbClr val="1B1B1B"/>
              </a:solidFill>
              <a:effectLst/>
              <a:latin typeface="Source Sans Pro Web"/>
            </a:endParaRPr>
          </a:p>
          <a:p>
            <a:pPr algn="l">
              <a:buFont typeface="Arial" panose="020B0604020202020204" pitchFamily="34" charset="0"/>
              <a:buNone/>
            </a:pPr>
            <a:r>
              <a:rPr lang="en-US" b="0" i="0" dirty="0">
                <a:solidFill>
                  <a:srgbClr val="1B1B1B"/>
                </a:solidFill>
                <a:effectLst/>
                <a:latin typeface="Source Sans Pro Web"/>
              </a:rPr>
              <a:t>EPA’s Clean Water Technology Center (Tech Center) provides resources and services to help communities of all sizes build their capacity to become more sustainable by adopting innovative and alternative wastewater technologies that address local water challenges. Of course, this team focuses on emerging contaminants, but they also work on areas like:</a:t>
            </a:r>
          </a:p>
          <a:p>
            <a:pPr marL="171450" indent="-171450" algn="l">
              <a:buFont typeface="Arial" panose="020B0604020202020204" pitchFamily="34" charset="0"/>
              <a:buChar char="•"/>
            </a:pPr>
            <a:r>
              <a:rPr lang="en-US" b="0" i="0" dirty="0">
                <a:solidFill>
                  <a:srgbClr val="1B1B1B"/>
                </a:solidFill>
                <a:effectLst/>
                <a:latin typeface="Source Sans Pro Web"/>
              </a:rPr>
              <a:t>Nutrient Reduction and Recovery,</a:t>
            </a:r>
          </a:p>
          <a:p>
            <a:pPr marL="171450" indent="-171450" algn="l">
              <a:buFont typeface="Arial" panose="020B0604020202020204" pitchFamily="34" charset="0"/>
              <a:buChar char="•"/>
            </a:pPr>
            <a:r>
              <a:rPr lang="en-US" b="0" i="0" dirty="0">
                <a:solidFill>
                  <a:srgbClr val="1B1B1B"/>
                </a:solidFill>
                <a:effectLst/>
                <a:latin typeface="Source Sans Pro Web"/>
              </a:rPr>
              <a:t>Water Reuse,</a:t>
            </a:r>
          </a:p>
          <a:p>
            <a:pPr marL="171450" indent="-171450" algn="l">
              <a:buFont typeface="Arial" panose="020B0604020202020204" pitchFamily="34" charset="0"/>
              <a:buChar char="•"/>
            </a:pPr>
            <a:r>
              <a:rPr lang="en-US" b="0" i="0" dirty="0">
                <a:solidFill>
                  <a:srgbClr val="1B1B1B"/>
                </a:solidFill>
                <a:effectLst/>
                <a:latin typeface="Source Sans Pro Web"/>
              </a:rPr>
              <a:t>Intelligent Water Solutions, and</a:t>
            </a:r>
          </a:p>
          <a:p>
            <a:pPr marL="171450" indent="-171450" algn="l">
              <a:buFont typeface="Arial" panose="020B0604020202020204" pitchFamily="34" charset="0"/>
              <a:buChar char="•"/>
            </a:pPr>
            <a:r>
              <a:rPr lang="en-US" b="0" i="0" dirty="0">
                <a:solidFill>
                  <a:srgbClr val="1B1B1B"/>
                </a:solidFill>
                <a:effectLst/>
                <a:latin typeface="Source Sans Pro Web"/>
              </a:rPr>
              <a:t>Wastewater-based Surveillance (WBS).</a:t>
            </a:r>
          </a:p>
          <a:p>
            <a:pPr marL="171450" indent="-171450" algn="l">
              <a:buFont typeface="Arial" panose="020B0604020202020204" pitchFamily="34" charset="0"/>
              <a:buChar char="•"/>
            </a:pPr>
            <a:endParaRPr lang="en-US" b="0" i="0" dirty="0">
              <a:solidFill>
                <a:srgbClr val="1B1B1B"/>
              </a:solidFill>
              <a:effectLst/>
              <a:latin typeface="Source Sans Pro Web"/>
            </a:endParaRPr>
          </a:p>
          <a:p>
            <a:pPr marL="0" indent="0" algn="l">
              <a:buFont typeface="Arial" panose="020B0604020202020204" pitchFamily="34" charset="0"/>
              <a:buNone/>
            </a:pPr>
            <a:r>
              <a:rPr lang="en-US" b="0" i="0" dirty="0">
                <a:solidFill>
                  <a:srgbClr val="1B1B1B"/>
                </a:solidFill>
                <a:effectLst/>
                <a:latin typeface="Source Sans Pro Web"/>
              </a:rPr>
              <a:t>These graphics below highlight some key resources from the last couple of years that may be of interest:</a:t>
            </a:r>
          </a:p>
          <a:p>
            <a:pPr marL="228600" indent="-228600" algn="l">
              <a:buFont typeface="+mj-lt"/>
              <a:buAutoNum type="arabicPeriod"/>
            </a:pPr>
            <a:r>
              <a:rPr lang="en-US" b="0" i="0" dirty="0">
                <a:solidFill>
                  <a:srgbClr val="1B1B1B"/>
                </a:solidFill>
                <a:effectLst/>
                <a:latin typeface="Source Sans Pro Web"/>
              </a:rPr>
              <a:t>The first study analyzed the long-term performance of five facilities in the U.S. and one facility in Canada that implemented innovative technologies to enhance the removal of nutrients (nitrogen or phosphorus species). This can be a great resource to understand the variability of performance for these newer technologies.</a:t>
            </a:r>
          </a:p>
          <a:p>
            <a:pPr marL="228600" indent="-228600" algn="l">
              <a:buFont typeface="+mj-lt"/>
              <a:buAutoNum type="arabicPeriod"/>
            </a:pPr>
            <a:r>
              <a:rPr lang="en-US" b="0" i="0" dirty="0">
                <a:solidFill>
                  <a:srgbClr val="1B1B1B"/>
                </a:solidFill>
                <a:effectLst/>
                <a:latin typeface="Source Sans Pro Web"/>
              </a:rPr>
              <a:t>The second report provides an overview of CWSRF investments in innovation over the last 10 years. This is useful to get a high-level overview of how the CWSRF supports different types of communities, different regions, and different types of technology.</a:t>
            </a:r>
          </a:p>
          <a:p>
            <a:pPr marL="228600" indent="-228600" algn="l">
              <a:buFont typeface="+mj-lt"/>
              <a:buAutoNum type="arabicPeriod"/>
            </a:pPr>
            <a:r>
              <a:rPr lang="en-US" b="0" i="0" dirty="0">
                <a:solidFill>
                  <a:srgbClr val="1B1B1B"/>
                </a:solidFill>
                <a:effectLst/>
                <a:latin typeface="Source Sans Pro Web"/>
              </a:rPr>
              <a:t>The third report builds on that innovation overview with an explicit focus on intelligent water systems and how other communities of various sizes, locations, and demographics are developing intelligent water systems and using CWSRF money to invest in technologies today for a more efficient and resilient water system in the future. </a:t>
            </a:r>
          </a:p>
          <a:p>
            <a:pPr marL="228600" indent="-228600" algn="l">
              <a:buFont typeface="+mj-lt"/>
              <a:buAutoNum type="arabicPeriod"/>
            </a:pPr>
            <a:r>
              <a:rPr lang="en-US" b="0" i="0" dirty="0">
                <a:solidFill>
                  <a:srgbClr val="1B1B1B"/>
                </a:solidFill>
                <a:effectLst/>
                <a:latin typeface="Source Sans Pro Web"/>
              </a:rPr>
              <a:t>Lastly, the newest report focuses on pharmaceuticals and personal care products and Heather will cover this is a bit.</a:t>
            </a:r>
          </a:p>
          <a:p>
            <a:endParaRPr lang="en-US" dirty="0"/>
          </a:p>
        </p:txBody>
      </p:sp>
      <p:sp>
        <p:nvSpPr>
          <p:cNvPr id="4" name="Slide Number Placeholder 3"/>
          <p:cNvSpPr>
            <a:spLocks noGrp="1"/>
          </p:cNvSpPr>
          <p:nvPr>
            <p:ph type="sldNum" sz="quarter" idx="5"/>
          </p:nvPr>
        </p:nvSpPr>
        <p:spPr/>
        <p:txBody>
          <a:bodyPr/>
          <a:lstStyle/>
          <a:p>
            <a:fld id="{8C7F35C3-026A-4C05-900D-9E650721B96F}" type="slidenum">
              <a:rPr lang="en-US" smtClean="0"/>
              <a:t>4</a:t>
            </a:fld>
            <a:endParaRPr lang="en-US"/>
          </a:p>
        </p:txBody>
      </p:sp>
    </p:spTree>
    <p:extLst>
      <p:ext uri="{BB962C8B-B14F-4D97-AF65-F5344CB8AC3E}">
        <p14:creationId xmlns:p14="http://schemas.microsoft.com/office/powerpoint/2010/main" val="387421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B7DD9-7FF9-9892-140C-9AB9EA261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9C9B2-7482-B384-A480-E20451F95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4DC6FF-C40C-32E8-85D7-D2C9D24B95D6}"/>
              </a:ext>
            </a:extLst>
          </p:cNvPr>
          <p:cNvSpPr>
            <a:spLocks noGrp="1"/>
          </p:cNvSpPr>
          <p:nvPr>
            <p:ph type="body" idx="1"/>
          </p:nvPr>
        </p:nvSpPr>
        <p:spPr/>
        <p:txBody>
          <a:bodyPr/>
          <a:lstStyle/>
          <a:p>
            <a:pPr marL="0" indent="0">
              <a:buFont typeface="Arial"/>
              <a:buNone/>
            </a:pPr>
            <a:endParaRPr lang="en-US">
              <a:cs typeface="Calibri"/>
            </a:endParaRPr>
          </a:p>
        </p:txBody>
      </p:sp>
      <p:sp>
        <p:nvSpPr>
          <p:cNvPr id="4" name="Slide Number Placeholder 3">
            <a:extLst>
              <a:ext uri="{FF2B5EF4-FFF2-40B4-BE49-F238E27FC236}">
                <a16:creationId xmlns:a16="http://schemas.microsoft.com/office/drawing/2014/main" id="{B9BAE96E-67A4-2F85-BA0A-B26C1611F59E}"/>
              </a:ext>
            </a:extLst>
          </p:cNvPr>
          <p:cNvSpPr>
            <a:spLocks noGrp="1"/>
          </p:cNvSpPr>
          <p:nvPr>
            <p:ph type="sldNum" sz="quarter" idx="5"/>
          </p:nvPr>
        </p:nvSpPr>
        <p:spPr/>
        <p:txBody>
          <a:bodyPr/>
          <a:lstStyle/>
          <a:p>
            <a:fld id="{8C7F35C3-026A-4C05-900D-9E650721B96F}" type="slidenum">
              <a:rPr lang="en-US" smtClean="0"/>
              <a:t>49</a:t>
            </a:fld>
            <a:endParaRPr lang="en-US"/>
          </a:p>
        </p:txBody>
      </p:sp>
    </p:spTree>
    <p:extLst>
      <p:ext uri="{BB962C8B-B14F-4D97-AF65-F5344CB8AC3E}">
        <p14:creationId xmlns:p14="http://schemas.microsoft.com/office/powerpoint/2010/main" val="2919553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3FDAF-B194-CB62-5B86-E3270E432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A4446-8039-AC0A-A6E9-476DBF7AA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D85DB4-94AE-8EC7-6DDB-AFDE0BD90B5B}"/>
              </a:ext>
            </a:extLst>
          </p:cNvPr>
          <p:cNvSpPr>
            <a:spLocks noGrp="1"/>
          </p:cNvSpPr>
          <p:nvPr>
            <p:ph type="body" idx="1"/>
          </p:nvPr>
        </p:nvSpPr>
        <p:spPr/>
        <p:txBody>
          <a:bodyPr/>
          <a:lstStyle/>
          <a:p>
            <a:pPr marL="0" indent="0">
              <a:buFont typeface="Arial"/>
              <a:buNone/>
            </a:pPr>
            <a:endParaRPr lang="en-US">
              <a:cs typeface="Calibri"/>
            </a:endParaRPr>
          </a:p>
        </p:txBody>
      </p:sp>
      <p:sp>
        <p:nvSpPr>
          <p:cNvPr id="4" name="Slide Number Placeholder 3">
            <a:extLst>
              <a:ext uri="{FF2B5EF4-FFF2-40B4-BE49-F238E27FC236}">
                <a16:creationId xmlns:a16="http://schemas.microsoft.com/office/drawing/2014/main" id="{6AD2540A-9E2E-7E7D-2106-926146D751E0}"/>
              </a:ext>
            </a:extLst>
          </p:cNvPr>
          <p:cNvSpPr>
            <a:spLocks noGrp="1"/>
          </p:cNvSpPr>
          <p:nvPr>
            <p:ph type="sldNum" sz="quarter" idx="5"/>
          </p:nvPr>
        </p:nvSpPr>
        <p:spPr/>
        <p:txBody>
          <a:bodyPr/>
          <a:lstStyle/>
          <a:p>
            <a:fld id="{8C7F35C3-026A-4C05-900D-9E650721B96F}" type="slidenum">
              <a:rPr lang="en-US" smtClean="0"/>
              <a:t>50</a:t>
            </a:fld>
            <a:endParaRPr lang="en-US"/>
          </a:p>
        </p:txBody>
      </p:sp>
    </p:spTree>
    <p:extLst>
      <p:ext uri="{BB962C8B-B14F-4D97-AF65-F5344CB8AC3E}">
        <p14:creationId xmlns:p14="http://schemas.microsoft.com/office/powerpoint/2010/main" val="34329176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7FF14-CA5A-D4E5-A391-DAAF88B0C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C2D18-72E0-A016-79A4-C2D0AA74A0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3CDF72-2C3A-02EF-B2AC-AADB0A4250E0}"/>
              </a:ext>
            </a:extLst>
          </p:cNvPr>
          <p:cNvSpPr>
            <a:spLocks noGrp="1"/>
          </p:cNvSpPr>
          <p:nvPr>
            <p:ph type="body" idx="1"/>
          </p:nvPr>
        </p:nvSpPr>
        <p:spPr/>
        <p:txBody>
          <a:bodyPr/>
          <a:lstStyle/>
          <a:p>
            <a:r>
              <a:rPr lang="en-US">
                <a:cs typeface="Calibri"/>
              </a:rPr>
              <a:t>Key Points</a:t>
            </a:r>
          </a:p>
          <a:p>
            <a:pPr marL="171450" indent="-171450">
              <a:buFont typeface="Arial"/>
              <a:buChar char="•"/>
            </a:pPr>
            <a:r>
              <a:rPr lang="en-US">
                <a:cs typeface="Calibri"/>
              </a:rPr>
              <a:t>No limit for demonstration projects. Demonstration projects for the same technology/process can occur in multiple states (e.g., SCWO projects in multiple states)</a:t>
            </a:r>
          </a:p>
          <a:p>
            <a:pPr marL="171450" indent="-171450">
              <a:buFont typeface="Arial"/>
              <a:buChar char="•"/>
            </a:pPr>
            <a:endParaRPr lang="en-US">
              <a:cs typeface="Calibri"/>
            </a:endParaRPr>
          </a:p>
        </p:txBody>
      </p:sp>
      <p:sp>
        <p:nvSpPr>
          <p:cNvPr id="4" name="Slide Number Placeholder 3">
            <a:extLst>
              <a:ext uri="{FF2B5EF4-FFF2-40B4-BE49-F238E27FC236}">
                <a16:creationId xmlns:a16="http://schemas.microsoft.com/office/drawing/2014/main" id="{08432541-5DFF-74CA-D4CD-54B42D1A4099}"/>
              </a:ext>
            </a:extLst>
          </p:cNvPr>
          <p:cNvSpPr>
            <a:spLocks noGrp="1"/>
          </p:cNvSpPr>
          <p:nvPr>
            <p:ph type="sldNum" sz="quarter" idx="5"/>
          </p:nvPr>
        </p:nvSpPr>
        <p:spPr/>
        <p:txBody>
          <a:bodyPr/>
          <a:lstStyle/>
          <a:p>
            <a:fld id="{8C7F35C3-026A-4C05-900D-9E650721B96F}" type="slidenum">
              <a:rPr lang="en-US" smtClean="0"/>
              <a:t>51</a:t>
            </a:fld>
            <a:endParaRPr lang="en-US"/>
          </a:p>
        </p:txBody>
      </p:sp>
    </p:spTree>
    <p:extLst>
      <p:ext uri="{BB962C8B-B14F-4D97-AF65-F5344CB8AC3E}">
        <p14:creationId xmlns:p14="http://schemas.microsoft.com/office/powerpoint/2010/main" val="3169093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A8666-9D35-EF90-0309-0EBFC86E7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D3BE7-27AC-8567-7C81-BDB49516F9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040BB-A901-91F8-0BB4-DEF7B8A8CAF1}"/>
              </a:ext>
            </a:extLst>
          </p:cNvPr>
          <p:cNvSpPr>
            <a:spLocks noGrp="1"/>
          </p:cNvSpPr>
          <p:nvPr>
            <p:ph type="body" idx="1"/>
          </p:nvPr>
        </p:nvSpPr>
        <p:spPr/>
        <p:txBody>
          <a:bodyPr/>
          <a:lstStyle/>
          <a:p>
            <a:pPr marL="0" indent="0">
              <a:buFont typeface="Arial"/>
              <a:buNone/>
            </a:pPr>
            <a:endParaRPr lang="en-US">
              <a:cs typeface="Calibri"/>
            </a:endParaRPr>
          </a:p>
        </p:txBody>
      </p:sp>
      <p:sp>
        <p:nvSpPr>
          <p:cNvPr id="4" name="Slide Number Placeholder 3">
            <a:extLst>
              <a:ext uri="{FF2B5EF4-FFF2-40B4-BE49-F238E27FC236}">
                <a16:creationId xmlns:a16="http://schemas.microsoft.com/office/drawing/2014/main" id="{5A53C863-D7EC-BCDB-5BBA-400711C80326}"/>
              </a:ext>
            </a:extLst>
          </p:cNvPr>
          <p:cNvSpPr>
            <a:spLocks noGrp="1"/>
          </p:cNvSpPr>
          <p:nvPr>
            <p:ph type="sldNum" sz="quarter" idx="5"/>
          </p:nvPr>
        </p:nvSpPr>
        <p:spPr/>
        <p:txBody>
          <a:bodyPr/>
          <a:lstStyle/>
          <a:p>
            <a:fld id="{8C7F35C3-026A-4C05-900D-9E650721B96F}" type="slidenum">
              <a:rPr lang="en-US" smtClean="0"/>
              <a:t>52</a:t>
            </a:fld>
            <a:endParaRPr lang="en-US"/>
          </a:p>
        </p:txBody>
      </p:sp>
    </p:spTree>
    <p:extLst>
      <p:ext uri="{BB962C8B-B14F-4D97-AF65-F5344CB8AC3E}">
        <p14:creationId xmlns:p14="http://schemas.microsoft.com/office/powerpoint/2010/main" val="4023147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X state is providing X data currently.</a:t>
            </a:r>
          </a:p>
        </p:txBody>
      </p:sp>
      <p:sp>
        <p:nvSpPr>
          <p:cNvPr id="4" name="Slide Number Placeholder 3"/>
          <p:cNvSpPr>
            <a:spLocks noGrp="1"/>
          </p:cNvSpPr>
          <p:nvPr>
            <p:ph type="sldNum" sz="quarter" idx="5"/>
          </p:nvPr>
        </p:nvSpPr>
        <p:spPr/>
        <p:txBody>
          <a:bodyPr/>
          <a:lstStyle/>
          <a:p>
            <a:fld id="{8C7F35C3-026A-4C05-900D-9E650721B96F}" type="slidenum">
              <a:rPr lang="en-US" smtClean="0"/>
              <a:t>53</a:t>
            </a:fld>
            <a:endParaRPr lang="en-US"/>
          </a:p>
        </p:txBody>
      </p:sp>
    </p:spTree>
    <p:extLst>
      <p:ext uri="{BB962C8B-B14F-4D97-AF65-F5344CB8AC3E}">
        <p14:creationId xmlns:p14="http://schemas.microsoft.com/office/powerpoint/2010/main" val="31836006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D69E3-0F2D-6134-6365-CB99F08BB3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6473F-9280-CBB7-68E5-9EACA0BE5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B6D89-7AD8-3972-DD61-5009797E9089}"/>
              </a:ext>
            </a:extLst>
          </p:cNvPr>
          <p:cNvSpPr>
            <a:spLocks noGrp="1"/>
          </p:cNvSpPr>
          <p:nvPr>
            <p:ph type="body" idx="1"/>
          </p:nvPr>
        </p:nvSpPr>
        <p:spPr/>
        <p:txBody>
          <a:bodyPr/>
          <a:lstStyle/>
          <a:p>
            <a:pPr marL="0" indent="0">
              <a:buFont typeface="Arial"/>
              <a:buNone/>
            </a:pPr>
            <a:endParaRPr lang="en-US">
              <a:cs typeface="Calibri"/>
            </a:endParaRPr>
          </a:p>
        </p:txBody>
      </p:sp>
      <p:sp>
        <p:nvSpPr>
          <p:cNvPr id="4" name="Slide Number Placeholder 3">
            <a:extLst>
              <a:ext uri="{FF2B5EF4-FFF2-40B4-BE49-F238E27FC236}">
                <a16:creationId xmlns:a16="http://schemas.microsoft.com/office/drawing/2014/main" id="{7591B87F-6B46-B294-B8B2-CDC0D2FF8573}"/>
              </a:ext>
            </a:extLst>
          </p:cNvPr>
          <p:cNvSpPr>
            <a:spLocks noGrp="1"/>
          </p:cNvSpPr>
          <p:nvPr>
            <p:ph type="sldNum" sz="quarter" idx="5"/>
          </p:nvPr>
        </p:nvSpPr>
        <p:spPr/>
        <p:txBody>
          <a:bodyPr/>
          <a:lstStyle/>
          <a:p>
            <a:fld id="{8C7F35C3-026A-4C05-900D-9E650721B96F}" type="slidenum">
              <a:rPr lang="en-US" smtClean="0"/>
              <a:t>56</a:t>
            </a:fld>
            <a:endParaRPr lang="en-US"/>
          </a:p>
        </p:txBody>
      </p:sp>
    </p:spTree>
    <p:extLst>
      <p:ext uri="{BB962C8B-B14F-4D97-AF65-F5344CB8AC3E}">
        <p14:creationId xmlns:p14="http://schemas.microsoft.com/office/powerpoint/2010/main" val="39428057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6D53F-1E78-9522-27B7-C67D5F201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45A70-4613-3063-134E-248DEB861D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1E433D-A5C0-C217-4166-8D2D8796FBD8}"/>
              </a:ext>
            </a:extLst>
          </p:cNvPr>
          <p:cNvSpPr>
            <a:spLocks noGrp="1"/>
          </p:cNvSpPr>
          <p:nvPr>
            <p:ph type="body" idx="1"/>
          </p:nvPr>
        </p:nvSpPr>
        <p:spPr/>
        <p:txBody>
          <a:bodyPr/>
          <a:lstStyle/>
          <a:p>
            <a:pPr marL="0" indent="0">
              <a:buFont typeface="Arial"/>
              <a:buNone/>
            </a:pPr>
            <a:endParaRPr lang="en-US">
              <a:cs typeface="Calibri"/>
            </a:endParaRPr>
          </a:p>
        </p:txBody>
      </p:sp>
      <p:sp>
        <p:nvSpPr>
          <p:cNvPr id="4" name="Slide Number Placeholder 3">
            <a:extLst>
              <a:ext uri="{FF2B5EF4-FFF2-40B4-BE49-F238E27FC236}">
                <a16:creationId xmlns:a16="http://schemas.microsoft.com/office/drawing/2014/main" id="{F79842EE-0756-010D-31C5-42F53AA2AB09}"/>
              </a:ext>
            </a:extLst>
          </p:cNvPr>
          <p:cNvSpPr>
            <a:spLocks noGrp="1"/>
          </p:cNvSpPr>
          <p:nvPr>
            <p:ph type="sldNum" sz="quarter" idx="5"/>
          </p:nvPr>
        </p:nvSpPr>
        <p:spPr/>
        <p:txBody>
          <a:bodyPr/>
          <a:lstStyle/>
          <a:p>
            <a:fld id="{8C7F35C3-026A-4C05-900D-9E650721B96F}" type="slidenum">
              <a:rPr lang="en-US" smtClean="0"/>
              <a:t>57</a:t>
            </a:fld>
            <a:endParaRPr lang="en-US"/>
          </a:p>
        </p:txBody>
      </p:sp>
    </p:spTree>
    <p:extLst>
      <p:ext uri="{BB962C8B-B14F-4D97-AF65-F5344CB8AC3E}">
        <p14:creationId xmlns:p14="http://schemas.microsoft.com/office/powerpoint/2010/main" val="1229958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E133B-C478-9FD8-6D88-9B42782FF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FA7B3-B9D4-B2B7-B365-104AEFFB6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9A164-BBE2-97FC-EAF3-A39F1AB825D1}"/>
              </a:ext>
            </a:extLst>
          </p:cNvPr>
          <p:cNvSpPr>
            <a:spLocks noGrp="1"/>
          </p:cNvSpPr>
          <p:nvPr>
            <p:ph type="body" idx="1"/>
          </p:nvPr>
        </p:nvSpPr>
        <p:spPr/>
        <p:txBody>
          <a:bodyPr/>
          <a:lstStyle/>
          <a:p>
            <a:pPr marL="0" indent="0">
              <a:buFont typeface="Arial"/>
              <a:buNone/>
            </a:pPr>
            <a:endParaRPr lang="en-US">
              <a:cs typeface="Calibri"/>
            </a:endParaRPr>
          </a:p>
        </p:txBody>
      </p:sp>
      <p:sp>
        <p:nvSpPr>
          <p:cNvPr id="4" name="Slide Number Placeholder 3">
            <a:extLst>
              <a:ext uri="{FF2B5EF4-FFF2-40B4-BE49-F238E27FC236}">
                <a16:creationId xmlns:a16="http://schemas.microsoft.com/office/drawing/2014/main" id="{5A2D1C2E-2EEC-996C-7869-4DEA3D163022}"/>
              </a:ext>
            </a:extLst>
          </p:cNvPr>
          <p:cNvSpPr>
            <a:spLocks noGrp="1"/>
          </p:cNvSpPr>
          <p:nvPr>
            <p:ph type="sldNum" sz="quarter" idx="5"/>
          </p:nvPr>
        </p:nvSpPr>
        <p:spPr/>
        <p:txBody>
          <a:bodyPr/>
          <a:lstStyle/>
          <a:p>
            <a:fld id="{8C7F35C3-026A-4C05-900D-9E650721B96F}" type="slidenum">
              <a:rPr lang="en-US" smtClean="0"/>
              <a:t>58</a:t>
            </a:fld>
            <a:endParaRPr lang="en-US"/>
          </a:p>
        </p:txBody>
      </p:sp>
    </p:spTree>
    <p:extLst>
      <p:ext uri="{BB962C8B-B14F-4D97-AF65-F5344CB8AC3E}">
        <p14:creationId xmlns:p14="http://schemas.microsoft.com/office/powerpoint/2010/main" val="23483636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t>Here is a mechanical look at how the system operates, which we wont go through today, but illustrates how the components of the </a:t>
            </a:r>
            <a:r>
              <a:rPr lang="en-US" err="1"/>
              <a:t>AirSCWO</a:t>
            </a:r>
            <a:r>
              <a:rPr lang="en-US"/>
              <a:t> system are typical and do not require specialized certifications to maintain, troubleshoot, or operate. The system is designed for continuous operation.</a:t>
            </a: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238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included this slide as a reference for folks to look at the full definition of emerging contaminants. I will just emphasize on the left that ECs include contaminants like PFAS, antimicrobial bacteria, 6PPD, microplastics, and pharmaceuticals and personal care products.</a:t>
            </a:r>
          </a:p>
          <a:p>
            <a:pPr marL="171450" indent="-171450">
              <a:buFont typeface="Arial" panose="020B0604020202020204" pitchFamily="34" charset="0"/>
              <a:buChar char="•"/>
            </a:pPr>
            <a:r>
              <a:rPr lang="en-US" dirty="0"/>
              <a:t>PFAS continues to be an emerging contaminant, but otherwise, contaminants with water quality criteria and not considered emerging contaminants.</a:t>
            </a:r>
          </a:p>
          <a:p>
            <a:pPr marL="171450" indent="-171450">
              <a:buFont typeface="Arial" panose="020B0604020202020204" pitchFamily="34" charset="0"/>
              <a:buChar char="•"/>
            </a:pPr>
            <a:r>
              <a:rPr lang="en-US" dirty="0"/>
              <a:t>And just to reemphasize, there is a separate definition for DWSRF</a:t>
            </a:r>
          </a:p>
        </p:txBody>
      </p:sp>
      <p:sp>
        <p:nvSpPr>
          <p:cNvPr id="4" name="Slide Number Placeholder 3"/>
          <p:cNvSpPr>
            <a:spLocks noGrp="1"/>
          </p:cNvSpPr>
          <p:nvPr>
            <p:ph type="sldNum" sz="quarter" idx="5"/>
          </p:nvPr>
        </p:nvSpPr>
        <p:spPr/>
        <p:txBody>
          <a:bodyPr/>
          <a:lstStyle/>
          <a:p>
            <a:fld id="{8C7F35C3-026A-4C05-900D-9E650721B96F}" type="slidenum">
              <a:rPr lang="en-US" smtClean="0"/>
              <a:t>6</a:t>
            </a:fld>
            <a:endParaRPr lang="en-US"/>
          </a:p>
        </p:txBody>
      </p:sp>
    </p:spTree>
    <p:extLst>
      <p:ext uri="{BB962C8B-B14F-4D97-AF65-F5344CB8AC3E}">
        <p14:creationId xmlns:p14="http://schemas.microsoft.com/office/powerpoint/2010/main" val="1974743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you all know, the Emerging Contaminants funds are a new appropriation from FFY 22-26 and there are 1 billion dollars on the CWSRF side. </a:t>
            </a:r>
          </a:p>
          <a:p>
            <a:pPr marL="171450" indent="-171450">
              <a:buFont typeface="Arial" panose="020B0604020202020204" pitchFamily="34" charset="0"/>
              <a:buChar char="•"/>
            </a:pPr>
            <a:r>
              <a:rPr lang="en-US" dirty="0"/>
              <a:t>Of this, 775 million has been alloted but there are still more funds to come and so we want to emphasize these resources and tools to help you all make the most of the remaining funds.</a:t>
            </a:r>
          </a:p>
          <a:p>
            <a:pPr marL="171450" indent="-171450">
              <a:buFont typeface="Arial" panose="020B0604020202020204" pitchFamily="34" charset="0"/>
              <a:buChar char="•"/>
            </a:pPr>
            <a:r>
              <a:rPr lang="en-US" dirty="0"/>
              <a:t>This holds true for CWSRF and CWISA funding and you can see that there are still funds left to be used on both sides. </a:t>
            </a:r>
          </a:p>
        </p:txBody>
      </p:sp>
      <p:sp>
        <p:nvSpPr>
          <p:cNvPr id="4" name="Slide Number Placeholder 3"/>
          <p:cNvSpPr>
            <a:spLocks noGrp="1"/>
          </p:cNvSpPr>
          <p:nvPr>
            <p:ph type="sldNum" sz="quarter" idx="5"/>
          </p:nvPr>
        </p:nvSpPr>
        <p:spPr/>
        <p:txBody>
          <a:bodyPr/>
          <a:lstStyle/>
          <a:p>
            <a:fld id="{8C7F35C3-026A-4C05-900D-9E650721B96F}" type="slidenum">
              <a:rPr lang="en-US" smtClean="0"/>
              <a:t>7</a:t>
            </a:fld>
            <a:endParaRPr lang="en-US"/>
          </a:p>
        </p:txBody>
      </p:sp>
    </p:spTree>
    <p:extLst>
      <p:ext uri="{BB962C8B-B14F-4D97-AF65-F5344CB8AC3E}">
        <p14:creationId xmlns:p14="http://schemas.microsoft.com/office/powerpoint/2010/main" val="4166200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So, what’s the status of the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States are identifying a lot of CW projects and some are seeing a large need for DW so they’ve directed CW funds to the DW side. </a:t>
            </a:r>
            <a:r>
              <a:rPr lang="en-US" sz="1800" kern="100" dirty="0">
                <a:effectLst/>
                <a:latin typeface="Aptos" panose="020B0004020202020204" pitchFamily="34" charset="0"/>
                <a:ea typeface="Calibri" panose="020F0502020204030204" pitchFamily="34" charset="0"/>
                <a:cs typeface="Times New Roman" panose="02020603050405020304" pitchFamily="18" charset="0"/>
              </a:rPr>
              <a:t>The number of full transfers from CW to DW decreased from FY22 to FY23 and hopefully will continue that downward trend. On the other end, some states (NV, NM) have seen a large clean water need and have transferred funds from DW to CWSRF.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00" dirty="0">
                <a:effectLst/>
                <a:latin typeface="Aptos" panose="020B0004020202020204" pitchFamily="34" charset="0"/>
                <a:ea typeface="Calibri" panose="020F0502020204030204" pitchFamily="34" charset="0"/>
                <a:cs typeface="Times New Roman" panose="02020603050405020304" pitchFamily="18" charset="0"/>
              </a:rPr>
              <a:t>Here on the slide you can see the 146 proposed projects that were pulled from FFY22-23 IUPs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Calibri" panose="020F0502020204030204" pitchFamily="34" charset="0"/>
                <a:cs typeface="Times New Roman" panose="02020603050405020304" pitchFamily="18" charset="0"/>
              </a:rPr>
              <a:t>Of the clean water projects, the spread from the last two years hasn’t changed dramatically. Going top to bottom, many projects were at wastewater treatment facilities, however, there were a lot of projects out in the watershed as well.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Calibri" panose="020F0502020204030204" pitchFamily="34" charset="0"/>
                <a:cs typeface="Times New Roman" panose="02020603050405020304" pitchFamily="18" charset="0"/>
              </a:rPr>
              <a:t>We saw a lot of landfill water quality projects and nonpoint source 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Calibri" panose="020F0502020204030204" pitchFamily="34" charset="0"/>
                <a:cs typeface="Times New Roman" panose="02020603050405020304" pitchFamily="18" charset="0"/>
              </a:rPr>
              <a:t>We’ve also seen a few biosolids 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Calibri" panose="020F0502020204030204" pitchFamily="34" charset="0"/>
                <a:cs typeface="Times New Roman" panose="02020603050405020304" pitchFamily="18" charset="0"/>
              </a:rPr>
              <a:t>We’ve seen states building the laboratory capacities for emerging contaminants.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Calibri" panose="020F0502020204030204" pitchFamily="34" charset="0"/>
                <a:cs typeface="Times New Roman" panose="02020603050405020304" pitchFamily="18" charset="0"/>
              </a:rPr>
              <a:t>Beyond those, there have also been a handful of projects on stormwater, </a:t>
            </a:r>
            <a:r>
              <a:rPr lang="en-US" sz="1800" kern="100" dirty="0" err="1">
                <a:effectLst/>
                <a:latin typeface="Aptos" panose="020B0004020202020204" pitchFamily="34" charset="0"/>
                <a:ea typeface="Calibri" panose="020F0502020204030204" pitchFamily="34" charset="0"/>
                <a:cs typeface="Times New Roman" panose="02020603050405020304" pitchFamily="18" charset="0"/>
              </a:rPr>
              <a:t>sourcewater</a:t>
            </a:r>
            <a:r>
              <a:rPr lang="en-US" sz="1800" kern="100" dirty="0">
                <a:effectLst/>
                <a:latin typeface="Aptos" panose="020B0004020202020204" pitchFamily="34" charset="0"/>
                <a:ea typeface="Calibri" panose="020F0502020204030204" pitchFamily="34" charset="0"/>
                <a:cs typeface="Times New Roman" panose="02020603050405020304" pitchFamily="18" charset="0"/>
              </a:rPr>
              <a:t> protection, and decentralized.</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C7F35C3-026A-4C05-900D-9E650721B96F}" type="slidenum">
              <a:rPr lang="en-US" smtClean="0"/>
              <a:t>8</a:t>
            </a:fld>
            <a:endParaRPr lang="en-US"/>
          </a:p>
        </p:txBody>
      </p:sp>
    </p:spTree>
    <p:extLst>
      <p:ext uri="{BB962C8B-B14F-4D97-AF65-F5344CB8AC3E}">
        <p14:creationId xmlns:p14="http://schemas.microsoft.com/office/powerpoint/2010/main" val="816383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these projects are addressing PFAS but almost 1/3 of them are addressing other emerging contaminants like pharmaceuticals and personal care products, 1,4-dioxane, 6PPD, Harmful algal blooms, microplastics, and antimicrobial resistance.</a:t>
            </a:r>
          </a:p>
        </p:txBody>
      </p:sp>
      <p:sp>
        <p:nvSpPr>
          <p:cNvPr id="4" name="Slide Number Placeholder 3"/>
          <p:cNvSpPr>
            <a:spLocks noGrp="1"/>
          </p:cNvSpPr>
          <p:nvPr>
            <p:ph type="sldNum" sz="quarter" idx="5"/>
          </p:nvPr>
        </p:nvSpPr>
        <p:spPr/>
        <p:txBody>
          <a:bodyPr/>
          <a:lstStyle/>
          <a:p>
            <a:fld id="{8C7F35C3-026A-4C05-900D-9E650721B96F}" type="slidenum">
              <a:rPr lang="en-US" smtClean="0"/>
              <a:t>9</a:t>
            </a:fld>
            <a:endParaRPr lang="en-US"/>
          </a:p>
        </p:txBody>
      </p:sp>
    </p:spTree>
    <p:extLst>
      <p:ext uri="{BB962C8B-B14F-4D97-AF65-F5344CB8AC3E}">
        <p14:creationId xmlns:p14="http://schemas.microsoft.com/office/powerpoint/2010/main" val="576115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now moving into the recent tools and work to help build a CWSRF EC project pipeline.</a:t>
            </a:r>
          </a:p>
          <a:p>
            <a:pPr marL="171450" indent="-171450">
              <a:buFont typeface="Arial" panose="020B0604020202020204" pitchFamily="34" charset="0"/>
              <a:buChar char="•"/>
            </a:pPr>
            <a:r>
              <a:rPr lang="en-US" dirty="0"/>
              <a:t>I’ll start by sharing some of our outreach work, the new eligibility decision tool, and the recent PPCP technology brief</a:t>
            </a:r>
          </a:p>
          <a:p>
            <a:pPr marL="171450" indent="-171450">
              <a:buFont typeface="Arial" panose="020B0604020202020204" pitchFamily="34" charset="0"/>
              <a:buChar char="•"/>
            </a:pPr>
            <a:r>
              <a:rPr lang="en-US" dirty="0"/>
              <a:t>Smiti will follow to discuss the EC framework, a new project priority list connection tool, and case studies</a:t>
            </a:r>
          </a:p>
          <a:p>
            <a:endParaRPr lang="en-US" dirty="0"/>
          </a:p>
        </p:txBody>
      </p:sp>
      <p:sp>
        <p:nvSpPr>
          <p:cNvPr id="4" name="Slide Number Placeholder 3"/>
          <p:cNvSpPr>
            <a:spLocks noGrp="1"/>
          </p:cNvSpPr>
          <p:nvPr>
            <p:ph type="sldNum" sz="quarter" idx="5"/>
          </p:nvPr>
        </p:nvSpPr>
        <p:spPr/>
        <p:txBody>
          <a:bodyPr/>
          <a:lstStyle/>
          <a:p>
            <a:fld id="{8C7F35C3-026A-4C05-900D-9E650721B96F}" type="slidenum">
              <a:rPr lang="en-US" smtClean="0"/>
              <a:t>10</a:t>
            </a:fld>
            <a:endParaRPr lang="en-US"/>
          </a:p>
        </p:txBody>
      </p:sp>
    </p:spTree>
    <p:extLst>
      <p:ext uri="{BB962C8B-B14F-4D97-AF65-F5344CB8AC3E}">
        <p14:creationId xmlns:p14="http://schemas.microsoft.com/office/powerpoint/2010/main" val="3375495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A couple of people rowing a boat on a lake&#10;&#10;Description automatically generated with low confidence">
            <a:extLst>
              <a:ext uri="{FF2B5EF4-FFF2-40B4-BE49-F238E27FC236}">
                <a16:creationId xmlns:a16="http://schemas.microsoft.com/office/drawing/2014/main" id="{0A92444A-D151-A351-1245-3C8BA0C54B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9183"/>
          <a:stretch/>
        </p:blipFill>
        <p:spPr>
          <a:xfrm>
            <a:off x="-7218" y="-56849"/>
            <a:ext cx="12191999" cy="6503803"/>
          </a:xfrm>
          <a:prstGeom prst="rect">
            <a:avLst/>
          </a:prstGeom>
        </p:spPr>
      </p:pic>
      <p:sp>
        <p:nvSpPr>
          <p:cNvPr id="5" name="Rectangle 4">
            <a:extLst>
              <a:ext uri="{FF2B5EF4-FFF2-40B4-BE49-F238E27FC236}">
                <a16:creationId xmlns:a16="http://schemas.microsoft.com/office/drawing/2014/main" id="{68CB7B2D-1E21-BAD0-9201-0122D8122328}"/>
              </a:ext>
            </a:extLst>
          </p:cNvPr>
          <p:cNvSpPr/>
          <p:nvPr userDrawn="1"/>
        </p:nvSpPr>
        <p:spPr>
          <a:xfrm>
            <a:off x="7219" y="1057128"/>
            <a:ext cx="12191998" cy="2688144"/>
          </a:xfrm>
          <a:prstGeom prst="rect">
            <a:avLst/>
          </a:prstGeom>
          <a:solidFill>
            <a:schemeClr val="tx1">
              <a:lumMod val="85000"/>
              <a:lumOff val="15000"/>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59FFA4EF-F935-4342-8DCD-1DEC370A75AC}"/>
              </a:ext>
            </a:extLst>
          </p:cNvPr>
          <p:cNvSpPr>
            <a:spLocks noGrp="1"/>
          </p:cNvSpPr>
          <p:nvPr>
            <p:ph type="ctrTitle"/>
          </p:nvPr>
        </p:nvSpPr>
        <p:spPr>
          <a:xfrm>
            <a:off x="1732547" y="1203935"/>
            <a:ext cx="8726906" cy="1684689"/>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3FA2E28-0A64-4110-B700-B58167748712}"/>
              </a:ext>
            </a:extLst>
          </p:cNvPr>
          <p:cNvSpPr>
            <a:spLocks noGrp="1"/>
          </p:cNvSpPr>
          <p:nvPr>
            <p:ph type="subTitle" idx="1"/>
          </p:nvPr>
        </p:nvSpPr>
        <p:spPr>
          <a:xfrm>
            <a:off x="1592178" y="2888624"/>
            <a:ext cx="9022080" cy="7265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FA5E4FD7-A011-4AD3-939B-147FE021729A}"/>
              </a:ext>
            </a:extLst>
          </p:cNvPr>
          <p:cNvSpPr/>
          <p:nvPr userDrawn="1"/>
        </p:nvSpPr>
        <p:spPr>
          <a:xfrm>
            <a:off x="0" y="5915229"/>
            <a:ext cx="12192000" cy="97746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3CAA6BB7-6EF9-4F04-A377-12B0EFAB323E}"/>
              </a:ext>
            </a:extLst>
          </p:cNvPr>
          <p:cNvSpPr txBox="1"/>
          <p:nvPr userDrawn="1"/>
        </p:nvSpPr>
        <p:spPr>
          <a:xfrm>
            <a:off x="7026442" y="6123789"/>
            <a:ext cx="5056051"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Sustainable Communities and Infrastructure Branch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Wastewater Management</a:t>
            </a:r>
          </a:p>
        </p:txBody>
      </p:sp>
      <p:pic>
        <p:nvPicPr>
          <p:cNvPr id="9" name="Picture 8">
            <a:extLst>
              <a:ext uri="{FF2B5EF4-FFF2-40B4-BE49-F238E27FC236}">
                <a16:creationId xmlns:a16="http://schemas.microsoft.com/office/drawing/2014/main" id="{8330869D-4C8C-45E9-A966-FA4B8AB89BF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grpSp>
        <p:nvGrpSpPr>
          <p:cNvPr id="6" name="Group 5">
            <a:extLst>
              <a:ext uri="{FF2B5EF4-FFF2-40B4-BE49-F238E27FC236}">
                <a16:creationId xmlns:a16="http://schemas.microsoft.com/office/drawing/2014/main" id="{06B8B124-2898-D7B7-728C-5C22F767A210}"/>
              </a:ext>
            </a:extLst>
          </p:cNvPr>
          <p:cNvGrpSpPr/>
          <p:nvPr userDrawn="1"/>
        </p:nvGrpSpPr>
        <p:grpSpPr>
          <a:xfrm>
            <a:off x="0" y="5775099"/>
            <a:ext cx="12192000" cy="1259690"/>
            <a:chOff x="0" y="5775099"/>
            <a:chExt cx="12192000" cy="1259690"/>
          </a:xfrm>
        </p:grpSpPr>
        <p:sp>
          <p:nvSpPr>
            <p:cNvPr id="10" name="Rectangle 9">
              <a:extLst>
                <a:ext uri="{FF2B5EF4-FFF2-40B4-BE49-F238E27FC236}">
                  <a16:creationId xmlns:a16="http://schemas.microsoft.com/office/drawing/2014/main" id="{ABCAECD3-1ADF-A93D-9AC6-99166D6A7ADC}"/>
                </a:ext>
              </a:extLst>
            </p:cNvPr>
            <p:cNvSpPr/>
            <p:nvPr userDrawn="1"/>
          </p:nvSpPr>
          <p:spPr>
            <a:xfrm>
              <a:off x="0" y="593514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38A23A5B-BA1F-504A-0638-AEB1E89B6E0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sp>
          <p:nvSpPr>
            <p:cNvPr id="12" name="TextBox 11">
              <a:extLst>
                <a:ext uri="{FF2B5EF4-FFF2-40B4-BE49-F238E27FC236}">
                  <a16:creationId xmlns:a16="http://schemas.microsoft.com/office/drawing/2014/main" id="{986A0E1A-F447-8D52-283E-85C58D5EEFEF}"/>
                </a:ext>
              </a:extLst>
            </p:cNvPr>
            <p:cNvSpPr txBox="1"/>
            <p:nvPr userDrawn="1"/>
          </p:nvSpPr>
          <p:spPr>
            <a:xfrm>
              <a:off x="6696707" y="6131175"/>
              <a:ext cx="5181600"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Wastewater Management</a:t>
              </a:r>
            </a:p>
          </p:txBody>
        </p:sp>
      </p:grpSp>
    </p:spTree>
    <p:extLst>
      <p:ext uri="{BB962C8B-B14F-4D97-AF65-F5344CB8AC3E}">
        <p14:creationId xmlns:p14="http://schemas.microsoft.com/office/powerpoint/2010/main" val="4243687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7739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8"/>
        <p:cNvGrpSpPr/>
        <p:nvPr/>
      </p:nvGrpSpPr>
      <p:grpSpPr>
        <a:xfrm>
          <a:off x="0" y="0"/>
          <a:ext cx="0" cy="0"/>
          <a:chOff x="0" y="0"/>
          <a:chExt cx="0" cy="0"/>
        </a:xfrm>
      </p:grpSpPr>
      <p:sp>
        <p:nvSpPr>
          <p:cNvPr id="19" name="Google Shape;19;g2e865fda9c5_6_361"/>
          <p:cNvSpPr txBox="1">
            <a:spLocks noGrp="1"/>
          </p:cNvSpPr>
          <p:nvPr>
            <p:ph type="title"/>
          </p:nvPr>
        </p:nvSpPr>
        <p:spPr>
          <a:xfrm>
            <a:off x="109833" y="-17756"/>
            <a:ext cx="86298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1800"/>
              <a:buFont typeface="Montserrat Medium"/>
              <a:buNone/>
              <a:defRPr sz="2000" b="0" i="0" u="none" strike="noStrike" cap="none">
                <a:solidFill>
                  <a:srgbClr val="002060"/>
                </a:solidFill>
                <a:latin typeface="Montserrat Medium"/>
                <a:ea typeface="Montserrat Medium"/>
                <a:cs typeface="Montserrat Medium"/>
                <a:sym typeface="Montserrat Medium"/>
              </a:defRPr>
            </a:lvl1pPr>
            <a:lvl2pPr marR="0" lvl="1"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9pPr>
          </a:lstStyle>
          <a:p>
            <a:endParaRPr/>
          </a:p>
        </p:txBody>
      </p:sp>
      <p:sp>
        <p:nvSpPr>
          <p:cNvPr id="20" name="Google Shape;20;g2e865fda9c5_6_361"/>
          <p:cNvSpPr txBox="1">
            <a:spLocks noGrp="1"/>
          </p:cNvSpPr>
          <p:nvPr>
            <p:ph type="body" idx="1"/>
          </p:nvPr>
        </p:nvSpPr>
        <p:spPr>
          <a:xfrm>
            <a:off x="836882" y="1979594"/>
            <a:ext cx="9933600" cy="3684600"/>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42900" algn="l">
              <a:lnSpc>
                <a:spcPct val="90000"/>
              </a:lnSpc>
              <a:spcBef>
                <a:spcPts val="500"/>
              </a:spcBef>
              <a:spcAft>
                <a:spcPts val="0"/>
              </a:spcAft>
              <a:buClr>
                <a:schemeClr val="dk1"/>
              </a:buClr>
              <a:buSzPts val="1800"/>
              <a:buFont typeface="Montserrat"/>
              <a:buChar char="•"/>
              <a:defRPr sz="1297" b="0" i="0" u="none" strike="noStrike" cap="none">
                <a:solidFill>
                  <a:srgbClr val="000000"/>
                </a:solidFill>
                <a:latin typeface="Montserrat"/>
                <a:ea typeface="Montserrat"/>
                <a:cs typeface="Montserrat"/>
                <a:sym typeface="Montserrat"/>
              </a:defRPr>
            </a:lvl2pPr>
            <a:lvl3pPr marL="1371600" marR="0" lvl="2" indent="-342900" algn="l">
              <a:lnSpc>
                <a:spcPct val="90000"/>
              </a:lnSpc>
              <a:spcBef>
                <a:spcPts val="500"/>
              </a:spcBef>
              <a:spcAft>
                <a:spcPts val="0"/>
              </a:spcAft>
              <a:buClr>
                <a:schemeClr val="dk1"/>
              </a:buClr>
              <a:buSzPts val="1800"/>
              <a:buFont typeface="Montserrat"/>
              <a:buChar char="•"/>
              <a:defRPr sz="1297" b="0" i="0" u="none" strike="noStrike" cap="none">
                <a:solidFill>
                  <a:srgbClr val="000000"/>
                </a:solidFill>
                <a:latin typeface="Montserrat"/>
                <a:ea typeface="Montserrat"/>
                <a:cs typeface="Montserrat"/>
                <a:sym typeface="Montserrat"/>
              </a:defRPr>
            </a:lvl3pPr>
            <a:lvl4pPr marL="1828800" marR="0" lvl="3" indent="-342900" algn="l">
              <a:lnSpc>
                <a:spcPct val="90000"/>
              </a:lnSpc>
              <a:spcBef>
                <a:spcPts val="500"/>
              </a:spcBef>
              <a:spcAft>
                <a:spcPts val="0"/>
              </a:spcAft>
              <a:buClr>
                <a:schemeClr val="dk1"/>
              </a:buClr>
              <a:buSzPts val="1800"/>
              <a:buFont typeface="Montserrat"/>
              <a:buChar char="•"/>
              <a:defRPr sz="1297" b="0" i="0" u="none" strike="noStrike" cap="none">
                <a:solidFill>
                  <a:srgbClr val="000000"/>
                </a:solidFill>
                <a:latin typeface="Montserrat"/>
                <a:ea typeface="Montserrat"/>
                <a:cs typeface="Montserrat"/>
                <a:sym typeface="Montserrat"/>
              </a:defRPr>
            </a:lvl4pPr>
            <a:lvl5pPr marL="2286000" marR="0" lvl="4" indent="-342900" algn="l">
              <a:lnSpc>
                <a:spcPct val="90000"/>
              </a:lnSpc>
              <a:spcBef>
                <a:spcPts val="500"/>
              </a:spcBef>
              <a:spcAft>
                <a:spcPts val="0"/>
              </a:spcAft>
              <a:buClr>
                <a:schemeClr val="dk1"/>
              </a:buClr>
              <a:buSzPts val="1800"/>
              <a:buFont typeface="Montserrat"/>
              <a:buChar char="•"/>
              <a:defRPr sz="1297" b="0" i="0" u="none" strike="noStrike" cap="none">
                <a:solidFill>
                  <a:srgbClr val="000000"/>
                </a:solidFill>
                <a:latin typeface="Montserrat"/>
                <a:ea typeface="Montserrat"/>
                <a:cs typeface="Montserrat"/>
                <a:sym typeface="Montserrat"/>
              </a:defRPr>
            </a:lvl5pPr>
            <a:lvl6pPr marL="2743200" marR="0" lvl="5" indent="-342900" algn="l">
              <a:lnSpc>
                <a:spcPct val="90000"/>
              </a:lnSpc>
              <a:spcBef>
                <a:spcPts val="500"/>
              </a:spcBef>
              <a:spcAft>
                <a:spcPts val="0"/>
              </a:spcAft>
              <a:buClr>
                <a:schemeClr val="dk1"/>
              </a:buClr>
              <a:buSzPts val="1800"/>
              <a:buFont typeface="Montserrat"/>
              <a:buChar char="•"/>
              <a:defRPr sz="1297" b="0" i="0" u="none" strike="noStrike" cap="none">
                <a:solidFill>
                  <a:srgbClr val="000000"/>
                </a:solidFill>
                <a:latin typeface="Montserrat"/>
                <a:ea typeface="Montserrat"/>
                <a:cs typeface="Montserrat"/>
                <a:sym typeface="Montserrat"/>
              </a:defRPr>
            </a:lvl6pPr>
            <a:lvl7pPr marL="3200400" marR="0" lvl="6" indent="-342900" algn="l">
              <a:lnSpc>
                <a:spcPct val="90000"/>
              </a:lnSpc>
              <a:spcBef>
                <a:spcPts val="500"/>
              </a:spcBef>
              <a:spcAft>
                <a:spcPts val="0"/>
              </a:spcAft>
              <a:buClr>
                <a:schemeClr val="dk1"/>
              </a:buClr>
              <a:buSzPts val="1800"/>
              <a:buFont typeface="Montserrat"/>
              <a:buChar char="•"/>
              <a:defRPr sz="1297" b="0" i="0" u="none" strike="noStrike" cap="none">
                <a:solidFill>
                  <a:srgbClr val="000000"/>
                </a:solidFill>
                <a:latin typeface="Montserrat"/>
                <a:ea typeface="Montserrat"/>
                <a:cs typeface="Montserrat"/>
                <a:sym typeface="Montserrat"/>
              </a:defRPr>
            </a:lvl7pPr>
            <a:lvl8pPr marL="3657600" marR="0" lvl="7" indent="-342900" algn="l">
              <a:lnSpc>
                <a:spcPct val="90000"/>
              </a:lnSpc>
              <a:spcBef>
                <a:spcPts val="500"/>
              </a:spcBef>
              <a:spcAft>
                <a:spcPts val="0"/>
              </a:spcAft>
              <a:buClr>
                <a:schemeClr val="dk1"/>
              </a:buClr>
              <a:buSzPts val="1800"/>
              <a:buFont typeface="Montserrat"/>
              <a:buChar char="•"/>
              <a:defRPr sz="1297" b="0" i="0" u="none" strike="noStrike" cap="none">
                <a:solidFill>
                  <a:srgbClr val="000000"/>
                </a:solidFill>
                <a:latin typeface="Montserrat"/>
                <a:ea typeface="Montserrat"/>
                <a:cs typeface="Montserrat"/>
                <a:sym typeface="Montserrat"/>
              </a:defRPr>
            </a:lvl8pPr>
            <a:lvl9pPr marL="4114800" marR="0" lvl="8" indent="-342900" algn="l">
              <a:lnSpc>
                <a:spcPct val="90000"/>
              </a:lnSpc>
              <a:spcBef>
                <a:spcPts val="500"/>
              </a:spcBef>
              <a:spcAft>
                <a:spcPts val="0"/>
              </a:spcAft>
              <a:buClr>
                <a:schemeClr val="dk1"/>
              </a:buClr>
              <a:buSzPts val="1800"/>
              <a:buFont typeface="Montserrat"/>
              <a:buChar char="•"/>
              <a:defRPr sz="1297" b="0" i="0" u="none" strike="noStrike" cap="none">
                <a:solidFill>
                  <a:srgbClr val="000000"/>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673470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genda slide">
    <p:spTree>
      <p:nvGrpSpPr>
        <p:cNvPr id="1" name=""/>
        <p:cNvGrpSpPr/>
        <p:nvPr/>
      </p:nvGrpSpPr>
      <p:grpSpPr>
        <a:xfrm>
          <a:off x="0" y="0"/>
          <a:ext cx="0" cy="0"/>
          <a:chOff x="0" y="0"/>
          <a:chExt cx="0" cy="0"/>
        </a:xfrm>
      </p:grpSpPr>
      <p:sp>
        <p:nvSpPr>
          <p:cNvPr id="2" name="Google Shape;215;g20de5890172_0_2223">
            <a:extLst>
              <a:ext uri="{FF2B5EF4-FFF2-40B4-BE49-F238E27FC236}">
                <a16:creationId xmlns:a16="http://schemas.microsoft.com/office/drawing/2014/main" id="{12495119-C4BE-F6D0-016B-E0D36957DF00}"/>
              </a:ext>
            </a:extLst>
          </p:cNvPr>
          <p:cNvSpPr txBox="1">
            <a:spLocks noGrp="1"/>
          </p:cNvSpPr>
          <p:nvPr>
            <p:ph type="body" idx="4294967295"/>
          </p:nvPr>
        </p:nvSpPr>
        <p:spPr>
          <a:xfrm>
            <a:off x="166256" y="736284"/>
            <a:ext cx="11733900" cy="5168399"/>
          </a:xfrm>
        </p:spPr>
        <p:txBody>
          <a:bodyPr lIns="91421" tIns="45701" rIns="91421" bIns="45701">
            <a:noAutofit/>
          </a:bodyPr>
          <a:lstStyle>
            <a:lvl1pPr marL="457200" indent="-307018">
              <a:lnSpc>
                <a:spcPct val="100000"/>
              </a:lnSpc>
              <a:spcBef>
                <a:spcPts val="0"/>
              </a:spcBef>
              <a:buClr>
                <a:srgbClr val="000000"/>
              </a:buClr>
              <a:buSzPts val="1235"/>
              <a:buFont typeface="Montserrat"/>
              <a:buAutoNum type="arabicPeriod"/>
              <a:defRPr sz="1235">
                <a:latin typeface="Montserrat"/>
                <a:ea typeface="Montserrat"/>
                <a:cs typeface="Montserrat"/>
              </a:defRPr>
            </a:lvl1pPr>
          </a:lstStyle>
          <a:p>
            <a:pPr lvl="0"/>
            <a:endParaRPr lang="en-US"/>
          </a:p>
        </p:txBody>
      </p:sp>
      <p:sp>
        <p:nvSpPr>
          <p:cNvPr id="3" name="Google Shape;216;g20de5890172_0_2223">
            <a:extLst>
              <a:ext uri="{FF2B5EF4-FFF2-40B4-BE49-F238E27FC236}">
                <a16:creationId xmlns:a16="http://schemas.microsoft.com/office/drawing/2014/main" id="{7E80E666-EA3D-B59D-7DB2-8FB6596B0BC6}"/>
              </a:ext>
            </a:extLst>
          </p:cNvPr>
          <p:cNvSpPr txBox="1">
            <a:spLocks noGrp="1"/>
          </p:cNvSpPr>
          <p:nvPr>
            <p:ph type="title"/>
          </p:nvPr>
        </p:nvSpPr>
        <p:spPr>
          <a:xfrm>
            <a:off x="0" y="91293"/>
            <a:ext cx="8893500" cy="464999"/>
          </a:xfrm>
        </p:spPr>
        <p:txBody>
          <a:bodyPr lIns="91421" tIns="45701" rIns="91421" bIns="45701">
            <a:noAutofit/>
          </a:bodyPr>
          <a:lstStyle>
            <a:lvl1pPr>
              <a:lnSpc>
                <a:spcPct val="100000"/>
              </a:lnSpc>
              <a:defRPr sz="1482">
                <a:latin typeface="Montserrat Medium"/>
                <a:ea typeface="Montserrat Medium"/>
                <a:cs typeface="Montserrat Medium"/>
              </a:defRPr>
            </a:lvl1pPr>
          </a:lstStyle>
          <a:p>
            <a:pPr lvl="0"/>
            <a:endParaRPr lang="en-US"/>
          </a:p>
        </p:txBody>
      </p:sp>
      <p:sp>
        <p:nvSpPr>
          <p:cNvPr id="4" name="Google Shape;217;g20de5890172_0_2223">
            <a:extLst>
              <a:ext uri="{FF2B5EF4-FFF2-40B4-BE49-F238E27FC236}">
                <a16:creationId xmlns:a16="http://schemas.microsoft.com/office/drawing/2014/main" id="{D49E9557-2618-1317-9630-6E4D96BF2A10}"/>
              </a:ext>
            </a:extLst>
          </p:cNvPr>
          <p:cNvSpPr txBox="1">
            <a:spLocks noGrp="1"/>
          </p:cNvSpPr>
          <p:nvPr>
            <p:ph type="sldNum" sz="quarter" idx="8"/>
          </p:nvPr>
        </p:nvSpPr>
        <p:spPr>
          <a:xfrm>
            <a:off x="8458200" y="6395222"/>
            <a:ext cx="3395395" cy="365101"/>
          </a:xfrm>
        </p:spPr>
        <p:txBody>
          <a:bodyPr lIns="91421" tIns="45701" rIns="91421" bIns="45701"/>
          <a:lstStyle>
            <a:lvl1pPr>
              <a:defRPr sz="1112">
                <a:solidFill>
                  <a:srgbClr val="000000"/>
                </a:solidFill>
                <a:latin typeface="Arial"/>
                <a:ea typeface="Arial"/>
                <a:cs typeface="Arial"/>
              </a:defRPr>
            </a:lvl1pPr>
          </a:lstStyle>
          <a:p>
            <a:pPr lvl="0"/>
            <a:r>
              <a:rPr lang="en-US"/>
              <a:t>Page </a:t>
            </a:r>
            <a:fld id="{82F59583-E802-4497-B4D6-C50B6990094D}" type="slidenum">
              <a:t>‹#›</a:t>
            </a:fld>
            <a:endParaRPr lang="en-US"/>
          </a:p>
        </p:txBody>
      </p:sp>
    </p:spTree>
    <p:extLst>
      <p:ext uri="{BB962C8B-B14F-4D97-AF65-F5344CB8AC3E}">
        <p14:creationId xmlns:p14="http://schemas.microsoft.com/office/powerpoint/2010/main" val="395948248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2F6BA90-3164-E232-A987-6042F1875B33}"/>
              </a:ext>
            </a:extLst>
          </p:cNvPr>
          <p:cNvGrpSpPr/>
          <p:nvPr userDrawn="1"/>
        </p:nvGrpSpPr>
        <p:grpSpPr>
          <a:xfrm>
            <a:off x="0" y="5775099"/>
            <a:ext cx="12192000" cy="1259690"/>
            <a:chOff x="0" y="5775099"/>
            <a:chExt cx="12192000" cy="1259690"/>
          </a:xfrm>
        </p:grpSpPr>
        <p:sp>
          <p:nvSpPr>
            <p:cNvPr id="14" name="Rectangle 13">
              <a:extLst>
                <a:ext uri="{FF2B5EF4-FFF2-40B4-BE49-F238E27FC236}">
                  <a16:creationId xmlns:a16="http://schemas.microsoft.com/office/drawing/2014/main" id="{2B08C759-5852-7F9B-CE4A-076457B3CF3A}"/>
                </a:ext>
              </a:extLst>
            </p:cNvPr>
            <p:cNvSpPr/>
            <p:nvPr userDrawn="1"/>
          </p:nvSpPr>
          <p:spPr>
            <a:xfrm>
              <a:off x="0" y="593514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6D17BA52-2E87-54BF-37EC-C0F01EDD2D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sp>
          <p:nvSpPr>
            <p:cNvPr id="16" name="TextBox 15">
              <a:extLst>
                <a:ext uri="{FF2B5EF4-FFF2-40B4-BE49-F238E27FC236}">
                  <a16:creationId xmlns:a16="http://schemas.microsoft.com/office/drawing/2014/main" id="{F0B2FD3D-5A77-B849-90D5-F2DC765CE156}"/>
                </a:ext>
              </a:extLst>
            </p:cNvPr>
            <p:cNvSpPr txBox="1"/>
            <p:nvPr userDrawn="1"/>
          </p:nvSpPr>
          <p:spPr>
            <a:xfrm>
              <a:off x="6900893" y="6004834"/>
              <a:ext cx="5181600"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2" name="Title 1">
            <a:extLst>
              <a:ext uri="{FF2B5EF4-FFF2-40B4-BE49-F238E27FC236}">
                <a16:creationId xmlns:a16="http://schemas.microsoft.com/office/drawing/2014/main" id="{42BCC07D-1C64-4F91-9682-25B265F21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BE952-8537-4026-B097-165F42246FC7}"/>
              </a:ext>
            </a:extLst>
          </p:cNvPr>
          <p:cNvSpPr>
            <a:spLocks noGrp="1"/>
          </p:cNvSpPr>
          <p:nvPr>
            <p:ph idx="1"/>
          </p:nvPr>
        </p:nvSpPr>
        <p:spPr>
          <a:xfrm>
            <a:off x="838200" y="1825625"/>
            <a:ext cx="10515600" cy="3509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BA11594-E47D-4652-ACCB-E74A540B30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sp>
        <p:nvSpPr>
          <p:cNvPr id="12" name="Slide Number Placeholder 5">
            <a:extLst>
              <a:ext uri="{FF2B5EF4-FFF2-40B4-BE49-F238E27FC236}">
                <a16:creationId xmlns:a16="http://schemas.microsoft.com/office/drawing/2014/main" id="{60C1860A-862D-B35E-45FE-F6F342EBB7E6}"/>
              </a:ext>
            </a:extLst>
          </p:cNvPr>
          <p:cNvSpPr txBox="1">
            <a:spLocks/>
          </p:cNvSpPr>
          <p:nvPr userDrawn="1"/>
        </p:nvSpPr>
        <p:spPr>
          <a:xfrm>
            <a:off x="5473700" y="6222381"/>
            <a:ext cx="6223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678034-1553-42D3-8F41-00DF5023F3D5}" type="slidenum">
              <a:rPr lang="en-US" smtClean="0"/>
              <a:pPr/>
              <a:t>‹#›</a:t>
            </a:fld>
            <a:endParaRPr lang="en-US"/>
          </a:p>
        </p:txBody>
      </p:sp>
      <p:sp>
        <p:nvSpPr>
          <p:cNvPr id="4" name="TextBox 3">
            <a:extLst>
              <a:ext uri="{FF2B5EF4-FFF2-40B4-BE49-F238E27FC236}">
                <a16:creationId xmlns:a16="http://schemas.microsoft.com/office/drawing/2014/main" id="{ABDD5892-2FF8-449F-3304-695A8C528E54}"/>
              </a:ext>
            </a:extLst>
          </p:cNvPr>
          <p:cNvSpPr txBox="1"/>
          <p:nvPr userDrawn="1"/>
        </p:nvSpPr>
        <p:spPr>
          <a:xfrm>
            <a:off x="6696707" y="6131175"/>
            <a:ext cx="5181600"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Wastewater Management</a:t>
            </a:r>
          </a:p>
        </p:txBody>
      </p:sp>
    </p:spTree>
    <p:extLst>
      <p:ext uri="{BB962C8B-B14F-4D97-AF65-F5344CB8AC3E}">
        <p14:creationId xmlns:p14="http://schemas.microsoft.com/office/powerpoint/2010/main" val="318373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2335D94-1B3C-0D60-E427-3BF9DDDA1DAF}"/>
              </a:ext>
            </a:extLst>
          </p:cNvPr>
          <p:cNvGrpSpPr/>
          <p:nvPr userDrawn="1"/>
        </p:nvGrpSpPr>
        <p:grpSpPr>
          <a:xfrm>
            <a:off x="0" y="5775099"/>
            <a:ext cx="12192000" cy="1259690"/>
            <a:chOff x="0" y="5775099"/>
            <a:chExt cx="12192000" cy="1259690"/>
          </a:xfrm>
        </p:grpSpPr>
        <p:sp>
          <p:nvSpPr>
            <p:cNvPr id="17" name="Rectangle 16">
              <a:extLst>
                <a:ext uri="{FF2B5EF4-FFF2-40B4-BE49-F238E27FC236}">
                  <a16:creationId xmlns:a16="http://schemas.microsoft.com/office/drawing/2014/main" id="{876D4C0F-1F71-EEAA-AD47-C213F78A662A}"/>
                </a:ext>
              </a:extLst>
            </p:cNvPr>
            <p:cNvSpPr/>
            <p:nvPr userDrawn="1"/>
          </p:nvSpPr>
          <p:spPr>
            <a:xfrm>
              <a:off x="0" y="593514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2CD00026-8F49-80C1-76FD-2D1DE5AC4B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grpSp>
      <p:sp>
        <p:nvSpPr>
          <p:cNvPr id="2" name="Title 1">
            <a:extLst>
              <a:ext uri="{FF2B5EF4-FFF2-40B4-BE49-F238E27FC236}">
                <a16:creationId xmlns:a16="http://schemas.microsoft.com/office/drawing/2014/main" id="{ECCD3900-7487-4908-9730-245F30AE1BEB}"/>
              </a:ext>
            </a:extLst>
          </p:cNvPr>
          <p:cNvSpPr>
            <a:spLocks noGrp="1"/>
          </p:cNvSpPr>
          <p:nvPr>
            <p:ph type="title"/>
          </p:nvPr>
        </p:nvSpPr>
        <p:spPr>
          <a:xfrm>
            <a:off x="689808" y="90317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EB37CF-5F89-42EC-8F04-927111C55E76}"/>
              </a:ext>
            </a:extLst>
          </p:cNvPr>
          <p:cNvSpPr>
            <a:spLocks noGrp="1"/>
          </p:cNvSpPr>
          <p:nvPr>
            <p:ph type="body" idx="1"/>
          </p:nvPr>
        </p:nvSpPr>
        <p:spPr>
          <a:xfrm>
            <a:off x="689808" y="398449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C8177D67-416E-83F2-EC11-2EFD1BF0349D}"/>
              </a:ext>
            </a:extLst>
          </p:cNvPr>
          <p:cNvSpPr>
            <a:spLocks noGrp="1"/>
          </p:cNvSpPr>
          <p:nvPr>
            <p:ph type="sldNum" sz="quarter" idx="12"/>
          </p:nvPr>
        </p:nvSpPr>
        <p:spPr>
          <a:xfrm>
            <a:off x="5473700" y="6222381"/>
            <a:ext cx="622300" cy="365125"/>
          </a:xfrm>
        </p:spPr>
        <p:txBody>
          <a:bodyPr/>
          <a:lstStyle>
            <a:lvl1pPr>
              <a:defRPr>
                <a:solidFill>
                  <a:schemeClr val="bg1"/>
                </a:solidFill>
              </a:defRPr>
            </a:lvl1pPr>
          </a:lstStyle>
          <a:p>
            <a:fld id="{A0678034-1553-42D3-8F41-00DF5023F3D5}" type="slidenum">
              <a:rPr lang="en-US" smtClean="0"/>
              <a:pPr/>
              <a:t>‹#›</a:t>
            </a:fld>
            <a:endParaRPr lang="en-US"/>
          </a:p>
        </p:txBody>
      </p:sp>
      <p:sp>
        <p:nvSpPr>
          <p:cNvPr id="4" name="TextBox 3">
            <a:extLst>
              <a:ext uri="{FF2B5EF4-FFF2-40B4-BE49-F238E27FC236}">
                <a16:creationId xmlns:a16="http://schemas.microsoft.com/office/drawing/2014/main" id="{DEF191CC-0605-176B-F3E0-F6A4DECDAC36}"/>
              </a:ext>
            </a:extLst>
          </p:cNvPr>
          <p:cNvSpPr txBox="1"/>
          <p:nvPr userDrawn="1"/>
        </p:nvSpPr>
        <p:spPr>
          <a:xfrm>
            <a:off x="6696707" y="6131175"/>
            <a:ext cx="5181600"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Wastewater Management</a:t>
            </a:r>
          </a:p>
        </p:txBody>
      </p:sp>
    </p:spTree>
    <p:extLst>
      <p:ext uri="{BB962C8B-B14F-4D97-AF65-F5344CB8AC3E}">
        <p14:creationId xmlns:p14="http://schemas.microsoft.com/office/powerpoint/2010/main" val="4155681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A706E41-77FE-11AD-1373-C37C92B88279}"/>
              </a:ext>
            </a:extLst>
          </p:cNvPr>
          <p:cNvGrpSpPr/>
          <p:nvPr userDrawn="1"/>
        </p:nvGrpSpPr>
        <p:grpSpPr>
          <a:xfrm>
            <a:off x="0" y="5775099"/>
            <a:ext cx="12192000" cy="1259690"/>
            <a:chOff x="0" y="5775099"/>
            <a:chExt cx="12192000" cy="1259690"/>
          </a:xfrm>
        </p:grpSpPr>
        <p:sp>
          <p:nvSpPr>
            <p:cNvPr id="12" name="Rectangle 11">
              <a:extLst>
                <a:ext uri="{FF2B5EF4-FFF2-40B4-BE49-F238E27FC236}">
                  <a16:creationId xmlns:a16="http://schemas.microsoft.com/office/drawing/2014/main" id="{729642A7-D0D2-7181-871F-95E012DC146C}"/>
                </a:ext>
              </a:extLst>
            </p:cNvPr>
            <p:cNvSpPr/>
            <p:nvPr userDrawn="1"/>
          </p:nvSpPr>
          <p:spPr>
            <a:xfrm>
              <a:off x="0" y="593514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2CBDEBE4-EF84-F947-2B78-D489654EB0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grpSp>
      <p:sp>
        <p:nvSpPr>
          <p:cNvPr id="2" name="Title 1">
            <a:extLst>
              <a:ext uri="{FF2B5EF4-FFF2-40B4-BE49-F238E27FC236}">
                <a16:creationId xmlns:a16="http://schemas.microsoft.com/office/drawing/2014/main" id="{9EE5EE29-331F-42E8-B037-033CF38C25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C0BD4D-2F6A-4A99-B6BC-2D09C81810E8}"/>
              </a:ext>
            </a:extLst>
          </p:cNvPr>
          <p:cNvSpPr>
            <a:spLocks noGrp="1"/>
          </p:cNvSpPr>
          <p:nvPr>
            <p:ph sz="half" idx="1"/>
          </p:nvPr>
        </p:nvSpPr>
        <p:spPr>
          <a:xfrm>
            <a:off x="838200" y="1825625"/>
            <a:ext cx="5181600" cy="39494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A92CF8-6CE0-4E60-B0DD-3B10F3A66180}"/>
              </a:ext>
            </a:extLst>
          </p:cNvPr>
          <p:cNvSpPr>
            <a:spLocks noGrp="1"/>
          </p:cNvSpPr>
          <p:nvPr>
            <p:ph sz="half" idx="2"/>
          </p:nvPr>
        </p:nvSpPr>
        <p:spPr>
          <a:xfrm>
            <a:off x="6172200" y="1825625"/>
            <a:ext cx="5181600" cy="39494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1A49B27-CADC-025B-6614-006FAA3CA338}"/>
              </a:ext>
            </a:extLst>
          </p:cNvPr>
          <p:cNvSpPr txBox="1">
            <a:spLocks/>
          </p:cNvSpPr>
          <p:nvPr userDrawn="1"/>
        </p:nvSpPr>
        <p:spPr>
          <a:xfrm>
            <a:off x="5473700" y="6222381"/>
            <a:ext cx="6223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678034-1553-42D3-8F41-00DF5023F3D5}" type="slidenum">
              <a:rPr lang="en-US" smtClean="0"/>
              <a:pPr/>
              <a:t>‹#›</a:t>
            </a:fld>
            <a:endParaRPr lang="en-US"/>
          </a:p>
        </p:txBody>
      </p:sp>
      <p:sp>
        <p:nvSpPr>
          <p:cNvPr id="5" name="TextBox 4">
            <a:extLst>
              <a:ext uri="{FF2B5EF4-FFF2-40B4-BE49-F238E27FC236}">
                <a16:creationId xmlns:a16="http://schemas.microsoft.com/office/drawing/2014/main" id="{A658CDC2-29C4-396F-4EAC-26762B46C2CF}"/>
              </a:ext>
            </a:extLst>
          </p:cNvPr>
          <p:cNvSpPr txBox="1"/>
          <p:nvPr userDrawn="1"/>
        </p:nvSpPr>
        <p:spPr>
          <a:xfrm>
            <a:off x="6696707" y="6131175"/>
            <a:ext cx="5181600"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Wastewater Management</a:t>
            </a:r>
          </a:p>
        </p:txBody>
      </p:sp>
    </p:spTree>
    <p:extLst>
      <p:ext uri="{BB962C8B-B14F-4D97-AF65-F5344CB8AC3E}">
        <p14:creationId xmlns:p14="http://schemas.microsoft.com/office/powerpoint/2010/main" val="419024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F807A2-7C1F-1125-7D76-B5E59EB07703}"/>
              </a:ext>
            </a:extLst>
          </p:cNvPr>
          <p:cNvGrpSpPr/>
          <p:nvPr userDrawn="1"/>
        </p:nvGrpSpPr>
        <p:grpSpPr>
          <a:xfrm>
            <a:off x="0" y="5775099"/>
            <a:ext cx="12192000" cy="1259690"/>
            <a:chOff x="0" y="5775099"/>
            <a:chExt cx="12192000" cy="1259690"/>
          </a:xfrm>
        </p:grpSpPr>
        <p:sp>
          <p:nvSpPr>
            <p:cNvPr id="8" name="Rectangle 7">
              <a:extLst>
                <a:ext uri="{FF2B5EF4-FFF2-40B4-BE49-F238E27FC236}">
                  <a16:creationId xmlns:a16="http://schemas.microsoft.com/office/drawing/2014/main" id="{140D57BF-0098-E05E-C604-076278F5442E}"/>
                </a:ext>
              </a:extLst>
            </p:cNvPr>
            <p:cNvSpPr/>
            <p:nvPr userDrawn="1"/>
          </p:nvSpPr>
          <p:spPr>
            <a:xfrm>
              <a:off x="0" y="593514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FD32CFB-B68E-A0FC-6BFB-DDDA68B97E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grpSp>
      <p:sp>
        <p:nvSpPr>
          <p:cNvPr id="2" name="Title 1">
            <a:extLst>
              <a:ext uri="{FF2B5EF4-FFF2-40B4-BE49-F238E27FC236}">
                <a16:creationId xmlns:a16="http://schemas.microsoft.com/office/drawing/2014/main" id="{0C585C80-8DFB-4CB3-905D-94AC1B931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902F2-2E97-41EE-8165-02A32BA1F9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5482E0-63EF-4557-8EC0-AD7D1CAA8663}"/>
              </a:ext>
            </a:extLst>
          </p:cNvPr>
          <p:cNvSpPr>
            <a:spLocks noGrp="1"/>
          </p:cNvSpPr>
          <p:nvPr>
            <p:ph sz="half" idx="2"/>
          </p:nvPr>
        </p:nvSpPr>
        <p:spPr>
          <a:xfrm>
            <a:off x="839788" y="2505075"/>
            <a:ext cx="5157787" cy="3139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D04751-75B6-4E2B-A0E7-B1FD8EC45B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E9B863-773A-4D9E-937D-41853CBCE408}"/>
              </a:ext>
            </a:extLst>
          </p:cNvPr>
          <p:cNvSpPr>
            <a:spLocks noGrp="1"/>
          </p:cNvSpPr>
          <p:nvPr>
            <p:ph sz="quarter" idx="4"/>
          </p:nvPr>
        </p:nvSpPr>
        <p:spPr>
          <a:xfrm>
            <a:off x="6172200" y="2505075"/>
            <a:ext cx="5183188" cy="3139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16CB00D8-FBE7-4E02-9287-40215EE5E8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sp>
        <p:nvSpPr>
          <p:cNvPr id="19" name="Slide Number Placeholder 5">
            <a:extLst>
              <a:ext uri="{FF2B5EF4-FFF2-40B4-BE49-F238E27FC236}">
                <a16:creationId xmlns:a16="http://schemas.microsoft.com/office/drawing/2014/main" id="{052D8C17-9902-A35A-26CE-F610FBD13AAB}"/>
              </a:ext>
            </a:extLst>
          </p:cNvPr>
          <p:cNvSpPr txBox="1">
            <a:spLocks/>
          </p:cNvSpPr>
          <p:nvPr userDrawn="1"/>
        </p:nvSpPr>
        <p:spPr>
          <a:xfrm>
            <a:off x="5473700" y="6222381"/>
            <a:ext cx="6223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678034-1553-42D3-8F41-00DF5023F3D5}" type="slidenum">
              <a:rPr lang="en-US" smtClean="0"/>
              <a:pPr/>
              <a:t>‹#›</a:t>
            </a:fld>
            <a:endParaRPr lang="en-US"/>
          </a:p>
        </p:txBody>
      </p:sp>
      <p:sp>
        <p:nvSpPr>
          <p:cNvPr id="10" name="TextBox 9">
            <a:extLst>
              <a:ext uri="{FF2B5EF4-FFF2-40B4-BE49-F238E27FC236}">
                <a16:creationId xmlns:a16="http://schemas.microsoft.com/office/drawing/2014/main" id="{74DAC257-C0D5-2B28-E170-8954F00B0F81}"/>
              </a:ext>
            </a:extLst>
          </p:cNvPr>
          <p:cNvSpPr txBox="1"/>
          <p:nvPr userDrawn="1"/>
        </p:nvSpPr>
        <p:spPr>
          <a:xfrm>
            <a:off x="6696707" y="6131175"/>
            <a:ext cx="5181600"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Wastewater Management</a:t>
            </a:r>
          </a:p>
        </p:txBody>
      </p:sp>
    </p:spTree>
    <p:extLst>
      <p:ext uri="{BB962C8B-B14F-4D97-AF65-F5344CB8AC3E}">
        <p14:creationId xmlns:p14="http://schemas.microsoft.com/office/powerpoint/2010/main" val="272047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ABEF07F-AEF8-334B-9EFC-C0B7B03E8371}"/>
              </a:ext>
            </a:extLst>
          </p:cNvPr>
          <p:cNvGrpSpPr/>
          <p:nvPr userDrawn="1"/>
        </p:nvGrpSpPr>
        <p:grpSpPr>
          <a:xfrm>
            <a:off x="0" y="5775099"/>
            <a:ext cx="12192000" cy="1259690"/>
            <a:chOff x="0" y="5775099"/>
            <a:chExt cx="12192000" cy="1259690"/>
          </a:xfrm>
        </p:grpSpPr>
        <p:sp>
          <p:nvSpPr>
            <p:cNvPr id="4" name="Rectangle 3">
              <a:extLst>
                <a:ext uri="{FF2B5EF4-FFF2-40B4-BE49-F238E27FC236}">
                  <a16:creationId xmlns:a16="http://schemas.microsoft.com/office/drawing/2014/main" id="{0CC3EB6E-A014-CD5D-A498-75C509437A32}"/>
                </a:ext>
              </a:extLst>
            </p:cNvPr>
            <p:cNvSpPr/>
            <p:nvPr userDrawn="1"/>
          </p:nvSpPr>
          <p:spPr>
            <a:xfrm>
              <a:off x="0" y="593514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62BB5C6-73BB-9355-1E7A-B6A809CFF6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sp>
          <p:nvSpPr>
            <p:cNvPr id="10" name="TextBox 9">
              <a:extLst>
                <a:ext uri="{FF2B5EF4-FFF2-40B4-BE49-F238E27FC236}">
                  <a16:creationId xmlns:a16="http://schemas.microsoft.com/office/drawing/2014/main" id="{82447A8C-397D-E547-5541-7C8BD9F8781A}"/>
                </a:ext>
              </a:extLst>
            </p:cNvPr>
            <p:cNvSpPr txBox="1"/>
            <p:nvPr userDrawn="1"/>
          </p:nvSpPr>
          <p:spPr>
            <a:xfrm>
              <a:off x="6900893" y="6004834"/>
              <a:ext cx="5181600"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Sustainable Communities and Infrastructure Branch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Wastewater Management</a:t>
              </a:r>
            </a:p>
          </p:txBody>
        </p:sp>
      </p:grpSp>
      <p:sp>
        <p:nvSpPr>
          <p:cNvPr id="2" name="Title 1">
            <a:extLst>
              <a:ext uri="{FF2B5EF4-FFF2-40B4-BE49-F238E27FC236}">
                <a16:creationId xmlns:a16="http://schemas.microsoft.com/office/drawing/2014/main" id="{77F5EA7F-C6B1-4FB8-8733-75D38B74800C}"/>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61D96CF3-9112-48C1-B158-36DD7CCEBA71}"/>
              </a:ext>
            </a:extLst>
          </p:cNvPr>
          <p:cNvSpPr/>
          <p:nvPr userDrawn="1"/>
        </p:nvSpPr>
        <p:spPr>
          <a:xfrm>
            <a:off x="0" y="5933558"/>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D695C78-7663-445B-8B85-0C12B19C2D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sp>
        <p:nvSpPr>
          <p:cNvPr id="15" name="Slide Number Placeholder 5">
            <a:extLst>
              <a:ext uri="{FF2B5EF4-FFF2-40B4-BE49-F238E27FC236}">
                <a16:creationId xmlns:a16="http://schemas.microsoft.com/office/drawing/2014/main" id="{61C2D0D4-544D-1F6C-8877-795404BCD90F}"/>
              </a:ext>
            </a:extLst>
          </p:cNvPr>
          <p:cNvSpPr txBox="1">
            <a:spLocks/>
          </p:cNvSpPr>
          <p:nvPr userDrawn="1"/>
        </p:nvSpPr>
        <p:spPr>
          <a:xfrm>
            <a:off x="5473700" y="6222381"/>
            <a:ext cx="6223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678034-1553-42D3-8F41-00DF5023F3D5}" type="slidenum">
              <a:rPr lang="en-US" smtClean="0"/>
              <a:pPr/>
              <a:t>‹#›</a:t>
            </a:fld>
            <a:endParaRPr lang="en-US"/>
          </a:p>
        </p:txBody>
      </p:sp>
      <p:sp>
        <p:nvSpPr>
          <p:cNvPr id="7" name="TextBox 6">
            <a:extLst>
              <a:ext uri="{FF2B5EF4-FFF2-40B4-BE49-F238E27FC236}">
                <a16:creationId xmlns:a16="http://schemas.microsoft.com/office/drawing/2014/main" id="{11035C90-03EE-FF63-EA89-7A8D5187CA3E}"/>
              </a:ext>
            </a:extLst>
          </p:cNvPr>
          <p:cNvSpPr txBox="1"/>
          <p:nvPr userDrawn="1"/>
        </p:nvSpPr>
        <p:spPr>
          <a:xfrm>
            <a:off x="6696707" y="6131175"/>
            <a:ext cx="5181600"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Wastewater Management</a:t>
            </a:r>
          </a:p>
        </p:txBody>
      </p:sp>
    </p:spTree>
    <p:extLst>
      <p:ext uri="{BB962C8B-B14F-4D97-AF65-F5344CB8AC3E}">
        <p14:creationId xmlns:p14="http://schemas.microsoft.com/office/powerpoint/2010/main" val="27644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7007B8-79B2-4951-A988-1EA2B8DCF677}"/>
              </a:ext>
            </a:extLst>
          </p:cNvPr>
          <p:cNvSpPr/>
          <p:nvPr userDrawn="1"/>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2725D69-4266-439B-BB32-209F151FC7AA}"/>
              </a:ext>
            </a:extLst>
          </p:cNvPr>
          <p:cNvSpPr>
            <a:spLocks noGrp="1"/>
          </p:cNvSpPr>
          <p:nvPr>
            <p:ph type="sldNum" sz="quarter" idx="12"/>
          </p:nvPr>
        </p:nvSpPr>
        <p:spPr>
          <a:xfrm>
            <a:off x="5473700" y="6222381"/>
            <a:ext cx="622300" cy="365125"/>
          </a:xfrm>
        </p:spPr>
        <p:txBody>
          <a:bodyPr/>
          <a:lstStyle>
            <a:lvl1pPr>
              <a:defRPr>
                <a:solidFill>
                  <a:schemeClr val="bg1"/>
                </a:solidFill>
              </a:defRPr>
            </a:lvl1pPr>
          </a:lstStyle>
          <a:p>
            <a:fld id="{A0678034-1553-42D3-8F41-00DF5023F3D5}" type="slidenum">
              <a:rPr lang="en-US" smtClean="0"/>
              <a:pPr/>
              <a:t>‹#›</a:t>
            </a:fld>
            <a:endParaRPr lang="en-US"/>
          </a:p>
        </p:txBody>
      </p:sp>
      <p:pic>
        <p:nvPicPr>
          <p:cNvPr id="7" name="Picture 6">
            <a:extLst>
              <a:ext uri="{FF2B5EF4-FFF2-40B4-BE49-F238E27FC236}">
                <a16:creationId xmlns:a16="http://schemas.microsoft.com/office/drawing/2014/main" id="{CF1DC6F5-2699-4567-AF2A-2E004A8467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sp>
        <p:nvSpPr>
          <p:cNvPr id="2" name="TextBox 1">
            <a:extLst>
              <a:ext uri="{FF2B5EF4-FFF2-40B4-BE49-F238E27FC236}">
                <a16:creationId xmlns:a16="http://schemas.microsoft.com/office/drawing/2014/main" id="{689C8DCF-31D8-DF1D-17DA-BCE1E131545D}"/>
              </a:ext>
            </a:extLst>
          </p:cNvPr>
          <p:cNvSpPr txBox="1"/>
          <p:nvPr userDrawn="1"/>
        </p:nvSpPr>
        <p:spPr>
          <a:xfrm>
            <a:off x="6696707" y="6131175"/>
            <a:ext cx="5181600"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Wastewater Management</a:t>
            </a:r>
          </a:p>
        </p:txBody>
      </p:sp>
    </p:spTree>
    <p:extLst>
      <p:ext uri="{BB962C8B-B14F-4D97-AF65-F5344CB8AC3E}">
        <p14:creationId xmlns:p14="http://schemas.microsoft.com/office/powerpoint/2010/main" val="987946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701F3D2-1C41-45D8-A021-3E64DF83C9C4}"/>
              </a:ext>
            </a:extLst>
          </p:cNvPr>
          <p:cNvGrpSpPr/>
          <p:nvPr userDrawn="1"/>
        </p:nvGrpSpPr>
        <p:grpSpPr>
          <a:xfrm>
            <a:off x="0" y="5775099"/>
            <a:ext cx="12192000" cy="1259690"/>
            <a:chOff x="0" y="5775099"/>
            <a:chExt cx="12192000" cy="1259690"/>
          </a:xfrm>
        </p:grpSpPr>
        <p:sp>
          <p:nvSpPr>
            <p:cNvPr id="6" name="Rectangle 5">
              <a:extLst>
                <a:ext uri="{FF2B5EF4-FFF2-40B4-BE49-F238E27FC236}">
                  <a16:creationId xmlns:a16="http://schemas.microsoft.com/office/drawing/2014/main" id="{BB893F4D-8062-E0BA-797F-58C99B6F2345}"/>
                </a:ext>
              </a:extLst>
            </p:cNvPr>
            <p:cNvSpPr/>
            <p:nvPr userDrawn="1"/>
          </p:nvSpPr>
          <p:spPr>
            <a:xfrm>
              <a:off x="0" y="593514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12699959-3614-4E35-910C-94FF73572B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sp>
          <p:nvSpPr>
            <p:cNvPr id="12" name="TextBox 11">
              <a:extLst>
                <a:ext uri="{FF2B5EF4-FFF2-40B4-BE49-F238E27FC236}">
                  <a16:creationId xmlns:a16="http://schemas.microsoft.com/office/drawing/2014/main" id="{93EAB533-B68F-B7DA-CC85-6D1BA38A5C5D}"/>
                </a:ext>
              </a:extLst>
            </p:cNvPr>
            <p:cNvSpPr txBox="1"/>
            <p:nvPr userDrawn="1"/>
          </p:nvSpPr>
          <p:spPr>
            <a:xfrm>
              <a:off x="6900893" y="6004834"/>
              <a:ext cx="5181600"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Sustainable Communities and Infrastructure Branch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Wastewater Management</a:t>
              </a:r>
            </a:p>
          </p:txBody>
        </p:sp>
      </p:grpSp>
      <p:sp>
        <p:nvSpPr>
          <p:cNvPr id="2" name="Title 1">
            <a:extLst>
              <a:ext uri="{FF2B5EF4-FFF2-40B4-BE49-F238E27FC236}">
                <a16:creationId xmlns:a16="http://schemas.microsoft.com/office/drawing/2014/main" id="{C0D304FC-81FB-439A-BD07-3D883311D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F683ED-9B53-4CD2-B8DC-F4671E2F7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FEEFFC-7F4F-41F4-898D-D72F2C68CC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CB9111D-3561-4882-8F5E-A5855BF4EE3F}"/>
              </a:ext>
            </a:extLst>
          </p:cNvPr>
          <p:cNvSpPr/>
          <p:nvPr userDrawn="1"/>
        </p:nvSpPr>
        <p:spPr>
          <a:xfrm>
            <a:off x="0" y="5915228"/>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B61CFFF-5E0D-47E6-8D93-7D36157762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sp>
        <p:nvSpPr>
          <p:cNvPr id="13" name="Slide Number Placeholder 5">
            <a:extLst>
              <a:ext uri="{FF2B5EF4-FFF2-40B4-BE49-F238E27FC236}">
                <a16:creationId xmlns:a16="http://schemas.microsoft.com/office/drawing/2014/main" id="{8D04FC8B-8968-DD14-DD97-E909A44B0407}"/>
              </a:ext>
            </a:extLst>
          </p:cNvPr>
          <p:cNvSpPr txBox="1">
            <a:spLocks/>
          </p:cNvSpPr>
          <p:nvPr userDrawn="1"/>
        </p:nvSpPr>
        <p:spPr>
          <a:xfrm>
            <a:off x="5473700" y="6222381"/>
            <a:ext cx="6223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678034-1553-42D3-8F41-00DF5023F3D5}" type="slidenum">
              <a:rPr lang="en-US" smtClean="0"/>
              <a:pPr/>
              <a:t>‹#›</a:t>
            </a:fld>
            <a:endParaRPr lang="en-US"/>
          </a:p>
        </p:txBody>
      </p:sp>
      <p:sp>
        <p:nvSpPr>
          <p:cNvPr id="9" name="TextBox 8">
            <a:extLst>
              <a:ext uri="{FF2B5EF4-FFF2-40B4-BE49-F238E27FC236}">
                <a16:creationId xmlns:a16="http://schemas.microsoft.com/office/drawing/2014/main" id="{D4B9BA64-3E61-EE1C-000E-F79A1572D722}"/>
              </a:ext>
            </a:extLst>
          </p:cNvPr>
          <p:cNvSpPr txBox="1"/>
          <p:nvPr userDrawn="1"/>
        </p:nvSpPr>
        <p:spPr>
          <a:xfrm>
            <a:off x="6696707" y="6131175"/>
            <a:ext cx="5181600"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Wastewater Management</a:t>
            </a:r>
          </a:p>
        </p:txBody>
      </p:sp>
    </p:spTree>
    <p:extLst>
      <p:ext uri="{BB962C8B-B14F-4D97-AF65-F5344CB8AC3E}">
        <p14:creationId xmlns:p14="http://schemas.microsoft.com/office/powerpoint/2010/main" val="1958257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18EDD7-D4DE-8FAF-AA89-877F6D96BDC4}"/>
              </a:ext>
            </a:extLst>
          </p:cNvPr>
          <p:cNvGrpSpPr/>
          <p:nvPr userDrawn="1"/>
        </p:nvGrpSpPr>
        <p:grpSpPr>
          <a:xfrm>
            <a:off x="0" y="5775099"/>
            <a:ext cx="12192000" cy="1259690"/>
            <a:chOff x="0" y="5775099"/>
            <a:chExt cx="12192000" cy="1259690"/>
          </a:xfrm>
        </p:grpSpPr>
        <p:sp>
          <p:nvSpPr>
            <p:cNvPr id="6" name="Rectangle 5">
              <a:extLst>
                <a:ext uri="{FF2B5EF4-FFF2-40B4-BE49-F238E27FC236}">
                  <a16:creationId xmlns:a16="http://schemas.microsoft.com/office/drawing/2014/main" id="{7C37113B-4098-879B-5116-5C6416921035}"/>
                </a:ext>
              </a:extLst>
            </p:cNvPr>
            <p:cNvSpPr/>
            <p:nvPr userDrawn="1"/>
          </p:nvSpPr>
          <p:spPr>
            <a:xfrm>
              <a:off x="0" y="593514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13E14C96-F60C-F746-75F0-F8EC32A5C0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sp>
          <p:nvSpPr>
            <p:cNvPr id="12" name="TextBox 11">
              <a:extLst>
                <a:ext uri="{FF2B5EF4-FFF2-40B4-BE49-F238E27FC236}">
                  <a16:creationId xmlns:a16="http://schemas.microsoft.com/office/drawing/2014/main" id="{FB32B2AB-E699-90A3-C0EA-F52238AFD876}"/>
                </a:ext>
              </a:extLst>
            </p:cNvPr>
            <p:cNvSpPr txBox="1"/>
            <p:nvPr userDrawn="1"/>
          </p:nvSpPr>
          <p:spPr>
            <a:xfrm>
              <a:off x="6900893" y="6004834"/>
              <a:ext cx="5181600"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Sustainable Communities and Infrastructure Branch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Wastewater Management</a:t>
              </a:r>
            </a:p>
          </p:txBody>
        </p:sp>
      </p:grpSp>
      <p:sp>
        <p:nvSpPr>
          <p:cNvPr id="2" name="Title 1">
            <a:extLst>
              <a:ext uri="{FF2B5EF4-FFF2-40B4-BE49-F238E27FC236}">
                <a16:creationId xmlns:a16="http://schemas.microsoft.com/office/drawing/2014/main" id="{3ECB78B8-108D-48E9-B4FB-C140E3CEB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9E7AA-16DA-4C26-8ABD-01023CCA1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F22FBC-7823-40C6-A2B1-D7D123CD5E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CD36FEEE-068E-47DC-A8BC-05A9F813A9CC}"/>
              </a:ext>
            </a:extLst>
          </p:cNvPr>
          <p:cNvSpPr/>
          <p:nvPr userDrawn="1"/>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9806757-DE2F-41D2-BF06-B64276FA38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sp>
        <p:nvSpPr>
          <p:cNvPr id="13" name="Slide Number Placeholder 5">
            <a:extLst>
              <a:ext uri="{FF2B5EF4-FFF2-40B4-BE49-F238E27FC236}">
                <a16:creationId xmlns:a16="http://schemas.microsoft.com/office/drawing/2014/main" id="{5C7E4D9F-A5CE-8549-A697-D176736AE481}"/>
              </a:ext>
            </a:extLst>
          </p:cNvPr>
          <p:cNvSpPr txBox="1">
            <a:spLocks/>
          </p:cNvSpPr>
          <p:nvPr userDrawn="1"/>
        </p:nvSpPr>
        <p:spPr>
          <a:xfrm>
            <a:off x="5473700" y="6222381"/>
            <a:ext cx="6223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678034-1553-42D3-8F41-00DF5023F3D5}" type="slidenum">
              <a:rPr lang="en-US" smtClean="0"/>
              <a:pPr/>
              <a:t>‹#›</a:t>
            </a:fld>
            <a:endParaRPr lang="en-US"/>
          </a:p>
        </p:txBody>
      </p:sp>
      <p:sp>
        <p:nvSpPr>
          <p:cNvPr id="9" name="TextBox 8">
            <a:extLst>
              <a:ext uri="{FF2B5EF4-FFF2-40B4-BE49-F238E27FC236}">
                <a16:creationId xmlns:a16="http://schemas.microsoft.com/office/drawing/2014/main" id="{455AE4BA-D653-82A0-43CB-94BFF83C16F6}"/>
              </a:ext>
            </a:extLst>
          </p:cNvPr>
          <p:cNvSpPr txBox="1"/>
          <p:nvPr userDrawn="1"/>
        </p:nvSpPr>
        <p:spPr>
          <a:xfrm>
            <a:off x="6696707" y="6131175"/>
            <a:ext cx="5181600"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Wastewater Management</a:t>
            </a:r>
          </a:p>
        </p:txBody>
      </p:sp>
    </p:spTree>
    <p:extLst>
      <p:ext uri="{BB962C8B-B14F-4D97-AF65-F5344CB8AC3E}">
        <p14:creationId xmlns:p14="http://schemas.microsoft.com/office/powerpoint/2010/main" val="3573124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5632D4-7C1F-4AE8-BB12-872504DD25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DE6656-671E-43DF-AF35-C0DA57EF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8C4A7-6657-432A-AB23-2393EA186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97084-75C0-4741-8AC4-9F4F7A35A21D}" type="datetime1">
              <a:rPr lang="en-US" smtClean="0"/>
              <a:t>11/14/2024</a:t>
            </a:fld>
            <a:endParaRPr lang="en-US"/>
          </a:p>
        </p:txBody>
      </p:sp>
      <p:sp>
        <p:nvSpPr>
          <p:cNvPr id="5" name="Footer Placeholder 4">
            <a:extLst>
              <a:ext uri="{FF2B5EF4-FFF2-40B4-BE49-F238E27FC236}">
                <a16:creationId xmlns:a16="http://schemas.microsoft.com/office/drawing/2014/main" id="{47BA0CEB-1352-40CF-8F90-6CD08BCB10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EB00CD-0958-4939-92EB-E0C3DBB83C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78034-1553-42D3-8F41-00DF5023F3D5}" type="slidenum">
              <a:rPr lang="en-US" smtClean="0"/>
              <a:t>‹#›</a:t>
            </a:fld>
            <a:endParaRPr lang="en-US"/>
          </a:p>
        </p:txBody>
      </p:sp>
    </p:spTree>
    <p:extLst>
      <p:ext uri="{BB962C8B-B14F-4D97-AF65-F5344CB8AC3E}">
        <p14:creationId xmlns:p14="http://schemas.microsoft.com/office/powerpoint/2010/main" val="935609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hyperlink" Target="https://pubs.acs.org/doi/10.1021/acsestwater.4c00272"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hyperlink" Target="https://www.usgs.gov/mission-areas/water-resources/science/floridan-aquifer-system"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52.jpe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55.jpe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0.jpeg"/><Relationship Id="rId5" Type="http://schemas.openxmlformats.org/officeDocument/2006/relationships/image" Target="../media/image32.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cwsrfEC@epa.gov" TargetMode="External"/><Relationship Id="rId2" Type="http://schemas.openxmlformats.org/officeDocument/2006/relationships/hyperlink" Target="https://www.epa.gov/cwsrf/clean-water-state-revolving-fund-emerging-contaminants"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www.epa.gov/wqc/national-recommended-water-quality-criteria-tables" TargetMode="External"/><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epa.gov/system/files/documents/2022-03/combined_srf-implementation-memo_final_03.2022.pdf" TargetMode="Externa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496DD4-7678-A112-AEAA-C7B597D036B5}"/>
              </a:ext>
            </a:extLst>
          </p:cNvPr>
          <p:cNvPicPr>
            <a:picLocks noChangeAspect="1"/>
          </p:cNvPicPr>
          <p:nvPr/>
        </p:nvPicPr>
        <p:blipFill>
          <a:blip r:embed="rId3">
            <a:extLst>
              <a:ext uri="{28A0092B-C50C-407E-A947-70E740481C1C}">
                <a14:useLocalDpi xmlns:a14="http://schemas.microsoft.com/office/drawing/2010/main" val="0"/>
              </a:ext>
            </a:extLst>
          </a:blip>
          <a:srcRect t="-1" b="35258"/>
          <a:stretch/>
        </p:blipFill>
        <p:spPr>
          <a:xfrm flipH="1">
            <a:off x="0" y="1"/>
            <a:ext cx="12192000" cy="5910606"/>
          </a:xfrm>
          <a:prstGeom prst="rect">
            <a:avLst/>
          </a:prstGeom>
        </p:spPr>
      </p:pic>
      <p:sp>
        <p:nvSpPr>
          <p:cNvPr id="2" name="Slide Number Placeholder 1">
            <a:extLst>
              <a:ext uri="{FF2B5EF4-FFF2-40B4-BE49-F238E27FC236}">
                <a16:creationId xmlns:a16="http://schemas.microsoft.com/office/drawing/2014/main" id="{AFD8FEF8-F169-B341-4FBF-61B139B054B3}"/>
              </a:ext>
            </a:extLst>
          </p:cNvPr>
          <p:cNvSpPr>
            <a:spLocks noGrp="1"/>
          </p:cNvSpPr>
          <p:nvPr>
            <p:ph type="sldNum" sz="quarter" idx="12"/>
          </p:nvPr>
        </p:nvSpPr>
        <p:spPr/>
        <p:txBody>
          <a:bodyPr/>
          <a:lstStyle/>
          <a:p>
            <a:fld id="{A0678034-1553-42D3-8F41-00DF5023F3D5}" type="slidenum">
              <a:rPr lang="en-US" smtClean="0"/>
              <a:pPr/>
              <a:t>1</a:t>
            </a:fld>
            <a:endParaRPr lang="en-US"/>
          </a:p>
        </p:txBody>
      </p:sp>
      <p:sp>
        <p:nvSpPr>
          <p:cNvPr id="7" name="Rectangle 6">
            <a:extLst>
              <a:ext uri="{FF2B5EF4-FFF2-40B4-BE49-F238E27FC236}">
                <a16:creationId xmlns:a16="http://schemas.microsoft.com/office/drawing/2014/main" id="{37EBEAF4-5DF5-FA54-C1DE-B636ACD4D313}"/>
              </a:ext>
            </a:extLst>
          </p:cNvPr>
          <p:cNvSpPr/>
          <p:nvPr/>
        </p:nvSpPr>
        <p:spPr>
          <a:xfrm>
            <a:off x="-1" y="1839538"/>
            <a:ext cx="12192000" cy="1330530"/>
          </a:xfrm>
          <a:prstGeom prst="rect">
            <a:avLst/>
          </a:prstGeom>
          <a:solidFill>
            <a:srgbClr val="0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6FDB7629-228D-CD65-E1BA-9E4431AF0497}"/>
              </a:ext>
            </a:extLst>
          </p:cNvPr>
          <p:cNvSpPr txBox="1">
            <a:spLocks/>
          </p:cNvSpPr>
          <p:nvPr/>
        </p:nvSpPr>
        <p:spPr>
          <a:xfrm>
            <a:off x="163332" y="2112959"/>
            <a:ext cx="9437868" cy="10571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a:solidFill>
                  <a:schemeClr val="bg1"/>
                </a:solidFill>
                <a:latin typeface="Tahoma" panose="020B0604030504040204" pitchFamily="34" charset="0"/>
                <a:ea typeface="Tahoma" panose="020B0604030504040204" pitchFamily="34" charset="0"/>
                <a:cs typeface="Tahoma" panose="020B0604030504040204" pitchFamily="34" charset="0"/>
              </a:rPr>
              <a:t>Building a Clean Water SRF </a:t>
            </a:r>
          </a:p>
          <a:p>
            <a:pPr>
              <a:spcAft>
                <a:spcPts val="600"/>
              </a:spcAft>
            </a:pPr>
            <a:r>
              <a:rPr lang="en-US" sz="3200" b="1">
                <a:solidFill>
                  <a:schemeClr val="bg1"/>
                </a:solidFill>
                <a:latin typeface="Tahoma" panose="020B0604030504040204" pitchFamily="34" charset="0"/>
                <a:ea typeface="Tahoma" panose="020B0604030504040204" pitchFamily="34" charset="0"/>
                <a:cs typeface="Tahoma" panose="020B0604030504040204" pitchFamily="34" charset="0"/>
              </a:rPr>
              <a:t>Emerging Contaminants Project Pipeline</a:t>
            </a:r>
          </a:p>
        </p:txBody>
      </p:sp>
      <p:sp>
        <p:nvSpPr>
          <p:cNvPr id="8" name="Subtitle 4">
            <a:extLst>
              <a:ext uri="{FF2B5EF4-FFF2-40B4-BE49-F238E27FC236}">
                <a16:creationId xmlns:a16="http://schemas.microsoft.com/office/drawing/2014/main" id="{F29E21C1-C2F5-0E5D-1E2C-855FEA261DFE}"/>
              </a:ext>
            </a:extLst>
          </p:cNvPr>
          <p:cNvSpPr txBox="1">
            <a:spLocks/>
          </p:cNvSpPr>
          <p:nvPr/>
        </p:nvSpPr>
        <p:spPr>
          <a:xfrm>
            <a:off x="163332" y="3687932"/>
            <a:ext cx="9022080" cy="7265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a:solidFill>
                <a:schemeClr val="bg1"/>
              </a:solidFill>
              <a:latin typeface="+mj-lt"/>
              <a:ea typeface="+mj-ea"/>
              <a:cs typeface="+mj-cs"/>
            </a:endParaRPr>
          </a:p>
        </p:txBody>
      </p:sp>
    </p:spTree>
    <p:extLst>
      <p:ext uri="{BB962C8B-B14F-4D97-AF65-F5344CB8AC3E}">
        <p14:creationId xmlns:p14="http://schemas.microsoft.com/office/powerpoint/2010/main" val="2195872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ED34B-4818-4142-E5D5-A65A892B27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BA273-28D0-6A2E-F3CE-E7C59409B7DD}"/>
              </a:ext>
            </a:extLst>
          </p:cNvPr>
          <p:cNvSpPr>
            <a:spLocks noGrp="1"/>
          </p:cNvSpPr>
          <p:nvPr>
            <p:ph type="title"/>
          </p:nvPr>
        </p:nvSpPr>
        <p:spPr>
          <a:xfrm>
            <a:off x="700087" y="142876"/>
            <a:ext cx="10791825" cy="1033744"/>
          </a:xfrm>
        </p:spPr>
        <p:txBody>
          <a:bodyPr>
            <a:normAutofit/>
          </a:bodyPr>
          <a:lstStyle/>
          <a:p>
            <a:r>
              <a:rPr lang="en-US" sz="3600" b="1">
                <a:latin typeface="Tahoma"/>
                <a:ea typeface="Tahoma"/>
                <a:cs typeface="Tahoma"/>
              </a:rPr>
              <a:t>Building a CWSRF EC Project Pipeline</a:t>
            </a:r>
            <a:endParaRPr lang="en-US" sz="3600">
              <a:latin typeface="Tahoma"/>
              <a:ea typeface="Tahoma"/>
              <a:cs typeface="Tahoma"/>
            </a:endParaRPr>
          </a:p>
        </p:txBody>
      </p:sp>
      <p:graphicFrame>
        <p:nvGraphicFramePr>
          <p:cNvPr id="4" name="Content Placeholder 2">
            <a:extLst>
              <a:ext uri="{FF2B5EF4-FFF2-40B4-BE49-F238E27FC236}">
                <a16:creationId xmlns:a16="http://schemas.microsoft.com/office/drawing/2014/main" id="{663105F5-C77D-D551-19C8-8F194EBB89B6}"/>
              </a:ext>
            </a:extLst>
          </p:cNvPr>
          <p:cNvGraphicFramePr>
            <a:graphicFrameLocks noGrp="1"/>
          </p:cNvGraphicFramePr>
          <p:nvPr>
            <p:ph idx="1"/>
            <p:extLst>
              <p:ext uri="{D42A27DB-BD31-4B8C-83A1-F6EECF244321}">
                <p14:modId xmlns:p14="http://schemas.microsoft.com/office/powerpoint/2010/main" val="2838351522"/>
              </p:ext>
            </p:extLst>
          </p:nvPr>
        </p:nvGraphicFramePr>
        <p:xfrm>
          <a:off x="804863" y="1049338"/>
          <a:ext cx="10687050" cy="4703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0664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35183-DCCC-5A57-F108-9EA49FADA47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D0CB371-B5C2-AE92-B7CA-90A4313309CE}"/>
              </a:ext>
            </a:extLst>
          </p:cNvPr>
          <p:cNvSpPr>
            <a:spLocks noGrp="1"/>
          </p:cNvSpPr>
          <p:nvPr>
            <p:ph type="body" idx="1"/>
          </p:nvPr>
        </p:nvSpPr>
        <p:spPr>
          <a:xfrm>
            <a:off x="722697" y="1799564"/>
            <a:ext cx="10515600" cy="2579931"/>
          </a:xfrm>
        </p:spPr>
        <p:txBody>
          <a:bodyPr>
            <a:noAutofit/>
          </a:bodyPr>
          <a:lstStyle/>
          <a:p>
            <a:pPr algn="ct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Outreach Support</a:t>
            </a:r>
          </a:p>
        </p:txBody>
      </p:sp>
    </p:spTree>
    <p:extLst>
      <p:ext uri="{BB962C8B-B14F-4D97-AF65-F5344CB8AC3E}">
        <p14:creationId xmlns:p14="http://schemas.microsoft.com/office/powerpoint/2010/main" val="3803148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A673E-012F-A3CD-7220-EFF92383E636}"/>
              </a:ext>
            </a:extLst>
          </p:cNvPr>
          <p:cNvSpPr>
            <a:spLocks noGrp="1"/>
          </p:cNvSpPr>
          <p:nvPr>
            <p:ph type="title"/>
          </p:nvPr>
        </p:nvSpPr>
        <p:spPr>
          <a:xfrm>
            <a:off x="838200" y="272533"/>
            <a:ext cx="10515600" cy="980426"/>
          </a:xfrm>
        </p:spPr>
        <p:txBody>
          <a:bodyPr>
            <a:noAutofit/>
          </a:bodyPr>
          <a:lstStyle/>
          <a:p>
            <a:r>
              <a:rPr lang="en-US" sz="3600" b="1">
                <a:latin typeface="Tahoma"/>
                <a:ea typeface="Tahoma"/>
                <a:cs typeface="Tahoma"/>
              </a:rPr>
              <a:t>CWSRF EC</a:t>
            </a:r>
            <a:r>
              <a:rPr lang="en-US" sz="3600" b="1">
                <a:latin typeface="Tahoma" panose="020B0604030504040204" pitchFamily="34" charset="0"/>
                <a:ea typeface="Tahoma" panose="020B0604030504040204" pitchFamily="34" charset="0"/>
                <a:cs typeface="Tahoma" panose="020B0604030504040204" pitchFamily="34" charset="0"/>
              </a:rPr>
              <a:t> </a:t>
            </a:r>
            <a:r>
              <a:rPr lang="en-US" sz="3600" b="1">
                <a:latin typeface="Tahoma"/>
                <a:ea typeface="Tahoma"/>
                <a:cs typeface="Tahoma"/>
              </a:rPr>
              <a:t>Outreach Support</a:t>
            </a:r>
          </a:p>
        </p:txBody>
      </p:sp>
      <p:sp>
        <p:nvSpPr>
          <p:cNvPr id="6" name="TextBox 5">
            <a:extLst>
              <a:ext uri="{FF2B5EF4-FFF2-40B4-BE49-F238E27FC236}">
                <a16:creationId xmlns:a16="http://schemas.microsoft.com/office/drawing/2014/main" id="{D5C49DC3-44CC-228F-D504-EDAF8E0A8DB7}"/>
              </a:ext>
            </a:extLst>
          </p:cNvPr>
          <p:cNvSpPr txBox="1"/>
          <p:nvPr/>
        </p:nvSpPr>
        <p:spPr>
          <a:xfrm>
            <a:off x="725714" y="1510133"/>
            <a:ext cx="4055836"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500" dirty="0">
                <a:cs typeface="Calibri"/>
              </a:rPr>
              <a:t>Fact Sheet development</a:t>
            </a:r>
          </a:p>
          <a:p>
            <a:pPr marL="342900" indent="-342900">
              <a:buAutoNum type="arabicPeriod"/>
            </a:pPr>
            <a:r>
              <a:rPr lang="en-US" sz="2500" dirty="0">
                <a:cs typeface="Calibri"/>
              </a:rPr>
              <a:t>State-level marketing materials</a:t>
            </a:r>
          </a:p>
          <a:p>
            <a:pPr marL="342900" indent="-342900">
              <a:buAutoNum type="arabicPeriod"/>
            </a:pPr>
            <a:r>
              <a:rPr lang="en-US" sz="2500" dirty="0">
                <a:cs typeface="Calibri"/>
              </a:rPr>
              <a:t>Presentations at conferences and webinars</a:t>
            </a:r>
          </a:p>
          <a:p>
            <a:pPr marL="342900" indent="-342900">
              <a:buAutoNum type="arabicPeriod"/>
            </a:pPr>
            <a:r>
              <a:rPr lang="en-US" sz="2500" dirty="0">
                <a:cs typeface="Calibri"/>
              </a:rPr>
              <a:t>Research on treatment technology effectiveness</a:t>
            </a:r>
          </a:p>
          <a:p>
            <a:pPr marL="342900" indent="-342900">
              <a:buAutoNum type="arabicPeriod"/>
            </a:pPr>
            <a:r>
              <a:rPr lang="en-US" sz="2500" dirty="0">
                <a:cs typeface="Calibri"/>
              </a:rPr>
              <a:t>Project identification</a:t>
            </a:r>
          </a:p>
          <a:p>
            <a:pPr marL="342900" indent="-342900">
              <a:buAutoNum type="arabicPeriod"/>
            </a:pPr>
            <a:endParaRPr lang="en-US" dirty="0">
              <a:cs typeface="Calibri"/>
            </a:endParaRPr>
          </a:p>
        </p:txBody>
      </p:sp>
      <p:pic>
        <p:nvPicPr>
          <p:cNvPr id="4" name="Picture 3">
            <a:extLst>
              <a:ext uri="{FF2B5EF4-FFF2-40B4-BE49-F238E27FC236}">
                <a16:creationId xmlns:a16="http://schemas.microsoft.com/office/drawing/2014/main" id="{266D2B28-6195-1C24-488E-82A4273A6171}"/>
              </a:ext>
            </a:extLst>
          </p:cNvPr>
          <p:cNvPicPr>
            <a:picLocks noChangeAspect="1"/>
          </p:cNvPicPr>
          <p:nvPr/>
        </p:nvPicPr>
        <p:blipFill>
          <a:blip r:embed="rId3"/>
          <a:stretch>
            <a:fillRect/>
          </a:stretch>
        </p:blipFill>
        <p:spPr>
          <a:xfrm>
            <a:off x="8392933" y="1510133"/>
            <a:ext cx="3246617" cy="4203253"/>
          </a:xfrm>
          <a:prstGeom prst="rect">
            <a:avLst/>
          </a:prstGeom>
          <a:ln>
            <a:solidFill>
              <a:schemeClr val="accent1"/>
            </a:solidFill>
          </a:ln>
        </p:spPr>
      </p:pic>
      <p:pic>
        <p:nvPicPr>
          <p:cNvPr id="3" name="Picture 2">
            <a:extLst>
              <a:ext uri="{FF2B5EF4-FFF2-40B4-BE49-F238E27FC236}">
                <a16:creationId xmlns:a16="http://schemas.microsoft.com/office/drawing/2014/main" id="{879A4B02-BD45-A306-D648-F0F9F8C0D4DE}"/>
              </a:ext>
            </a:extLst>
          </p:cNvPr>
          <p:cNvPicPr>
            <a:picLocks noChangeAspect="1"/>
          </p:cNvPicPr>
          <p:nvPr/>
        </p:nvPicPr>
        <p:blipFill>
          <a:blip r:embed="rId4"/>
          <a:stretch>
            <a:fillRect/>
          </a:stretch>
        </p:blipFill>
        <p:spPr>
          <a:xfrm>
            <a:off x="4963933" y="1510134"/>
            <a:ext cx="3246617" cy="4203252"/>
          </a:xfrm>
          <a:prstGeom prst="rect">
            <a:avLst/>
          </a:prstGeom>
          <a:ln>
            <a:solidFill>
              <a:schemeClr val="accent1"/>
            </a:solidFill>
          </a:ln>
        </p:spPr>
      </p:pic>
    </p:spTree>
    <p:extLst>
      <p:ext uri="{BB962C8B-B14F-4D97-AF65-F5344CB8AC3E}">
        <p14:creationId xmlns:p14="http://schemas.microsoft.com/office/powerpoint/2010/main" val="3986191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FE2B6-D678-4DBE-B1C6-42F9B86B64B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B346E45-BDE3-F96A-981C-CACA8E314EBD}"/>
              </a:ext>
            </a:extLst>
          </p:cNvPr>
          <p:cNvSpPr>
            <a:spLocks noGrp="1"/>
          </p:cNvSpPr>
          <p:nvPr>
            <p:ph type="body" idx="1"/>
          </p:nvPr>
        </p:nvSpPr>
        <p:spPr>
          <a:xfrm>
            <a:off x="722697" y="1799564"/>
            <a:ext cx="10515600" cy="2579931"/>
          </a:xfrm>
        </p:spPr>
        <p:txBody>
          <a:bodyPr>
            <a:noAutofit/>
          </a:bodyPr>
          <a:lstStyle/>
          <a:p>
            <a:pPr algn="ctr"/>
            <a:r>
              <a:rPr lang="en-US" sz="4800" b="1">
                <a:solidFill>
                  <a:schemeClr val="tx1"/>
                </a:solidFill>
                <a:latin typeface="Tahoma" panose="020B0604030504040204" pitchFamily="34" charset="0"/>
                <a:ea typeface="Tahoma" panose="020B0604030504040204" pitchFamily="34" charset="0"/>
                <a:cs typeface="Tahoma" panose="020B0604030504040204" pitchFamily="34" charset="0"/>
              </a:rPr>
              <a:t>Project Eligibility Decision Tool</a:t>
            </a:r>
          </a:p>
        </p:txBody>
      </p:sp>
    </p:spTree>
    <p:extLst>
      <p:ext uri="{BB962C8B-B14F-4D97-AF65-F5344CB8AC3E}">
        <p14:creationId xmlns:p14="http://schemas.microsoft.com/office/powerpoint/2010/main" val="944470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A673E-012F-A3CD-7220-EFF92383E636}"/>
              </a:ext>
            </a:extLst>
          </p:cNvPr>
          <p:cNvSpPr>
            <a:spLocks noGrp="1"/>
          </p:cNvSpPr>
          <p:nvPr>
            <p:ph type="title"/>
          </p:nvPr>
        </p:nvSpPr>
        <p:spPr>
          <a:xfrm>
            <a:off x="561875" y="348733"/>
            <a:ext cx="10515600" cy="980426"/>
          </a:xfrm>
        </p:spPr>
        <p:txBody>
          <a:bodyPr>
            <a:noAutofit/>
          </a:bodyPr>
          <a:lstStyle/>
          <a:p>
            <a:r>
              <a:rPr lang="en-US" sz="3400" b="1">
                <a:solidFill>
                  <a:schemeClr val="tx1"/>
                </a:solidFill>
                <a:latin typeface="Tahoma" panose="020B0604030504040204" pitchFamily="34" charset="0"/>
                <a:ea typeface="Tahoma" panose="020B0604030504040204" pitchFamily="34" charset="0"/>
                <a:cs typeface="Tahoma" panose="020B0604030504040204" pitchFamily="34" charset="0"/>
              </a:rPr>
              <a:t>CWSRF Emerging Contaminants Project Eligibility Decision Tool</a:t>
            </a:r>
            <a:endParaRPr lang="en-US" sz="340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D8BCC81-1733-C5AF-06D8-C0D9A5B56149}"/>
              </a:ext>
            </a:extLst>
          </p:cNvPr>
          <p:cNvPicPr>
            <a:picLocks noChangeAspect="1"/>
          </p:cNvPicPr>
          <p:nvPr/>
        </p:nvPicPr>
        <p:blipFill>
          <a:blip r:embed="rId3"/>
          <a:stretch>
            <a:fillRect/>
          </a:stretch>
        </p:blipFill>
        <p:spPr>
          <a:xfrm>
            <a:off x="6096000" y="1070432"/>
            <a:ext cx="3627562" cy="4717135"/>
          </a:xfrm>
          <a:prstGeom prst="rect">
            <a:avLst/>
          </a:prstGeom>
          <a:ln>
            <a:solidFill>
              <a:schemeClr val="accent1"/>
            </a:solidFill>
          </a:ln>
        </p:spPr>
      </p:pic>
      <p:sp>
        <p:nvSpPr>
          <p:cNvPr id="5" name="TextBox 4">
            <a:extLst>
              <a:ext uri="{FF2B5EF4-FFF2-40B4-BE49-F238E27FC236}">
                <a16:creationId xmlns:a16="http://schemas.microsoft.com/office/drawing/2014/main" id="{893CD448-189F-087B-FFEC-D07EA6549AE6}"/>
              </a:ext>
            </a:extLst>
          </p:cNvPr>
          <p:cNvSpPr txBox="1"/>
          <p:nvPr/>
        </p:nvSpPr>
        <p:spPr>
          <a:xfrm>
            <a:off x="933400" y="1621594"/>
            <a:ext cx="4791075" cy="3877985"/>
          </a:xfrm>
          <a:prstGeom prst="rect">
            <a:avLst/>
          </a:prstGeom>
          <a:noFill/>
        </p:spPr>
        <p:txBody>
          <a:bodyPr wrap="square" rtlCol="0">
            <a:spAutoFit/>
          </a:bodyPr>
          <a:lstStyle/>
          <a:p>
            <a:r>
              <a:rPr lang="en-US" sz="3000">
                <a:ea typeface="Tahoma" panose="020B0604030504040204" pitchFamily="34" charset="0"/>
                <a:cs typeface="Tahoma" panose="020B0604030504040204" pitchFamily="34" charset="0"/>
              </a:rPr>
              <a:t>Three step process:</a:t>
            </a:r>
          </a:p>
          <a:p>
            <a:endParaRPr lang="en-US">
              <a:ea typeface="Tahoma" panose="020B0604030504040204" pitchFamily="34" charset="0"/>
              <a:cs typeface="Tahoma" panose="020B0604030504040204" pitchFamily="34" charset="0"/>
            </a:endParaRPr>
          </a:p>
          <a:p>
            <a:pPr marL="342900" indent="-342900">
              <a:buFont typeface="+mj-lt"/>
              <a:buAutoNum type="arabicPeriod"/>
            </a:pPr>
            <a:r>
              <a:rPr lang="en-US" sz="3000">
                <a:ea typeface="Tahoma" panose="020B0604030504040204" pitchFamily="34" charset="0"/>
                <a:cs typeface="Tahoma" panose="020B0604030504040204" pitchFamily="34" charset="0"/>
              </a:rPr>
              <a:t> </a:t>
            </a:r>
            <a:r>
              <a:rPr lang="en-US" sz="2500">
                <a:ea typeface="Tahoma" panose="020B0604030504040204" pitchFamily="34" charset="0"/>
                <a:cs typeface="Tahoma" panose="020B0604030504040204" pitchFamily="34" charset="0"/>
              </a:rPr>
              <a:t>Eligible applicant</a:t>
            </a:r>
          </a:p>
          <a:p>
            <a:pPr marL="514350" indent="-514350">
              <a:buFont typeface="+mj-lt"/>
              <a:buAutoNum type="arabicPeriod"/>
            </a:pPr>
            <a:endParaRPr lang="en-US" sz="2500">
              <a:ea typeface="Tahoma" panose="020B0604030504040204" pitchFamily="34" charset="0"/>
              <a:cs typeface="Tahoma" panose="020B0604030504040204" pitchFamily="34" charset="0"/>
            </a:endParaRPr>
          </a:p>
          <a:p>
            <a:pPr marL="342900" indent="-342900">
              <a:buFont typeface="+mj-lt"/>
              <a:buAutoNum type="arabicPeriod"/>
            </a:pPr>
            <a:r>
              <a:rPr lang="en-US" sz="2500">
                <a:ea typeface="Tahoma" panose="020B0604030504040204" pitchFamily="34" charset="0"/>
                <a:cs typeface="Tahoma" panose="020B0604030504040204" pitchFamily="34" charset="0"/>
              </a:rPr>
              <a:t> Eligible CWSRF project and  identification of an emerging contaminant</a:t>
            </a:r>
          </a:p>
          <a:p>
            <a:pPr marL="514350" indent="-514350">
              <a:buFont typeface="+mj-lt"/>
              <a:buAutoNum type="arabicPeriod"/>
            </a:pPr>
            <a:endParaRPr lang="en-US" sz="2500">
              <a:ea typeface="Tahoma" panose="020B0604030504040204" pitchFamily="34" charset="0"/>
              <a:cs typeface="Tahoma" panose="020B0604030504040204" pitchFamily="34" charset="0"/>
            </a:endParaRPr>
          </a:p>
          <a:p>
            <a:pPr marL="342900" indent="-342900">
              <a:buFont typeface="+mj-lt"/>
              <a:buAutoNum type="arabicPeriod"/>
            </a:pPr>
            <a:r>
              <a:rPr lang="en-US" sz="2500">
                <a:ea typeface="Tahoma" panose="020B0604030504040204" pitchFamily="34" charset="0"/>
                <a:cs typeface="Tahoma" panose="020B0604030504040204" pitchFamily="34" charset="0"/>
              </a:rPr>
              <a:t> Project phase</a:t>
            </a:r>
          </a:p>
          <a:p>
            <a:pPr marL="285750" indent="-285750">
              <a:buFont typeface="Arial" panose="020B0604020202020204" pitchFamily="34" charset="0"/>
              <a:buChar char="•"/>
            </a:pPr>
            <a:endParaRPr lang="en-US"/>
          </a:p>
        </p:txBody>
      </p:sp>
      <p:pic>
        <p:nvPicPr>
          <p:cNvPr id="3" name="Picture 2" descr="A qr code on a white background">
            <a:extLst>
              <a:ext uri="{FF2B5EF4-FFF2-40B4-BE49-F238E27FC236}">
                <a16:creationId xmlns:a16="http://schemas.microsoft.com/office/drawing/2014/main" id="{671F22DD-9A95-88A0-B5AE-E5BCB7814F88}"/>
              </a:ext>
            </a:extLst>
          </p:cNvPr>
          <p:cNvPicPr>
            <a:picLocks noChangeAspect="1"/>
          </p:cNvPicPr>
          <p:nvPr/>
        </p:nvPicPr>
        <p:blipFill>
          <a:blip r:embed="rId4"/>
          <a:stretch>
            <a:fillRect/>
          </a:stretch>
        </p:blipFill>
        <p:spPr>
          <a:xfrm>
            <a:off x="10531603" y="348733"/>
            <a:ext cx="1097280" cy="1097280"/>
          </a:xfrm>
          <a:prstGeom prst="rect">
            <a:avLst/>
          </a:prstGeom>
        </p:spPr>
      </p:pic>
    </p:spTree>
    <p:extLst>
      <p:ext uri="{BB962C8B-B14F-4D97-AF65-F5344CB8AC3E}">
        <p14:creationId xmlns:p14="http://schemas.microsoft.com/office/powerpoint/2010/main" val="78863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A673E-012F-A3CD-7220-EFF92383E636}"/>
              </a:ext>
            </a:extLst>
          </p:cNvPr>
          <p:cNvSpPr>
            <a:spLocks noGrp="1"/>
          </p:cNvSpPr>
          <p:nvPr>
            <p:ph type="title"/>
          </p:nvPr>
        </p:nvSpPr>
        <p:spPr>
          <a:xfrm>
            <a:off x="561875" y="348733"/>
            <a:ext cx="9644009" cy="980426"/>
          </a:xfrm>
        </p:spPr>
        <p:txBody>
          <a:bodyPr>
            <a:noAutofit/>
          </a:bodyPr>
          <a:lstStyle/>
          <a:p>
            <a:r>
              <a:rPr lang="en-US" sz="3400" b="1">
                <a:solidFill>
                  <a:schemeClr val="tx1"/>
                </a:solidFill>
                <a:latin typeface="Tahoma" panose="020B0604030504040204" pitchFamily="34" charset="0"/>
                <a:ea typeface="Tahoma" panose="020B0604030504040204" pitchFamily="34" charset="0"/>
                <a:cs typeface="Tahoma" panose="020B0604030504040204" pitchFamily="34" charset="0"/>
              </a:rPr>
              <a:t>CWSRF Emerging Contaminants Project Eligibility Decision Tool</a:t>
            </a:r>
            <a:endParaRPr lang="en-US" sz="3400" b="1">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893CD448-189F-087B-FFEC-D07EA6549AE6}"/>
              </a:ext>
            </a:extLst>
          </p:cNvPr>
          <p:cNvSpPr txBox="1"/>
          <p:nvPr/>
        </p:nvSpPr>
        <p:spPr>
          <a:xfrm>
            <a:off x="659861" y="1446013"/>
            <a:ext cx="2922470" cy="2723823"/>
          </a:xfrm>
          <a:prstGeom prst="rect">
            <a:avLst/>
          </a:prstGeom>
          <a:noFill/>
        </p:spPr>
        <p:txBody>
          <a:bodyPr wrap="square" lIns="91440" tIns="45720" rIns="91440" bIns="45720" rtlCol="0" anchor="t">
            <a:spAutoFit/>
          </a:bodyPr>
          <a:lstStyle/>
          <a:p>
            <a:r>
              <a:rPr lang="en-US" sz="3200">
                <a:ea typeface="Tahoma"/>
                <a:cs typeface="Tahoma"/>
              </a:rPr>
              <a:t>Incorporates PFAS qualitative assessments from FAQ:</a:t>
            </a:r>
            <a:endParaRPr lang="en-US" sz="3200">
              <a:ea typeface="Tahoma" panose="020B0604030504040204" pitchFamily="34" charset="0"/>
              <a:cs typeface="Tahoma" panose="020B0604030504040204" pitchFamily="34" charset="0"/>
            </a:endParaRPr>
          </a:p>
          <a:p>
            <a:endParaRPr lang="en-US" sz="250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p>
        </p:txBody>
      </p:sp>
      <p:pic>
        <p:nvPicPr>
          <p:cNvPr id="3" name="Picture 2" descr="A qr code on a white background">
            <a:extLst>
              <a:ext uri="{FF2B5EF4-FFF2-40B4-BE49-F238E27FC236}">
                <a16:creationId xmlns:a16="http://schemas.microsoft.com/office/drawing/2014/main" id="{671F22DD-9A95-88A0-B5AE-E5BCB7814F88}"/>
              </a:ext>
            </a:extLst>
          </p:cNvPr>
          <p:cNvPicPr>
            <a:picLocks noChangeAspect="1"/>
          </p:cNvPicPr>
          <p:nvPr/>
        </p:nvPicPr>
        <p:blipFill>
          <a:blip r:embed="rId3"/>
          <a:stretch>
            <a:fillRect/>
          </a:stretch>
        </p:blipFill>
        <p:spPr>
          <a:xfrm>
            <a:off x="10597415" y="348733"/>
            <a:ext cx="1097280" cy="1097280"/>
          </a:xfrm>
          <a:prstGeom prst="rect">
            <a:avLst/>
          </a:prstGeom>
        </p:spPr>
      </p:pic>
      <p:pic>
        <p:nvPicPr>
          <p:cNvPr id="13" name="Picture 12">
            <a:extLst>
              <a:ext uri="{FF2B5EF4-FFF2-40B4-BE49-F238E27FC236}">
                <a16:creationId xmlns:a16="http://schemas.microsoft.com/office/drawing/2014/main" id="{F5F683C2-B346-8C51-0C21-410FCD6E18B6}"/>
              </a:ext>
            </a:extLst>
          </p:cNvPr>
          <p:cNvPicPr>
            <a:picLocks noChangeAspect="1"/>
          </p:cNvPicPr>
          <p:nvPr/>
        </p:nvPicPr>
        <p:blipFill>
          <a:blip r:embed="rId4"/>
          <a:stretch>
            <a:fillRect/>
          </a:stretch>
        </p:blipFill>
        <p:spPr>
          <a:xfrm>
            <a:off x="673768" y="3629924"/>
            <a:ext cx="6959958" cy="2140060"/>
          </a:xfrm>
          <a:prstGeom prst="rect">
            <a:avLst/>
          </a:prstGeom>
        </p:spPr>
      </p:pic>
      <p:sp>
        <p:nvSpPr>
          <p:cNvPr id="14" name="Oval 13">
            <a:extLst>
              <a:ext uri="{FF2B5EF4-FFF2-40B4-BE49-F238E27FC236}">
                <a16:creationId xmlns:a16="http://schemas.microsoft.com/office/drawing/2014/main" id="{A2A28A9B-C3D1-5B8B-3678-BC8978F5CB1B}"/>
              </a:ext>
            </a:extLst>
          </p:cNvPr>
          <p:cNvSpPr/>
          <p:nvPr/>
        </p:nvSpPr>
        <p:spPr>
          <a:xfrm>
            <a:off x="4556360" y="4233827"/>
            <a:ext cx="1742173" cy="1657784"/>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60AF260-C84D-D809-BDB3-3CAD43244A7D}"/>
              </a:ext>
            </a:extLst>
          </p:cNvPr>
          <p:cNvPicPr>
            <a:picLocks noChangeAspect="1"/>
          </p:cNvPicPr>
          <p:nvPr/>
        </p:nvPicPr>
        <p:blipFill>
          <a:blip r:embed="rId5"/>
          <a:stretch>
            <a:fillRect/>
          </a:stretch>
        </p:blipFill>
        <p:spPr>
          <a:xfrm>
            <a:off x="8788620" y="3907984"/>
            <a:ext cx="2259198" cy="1583940"/>
          </a:xfrm>
          <a:prstGeom prst="rect">
            <a:avLst/>
          </a:prstGeom>
        </p:spPr>
      </p:pic>
      <p:sp>
        <p:nvSpPr>
          <p:cNvPr id="4" name="Speech Bubble: Rectangle with Corners Rounded 3">
            <a:extLst>
              <a:ext uri="{FF2B5EF4-FFF2-40B4-BE49-F238E27FC236}">
                <a16:creationId xmlns:a16="http://schemas.microsoft.com/office/drawing/2014/main" id="{6942E808-B7FA-041A-C687-9F73F0E4FB6A}"/>
              </a:ext>
            </a:extLst>
          </p:cNvPr>
          <p:cNvSpPr/>
          <p:nvPr/>
        </p:nvSpPr>
        <p:spPr>
          <a:xfrm>
            <a:off x="3606306" y="1610065"/>
            <a:ext cx="7844500" cy="1819704"/>
          </a:xfrm>
          <a:prstGeom prst="wedgeRoundRectCallout">
            <a:avLst>
              <a:gd name="adj1" fmla="val -22727"/>
              <a:gd name="adj2" fmla="val 95912"/>
              <a:gd name="adj3" fmla="val 16667"/>
            </a:avLst>
          </a:prstGeom>
          <a:solidFill>
            <a:schemeClr val="bg1"/>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F91D2C-23A1-0FE7-A236-4CADA7089A86}"/>
              </a:ext>
            </a:extLst>
          </p:cNvPr>
          <p:cNvPicPr>
            <a:picLocks noChangeAspect="1"/>
          </p:cNvPicPr>
          <p:nvPr/>
        </p:nvPicPr>
        <p:blipFill>
          <a:blip r:embed="rId6"/>
          <a:srcRect t="-1088"/>
          <a:stretch/>
        </p:blipFill>
        <p:spPr>
          <a:xfrm>
            <a:off x="3654431" y="1619690"/>
            <a:ext cx="7772400" cy="1789362"/>
          </a:xfrm>
          <a:prstGeom prst="roundRect">
            <a:avLst/>
          </a:prstGeom>
          <a:ln w="88900" cap="sq">
            <a:noFill/>
            <a:miter lim="800000"/>
          </a:ln>
          <a:effectLst/>
        </p:spPr>
      </p:pic>
    </p:spTree>
    <p:extLst>
      <p:ext uri="{BB962C8B-B14F-4D97-AF65-F5344CB8AC3E}">
        <p14:creationId xmlns:p14="http://schemas.microsoft.com/office/powerpoint/2010/main" val="3041143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97866-51F5-F3CC-64B4-CD17E9C906A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7938D5A-9950-6F3A-4C8F-E4F74ACAB1FF}"/>
              </a:ext>
            </a:extLst>
          </p:cNvPr>
          <p:cNvSpPr>
            <a:spLocks noGrp="1"/>
          </p:cNvSpPr>
          <p:nvPr>
            <p:ph type="body" idx="1"/>
          </p:nvPr>
        </p:nvSpPr>
        <p:spPr>
          <a:xfrm>
            <a:off x="722697" y="1799564"/>
            <a:ext cx="10515600" cy="2579931"/>
          </a:xfrm>
        </p:spPr>
        <p:txBody>
          <a:bodyPr>
            <a:noAutofit/>
          </a:bodyPr>
          <a:lstStyle/>
          <a:p>
            <a:pPr algn="ctr"/>
            <a:r>
              <a:rPr lang="en-US" sz="4800" b="1">
                <a:solidFill>
                  <a:schemeClr val="tx1"/>
                </a:solidFill>
                <a:latin typeface="Tahoma" panose="020B0604030504040204" pitchFamily="34" charset="0"/>
                <a:ea typeface="Tahoma" panose="020B0604030504040204" pitchFamily="34" charset="0"/>
                <a:cs typeface="Tahoma" panose="020B0604030504040204" pitchFamily="34" charset="0"/>
              </a:rPr>
              <a:t>Pharmaceuticals &amp; Personal Care Products Technology Brief</a:t>
            </a:r>
          </a:p>
        </p:txBody>
      </p:sp>
    </p:spTree>
    <p:extLst>
      <p:ext uri="{BB962C8B-B14F-4D97-AF65-F5344CB8AC3E}">
        <p14:creationId xmlns:p14="http://schemas.microsoft.com/office/powerpoint/2010/main" val="3272365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D36B-BDB5-DEDE-8EE1-6D9CE226F921}"/>
              </a:ext>
            </a:extLst>
          </p:cNvPr>
          <p:cNvSpPr>
            <a:spLocks noGrp="1"/>
          </p:cNvSpPr>
          <p:nvPr>
            <p:ph type="title"/>
          </p:nvPr>
        </p:nvSpPr>
        <p:spPr>
          <a:xfrm>
            <a:off x="551481" y="235272"/>
            <a:ext cx="6687519" cy="926543"/>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PPCP Technology Brief</a:t>
            </a:r>
          </a:p>
        </p:txBody>
      </p:sp>
      <p:pic>
        <p:nvPicPr>
          <p:cNvPr id="4" name="Picture 3" descr="Qr code&#10;&#10;Description automatically generated">
            <a:extLst>
              <a:ext uri="{FF2B5EF4-FFF2-40B4-BE49-F238E27FC236}">
                <a16:creationId xmlns:a16="http://schemas.microsoft.com/office/drawing/2014/main" id="{BA9341DB-3B32-59E1-22E4-900C7858B824}"/>
              </a:ext>
            </a:extLst>
          </p:cNvPr>
          <p:cNvPicPr>
            <a:picLocks noChangeAspect="1"/>
          </p:cNvPicPr>
          <p:nvPr/>
        </p:nvPicPr>
        <p:blipFill rotWithShape="1">
          <a:blip r:embed="rId3">
            <a:extLst>
              <a:ext uri="{28A0092B-C50C-407E-A947-70E740481C1C}">
                <a14:useLocalDpi xmlns:a14="http://schemas.microsoft.com/office/drawing/2010/main" val="0"/>
              </a:ext>
            </a:extLst>
          </a:blip>
          <a:srcRect l="25629" t="3144" r="26272" b="35347"/>
          <a:stretch/>
        </p:blipFill>
        <p:spPr>
          <a:xfrm>
            <a:off x="10896869" y="231557"/>
            <a:ext cx="1117806" cy="1097280"/>
          </a:xfrm>
          <a:prstGeom prst="rect">
            <a:avLst/>
          </a:prstGeom>
        </p:spPr>
      </p:pic>
      <p:pic>
        <p:nvPicPr>
          <p:cNvPr id="8" name="Picture 7">
            <a:extLst>
              <a:ext uri="{FF2B5EF4-FFF2-40B4-BE49-F238E27FC236}">
                <a16:creationId xmlns:a16="http://schemas.microsoft.com/office/drawing/2014/main" id="{0E25D0A8-BE2A-9DC8-647B-9E4C459E34EB}"/>
              </a:ext>
            </a:extLst>
          </p:cNvPr>
          <p:cNvPicPr>
            <a:picLocks noChangeAspect="1"/>
          </p:cNvPicPr>
          <p:nvPr/>
        </p:nvPicPr>
        <p:blipFill>
          <a:blip r:embed="rId4"/>
          <a:srcRect t="37246" r="-690" b="226"/>
          <a:stretch/>
        </p:blipFill>
        <p:spPr>
          <a:xfrm>
            <a:off x="4808609" y="1824444"/>
            <a:ext cx="7203593" cy="3968050"/>
          </a:xfrm>
          <a:prstGeom prst="rect">
            <a:avLst/>
          </a:prstGeom>
          <a:ln w="57150">
            <a:solidFill>
              <a:schemeClr val="accent1"/>
            </a:solidFill>
          </a:ln>
        </p:spPr>
      </p:pic>
      <p:pic>
        <p:nvPicPr>
          <p:cNvPr id="5" name="Content Placeholder 10">
            <a:extLst>
              <a:ext uri="{FF2B5EF4-FFF2-40B4-BE49-F238E27FC236}">
                <a16:creationId xmlns:a16="http://schemas.microsoft.com/office/drawing/2014/main" id="{BF7E3C82-9F62-878B-C218-85BA9F2AA5D4}"/>
              </a:ext>
            </a:extLst>
          </p:cNvPr>
          <p:cNvPicPr>
            <a:picLocks noChangeAspect="1"/>
          </p:cNvPicPr>
          <p:nvPr/>
        </p:nvPicPr>
        <p:blipFill>
          <a:blip r:embed="rId5"/>
          <a:stretch>
            <a:fillRect/>
          </a:stretch>
        </p:blipFill>
        <p:spPr>
          <a:xfrm>
            <a:off x="849030" y="1074517"/>
            <a:ext cx="3658637" cy="4708966"/>
          </a:xfrm>
          <a:prstGeom prst="rect">
            <a:avLst/>
          </a:prstGeom>
          <a:ln w="57150">
            <a:solidFill>
              <a:schemeClr val="accent1"/>
            </a:solidFill>
          </a:ln>
        </p:spPr>
      </p:pic>
    </p:spTree>
    <p:extLst>
      <p:ext uri="{BB962C8B-B14F-4D97-AF65-F5344CB8AC3E}">
        <p14:creationId xmlns:p14="http://schemas.microsoft.com/office/powerpoint/2010/main" val="910793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8B132-BBA8-E3F4-DC53-96BEB4CD5B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70A4EE-F910-5DA5-53D7-5DB8618264B2}"/>
              </a:ext>
            </a:extLst>
          </p:cNvPr>
          <p:cNvSpPr>
            <a:spLocks noGrp="1"/>
          </p:cNvSpPr>
          <p:nvPr>
            <p:ph type="title"/>
          </p:nvPr>
        </p:nvSpPr>
        <p:spPr>
          <a:xfrm>
            <a:off x="551481" y="235272"/>
            <a:ext cx="6687519" cy="926543"/>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PPCP Technology Brief</a:t>
            </a:r>
          </a:p>
        </p:txBody>
      </p:sp>
      <p:pic>
        <p:nvPicPr>
          <p:cNvPr id="10" name="Content Placeholder 9">
            <a:extLst>
              <a:ext uri="{FF2B5EF4-FFF2-40B4-BE49-F238E27FC236}">
                <a16:creationId xmlns:a16="http://schemas.microsoft.com/office/drawing/2014/main" id="{28BB0B6A-51CE-5AA6-47C7-D1B9696B4D6E}"/>
              </a:ext>
            </a:extLst>
          </p:cNvPr>
          <p:cNvPicPr>
            <a:picLocks noGrp="1" noChangeAspect="1"/>
          </p:cNvPicPr>
          <p:nvPr>
            <p:ph idx="1"/>
          </p:nvPr>
        </p:nvPicPr>
        <p:blipFill>
          <a:blip r:embed="rId3"/>
          <a:stretch>
            <a:fillRect/>
          </a:stretch>
        </p:blipFill>
        <p:spPr>
          <a:xfrm>
            <a:off x="8648982" y="1329773"/>
            <a:ext cx="3365278" cy="4448155"/>
          </a:xfrm>
        </p:spPr>
      </p:pic>
      <p:sp>
        <p:nvSpPr>
          <p:cNvPr id="3" name="Content Placeholder 2">
            <a:extLst>
              <a:ext uri="{FF2B5EF4-FFF2-40B4-BE49-F238E27FC236}">
                <a16:creationId xmlns:a16="http://schemas.microsoft.com/office/drawing/2014/main" id="{9AAB2A58-80B5-3DC9-00B6-FE1C91D6E437}"/>
              </a:ext>
            </a:extLst>
          </p:cNvPr>
          <p:cNvSpPr txBox="1">
            <a:spLocks/>
          </p:cNvSpPr>
          <p:nvPr/>
        </p:nvSpPr>
        <p:spPr>
          <a:xfrm>
            <a:off x="681518" y="1545433"/>
            <a:ext cx="7305104" cy="398075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ea typeface="Tahoma"/>
                <a:cs typeface="Tahoma"/>
              </a:rPr>
              <a:t>Overview of technologies to remove and/or destroy PPCPs in wastewater:</a:t>
            </a:r>
          </a:p>
          <a:p>
            <a:pPr marL="0" indent="0">
              <a:buFont typeface="Arial" panose="020B0604020202020204" pitchFamily="34" charset="0"/>
              <a:buNone/>
            </a:pPr>
            <a:endParaRPr lang="en-US" sz="1500">
              <a:ea typeface="Tahoma" panose="020B0604030504040204" pitchFamily="34" charset="0"/>
              <a:cs typeface="Tahoma" panose="020B0604030504040204" pitchFamily="34" charset="0"/>
            </a:endParaRPr>
          </a:p>
          <a:p>
            <a:pPr marL="971550" lvl="1" indent="-514350">
              <a:buAutoNum type="arabicPeriod"/>
            </a:pPr>
            <a:r>
              <a:rPr lang="en-US" sz="2800">
                <a:ea typeface="Tahoma" panose="020B0604030504040204" pitchFamily="34" charset="0"/>
                <a:cs typeface="Tahoma" panose="020B0604030504040204" pitchFamily="34" charset="0"/>
              </a:rPr>
              <a:t>Adsorption</a:t>
            </a:r>
          </a:p>
          <a:p>
            <a:pPr marL="800100" lvl="1" indent="-342900">
              <a:buAutoNum type="arabicPeriod"/>
            </a:pPr>
            <a:endParaRPr lang="en-US" sz="1500">
              <a:ea typeface="Tahoma" panose="020B0604030504040204" pitchFamily="34" charset="0"/>
              <a:cs typeface="Tahoma" panose="020B0604030504040204" pitchFamily="34" charset="0"/>
            </a:endParaRPr>
          </a:p>
          <a:p>
            <a:pPr marL="971550" lvl="1" indent="-514350">
              <a:buAutoNum type="arabicPeriod"/>
            </a:pPr>
            <a:r>
              <a:rPr lang="en-US" sz="2800">
                <a:ea typeface="Tahoma" panose="020B0604030504040204" pitchFamily="34" charset="0"/>
                <a:cs typeface="Tahoma" panose="020B0604030504040204" pitchFamily="34" charset="0"/>
              </a:rPr>
              <a:t>Oxidation</a:t>
            </a:r>
          </a:p>
          <a:p>
            <a:pPr marL="800100" lvl="1" indent="-342900">
              <a:buAutoNum type="arabicPeriod"/>
            </a:pPr>
            <a:endParaRPr lang="en-US" sz="1500">
              <a:ea typeface="Tahoma" panose="020B0604030504040204" pitchFamily="34" charset="0"/>
              <a:cs typeface="Tahoma" panose="020B0604030504040204" pitchFamily="34" charset="0"/>
            </a:endParaRPr>
          </a:p>
          <a:p>
            <a:pPr marL="971550" lvl="1" indent="-514350">
              <a:buAutoNum type="arabicPeriod"/>
            </a:pPr>
            <a:r>
              <a:rPr lang="en-US" sz="2800">
                <a:ea typeface="Tahoma" panose="020B0604030504040204" pitchFamily="34" charset="0"/>
                <a:cs typeface="Tahoma" panose="020B0604030504040204" pitchFamily="34" charset="0"/>
              </a:rPr>
              <a:t>Membranes</a:t>
            </a:r>
          </a:p>
          <a:p>
            <a:pPr marL="800100" lvl="1" indent="-342900">
              <a:buAutoNum type="arabicPeriod"/>
            </a:pPr>
            <a:endParaRPr lang="en-US" sz="1500">
              <a:ea typeface="Tahoma" panose="020B0604030504040204" pitchFamily="34" charset="0"/>
              <a:cs typeface="Tahoma" panose="020B0604030504040204" pitchFamily="34" charset="0"/>
            </a:endParaRPr>
          </a:p>
          <a:p>
            <a:pPr marL="971550" lvl="1" indent="-514350">
              <a:buAutoNum type="arabicPeriod"/>
            </a:pPr>
            <a:r>
              <a:rPr lang="en-US" sz="2800">
                <a:ea typeface="Tahoma" panose="020B0604030504040204" pitchFamily="34" charset="0"/>
                <a:cs typeface="Tahoma" panose="020B0604030504040204" pitchFamily="34" charset="0"/>
              </a:rPr>
              <a:t>Constructed wetlands</a:t>
            </a:r>
          </a:p>
        </p:txBody>
      </p:sp>
      <p:pic>
        <p:nvPicPr>
          <p:cNvPr id="6" name="Picture 5" descr="Qr code&#10;&#10;Description automatically generated">
            <a:extLst>
              <a:ext uri="{FF2B5EF4-FFF2-40B4-BE49-F238E27FC236}">
                <a16:creationId xmlns:a16="http://schemas.microsoft.com/office/drawing/2014/main" id="{27821197-9768-F4E3-BEDE-E0DAB7429F8C}"/>
              </a:ext>
            </a:extLst>
          </p:cNvPr>
          <p:cNvPicPr>
            <a:picLocks noChangeAspect="1"/>
          </p:cNvPicPr>
          <p:nvPr/>
        </p:nvPicPr>
        <p:blipFill rotWithShape="1">
          <a:blip r:embed="rId4">
            <a:extLst>
              <a:ext uri="{28A0092B-C50C-407E-A947-70E740481C1C}">
                <a14:useLocalDpi xmlns:a14="http://schemas.microsoft.com/office/drawing/2010/main" val="0"/>
              </a:ext>
            </a:extLst>
          </a:blip>
          <a:srcRect l="25629" t="3144" r="26272" b="35347"/>
          <a:stretch/>
        </p:blipFill>
        <p:spPr>
          <a:xfrm>
            <a:off x="10896869" y="231557"/>
            <a:ext cx="1117806" cy="1097280"/>
          </a:xfrm>
          <a:prstGeom prst="rect">
            <a:avLst/>
          </a:prstGeom>
        </p:spPr>
      </p:pic>
    </p:spTree>
    <p:extLst>
      <p:ext uri="{BB962C8B-B14F-4D97-AF65-F5344CB8AC3E}">
        <p14:creationId xmlns:p14="http://schemas.microsoft.com/office/powerpoint/2010/main" val="571954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D81D1-F117-4BD6-08EE-CC237DEEA4F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4C3A663-CA30-8D43-8815-76165B9C3257}"/>
              </a:ext>
            </a:extLst>
          </p:cNvPr>
          <p:cNvSpPr>
            <a:spLocks noGrp="1"/>
          </p:cNvSpPr>
          <p:nvPr>
            <p:ph type="body" idx="1"/>
          </p:nvPr>
        </p:nvSpPr>
        <p:spPr>
          <a:xfrm>
            <a:off x="722697" y="1799564"/>
            <a:ext cx="10515600" cy="2579931"/>
          </a:xfrm>
        </p:spPr>
        <p:txBody>
          <a:bodyPr>
            <a:noAutofit/>
          </a:bodyPr>
          <a:lstStyle/>
          <a:p>
            <a:pPr algn="ctr"/>
            <a:r>
              <a:rPr lang="en-US" sz="4800" b="1">
                <a:solidFill>
                  <a:schemeClr val="tx1"/>
                </a:solidFill>
                <a:latin typeface="Tahoma" panose="020B0604030504040204" pitchFamily="34" charset="0"/>
                <a:ea typeface="Tahoma" panose="020B0604030504040204" pitchFamily="34" charset="0"/>
                <a:cs typeface="Tahoma" panose="020B0604030504040204" pitchFamily="34" charset="0"/>
              </a:rPr>
              <a:t>Technology Effectiveness for Emerging Contaminants Framework</a:t>
            </a:r>
          </a:p>
        </p:txBody>
      </p:sp>
    </p:spTree>
    <p:extLst>
      <p:ext uri="{BB962C8B-B14F-4D97-AF65-F5344CB8AC3E}">
        <p14:creationId xmlns:p14="http://schemas.microsoft.com/office/powerpoint/2010/main" val="423834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A673E-012F-A3CD-7220-EFF92383E636}"/>
              </a:ext>
            </a:extLst>
          </p:cNvPr>
          <p:cNvSpPr>
            <a:spLocks noGrp="1"/>
          </p:cNvSpPr>
          <p:nvPr>
            <p:ph type="title"/>
          </p:nvPr>
        </p:nvSpPr>
        <p:spPr>
          <a:xfrm>
            <a:off x="700087" y="142876"/>
            <a:ext cx="10791825" cy="1033744"/>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Workshop Agenda</a:t>
            </a:r>
            <a:endParaRPr lang="en-US" sz="360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5620DE98-F8A0-8520-0997-346053EC2393}"/>
              </a:ext>
            </a:extLst>
          </p:cNvPr>
          <p:cNvSpPr>
            <a:spLocks noGrp="1"/>
          </p:cNvSpPr>
          <p:nvPr>
            <p:ph idx="1"/>
          </p:nvPr>
        </p:nvSpPr>
        <p:spPr>
          <a:xfrm>
            <a:off x="804862" y="1049154"/>
            <a:ext cx="10687050" cy="4703945"/>
          </a:xfrm>
        </p:spPr>
        <p:txBody>
          <a:bodyPr vert="horz" lIns="91440" tIns="45720" rIns="91440" bIns="45720" rtlCol="0" anchor="t">
            <a:normAutofit/>
          </a:bodyPr>
          <a:lstStyle/>
          <a:p>
            <a:pPr marL="342900" lvl="2" indent="0">
              <a:spcAft>
                <a:spcPts val="600"/>
              </a:spcAft>
              <a:buSzPct val="100000"/>
              <a:buNone/>
            </a:pPr>
            <a:endParaRPr lang="en-US" sz="2400"/>
          </a:p>
          <a:p>
            <a:pPr marL="514350" indent="-514350">
              <a:buAutoNum type="arabicPeriod"/>
            </a:pPr>
            <a:r>
              <a:rPr lang="en-US" sz="3000"/>
              <a:t>Introductions &amp; Overview of Clean Water Tech Center</a:t>
            </a:r>
            <a:endParaRPr lang="en-US" sz="3000">
              <a:cs typeface="Calibri" panose="020F0502020204030204"/>
            </a:endParaRPr>
          </a:p>
          <a:p>
            <a:pPr marL="514350" indent="-514350">
              <a:buAutoNum type="arabicPeriod"/>
            </a:pPr>
            <a:endParaRPr lang="en-US" sz="3000">
              <a:cs typeface="Calibri" panose="020F0502020204030204"/>
            </a:endParaRPr>
          </a:p>
          <a:p>
            <a:pPr marL="514350" indent="-514350">
              <a:buAutoNum type="arabicPeriod"/>
            </a:pPr>
            <a:r>
              <a:rPr lang="en-US" sz="3000"/>
              <a:t>Background &amp; Project Portfolio Summary</a:t>
            </a:r>
            <a:endParaRPr lang="en-US" sz="3000">
              <a:cs typeface="Calibri" panose="020F0502020204030204"/>
            </a:endParaRPr>
          </a:p>
          <a:p>
            <a:pPr marL="514350" indent="-514350">
              <a:buAutoNum type="arabicPeriod"/>
            </a:pPr>
            <a:endParaRPr lang="en-US" sz="3000">
              <a:cs typeface="Calibri" panose="020F0502020204030204"/>
            </a:endParaRPr>
          </a:p>
          <a:p>
            <a:pPr marL="514350" indent="-514350">
              <a:buAutoNum type="arabicPeriod"/>
            </a:pPr>
            <a:r>
              <a:rPr lang="en-US" sz="3000"/>
              <a:t>Building a Project Pipeline</a:t>
            </a:r>
            <a:endParaRPr lang="en-US" sz="3000">
              <a:cs typeface="Calibri" panose="020F0502020204030204"/>
            </a:endParaRPr>
          </a:p>
          <a:p>
            <a:pPr marL="514350" indent="-514350">
              <a:buAutoNum type="arabicPeriod"/>
            </a:pPr>
            <a:endParaRPr lang="en-US" sz="3000">
              <a:cs typeface="Calibri" panose="020F0502020204030204"/>
            </a:endParaRPr>
          </a:p>
          <a:p>
            <a:pPr marL="514350" indent="-514350">
              <a:buAutoNum type="arabicPeriod"/>
            </a:pPr>
            <a:r>
              <a:rPr lang="en-US" sz="3000"/>
              <a:t>Discussion</a:t>
            </a:r>
            <a:endParaRPr lang="en-US" sz="3000">
              <a:cs typeface="Calibri" panose="020F0502020204030204"/>
            </a:endParaRPr>
          </a:p>
        </p:txBody>
      </p:sp>
    </p:spTree>
    <p:extLst>
      <p:ext uri="{BB962C8B-B14F-4D97-AF65-F5344CB8AC3E}">
        <p14:creationId xmlns:p14="http://schemas.microsoft.com/office/powerpoint/2010/main" val="3914853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48272-6E00-6A58-9285-5F8C17BB0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F40286-AB26-4F94-96E9-12C68A5D3646}"/>
              </a:ext>
            </a:extLst>
          </p:cNvPr>
          <p:cNvSpPr>
            <a:spLocks noGrp="1"/>
          </p:cNvSpPr>
          <p:nvPr>
            <p:ph type="title"/>
          </p:nvPr>
        </p:nvSpPr>
        <p:spPr>
          <a:xfrm>
            <a:off x="561490" y="406722"/>
            <a:ext cx="11069019" cy="926543"/>
          </a:xfrm>
        </p:spPr>
        <p:txBody>
          <a:bodyPr>
            <a:noAutofit/>
          </a:bodyPr>
          <a:lstStyle/>
          <a:p>
            <a:r>
              <a:rPr lang="en-US" sz="3600" b="1">
                <a:latin typeface="Tahoma" panose="020B0604030504040204" pitchFamily="34" charset="0"/>
                <a:ea typeface="Tahoma" panose="020B0604030504040204" pitchFamily="34" charset="0"/>
                <a:cs typeface="Tahoma" panose="020B0604030504040204" pitchFamily="34" charset="0"/>
              </a:rPr>
              <a:t>Technology Effectiveness for </a:t>
            </a:r>
            <a:br>
              <a:rPr lang="en-US" sz="3600" b="1">
                <a:latin typeface="Tahoma" panose="020B0604030504040204" pitchFamily="34" charset="0"/>
                <a:ea typeface="Tahoma" panose="020B0604030504040204" pitchFamily="34" charset="0"/>
                <a:cs typeface="Tahoma" panose="020B0604030504040204" pitchFamily="34" charset="0"/>
              </a:rPr>
            </a:br>
            <a:r>
              <a:rPr lang="en-US" sz="3600" b="1">
                <a:latin typeface="Tahoma" panose="020B0604030504040204" pitchFamily="34" charset="0"/>
                <a:ea typeface="Tahoma" panose="020B0604030504040204" pitchFamily="34" charset="0"/>
                <a:cs typeface="Tahoma" panose="020B0604030504040204" pitchFamily="34" charset="0"/>
              </a:rPr>
              <a:t>Emerging Contaminants Framework</a:t>
            </a:r>
          </a:p>
        </p:txBody>
      </p:sp>
      <p:sp>
        <p:nvSpPr>
          <p:cNvPr id="3" name="Content Placeholder 2">
            <a:extLst>
              <a:ext uri="{FF2B5EF4-FFF2-40B4-BE49-F238E27FC236}">
                <a16:creationId xmlns:a16="http://schemas.microsoft.com/office/drawing/2014/main" id="{4BF3AA1A-0E04-7AC8-FB4D-D48B1527E6C9}"/>
              </a:ext>
            </a:extLst>
          </p:cNvPr>
          <p:cNvSpPr>
            <a:spLocks noGrp="1"/>
          </p:cNvSpPr>
          <p:nvPr>
            <p:ph idx="1"/>
          </p:nvPr>
        </p:nvSpPr>
        <p:spPr>
          <a:xfrm>
            <a:off x="852158" y="2052060"/>
            <a:ext cx="10301617" cy="4144204"/>
          </a:xfrm>
        </p:spPr>
        <p:txBody>
          <a:bodyPr>
            <a:normAutofit/>
          </a:bodyPr>
          <a:lstStyle/>
          <a:p>
            <a:pPr marL="0" indent="0" algn="ctr">
              <a:lnSpc>
                <a:spcPts val="3600"/>
              </a:lnSpc>
              <a:spcBef>
                <a:spcPts val="0"/>
              </a:spcBef>
              <a:spcAft>
                <a:spcPts val="600"/>
              </a:spcAft>
              <a:buNone/>
            </a:pPr>
            <a:r>
              <a:rPr lang="en-US" sz="4800" b="1"/>
              <a:t>Purpose:</a:t>
            </a:r>
          </a:p>
          <a:p>
            <a:pPr marL="0" indent="0" algn="ctr">
              <a:lnSpc>
                <a:spcPts val="3600"/>
              </a:lnSpc>
              <a:spcBef>
                <a:spcPts val="0"/>
              </a:spcBef>
              <a:buNone/>
            </a:pPr>
            <a:r>
              <a:rPr lang="en-US" sz="4000"/>
              <a:t>Summarize published information on the </a:t>
            </a:r>
            <a:r>
              <a:rPr lang="en-US" sz="4000" b="1">
                <a:solidFill>
                  <a:srgbClr val="0070C0"/>
                </a:solidFill>
              </a:rPr>
              <a:t>effectiveness</a:t>
            </a:r>
            <a:r>
              <a:rPr lang="en-US" sz="4000"/>
              <a:t>, </a:t>
            </a:r>
            <a:r>
              <a:rPr lang="en-US" sz="4000" b="1">
                <a:solidFill>
                  <a:srgbClr val="0070C0"/>
                </a:solidFill>
              </a:rPr>
              <a:t>cost</a:t>
            </a:r>
            <a:r>
              <a:rPr lang="en-US" sz="4000"/>
              <a:t> and </a:t>
            </a:r>
            <a:r>
              <a:rPr lang="en-US" sz="4000" b="1">
                <a:solidFill>
                  <a:srgbClr val="0070C0"/>
                </a:solidFill>
              </a:rPr>
              <a:t>environmental impact </a:t>
            </a:r>
          </a:p>
          <a:p>
            <a:pPr marL="0" indent="0" algn="ctr">
              <a:lnSpc>
                <a:spcPts val="3600"/>
              </a:lnSpc>
              <a:spcBef>
                <a:spcPts val="0"/>
              </a:spcBef>
              <a:buNone/>
            </a:pPr>
            <a:r>
              <a:rPr lang="en-US" sz="4000"/>
              <a:t>of technologies to treat emerging contaminants in a </a:t>
            </a:r>
            <a:r>
              <a:rPr lang="en-US" sz="4000" b="1"/>
              <a:t>web-based application</a:t>
            </a:r>
            <a:r>
              <a:rPr lang="en-US" sz="4000"/>
              <a:t>.</a:t>
            </a:r>
            <a:endParaRPr lang="en-US" sz="1500"/>
          </a:p>
        </p:txBody>
      </p:sp>
    </p:spTree>
    <p:extLst>
      <p:ext uri="{BB962C8B-B14F-4D97-AF65-F5344CB8AC3E}">
        <p14:creationId xmlns:p14="http://schemas.microsoft.com/office/powerpoint/2010/main" val="3322457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F69C1-3496-C154-D3DA-0E8DE967C1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784A8-5C23-9581-4315-6046F2BB352C}"/>
              </a:ext>
            </a:extLst>
          </p:cNvPr>
          <p:cNvSpPr>
            <a:spLocks noGrp="1"/>
          </p:cNvSpPr>
          <p:nvPr>
            <p:ph type="title"/>
          </p:nvPr>
        </p:nvSpPr>
        <p:spPr>
          <a:xfrm>
            <a:off x="561490" y="292655"/>
            <a:ext cx="11069019" cy="926543"/>
          </a:xfrm>
        </p:spPr>
        <p:txBody>
          <a:bodyPr>
            <a:noAutofit/>
          </a:bodyPr>
          <a:lstStyle/>
          <a:p>
            <a:r>
              <a:rPr lang="en-US" sz="3600" b="1">
                <a:latin typeface="Tahoma" panose="020B0604030504040204" pitchFamily="34" charset="0"/>
                <a:ea typeface="Tahoma" panose="020B0604030504040204" pitchFamily="34" charset="0"/>
                <a:cs typeface="Tahoma" panose="020B0604030504040204" pitchFamily="34" charset="0"/>
              </a:rPr>
              <a:t>Technology Effectiveness for </a:t>
            </a:r>
            <a:br>
              <a:rPr lang="en-US" sz="3600" b="1">
                <a:latin typeface="Tahoma" panose="020B0604030504040204" pitchFamily="34" charset="0"/>
                <a:ea typeface="Tahoma" panose="020B0604030504040204" pitchFamily="34" charset="0"/>
                <a:cs typeface="Tahoma" panose="020B0604030504040204" pitchFamily="34" charset="0"/>
              </a:rPr>
            </a:br>
            <a:r>
              <a:rPr lang="en-US" sz="3600" b="1">
                <a:latin typeface="Tahoma" panose="020B0604030504040204" pitchFamily="34" charset="0"/>
                <a:ea typeface="Tahoma" panose="020B0604030504040204" pitchFamily="34" charset="0"/>
                <a:cs typeface="Tahoma" panose="020B0604030504040204" pitchFamily="34" charset="0"/>
              </a:rPr>
              <a:t>Emerging Contaminants Framework</a:t>
            </a:r>
          </a:p>
        </p:txBody>
      </p:sp>
      <p:sp>
        <p:nvSpPr>
          <p:cNvPr id="4" name="Content Placeholder 2">
            <a:extLst>
              <a:ext uri="{FF2B5EF4-FFF2-40B4-BE49-F238E27FC236}">
                <a16:creationId xmlns:a16="http://schemas.microsoft.com/office/drawing/2014/main" id="{E38BE168-C0CF-FB24-9C71-28F91B8F1AB9}"/>
              </a:ext>
            </a:extLst>
          </p:cNvPr>
          <p:cNvSpPr txBox="1">
            <a:spLocks noGrp="1"/>
          </p:cNvSpPr>
          <p:nvPr>
            <p:ph idx="1"/>
          </p:nvPr>
        </p:nvSpPr>
        <p:spPr>
          <a:xfrm>
            <a:off x="757239" y="1520825"/>
            <a:ext cx="4786311" cy="4117976"/>
          </a:xfrm>
          <a:prstGeom prst="rect">
            <a:avLst/>
          </a:prstGeom>
          <a:solidFill>
            <a:schemeClr val="accent6">
              <a:lumMod val="20000"/>
              <a:lumOff val="80000"/>
            </a:schemeClr>
          </a:solidFill>
          <a:ln w="50800">
            <a:solidFill>
              <a:schemeClr val="accent1"/>
            </a:solid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a:ea typeface="Calibri" panose="020F0502020204030204" pitchFamily="34" charset="0"/>
              </a:rPr>
              <a:t>General Inputs</a:t>
            </a:r>
          </a:p>
          <a:p>
            <a:pPr marL="457200" indent="-457200" algn="l">
              <a:buFont typeface="Arial" panose="020B0604020202020204" pitchFamily="34" charset="0"/>
              <a:buChar char="•"/>
            </a:pPr>
            <a:r>
              <a:rPr lang="en-US">
                <a:ea typeface="Calibri" panose="020F0502020204030204" pitchFamily="34" charset="0"/>
              </a:rPr>
              <a:t>Location</a:t>
            </a:r>
          </a:p>
          <a:p>
            <a:pPr marL="457200" indent="-457200" algn="l">
              <a:buFont typeface="Arial" panose="020B0604020202020204" pitchFamily="34" charset="0"/>
              <a:buChar char="•"/>
            </a:pPr>
            <a:r>
              <a:rPr lang="en-US">
                <a:ea typeface="Calibri" panose="020F0502020204030204" pitchFamily="34" charset="0"/>
              </a:rPr>
              <a:t>Cost parameters (e.g., interest rate, loan term, etc.)</a:t>
            </a:r>
          </a:p>
          <a:p>
            <a:pPr marL="457200" indent="-457200" algn="l">
              <a:buFont typeface="Arial" panose="020B0604020202020204" pitchFamily="34" charset="0"/>
              <a:buChar char="•"/>
            </a:pPr>
            <a:r>
              <a:rPr lang="en-US">
                <a:ea typeface="Calibri" panose="020F0502020204030204" pitchFamily="34" charset="0"/>
              </a:rPr>
              <a:t>Feedwater characteristics</a:t>
            </a:r>
          </a:p>
          <a:p>
            <a:pPr marL="914400" lvl="1" indent="-457200" algn="l">
              <a:buFont typeface="Arial" panose="020B0604020202020204" pitchFamily="34" charset="0"/>
              <a:buChar char="•"/>
            </a:pPr>
            <a:r>
              <a:rPr lang="en-US">
                <a:ea typeface="Calibri" panose="020F0502020204030204" pitchFamily="34" charset="0"/>
              </a:rPr>
              <a:t>Flow rate</a:t>
            </a:r>
          </a:p>
          <a:p>
            <a:pPr marL="914400" lvl="1" indent="-457200" algn="l">
              <a:buFont typeface="Arial" panose="020B0604020202020204" pitchFamily="34" charset="0"/>
              <a:buChar char="•"/>
            </a:pPr>
            <a:r>
              <a:rPr lang="en-US">
                <a:ea typeface="Calibri" panose="020F0502020204030204" pitchFamily="34" charset="0"/>
              </a:rPr>
              <a:t>Important water quality parameters</a:t>
            </a:r>
          </a:p>
          <a:p>
            <a:pPr marL="457200" indent="-457200" algn="l">
              <a:buFont typeface="Arial" panose="020B0604020202020204" pitchFamily="34" charset="0"/>
              <a:buChar char="•"/>
            </a:pPr>
            <a:r>
              <a:rPr lang="en-US">
                <a:ea typeface="Calibri" panose="020F0502020204030204" pitchFamily="34" charset="0"/>
              </a:rPr>
              <a:t>Contaminant of concern</a:t>
            </a:r>
          </a:p>
          <a:p>
            <a:pPr marL="457200" indent="-457200" algn="l">
              <a:buFont typeface="Arial" panose="020B0604020202020204" pitchFamily="34" charset="0"/>
              <a:buChar char="•"/>
            </a:pPr>
            <a:r>
              <a:rPr lang="en-US" b="1">
                <a:solidFill>
                  <a:srgbClr val="0070C0"/>
                </a:solidFill>
                <a:ea typeface="Calibri" panose="020F0502020204030204" pitchFamily="34" charset="0"/>
              </a:rPr>
              <a:t>Target removal rate</a:t>
            </a:r>
          </a:p>
          <a:p>
            <a:pPr marL="457200" indent="-457200" algn="l">
              <a:buFont typeface="Arial" panose="020B0604020202020204" pitchFamily="34" charset="0"/>
              <a:buChar char="•"/>
            </a:pPr>
            <a:r>
              <a:rPr lang="en-US">
                <a:ea typeface="Calibri" panose="020F0502020204030204" pitchFamily="34" charset="0"/>
              </a:rPr>
              <a:t>Process characteristics</a:t>
            </a:r>
          </a:p>
          <a:p>
            <a:pPr marL="457200" indent="-457200" algn="l">
              <a:buFont typeface="Arial" panose="020B0604020202020204" pitchFamily="34" charset="0"/>
              <a:buChar char="•"/>
            </a:pPr>
            <a:endParaRPr lang="en-US" sz="3200">
              <a:ea typeface="Calibri" panose="020F0502020204030204" pitchFamily="34" charset="0"/>
            </a:endParaRPr>
          </a:p>
        </p:txBody>
      </p:sp>
      <p:sp>
        <p:nvSpPr>
          <p:cNvPr id="5" name="Content Placeholder 2">
            <a:extLst>
              <a:ext uri="{FF2B5EF4-FFF2-40B4-BE49-F238E27FC236}">
                <a16:creationId xmlns:a16="http://schemas.microsoft.com/office/drawing/2014/main" id="{09DD2B9D-48FF-213C-1986-DF027FFEC747}"/>
              </a:ext>
            </a:extLst>
          </p:cNvPr>
          <p:cNvSpPr txBox="1">
            <a:spLocks/>
          </p:cNvSpPr>
          <p:nvPr/>
        </p:nvSpPr>
        <p:spPr>
          <a:xfrm>
            <a:off x="6307276" y="1520826"/>
            <a:ext cx="4998899" cy="4117976"/>
          </a:xfrm>
          <a:prstGeom prst="rect">
            <a:avLst/>
          </a:prstGeom>
          <a:solidFill>
            <a:schemeClr val="accent1">
              <a:lumMod val="20000"/>
              <a:lumOff val="80000"/>
            </a:schemeClr>
          </a:solidFill>
          <a:ln w="50800">
            <a:solidFill>
              <a:schemeClr val="accent1"/>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a:ea typeface="Calibri" panose="020F0502020204030204" pitchFamily="34" charset="0"/>
              </a:rPr>
              <a:t>General Outputs</a:t>
            </a:r>
          </a:p>
          <a:p>
            <a:pPr marL="457200" indent="-457200" algn="l">
              <a:buFont typeface="Arial" panose="020B0604020202020204" pitchFamily="34" charset="0"/>
              <a:buChar char="•"/>
            </a:pPr>
            <a:r>
              <a:rPr lang="en-US">
                <a:ea typeface="Calibri" panose="020F0502020204030204" pitchFamily="34" charset="0"/>
              </a:rPr>
              <a:t>Cost</a:t>
            </a:r>
          </a:p>
          <a:p>
            <a:pPr marL="914400" lvl="1" indent="-457200" algn="l">
              <a:buFont typeface="Arial" panose="020B0604020202020204" pitchFamily="34" charset="0"/>
              <a:buChar char="•"/>
            </a:pPr>
            <a:r>
              <a:rPr lang="en-US">
                <a:ea typeface="Calibri" panose="020F0502020204030204" pitchFamily="34" charset="0"/>
              </a:rPr>
              <a:t>Capital and annual O&amp;M</a:t>
            </a:r>
          </a:p>
          <a:p>
            <a:pPr marL="914400" lvl="1" indent="-457200" algn="l">
              <a:buFont typeface="Arial" panose="020B0604020202020204" pitchFamily="34" charset="0"/>
              <a:buChar char="•"/>
            </a:pPr>
            <a:r>
              <a:rPr lang="en-US">
                <a:ea typeface="Calibri" panose="020F0502020204030204" pitchFamily="34" charset="0"/>
              </a:rPr>
              <a:t>Present value</a:t>
            </a:r>
          </a:p>
          <a:p>
            <a:pPr marL="914400" lvl="1" indent="-457200" algn="l">
              <a:buFont typeface="Arial" panose="020B0604020202020204" pitchFamily="34" charset="0"/>
              <a:buChar char="•"/>
            </a:pPr>
            <a:r>
              <a:rPr lang="en-US">
                <a:ea typeface="Calibri" panose="020F0502020204030204" pitchFamily="34" charset="0"/>
              </a:rPr>
              <a:t>Net present value</a:t>
            </a:r>
          </a:p>
          <a:p>
            <a:pPr marL="457200" indent="-457200" algn="l">
              <a:buFont typeface="Arial" panose="020B0604020202020204" pitchFamily="34" charset="0"/>
              <a:buChar char="•"/>
            </a:pPr>
            <a:r>
              <a:rPr lang="en-US">
                <a:ea typeface="Calibri" panose="020F0502020204030204" pitchFamily="34" charset="0"/>
              </a:rPr>
              <a:t>Environmental Impact</a:t>
            </a:r>
          </a:p>
          <a:p>
            <a:pPr marL="914400" lvl="1" indent="-457200" algn="l">
              <a:buFont typeface="Arial" panose="020B0604020202020204" pitchFamily="34" charset="0"/>
              <a:buChar char="•"/>
            </a:pPr>
            <a:r>
              <a:rPr lang="en-US">
                <a:ea typeface="Calibri" panose="020F0502020204030204" pitchFamily="34" charset="0"/>
              </a:rPr>
              <a:t>Global climate change potential</a:t>
            </a:r>
          </a:p>
          <a:p>
            <a:pPr marL="914400" lvl="1" indent="-457200" algn="l">
              <a:buFont typeface="Arial" panose="020B0604020202020204" pitchFamily="34" charset="0"/>
              <a:buChar char="•"/>
            </a:pPr>
            <a:r>
              <a:rPr lang="en-US">
                <a:ea typeface="Calibri" panose="020F0502020204030204" pitchFamily="34" charset="0"/>
              </a:rPr>
              <a:t>Total energy demand</a:t>
            </a:r>
          </a:p>
          <a:p>
            <a:pPr marL="914400" lvl="1" indent="-457200" algn="l">
              <a:buFont typeface="Arial" panose="020B0604020202020204" pitchFamily="34" charset="0"/>
              <a:buChar char="•"/>
            </a:pPr>
            <a:r>
              <a:rPr lang="en-US">
                <a:ea typeface="Calibri" panose="020F0502020204030204" pitchFamily="34" charset="0"/>
              </a:rPr>
              <a:t>Fossil fuel depletion potential</a:t>
            </a:r>
          </a:p>
          <a:p>
            <a:pPr marL="914400" lvl="1" indent="-457200" algn="l">
              <a:buFont typeface="Arial" panose="020B0604020202020204" pitchFamily="34" charset="0"/>
              <a:buChar char="•"/>
            </a:pPr>
            <a:r>
              <a:rPr lang="en-US">
                <a:ea typeface="Calibri" panose="020F0502020204030204" pitchFamily="34" charset="0"/>
              </a:rPr>
              <a:t>Water consumption</a:t>
            </a:r>
          </a:p>
          <a:p>
            <a:pPr marL="914400" lvl="1" indent="-457200" algn="l">
              <a:buFont typeface="Arial" panose="020B0604020202020204" pitchFamily="34" charset="0"/>
              <a:buChar char="•"/>
            </a:pPr>
            <a:r>
              <a:rPr lang="en-US">
                <a:ea typeface="Calibri" panose="020F0502020204030204" pitchFamily="34" charset="0"/>
              </a:rPr>
              <a:t>Water scarcity</a:t>
            </a:r>
          </a:p>
          <a:p>
            <a:pPr marL="914400" lvl="1" indent="-457200" algn="l">
              <a:buFont typeface="Arial" panose="020B0604020202020204" pitchFamily="34" charset="0"/>
              <a:buChar char="•"/>
            </a:pPr>
            <a:r>
              <a:rPr lang="en-US">
                <a:ea typeface="Calibri" panose="020F0502020204030204" pitchFamily="34" charset="0"/>
              </a:rPr>
              <a:t>DALY</a:t>
            </a:r>
          </a:p>
          <a:p>
            <a:pPr marL="914400" lvl="1" indent="-457200" algn="l">
              <a:buFont typeface="Arial" panose="020B0604020202020204" pitchFamily="34" charset="0"/>
              <a:buChar char="•"/>
            </a:pPr>
            <a:endParaRPr lang="en-US">
              <a:ea typeface="Calibri" panose="020F0502020204030204" pitchFamily="34" charset="0"/>
            </a:endParaRPr>
          </a:p>
          <a:p>
            <a:pPr marL="457200" indent="-457200" algn="l">
              <a:buFont typeface="Arial" panose="020B0604020202020204" pitchFamily="34" charset="0"/>
              <a:buChar char="•"/>
            </a:pPr>
            <a:endParaRPr lang="en-US" sz="3200">
              <a:ea typeface="Calibri" panose="020F0502020204030204" pitchFamily="34" charset="0"/>
            </a:endParaRPr>
          </a:p>
        </p:txBody>
      </p:sp>
    </p:spTree>
    <p:extLst>
      <p:ext uri="{BB962C8B-B14F-4D97-AF65-F5344CB8AC3E}">
        <p14:creationId xmlns:p14="http://schemas.microsoft.com/office/powerpoint/2010/main" val="3580672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A1107-0D27-F90E-E563-6EB49BAAE4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2AAD2-6007-DC64-CE0B-EB5BE8205F49}"/>
              </a:ext>
            </a:extLst>
          </p:cNvPr>
          <p:cNvSpPr>
            <a:spLocks noGrp="1"/>
          </p:cNvSpPr>
          <p:nvPr>
            <p:ph type="title"/>
          </p:nvPr>
        </p:nvSpPr>
        <p:spPr>
          <a:xfrm>
            <a:off x="551480" y="235272"/>
            <a:ext cx="11069019" cy="926543"/>
          </a:xfrm>
        </p:spPr>
        <p:txBody>
          <a:bodyPr>
            <a:noAutofit/>
          </a:bodyPr>
          <a:lstStyle/>
          <a:p>
            <a:r>
              <a:rPr lang="en-US" sz="3600" b="1">
                <a:latin typeface="Tahoma" panose="020B0604030504040204" pitchFamily="34" charset="0"/>
                <a:ea typeface="Tahoma" panose="020B0604030504040204" pitchFamily="34" charset="0"/>
                <a:cs typeface="Tahoma" panose="020B0604030504040204" pitchFamily="34" charset="0"/>
              </a:rPr>
              <a:t>Technology Effectiveness for </a:t>
            </a:r>
            <a:br>
              <a:rPr lang="en-US" sz="3600" b="1">
                <a:latin typeface="Tahoma" panose="020B0604030504040204" pitchFamily="34" charset="0"/>
                <a:ea typeface="Tahoma" panose="020B0604030504040204" pitchFamily="34" charset="0"/>
                <a:cs typeface="Tahoma" panose="020B0604030504040204" pitchFamily="34" charset="0"/>
              </a:rPr>
            </a:br>
            <a:r>
              <a:rPr lang="en-US" sz="3600" b="1">
                <a:latin typeface="Tahoma" panose="020B0604030504040204" pitchFamily="34" charset="0"/>
                <a:ea typeface="Tahoma" panose="020B0604030504040204" pitchFamily="34" charset="0"/>
                <a:cs typeface="Tahoma" panose="020B0604030504040204" pitchFamily="34" charset="0"/>
              </a:rPr>
              <a:t>Emerging Contaminants Framework</a:t>
            </a:r>
          </a:p>
        </p:txBody>
      </p:sp>
      <p:graphicFrame>
        <p:nvGraphicFramePr>
          <p:cNvPr id="4" name="Content Placeholder 3">
            <a:extLst>
              <a:ext uri="{FF2B5EF4-FFF2-40B4-BE49-F238E27FC236}">
                <a16:creationId xmlns:a16="http://schemas.microsoft.com/office/drawing/2014/main" id="{837517E0-07A4-AA58-21CF-78FC0A2A753C}"/>
              </a:ext>
            </a:extLst>
          </p:cNvPr>
          <p:cNvGraphicFramePr>
            <a:graphicFrameLocks noGrp="1"/>
          </p:cNvGraphicFramePr>
          <p:nvPr>
            <p:ph idx="1"/>
            <p:extLst>
              <p:ext uri="{D42A27DB-BD31-4B8C-83A1-F6EECF244321}">
                <p14:modId xmlns:p14="http://schemas.microsoft.com/office/powerpoint/2010/main" val="1560777368"/>
              </p:ext>
            </p:extLst>
          </p:nvPr>
        </p:nvGraphicFramePr>
        <p:xfrm>
          <a:off x="885524" y="1337912"/>
          <a:ext cx="10501162" cy="4446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EBE801D-3869-F91D-7B73-24176ADBE368}"/>
              </a:ext>
            </a:extLst>
          </p:cNvPr>
          <p:cNvSpPr txBox="1"/>
          <p:nvPr/>
        </p:nvSpPr>
        <p:spPr>
          <a:xfrm>
            <a:off x="621030" y="1446946"/>
            <a:ext cx="4225491" cy="553998"/>
          </a:xfrm>
          <a:prstGeom prst="rect">
            <a:avLst/>
          </a:prstGeom>
          <a:noFill/>
        </p:spPr>
        <p:txBody>
          <a:bodyPr wrap="square" rtlCol="0">
            <a:spAutoFit/>
          </a:bodyPr>
          <a:lstStyle/>
          <a:p>
            <a:r>
              <a:rPr lang="en-US" sz="3000" b="1">
                <a:latin typeface="Tahoma" panose="020B0604030504040204" pitchFamily="34" charset="0"/>
                <a:ea typeface="Tahoma" panose="020B0604030504040204" pitchFamily="34" charset="0"/>
                <a:cs typeface="Tahoma" panose="020B0604030504040204" pitchFamily="34" charset="0"/>
              </a:rPr>
              <a:t>Process:</a:t>
            </a:r>
          </a:p>
        </p:txBody>
      </p:sp>
    </p:spTree>
    <p:extLst>
      <p:ext uri="{BB962C8B-B14F-4D97-AF65-F5344CB8AC3E}">
        <p14:creationId xmlns:p14="http://schemas.microsoft.com/office/powerpoint/2010/main" val="2198098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7650C-9323-FCBE-3945-38803E1173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24A67-9C36-A6BA-F662-3703A1147F01}"/>
              </a:ext>
            </a:extLst>
          </p:cNvPr>
          <p:cNvSpPr>
            <a:spLocks noGrp="1"/>
          </p:cNvSpPr>
          <p:nvPr>
            <p:ph type="title"/>
          </p:nvPr>
        </p:nvSpPr>
        <p:spPr>
          <a:xfrm>
            <a:off x="551480" y="235272"/>
            <a:ext cx="11069019" cy="926543"/>
          </a:xfrm>
        </p:spPr>
        <p:txBody>
          <a:bodyPr>
            <a:noAutofit/>
          </a:bodyPr>
          <a:lstStyle/>
          <a:p>
            <a:r>
              <a:rPr lang="en-US" sz="3600" b="1">
                <a:latin typeface="Tahoma" panose="020B0604030504040204" pitchFamily="34" charset="0"/>
                <a:ea typeface="Tahoma" panose="020B0604030504040204" pitchFamily="34" charset="0"/>
                <a:cs typeface="Tahoma" panose="020B0604030504040204" pitchFamily="34" charset="0"/>
              </a:rPr>
              <a:t>Technology Effectiveness for </a:t>
            </a:r>
            <a:br>
              <a:rPr lang="en-US" sz="3600" b="1">
                <a:latin typeface="Tahoma" panose="020B0604030504040204" pitchFamily="34" charset="0"/>
                <a:ea typeface="Tahoma" panose="020B0604030504040204" pitchFamily="34" charset="0"/>
                <a:cs typeface="Tahoma" panose="020B0604030504040204" pitchFamily="34" charset="0"/>
              </a:rPr>
            </a:br>
            <a:r>
              <a:rPr lang="en-US" sz="3600" b="1">
                <a:latin typeface="Tahoma" panose="020B0604030504040204" pitchFamily="34" charset="0"/>
                <a:ea typeface="Tahoma" panose="020B0604030504040204" pitchFamily="34" charset="0"/>
                <a:cs typeface="Tahoma" panose="020B0604030504040204" pitchFamily="34" charset="0"/>
              </a:rPr>
              <a:t>Emerging Contaminants Framework</a:t>
            </a:r>
          </a:p>
        </p:txBody>
      </p:sp>
      <p:sp>
        <p:nvSpPr>
          <p:cNvPr id="4" name="Content Placeholder 2">
            <a:extLst>
              <a:ext uri="{FF2B5EF4-FFF2-40B4-BE49-F238E27FC236}">
                <a16:creationId xmlns:a16="http://schemas.microsoft.com/office/drawing/2014/main" id="{EB0362C6-84F0-151F-67FA-4E0CADA22BAD}"/>
              </a:ext>
            </a:extLst>
          </p:cNvPr>
          <p:cNvSpPr txBox="1">
            <a:spLocks noGrp="1"/>
          </p:cNvSpPr>
          <p:nvPr>
            <p:ph idx="1"/>
          </p:nvPr>
        </p:nvSpPr>
        <p:spPr>
          <a:xfrm>
            <a:off x="861486" y="2111841"/>
            <a:ext cx="9813140" cy="423394"/>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a:ea typeface="Calibri" panose="020F0502020204030204" pitchFamily="34" charset="0"/>
              </a:rPr>
              <a:t>Example: </a:t>
            </a:r>
            <a:r>
              <a:rPr lang="en-US">
                <a:ea typeface="Calibri" panose="020F0502020204030204" pitchFamily="34" charset="0"/>
              </a:rPr>
              <a:t>Comparison of processes and metrics for cost and environmental impact results</a:t>
            </a:r>
          </a:p>
          <a:p>
            <a:pPr marL="342900" indent="-342900" algn="l">
              <a:buFont typeface="Arial" panose="020B0604020202020204" pitchFamily="34" charset="0"/>
              <a:buChar char="•"/>
            </a:pPr>
            <a:endParaRPr lang="en-US">
              <a:ea typeface="Calibri" panose="020F0502020204030204" pitchFamily="34" charset="0"/>
            </a:endParaRPr>
          </a:p>
          <a:p>
            <a:pPr marL="342900" indent="-342900" algn="l">
              <a:buFont typeface="Arial" panose="020B0604020202020204" pitchFamily="34" charset="0"/>
              <a:buChar char="•"/>
            </a:pPr>
            <a:endParaRPr lang="en-US">
              <a:solidFill>
                <a:schemeClr val="bg1">
                  <a:lumMod val="75000"/>
                </a:schemeClr>
              </a:solidFill>
              <a:ea typeface="Calibri" panose="020F0502020204030204" pitchFamily="34" charset="0"/>
            </a:endParaRPr>
          </a:p>
        </p:txBody>
      </p:sp>
      <p:pic>
        <p:nvPicPr>
          <p:cNvPr id="5" name="Picture 4">
            <a:extLst>
              <a:ext uri="{FF2B5EF4-FFF2-40B4-BE49-F238E27FC236}">
                <a16:creationId xmlns:a16="http://schemas.microsoft.com/office/drawing/2014/main" id="{C8F356B4-2100-5FBA-FCCE-E5233BF1C517}"/>
              </a:ext>
            </a:extLst>
          </p:cNvPr>
          <p:cNvPicPr>
            <a:picLocks noChangeAspect="1"/>
          </p:cNvPicPr>
          <p:nvPr/>
        </p:nvPicPr>
        <p:blipFill>
          <a:blip r:embed="rId3"/>
          <a:stretch>
            <a:fillRect/>
          </a:stretch>
        </p:blipFill>
        <p:spPr>
          <a:xfrm>
            <a:off x="747613" y="2535235"/>
            <a:ext cx="4700286" cy="3237498"/>
          </a:xfrm>
          <a:prstGeom prst="rect">
            <a:avLst/>
          </a:prstGeom>
        </p:spPr>
      </p:pic>
      <p:pic>
        <p:nvPicPr>
          <p:cNvPr id="6" name="Picture 5">
            <a:extLst>
              <a:ext uri="{FF2B5EF4-FFF2-40B4-BE49-F238E27FC236}">
                <a16:creationId xmlns:a16="http://schemas.microsoft.com/office/drawing/2014/main" id="{7BB27F8C-DDDA-93EE-9AE3-02B939D464D8}"/>
              </a:ext>
            </a:extLst>
          </p:cNvPr>
          <p:cNvPicPr>
            <a:picLocks noChangeAspect="1"/>
          </p:cNvPicPr>
          <p:nvPr/>
        </p:nvPicPr>
        <p:blipFill>
          <a:blip r:embed="rId4"/>
          <a:stretch>
            <a:fillRect/>
          </a:stretch>
        </p:blipFill>
        <p:spPr>
          <a:xfrm>
            <a:off x="6423945" y="2535235"/>
            <a:ext cx="4600557" cy="3186626"/>
          </a:xfrm>
          <a:prstGeom prst="rect">
            <a:avLst/>
          </a:prstGeom>
        </p:spPr>
      </p:pic>
      <p:sp>
        <p:nvSpPr>
          <p:cNvPr id="7" name="TextBox 6">
            <a:extLst>
              <a:ext uri="{FF2B5EF4-FFF2-40B4-BE49-F238E27FC236}">
                <a16:creationId xmlns:a16="http://schemas.microsoft.com/office/drawing/2014/main" id="{369F1496-8051-3093-E433-CCDAE19E64C6}"/>
              </a:ext>
            </a:extLst>
          </p:cNvPr>
          <p:cNvSpPr txBox="1"/>
          <p:nvPr/>
        </p:nvSpPr>
        <p:spPr>
          <a:xfrm>
            <a:off x="861486" y="1417637"/>
            <a:ext cx="10158229" cy="430887"/>
          </a:xfrm>
          <a:prstGeom prst="rect">
            <a:avLst/>
          </a:prstGeom>
          <a:noFill/>
        </p:spPr>
        <p:txBody>
          <a:bodyPr wrap="square" rtlCol="0">
            <a:spAutoFit/>
          </a:bodyPr>
          <a:lstStyle/>
          <a:p>
            <a:r>
              <a:rPr lang="en-US" sz="2200"/>
              <a:t>Depending on user input on the effectiveness target, the model can generate an output.</a:t>
            </a:r>
          </a:p>
        </p:txBody>
      </p:sp>
    </p:spTree>
    <p:extLst>
      <p:ext uri="{BB962C8B-B14F-4D97-AF65-F5344CB8AC3E}">
        <p14:creationId xmlns:p14="http://schemas.microsoft.com/office/powerpoint/2010/main" val="522606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40416-01BC-DD3B-B44D-3122731D275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D121877-AF6A-A509-9B4B-2302D66D46F8}"/>
              </a:ext>
            </a:extLst>
          </p:cNvPr>
          <p:cNvSpPr>
            <a:spLocks noGrp="1"/>
          </p:cNvSpPr>
          <p:nvPr>
            <p:ph type="body" idx="1"/>
          </p:nvPr>
        </p:nvSpPr>
        <p:spPr>
          <a:xfrm>
            <a:off x="722697" y="1799564"/>
            <a:ext cx="10515600" cy="2579931"/>
          </a:xfrm>
        </p:spPr>
        <p:txBody>
          <a:bodyPr>
            <a:noAutofit/>
          </a:bodyPr>
          <a:lstStyle/>
          <a:p>
            <a:pPr algn="ctr"/>
            <a:r>
              <a:rPr lang="en-US" sz="4800" b="1">
                <a:solidFill>
                  <a:schemeClr val="tx1"/>
                </a:solidFill>
                <a:latin typeface="Tahoma" panose="020B0604030504040204" pitchFamily="34" charset="0"/>
                <a:ea typeface="Tahoma" panose="020B0604030504040204" pitchFamily="34" charset="0"/>
                <a:cs typeface="Tahoma" panose="020B0604030504040204" pitchFamily="34" charset="0"/>
              </a:rPr>
              <a:t>Emerging Contaminants &amp; PPL Connection Tool</a:t>
            </a:r>
          </a:p>
        </p:txBody>
      </p:sp>
    </p:spTree>
    <p:extLst>
      <p:ext uri="{BB962C8B-B14F-4D97-AF65-F5344CB8AC3E}">
        <p14:creationId xmlns:p14="http://schemas.microsoft.com/office/powerpoint/2010/main" val="2703356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D36B-BDB5-DEDE-8EE1-6D9CE226F921}"/>
              </a:ext>
            </a:extLst>
          </p:cNvPr>
          <p:cNvSpPr>
            <a:spLocks noGrp="1"/>
          </p:cNvSpPr>
          <p:nvPr>
            <p:ph type="title"/>
          </p:nvPr>
        </p:nvSpPr>
        <p:spPr>
          <a:xfrm>
            <a:off x="551480" y="235272"/>
            <a:ext cx="11069019" cy="926543"/>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Emerging Contaminants &amp; PPL Connection Tool</a:t>
            </a:r>
          </a:p>
        </p:txBody>
      </p:sp>
      <p:sp>
        <p:nvSpPr>
          <p:cNvPr id="3" name="Content Placeholder 2">
            <a:extLst>
              <a:ext uri="{FF2B5EF4-FFF2-40B4-BE49-F238E27FC236}">
                <a16:creationId xmlns:a16="http://schemas.microsoft.com/office/drawing/2014/main" id="{DFC6AB4E-84DC-AA9A-2A6C-12E42095B947}"/>
              </a:ext>
            </a:extLst>
          </p:cNvPr>
          <p:cNvSpPr>
            <a:spLocks noGrp="1"/>
          </p:cNvSpPr>
          <p:nvPr>
            <p:ph idx="1"/>
          </p:nvPr>
        </p:nvSpPr>
        <p:spPr>
          <a:xfrm>
            <a:off x="756908" y="1322945"/>
            <a:ext cx="9958717" cy="4475399"/>
          </a:xfrm>
        </p:spPr>
        <p:txBody>
          <a:bodyPr>
            <a:normAutofit lnSpcReduction="10000"/>
          </a:bodyPr>
          <a:lstStyle/>
          <a:p>
            <a:pPr marL="0" indent="0">
              <a:buNone/>
            </a:pPr>
            <a:r>
              <a:rPr lang="en-US" sz="3000" b="1">
                <a:effectLst/>
                <a:latin typeface="Tahoma" panose="020B0604030504040204" pitchFamily="34" charset="0"/>
                <a:ea typeface="Tahoma" panose="020B0604030504040204" pitchFamily="34" charset="0"/>
                <a:cs typeface="Tahoma" panose="020B0604030504040204" pitchFamily="34" charset="0"/>
              </a:rPr>
              <a:t>Purpose</a:t>
            </a:r>
            <a:r>
              <a:rPr lang="en-US" sz="3000">
                <a:effectLst/>
                <a:latin typeface="Tahoma" panose="020B0604030504040204" pitchFamily="34" charset="0"/>
                <a:ea typeface="Tahoma" panose="020B0604030504040204" pitchFamily="34" charset="0"/>
                <a:cs typeface="Tahoma" panose="020B0604030504040204" pitchFamily="34" charset="0"/>
              </a:rPr>
              <a:t>: </a:t>
            </a:r>
            <a:r>
              <a:rPr lang="en-US" sz="3200">
                <a:latin typeface="Calibri  "/>
                <a:ea typeface="Tahoma" panose="020B0604030504040204" pitchFamily="34" charset="0"/>
                <a:cs typeface="Tahoma" panose="020B0604030504040204" pitchFamily="34" charset="0"/>
              </a:rPr>
              <a:t>An </a:t>
            </a:r>
            <a:r>
              <a:rPr lang="en-US" sz="3200" b="1">
                <a:solidFill>
                  <a:srgbClr val="0070C0"/>
                </a:solidFill>
                <a:latin typeface="Calibri  "/>
                <a:ea typeface="Tahoma" panose="020B0604030504040204" pitchFamily="34" charset="0"/>
                <a:cs typeface="Tahoma" panose="020B0604030504040204" pitchFamily="34" charset="0"/>
              </a:rPr>
              <a:t>internal EPA tool </a:t>
            </a:r>
            <a:r>
              <a:rPr lang="en-US" sz="3200">
                <a:latin typeface="Calibri  "/>
                <a:ea typeface="Tahoma" panose="020B0604030504040204" pitchFamily="34" charset="0"/>
                <a:cs typeface="Tahoma" panose="020B0604030504040204" pitchFamily="34" charset="0"/>
              </a:rPr>
              <a:t>to</a:t>
            </a:r>
            <a:r>
              <a:rPr lang="en-US" sz="3200">
                <a:effectLst/>
                <a:latin typeface="Calibri  "/>
                <a:ea typeface="Tahoma" panose="020B0604030504040204" pitchFamily="34" charset="0"/>
                <a:cs typeface="Tahoma" panose="020B0604030504040204" pitchFamily="34" charset="0"/>
              </a:rPr>
              <a:t> assist state CWSRF programs to develop a pipeline of emerging contaminant projects.</a:t>
            </a:r>
          </a:p>
          <a:p>
            <a:pPr marL="0" indent="0">
              <a:buNone/>
            </a:pPr>
            <a:endParaRPr lang="en-US" sz="300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3000" b="1">
                <a:effectLst/>
                <a:latin typeface="Tahoma" panose="020B0604030504040204" pitchFamily="34" charset="0"/>
                <a:ea typeface="Tahoma" panose="020B0604030504040204" pitchFamily="34" charset="0"/>
                <a:cs typeface="Tahoma" panose="020B0604030504040204" pitchFamily="34" charset="0"/>
              </a:rPr>
              <a:t>Process</a:t>
            </a:r>
            <a:r>
              <a:rPr lang="en-US" sz="3000">
                <a:effectLst/>
                <a:latin typeface="Tahoma" panose="020B0604030504040204" pitchFamily="34" charset="0"/>
                <a:ea typeface="Tahoma" panose="020B0604030504040204" pitchFamily="34" charset="0"/>
                <a:cs typeface="Tahoma" panose="020B0604030504040204" pitchFamily="34" charset="0"/>
              </a:rPr>
              <a:t>:</a:t>
            </a:r>
          </a:p>
          <a:p>
            <a:pPr marL="514350" indent="-514350">
              <a:buFont typeface="+mj-lt"/>
              <a:buAutoNum type="arabicPeriod"/>
            </a:pPr>
            <a:r>
              <a:rPr lang="en-US" sz="3000">
                <a:effectLst/>
                <a:latin typeface="Calibri  "/>
                <a:ea typeface="Tahoma" panose="020B0604030504040204" pitchFamily="34" charset="0"/>
                <a:cs typeface="Tahoma" panose="020B0604030504040204" pitchFamily="34" charset="0"/>
              </a:rPr>
              <a:t>Analyze ECs and PFAS discharges to POTWs.</a:t>
            </a:r>
          </a:p>
          <a:p>
            <a:pPr marL="514350" indent="-514350">
              <a:buFont typeface="+mj-lt"/>
              <a:buAutoNum type="arabicPeriod"/>
            </a:pPr>
            <a:r>
              <a:rPr lang="en-US" sz="3000">
                <a:latin typeface="Calibri  "/>
                <a:ea typeface="Tahoma" panose="020B0604030504040204" pitchFamily="34" charset="0"/>
                <a:cs typeface="Tahoma" panose="020B0604030504040204" pitchFamily="34" charset="0"/>
              </a:rPr>
              <a:t>C</a:t>
            </a:r>
            <a:r>
              <a:rPr lang="en-US" sz="3000">
                <a:effectLst/>
                <a:latin typeface="Calibri  "/>
                <a:ea typeface="Tahoma" panose="020B0604030504040204" pitchFamily="34" charset="0"/>
                <a:cs typeface="Tahoma" panose="020B0604030504040204" pitchFamily="34" charset="0"/>
              </a:rPr>
              <a:t>ross-reference the POTWs receiving ECs with a state’s CWSRF Project Priority List (PPL). </a:t>
            </a:r>
          </a:p>
          <a:p>
            <a:pPr marL="514350" indent="-514350">
              <a:buFont typeface="+mj-lt"/>
              <a:buAutoNum type="arabicPeriod"/>
            </a:pPr>
            <a:r>
              <a:rPr lang="en-US" sz="3000">
                <a:latin typeface="Calibri  "/>
                <a:ea typeface="Tahoma" panose="020B0604030504040204" pitchFamily="34" charset="0"/>
                <a:cs typeface="Tahoma" panose="020B0604030504040204" pitchFamily="34" charset="0"/>
              </a:rPr>
              <a:t>Create a targeted list of potential CWSRF EC projects</a:t>
            </a:r>
            <a:r>
              <a:rPr lang="en-US" sz="3000">
                <a:effectLst/>
                <a:latin typeface="Calibri  "/>
                <a:ea typeface="Tahoma" panose="020B0604030504040204" pitchFamily="34" charset="0"/>
                <a:cs typeface="Tahoma" panose="020B0604030504040204" pitchFamily="34" charset="0"/>
              </a:rPr>
              <a:t>. </a:t>
            </a:r>
          </a:p>
          <a:p>
            <a:pPr marL="0" indent="0">
              <a:buNone/>
            </a:pPr>
            <a:endParaRPr lang="en-US" sz="1800">
              <a:latin typeface="Aptos" panose="020B0004020202020204" pitchFamily="34" charset="0"/>
              <a:ea typeface="Aptos" panose="020B0004020202020204" pitchFamily="34" charset="0"/>
              <a:cs typeface="Arial" panose="020B0604020202020204" pitchFamily="34" charset="0"/>
            </a:endParaRPr>
          </a:p>
          <a:p>
            <a:pPr marL="0" indent="0">
              <a:buNone/>
            </a:pPr>
            <a:endParaRPr lang="en-US" sz="180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646416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D36B-BDB5-DEDE-8EE1-6D9CE226F921}"/>
              </a:ext>
            </a:extLst>
          </p:cNvPr>
          <p:cNvSpPr>
            <a:spLocks noGrp="1"/>
          </p:cNvSpPr>
          <p:nvPr>
            <p:ph type="title"/>
          </p:nvPr>
        </p:nvSpPr>
        <p:spPr>
          <a:xfrm>
            <a:off x="551480" y="235272"/>
            <a:ext cx="11069019" cy="926543"/>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Emerging Contaminants &amp; PPL Connection Tool</a:t>
            </a:r>
          </a:p>
        </p:txBody>
      </p:sp>
      <p:sp>
        <p:nvSpPr>
          <p:cNvPr id="3" name="Content Placeholder 2">
            <a:extLst>
              <a:ext uri="{FF2B5EF4-FFF2-40B4-BE49-F238E27FC236}">
                <a16:creationId xmlns:a16="http://schemas.microsoft.com/office/drawing/2014/main" id="{DFC6AB4E-84DC-AA9A-2A6C-12E42095B947}"/>
              </a:ext>
            </a:extLst>
          </p:cNvPr>
          <p:cNvSpPr>
            <a:spLocks noGrp="1"/>
          </p:cNvSpPr>
          <p:nvPr>
            <p:ph idx="1"/>
          </p:nvPr>
        </p:nvSpPr>
        <p:spPr>
          <a:xfrm>
            <a:off x="756908" y="1831160"/>
            <a:ext cx="9958717" cy="3967185"/>
          </a:xfrm>
        </p:spPr>
        <p:txBody>
          <a:bodyPr>
            <a:normAutofit lnSpcReduction="10000"/>
          </a:bodyPr>
          <a:lstStyle/>
          <a:p>
            <a:pPr marL="0" indent="0">
              <a:buNone/>
            </a:pPr>
            <a:endParaRPr lang="en-US" sz="3200">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en-US" sz="3000" kern="100">
                <a:latin typeface="Calibri  "/>
                <a:ea typeface="Tahoma" panose="020B0604030504040204" pitchFamily="34" charset="0"/>
                <a:cs typeface="Tahoma" panose="020B0604030504040204" pitchFamily="34" charset="0"/>
              </a:rPr>
              <a:t>N</a:t>
            </a:r>
            <a:r>
              <a:rPr lang="en-US" sz="3000" kern="100">
                <a:effectLst/>
                <a:latin typeface="Calibri  "/>
                <a:ea typeface="Tahoma" panose="020B0604030504040204" pitchFamily="34" charset="0"/>
                <a:cs typeface="Tahoma" panose="020B0604030504040204" pitchFamily="34" charset="0"/>
              </a:rPr>
              <a:t>ational database of industrial facilities and the chemicals they release to POTWs, the quantity discharged, and locations of the facilities. </a:t>
            </a:r>
          </a:p>
          <a:p>
            <a:pPr>
              <a:lnSpc>
                <a:spcPct val="107000"/>
              </a:lnSpc>
              <a:spcAft>
                <a:spcPts val="800"/>
              </a:spcAft>
            </a:pPr>
            <a:r>
              <a:rPr lang="en-US" sz="3000" kern="100">
                <a:effectLst/>
                <a:latin typeface="Calibri  "/>
                <a:ea typeface="Tahoma" panose="020B0604030504040204" pitchFamily="34" charset="0"/>
                <a:cs typeface="Tahoma" panose="020B0604030504040204" pitchFamily="34" charset="0"/>
              </a:rPr>
              <a:t>The data includes emerging contaminant data, but not all chemicals listed are considered emerging contaminants.</a:t>
            </a:r>
          </a:p>
          <a:p>
            <a:pPr>
              <a:lnSpc>
                <a:spcPct val="107000"/>
              </a:lnSpc>
              <a:spcAft>
                <a:spcPts val="800"/>
              </a:spcAft>
            </a:pPr>
            <a:r>
              <a:rPr lang="en-US" sz="3000" b="1" kern="100">
                <a:solidFill>
                  <a:srgbClr val="0070C0"/>
                </a:solidFill>
                <a:latin typeface="Calibri  "/>
                <a:ea typeface="Tahoma" panose="020B0604030504040204" pitchFamily="34" charset="0"/>
                <a:cs typeface="Tahoma" panose="020B0604030504040204" pitchFamily="34" charset="0"/>
              </a:rPr>
              <a:t>TRI reporting is compulsory</a:t>
            </a:r>
            <a:r>
              <a:rPr lang="en-US" sz="3000" kern="100">
                <a:latin typeface="Calibri  "/>
                <a:ea typeface="Tahoma" panose="020B0604030504040204" pitchFamily="34" charset="0"/>
                <a:cs typeface="Tahoma" panose="020B0604030504040204" pitchFamily="34" charset="0"/>
              </a:rPr>
              <a:t>.</a:t>
            </a:r>
            <a:endParaRPr lang="en-US" sz="3000" kern="100">
              <a:effectLst/>
              <a:latin typeface="Calibri  "/>
              <a:ea typeface="Tahoma" panose="020B0604030504040204" pitchFamily="34" charset="0"/>
              <a:cs typeface="Tahoma" panose="020B0604030504040204" pitchFamily="34" charset="0"/>
            </a:endParaRPr>
          </a:p>
          <a:p>
            <a:pPr marL="0" indent="0">
              <a:buNone/>
            </a:pPr>
            <a:endParaRPr lang="en-US" sz="320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200"/>
          </a:p>
        </p:txBody>
      </p:sp>
      <p:pic>
        <p:nvPicPr>
          <p:cNvPr id="5" name="Picture 4">
            <a:extLst>
              <a:ext uri="{FF2B5EF4-FFF2-40B4-BE49-F238E27FC236}">
                <a16:creationId xmlns:a16="http://schemas.microsoft.com/office/drawing/2014/main" id="{6ACD2C52-62EF-0F66-ACD6-ACB81EAE72E3}"/>
              </a:ext>
            </a:extLst>
          </p:cNvPr>
          <p:cNvPicPr>
            <a:picLocks noChangeAspect="1"/>
          </p:cNvPicPr>
          <p:nvPr/>
        </p:nvPicPr>
        <p:blipFill>
          <a:blip r:embed="rId2"/>
          <a:stretch>
            <a:fillRect/>
          </a:stretch>
        </p:blipFill>
        <p:spPr>
          <a:xfrm>
            <a:off x="10460268" y="1059655"/>
            <a:ext cx="1089050" cy="1097280"/>
          </a:xfrm>
          <a:prstGeom prst="rect">
            <a:avLst/>
          </a:prstGeom>
        </p:spPr>
      </p:pic>
      <p:sp>
        <p:nvSpPr>
          <p:cNvPr id="6" name="TextBox 5">
            <a:extLst>
              <a:ext uri="{FF2B5EF4-FFF2-40B4-BE49-F238E27FC236}">
                <a16:creationId xmlns:a16="http://schemas.microsoft.com/office/drawing/2014/main" id="{B5754C07-87AD-198F-3D65-1727C111C514}"/>
              </a:ext>
            </a:extLst>
          </p:cNvPr>
          <p:cNvSpPr txBox="1"/>
          <p:nvPr/>
        </p:nvSpPr>
        <p:spPr>
          <a:xfrm>
            <a:off x="847023" y="1289345"/>
            <a:ext cx="8710863" cy="541815"/>
          </a:xfrm>
          <a:prstGeom prst="rect">
            <a:avLst/>
          </a:prstGeom>
          <a:noFill/>
        </p:spPr>
        <p:txBody>
          <a:bodyPr wrap="square" rtlCol="0">
            <a:spAutoFit/>
          </a:bodyPr>
          <a:lstStyle/>
          <a:p>
            <a:pPr marL="0" marR="0">
              <a:lnSpc>
                <a:spcPct val="107000"/>
              </a:lnSpc>
              <a:spcAft>
                <a:spcPts val="800"/>
              </a:spcAft>
            </a:pPr>
            <a:r>
              <a:rPr lang="en-US" sz="3000" b="1" kern="100">
                <a:solidFill>
                  <a:srgbClr val="0070C0"/>
                </a:solidFill>
                <a:effectLst/>
                <a:latin typeface="Tahoma" panose="020B0604030504040204" pitchFamily="34" charset="0"/>
                <a:ea typeface="Tahoma" panose="020B0604030504040204" pitchFamily="34" charset="0"/>
                <a:cs typeface="Tahoma" panose="020B0604030504040204" pitchFamily="34" charset="0"/>
              </a:rPr>
              <a:t>Data Source</a:t>
            </a:r>
            <a:r>
              <a:rPr lang="en-US" sz="3000" b="1" kern="100">
                <a:effectLst/>
                <a:latin typeface="Tahoma" panose="020B0604030504040204" pitchFamily="34" charset="0"/>
                <a:ea typeface="Tahoma" panose="020B0604030504040204" pitchFamily="34" charset="0"/>
                <a:cs typeface="Tahoma" panose="020B0604030504040204" pitchFamily="34" charset="0"/>
              </a:rPr>
              <a:t>: Toxic Release Inventory (TRI)</a:t>
            </a:r>
            <a:endParaRPr lang="en-US" sz="3000" kern="10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07822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0433E-246E-2492-FA70-43E190C0F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F8C53-D9B2-3A45-497F-D7876FB27FAE}"/>
              </a:ext>
            </a:extLst>
          </p:cNvPr>
          <p:cNvSpPr>
            <a:spLocks noGrp="1"/>
          </p:cNvSpPr>
          <p:nvPr>
            <p:ph type="title"/>
          </p:nvPr>
        </p:nvSpPr>
        <p:spPr>
          <a:xfrm>
            <a:off x="551480" y="235272"/>
            <a:ext cx="11069019" cy="926543"/>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Emerging Contaminants &amp; PPL Connection Tool</a:t>
            </a:r>
          </a:p>
        </p:txBody>
      </p:sp>
      <p:sp>
        <p:nvSpPr>
          <p:cNvPr id="3" name="Content Placeholder 2">
            <a:extLst>
              <a:ext uri="{FF2B5EF4-FFF2-40B4-BE49-F238E27FC236}">
                <a16:creationId xmlns:a16="http://schemas.microsoft.com/office/drawing/2014/main" id="{2E2197A1-F75B-27F6-99E3-DA3395A4DFFE}"/>
              </a:ext>
            </a:extLst>
          </p:cNvPr>
          <p:cNvSpPr>
            <a:spLocks noGrp="1"/>
          </p:cNvSpPr>
          <p:nvPr>
            <p:ph idx="1"/>
          </p:nvPr>
        </p:nvSpPr>
        <p:spPr>
          <a:xfrm>
            <a:off x="747282" y="1988593"/>
            <a:ext cx="9696129" cy="3517157"/>
          </a:xfrm>
        </p:spPr>
        <p:txBody>
          <a:bodyPr>
            <a:normAutofit/>
          </a:bodyPr>
          <a:lstStyle/>
          <a:p>
            <a:pPr marL="0" indent="0">
              <a:buNone/>
            </a:pPr>
            <a:endParaRPr lang="en-US" sz="1500">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en-US" sz="3000">
                <a:solidFill>
                  <a:srgbClr val="1B1B1B"/>
                </a:solidFill>
                <a:latin typeface="Calibri  "/>
                <a:ea typeface="Tahoma" panose="020B0604030504040204" pitchFamily="34" charset="0"/>
                <a:cs typeface="Tahoma" panose="020B0604030504040204" pitchFamily="34" charset="0"/>
              </a:rPr>
              <a:t>A</a:t>
            </a:r>
            <a:r>
              <a:rPr lang="en-US" sz="3000" b="0" i="0">
                <a:solidFill>
                  <a:srgbClr val="1B1B1B"/>
                </a:solidFill>
                <a:effectLst/>
                <a:latin typeface="Calibri  "/>
                <a:ea typeface="Tahoma" panose="020B0604030504040204" pitchFamily="34" charset="0"/>
                <a:cs typeface="Tahoma" panose="020B0604030504040204" pitchFamily="34" charset="0"/>
              </a:rPr>
              <a:t> collection of discharge monitoring data </a:t>
            </a:r>
            <a:r>
              <a:rPr lang="en-US" sz="3000" kern="100">
                <a:effectLst/>
                <a:latin typeface="Calibri  "/>
                <a:ea typeface="Tahoma" panose="020B0604030504040204" pitchFamily="34" charset="0"/>
                <a:cs typeface="Tahoma" panose="020B0604030504040204" pitchFamily="34" charset="0"/>
              </a:rPr>
              <a:t>from states, Tribes, and localities that are testing for PFAS</a:t>
            </a:r>
            <a:r>
              <a:rPr lang="en-US" sz="3000" b="0" i="0">
                <a:solidFill>
                  <a:srgbClr val="1B1B1B"/>
                </a:solidFill>
                <a:effectLst/>
                <a:latin typeface="Calibri  "/>
                <a:ea typeface="Tahoma" panose="020B0604030504040204" pitchFamily="34" charset="0"/>
                <a:cs typeface="Tahoma" panose="020B0604030504040204" pitchFamily="34" charset="0"/>
              </a:rPr>
              <a:t>. </a:t>
            </a:r>
          </a:p>
          <a:p>
            <a:pPr>
              <a:lnSpc>
                <a:spcPct val="107000"/>
              </a:lnSpc>
              <a:spcAft>
                <a:spcPts val="800"/>
              </a:spcAft>
            </a:pPr>
            <a:r>
              <a:rPr lang="en-US" sz="3000" kern="100">
                <a:effectLst/>
                <a:latin typeface="Calibri  "/>
                <a:ea typeface="Tahoma" panose="020B0604030504040204" pitchFamily="34" charset="0"/>
                <a:cs typeface="Tahoma" panose="020B0604030504040204" pitchFamily="34" charset="0"/>
              </a:rPr>
              <a:t>Not every state, Tribe, or locality contributes to this data.</a:t>
            </a:r>
          </a:p>
          <a:p>
            <a:pPr>
              <a:lnSpc>
                <a:spcPct val="107000"/>
              </a:lnSpc>
              <a:spcAft>
                <a:spcPts val="800"/>
              </a:spcAft>
            </a:pPr>
            <a:r>
              <a:rPr lang="en-US" sz="3000" b="1" kern="100">
                <a:solidFill>
                  <a:srgbClr val="0070C0"/>
                </a:solidFill>
                <a:latin typeface="Calibri  "/>
                <a:ea typeface="Tahoma" panose="020B0604030504040204" pitchFamily="34" charset="0"/>
                <a:cs typeface="Tahoma" panose="020B0604030504040204" pitchFamily="34" charset="0"/>
              </a:rPr>
              <a:t>Reporting is voluntary.</a:t>
            </a:r>
            <a:endParaRPr lang="en-US" sz="3000" b="1" kern="100">
              <a:solidFill>
                <a:srgbClr val="0070C0"/>
              </a:solidFill>
              <a:effectLst/>
              <a:latin typeface="Calibri  "/>
              <a:ea typeface="Tahoma" panose="020B0604030504040204" pitchFamily="34" charset="0"/>
              <a:cs typeface="Tahoma" panose="020B0604030504040204" pitchFamily="34" charset="0"/>
            </a:endParaRPr>
          </a:p>
          <a:p>
            <a:endParaRPr lang="en-US" sz="360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200"/>
          </a:p>
        </p:txBody>
      </p:sp>
      <p:pic>
        <p:nvPicPr>
          <p:cNvPr id="5" name="Picture 4">
            <a:extLst>
              <a:ext uri="{FF2B5EF4-FFF2-40B4-BE49-F238E27FC236}">
                <a16:creationId xmlns:a16="http://schemas.microsoft.com/office/drawing/2014/main" id="{4C25E657-D40E-E41D-B392-FB6AE0A2FA8C}"/>
              </a:ext>
            </a:extLst>
          </p:cNvPr>
          <p:cNvPicPr>
            <a:picLocks noChangeAspect="1"/>
          </p:cNvPicPr>
          <p:nvPr/>
        </p:nvPicPr>
        <p:blipFill>
          <a:blip r:embed="rId2"/>
          <a:stretch>
            <a:fillRect/>
          </a:stretch>
        </p:blipFill>
        <p:spPr>
          <a:xfrm>
            <a:off x="10562595" y="1161815"/>
            <a:ext cx="1057904" cy="1097280"/>
          </a:xfrm>
          <a:prstGeom prst="rect">
            <a:avLst/>
          </a:prstGeom>
        </p:spPr>
      </p:pic>
      <p:sp>
        <p:nvSpPr>
          <p:cNvPr id="4" name="TextBox 3">
            <a:extLst>
              <a:ext uri="{FF2B5EF4-FFF2-40B4-BE49-F238E27FC236}">
                <a16:creationId xmlns:a16="http://schemas.microsoft.com/office/drawing/2014/main" id="{6C290A21-4DAC-8BCF-7BC3-CA055720D78B}"/>
              </a:ext>
            </a:extLst>
          </p:cNvPr>
          <p:cNvSpPr txBox="1"/>
          <p:nvPr/>
        </p:nvSpPr>
        <p:spPr>
          <a:xfrm>
            <a:off x="962527" y="1298205"/>
            <a:ext cx="6583680" cy="553998"/>
          </a:xfrm>
          <a:prstGeom prst="rect">
            <a:avLst/>
          </a:prstGeom>
          <a:noFill/>
        </p:spPr>
        <p:txBody>
          <a:bodyPr wrap="square" rtlCol="0">
            <a:spAutoFit/>
          </a:bodyPr>
          <a:lstStyle/>
          <a:p>
            <a:pPr marL="0" indent="0">
              <a:buNone/>
            </a:pPr>
            <a:r>
              <a:rPr lang="en-US" sz="3000" b="1">
                <a:solidFill>
                  <a:srgbClr val="0070C0"/>
                </a:solidFill>
                <a:latin typeface="Tahoma" panose="020B0604030504040204" pitchFamily="34" charset="0"/>
                <a:ea typeface="Tahoma" panose="020B0604030504040204" pitchFamily="34" charset="0"/>
                <a:cs typeface="Tahoma" panose="020B0604030504040204" pitchFamily="34" charset="0"/>
              </a:rPr>
              <a:t>Data source</a:t>
            </a:r>
            <a:r>
              <a:rPr lang="en-US" sz="3000" b="1">
                <a:latin typeface="Tahoma" panose="020B0604030504040204" pitchFamily="34" charset="0"/>
                <a:ea typeface="Tahoma" panose="020B0604030504040204" pitchFamily="34" charset="0"/>
                <a:cs typeface="Tahoma" panose="020B0604030504040204" pitchFamily="34" charset="0"/>
              </a:rPr>
              <a:t>: PFAS Analytic Tool</a:t>
            </a:r>
          </a:p>
        </p:txBody>
      </p:sp>
    </p:spTree>
    <p:extLst>
      <p:ext uri="{BB962C8B-B14F-4D97-AF65-F5344CB8AC3E}">
        <p14:creationId xmlns:p14="http://schemas.microsoft.com/office/powerpoint/2010/main" val="2944647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CDC10-5C0B-2831-EB83-52D8A2BF7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A2032D-C596-D6E2-A434-929CACA1BC71}"/>
              </a:ext>
            </a:extLst>
          </p:cNvPr>
          <p:cNvSpPr>
            <a:spLocks noGrp="1"/>
          </p:cNvSpPr>
          <p:nvPr>
            <p:ph type="title"/>
          </p:nvPr>
        </p:nvSpPr>
        <p:spPr>
          <a:xfrm>
            <a:off x="551480" y="235272"/>
            <a:ext cx="11069019" cy="926543"/>
          </a:xfrm>
        </p:spPr>
        <p:txBody>
          <a:bodyPr>
            <a:normAutofit fontScale="90000"/>
          </a:bodyPr>
          <a:lstStyle/>
          <a:p>
            <a:r>
              <a:rPr lang="en-US" sz="3600" b="1">
                <a:latin typeface="Tahoma" panose="020B0604030504040204" pitchFamily="34" charset="0"/>
                <a:ea typeface="Tahoma" panose="020B0604030504040204" pitchFamily="34" charset="0"/>
                <a:cs typeface="Tahoma" panose="020B0604030504040204" pitchFamily="34" charset="0"/>
              </a:rPr>
              <a:t>Emerging Contaminants and PPL Connection Tool</a:t>
            </a:r>
          </a:p>
        </p:txBody>
      </p:sp>
      <p:pic>
        <p:nvPicPr>
          <p:cNvPr id="20" name="Picture 19">
            <a:extLst>
              <a:ext uri="{FF2B5EF4-FFF2-40B4-BE49-F238E27FC236}">
                <a16:creationId xmlns:a16="http://schemas.microsoft.com/office/drawing/2014/main" id="{7E381489-DE02-406D-96AF-4C6B48799629}"/>
              </a:ext>
            </a:extLst>
          </p:cNvPr>
          <p:cNvPicPr>
            <a:picLocks noChangeAspect="1"/>
          </p:cNvPicPr>
          <p:nvPr/>
        </p:nvPicPr>
        <p:blipFill>
          <a:blip r:embed="rId3"/>
          <a:stretch>
            <a:fillRect/>
          </a:stretch>
        </p:blipFill>
        <p:spPr>
          <a:xfrm>
            <a:off x="3264864" y="1383593"/>
            <a:ext cx="7780813" cy="4330636"/>
          </a:xfrm>
          <a:prstGeom prst="rect">
            <a:avLst/>
          </a:prstGeom>
          <a:ln w="25400">
            <a:solidFill>
              <a:schemeClr val="accent1"/>
            </a:solidFill>
          </a:ln>
        </p:spPr>
      </p:pic>
      <p:sp>
        <p:nvSpPr>
          <p:cNvPr id="3" name="TextBox 2">
            <a:extLst>
              <a:ext uri="{FF2B5EF4-FFF2-40B4-BE49-F238E27FC236}">
                <a16:creationId xmlns:a16="http://schemas.microsoft.com/office/drawing/2014/main" id="{7EFD1B07-C2EF-2833-902F-0F1040B038A4}"/>
              </a:ext>
            </a:extLst>
          </p:cNvPr>
          <p:cNvSpPr txBox="1"/>
          <p:nvPr/>
        </p:nvSpPr>
        <p:spPr>
          <a:xfrm>
            <a:off x="551480" y="1383593"/>
            <a:ext cx="2364975" cy="4154984"/>
          </a:xfrm>
          <a:prstGeom prst="rect">
            <a:avLst/>
          </a:prstGeom>
          <a:noFill/>
        </p:spPr>
        <p:txBody>
          <a:bodyPr wrap="square" rtlCol="0">
            <a:spAutoFit/>
          </a:bodyPr>
          <a:lstStyle/>
          <a:p>
            <a:pPr marL="285750" indent="-285750">
              <a:buFont typeface="Arial" panose="020B0604020202020204" pitchFamily="34" charset="0"/>
              <a:buChar char="•"/>
            </a:pPr>
            <a:r>
              <a:rPr lang="en-US" sz="2200"/>
              <a:t>Tool identifies a broad range of chemicals</a:t>
            </a:r>
          </a:p>
          <a:p>
            <a:endParaRPr lang="en-US" sz="2200"/>
          </a:p>
          <a:p>
            <a:pPr marL="285750" indent="-285750">
              <a:buFont typeface="Arial" panose="020B0604020202020204" pitchFamily="34" charset="0"/>
              <a:buChar char="•"/>
            </a:pPr>
            <a:r>
              <a:rPr lang="en-US" sz="2200"/>
              <a:t>Not all listed chemicals will be ECs</a:t>
            </a:r>
          </a:p>
          <a:p>
            <a:endParaRPr lang="en-US" sz="2200"/>
          </a:p>
          <a:p>
            <a:pPr marL="285750" indent="-285750">
              <a:buFont typeface="Arial" panose="020B0604020202020204" pitchFamily="34" charset="0"/>
              <a:buChar char="•"/>
            </a:pPr>
            <a:r>
              <a:rPr lang="en-US" sz="2200"/>
              <a:t>POTWs can consider treating for these ECs</a:t>
            </a:r>
          </a:p>
        </p:txBody>
      </p:sp>
    </p:spTree>
    <p:extLst>
      <p:ext uri="{BB962C8B-B14F-4D97-AF65-F5344CB8AC3E}">
        <p14:creationId xmlns:p14="http://schemas.microsoft.com/office/powerpoint/2010/main" val="4098297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34E3C-8E64-7BF1-6079-82813CAEE93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000256D-3B31-450C-3A71-04E5C3FA57D1}"/>
              </a:ext>
            </a:extLst>
          </p:cNvPr>
          <p:cNvSpPr>
            <a:spLocks noGrp="1"/>
          </p:cNvSpPr>
          <p:nvPr>
            <p:ph type="body" idx="1"/>
          </p:nvPr>
        </p:nvSpPr>
        <p:spPr>
          <a:xfrm>
            <a:off x="722697" y="1799564"/>
            <a:ext cx="10515600" cy="2579931"/>
          </a:xfrm>
        </p:spPr>
        <p:txBody>
          <a:bodyPr>
            <a:noAutofit/>
          </a:bodyPr>
          <a:lstStyle/>
          <a:p>
            <a:pPr algn="ctr"/>
            <a:r>
              <a:rPr lang="en-US" sz="4800" b="1">
                <a:solidFill>
                  <a:schemeClr val="tx1"/>
                </a:solidFill>
                <a:latin typeface="Tahoma" panose="020B0604030504040204" pitchFamily="34" charset="0"/>
                <a:ea typeface="Tahoma" panose="020B0604030504040204" pitchFamily="34" charset="0"/>
                <a:cs typeface="Tahoma" panose="020B0604030504040204" pitchFamily="34" charset="0"/>
              </a:rPr>
              <a:t>Case Studies</a:t>
            </a:r>
          </a:p>
        </p:txBody>
      </p:sp>
    </p:spTree>
    <p:extLst>
      <p:ext uri="{BB962C8B-B14F-4D97-AF65-F5344CB8AC3E}">
        <p14:creationId xmlns:p14="http://schemas.microsoft.com/office/powerpoint/2010/main" val="4054657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32715-0E00-A1CC-EF5F-570C7E48D5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8AF7F-912E-5D23-B780-F6965E19B06C}"/>
              </a:ext>
            </a:extLst>
          </p:cNvPr>
          <p:cNvSpPr>
            <a:spLocks noGrp="1"/>
          </p:cNvSpPr>
          <p:nvPr>
            <p:ph type="title"/>
          </p:nvPr>
        </p:nvSpPr>
        <p:spPr>
          <a:xfrm>
            <a:off x="804862" y="142876"/>
            <a:ext cx="10582276" cy="1033744"/>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Introductions</a:t>
            </a:r>
            <a:endParaRPr lang="en-US" sz="360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C8F9B3E0-56B2-A327-B4CB-272FD545EB26}"/>
              </a:ext>
            </a:extLst>
          </p:cNvPr>
          <p:cNvSpPr>
            <a:spLocks noGrp="1"/>
          </p:cNvSpPr>
          <p:nvPr>
            <p:ph idx="1"/>
          </p:nvPr>
        </p:nvSpPr>
        <p:spPr>
          <a:xfrm>
            <a:off x="804862" y="1154893"/>
            <a:ext cx="10687050" cy="4703945"/>
          </a:xfrm>
        </p:spPr>
        <p:txBody>
          <a:bodyPr>
            <a:normAutofit/>
          </a:bodyPr>
          <a:lstStyle/>
          <a:p>
            <a:pPr marL="0" indent="0">
              <a:buNone/>
            </a:pPr>
            <a:endParaRPr lang="en-US" sz="2400">
              <a:latin typeface="Calibri  "/>
            </a:endParaRPr>
          </a:p>
          <a:p>
            <a:pPr marL="0" indent="0">
              <a:buNone/>
            </a:pPr>
            <a:endParaRPr lang="en-US" sz="2400">
              <a:latin typeface="Calibri  "/>
            </a:endParaRPr>
          </a:p>
          <a:p>
            <a:pPr marL="0" indent="0">
              <a:buNone/>
            </a:pPr>
            <a:endParaRPr lang="en-US" sz="2400">
              <a:latin typeface="Calibri  "/>
            </a:endParaRPr>
          </a:p>
          <a:p>
            <a:pPr marL="403225" indent="0">
              <a:buNone/>
            </a:pPr>
            <a:endParaRPr lang="en-US" sz="2400" b="1">
              <a:latin typeface="Calibri  "/>
            </a:endParaRPr>
          </a:p>
          <a:p>
            <a:endParaRPr lang="en-US" sz="3000"/>
          </a:p>
          <a:p>
            <a:endParaRPr lang="en-US" sz="3000"/>
          </a:p>
          <a:p>
            <a:pPr marL="0" indent="0">
              <a:buNone/>
            </a:pPr>
            <a:endParaRPr lang="en-US" sz="3000"/>
          </a:p>
          <a:p>
            <a:pPr marL="0" indent="0">
              <a:buNone/>
            </a:pPr>
            <a:endParaRPr lang="en-US" sz="3000"/>
          </a:p>
          <a:p>
            <a:pPr marL="0" indent="0">
              <a:buNone/>
            </a:pPr>
            <a:endParaRPr lang="en-US" sz="3000"/>
          </a:p>
        </p:txBody>
      </p:sp>
      <p:pic>
        <p:nvPicPr>
          <p:cNvPr id="4" name="Picture 3">
            <a:extLst>
              <a:ext uri="{FF2B5EF4-FFF2-40B4-BE49-F238E27FC236}">
                <a16:creationId xmlns:a16="http://schemas.microsoft.com/office/drawing/2014/main" id="{D2023182-8619-58C3-2667-3BF33713198C}"/>
              </a:ext>
            </a:extLst>
          </p:cNvPr>
          <p:cNvPicPr>
            <a:picLocks noChangeAspect="1"/>
          </p:cNvPicPr>
          <p:nvPr/>
        </p:nvPicPr>
        <p:blipFill>
          <a:blip r:embed="rId3"/>
          <a:srcRect l="11534" r="11956"/>
          <a:stretch/>
        </p:blipFill>
        <p:spPr>
          <a:xfrm>
            <a:off x="1373759" y="3597488"/>
            <a:ext cx="1334891" cy="1674058"/>
          </a:xfrm>
          <a:prstGeom prst="rect">
            <a:avLst/>
          </a:prstGeom>
          <a:ln w="50800">
            <a:solidFill>
              <a:schemeClr val="accent1"/>
            </a:solidFill>
          </a:ln>
        </p:spPr>
      </p:pic>
      <p:pic>
        <p:nvPicPr>
          <p:cNvPr id="7" name="Picture 6" descr="A picture containing person, clothing, suit, outdoor&#10;&#10;Description automatically generated">
            <a:extLst>
              <a:ext uri="{FF2B5EF4-FFF2-40B4-BE49-F238E27FC236}">
                <a16:creationId xmlns:a16="http://schemas.microsoft.com/office/drawing/2014/main" id="{224783C4-C724-06CC-2CBE-E58863ED0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759" y="1638596"/>
            <a:ext cx="1334891" cy="1371600"/>
          </a:xfrm>
          <a:prstGeom prst="rect">
            <a:avLst/>
          </a:prstGeom>
          <a:ln w="50800">
            <a:solidFill>
              <a:schemeClr val="accent1"/>
            </a:solidFill>
          </a:ln>
        </p:spPr>
      </p:pic>
      <p:sp>
        <p:nvSpPr>
          <p:cNvPr id="6" name="TextBox 5">
            <a:extLst>
              <a:ext uri="{FF2B5EF4-FFF2-40B4-BE49-F238E27FC236}">
                <a16:creationId xmlns:a16="http://schemas.microsoft.com/office/drawing/2014/main" id="{BFB15D05-3F4A-48F9-7373-EE06278E8B0F}"/>
              </a:ext>
            </a:extLst>
          </p:cNvPr>
          <p:cNvSpPr txBox="1"/>
          <p:nvPr/>
        </p:nvSpPr>
        <p:spPr>
          <a:xfrm>
            <a:off x="2980868" y="2188637"/>
            <a:ext cx="8126686" cy="1138773"/>
          </a:xfrm>
          <a:prstGeom prst="rect">
            <a:avLst/>
          </a:prstGeom>
          <a:noFill/>
        </p:spPr>
        <p:txBody>
          <a:bodyPr wrap="square" rtlCol="0">
            <a:spAutoFit/>
          </a:bodyPr>
          <a:lstStyle/>
          <a:p>
            <a:r>
              <a:rPr lang="en-US" sz="2500" b="1">
                <a:latin typeface="Calibri  "/>
              </a:rPr>
              <a:t>Smiti Nepal</a:t>
            </a:r>
            <a:r>
              <a:rPr lang="en-US" sz="2500">
                <a:latin typeface="Calibri  "/>
              </a:rPr>
              <a:t>, </a:t>
            </a:r>
            <a:r>
              <a:rPr lang="en-US" sz="2500">
                <a:effectLst/>
                <a:latin typeface="Calibri  "/>
                <a:ea typeface="Aptos" panose="020B0004020202020204" pitchFamily="34" charset="0"/>
              </a:rPr>
              <a:t>Environmental Engineer, Office of Wastewater Management, U.S. Environmental Protection Agency</a:t>
            </a:r>
            <a:endParaRPr lang="en-US" sz="2500">
              <a:latin typeface="Calibri  "/>
            </a:endParaRPr>
          </a:p>
          <a:p>
            <a:endParaRPr lang="en-US"/>
          </a:p>
        </p:txBody>
      </p:sp>
      <p:sp>
        <p:nvSpPr>
          <p:cNvPr id="8" name="TextBox 7">
            <a:extLst>
              <a:ext uri="{FF2B5EF4-FFF2-40B4-BE49-F238E27FC236}">
                <a16:creationId xmlns:a16="http://schemas.microsoft.com/office/drawing/2014/main" id="{1D350DEE-3C1D-295B-14C8-C6F05C29AA71}"/>
              </a:ext>
            </a:extLst>
          </p:cNvPr>
          <p:cNvSpPr txBox="1"/>
          <p:nvPr/>
        </p:nvSpPr>
        <p:spPr>
          <a:xfrm>
            <a:off x="2836988" y="4073194"/>
            <a:ext cx="8526585" cy="1523494"/>
          </a:xfrm>
          <a:prstGeom prst="rect">
            <a:avLst/>
          </a:prstGeom>
          <a:noFill/>
        </p:spPr>
        <p:txBody>
          <a:bodyPr wrap="square" rtlCol="0">
            <a:spAutoFit/>
          </a:bodyPr>
          <a:lstStyle/>
          <a:p>
            <a:r>
              <a:rPr lang="en-US" sz="2500" b="1">
                <a:latin typeface="Calibri  "/>
              </a:rPr>
              <a:t>Heather Strathearn</a:t>
            </a:r>
            <a:r>
              <a:rPr lang="en-US" sz="2500">
                <a:latin typeface="Calibri  "/>
              </a:rPr>
              <a:t>, </a:t>
            </a:r>
            <a:r>
              <a:rPr lang="en-US" sz="2500">
                <a:effectLst/>
                <a:latin typeface="Calibri  "/>
                <a:ea typeface="Aptos" panose="020B0004020202020204" pitchFamily="34" charset="0"/>
              </a:rPr>
              <a:t>Environmental Engineer, Office of Wastewater Management, U.S. Environmental Protection Agency</a:t>
            </a:r>
            <a:endParaRPr lang="en-US" sz="2500">
              <a:latin typeface="Calibri  "/>
            </a:endParaRPr>
          </a:p>
          <a:p>
            <a:endParaRPr lang="en-US"/>
          </a:p>
        </p:txBody>
      </p:sp>
    </p:spTree>
    <p:extLst>
      <p:ext uri="{BB962C8B-B14F-4D97-AF65-F5344CB8AC3E}">
        <p14:creationId xmlns:p14="http://schemas.microsoft.com/office/powerpoint/2010/main" val="561872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A673E-012F-A3CD-7220-EFF92383E636}"/>
              </a:ext>
            </a:extLst>
          </p:cNvPr>
          <p:cNvSpPr>
            <a:spLocks noGrp="1"/>
          </p:cNvSpPr>
          <p:nvPr>
            <p:ph type="title"/>
          </p:nvPr>
        </p:nvSpPr>
        <p:spPr>
          <a:xfrm>
            <a:off x="461224" y="101083"/>
            <a:ext cx="5825275" cy="980426"/>
          </a:xfrm>
        </p:spPr>
        <p:txBody>
          <a:bodyPr>
            <a:noAutofit/>
          </a:bodyPr>
          <a:lstStyle/>
          <a:p>
            <a:r>
              <a:rPr lang="en-US" sz="3600" b="1">
                <a:solidFill>
                  <a:schemeClr val="tx1"/>
                </a:solidFill>
                <a:latin typeface="Tahoma" panose="020B0604030504040204" pitchFamily="34" charset="0"/>
                <a:ea typeface="Tahoma" panose="020B0604030504040204" pitchFamily="34" charset="0"/>
                <a:cs typeface="Tahoma" panose="020B0604030504040204" pitchFamily="34" charset="0"/>
              </a:rPr>
              <a:t>EC Project Case Studies</a:t>
            </a:r>
            <a:endParaRPr lang="en-US" sz="3600" b="1">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759F2DDB-EE59-AD55-C34A-AA4E3F917214}"/>
              </a:ext>
            </a:extLst>
          </p:cNvPr>
          <p:cNvSpPr txBox="1"/>
          <p:nvPr/>
        </p:nvSpPr>
        <p:spPr>
          <a:xfrm>
            <a:off x="461225" y="1079365"/>
            <a:ext cx="5007987" cy="5557544"/>
          </a:xfrm>
          <a:prstGeom prst="rect">
            <a:avLst/>
          </a:prstGeom>
          <a:noFill/>
        </p:spPr>
        <p:txBody>
          <a:bodyPr wrap="square" lIns="91440" tIns="45720" rIns="91440" bIns="45720" rtlCol="0" anchor="t">
            <a:spAutoFit/>
          </a:bodyPr>
          <a:lstStyle/>
          <a:p>
            <a:r>
              <a:rPr lang="en-US" sz="1200" b="1">
                <a:solidFill>
                  <a:schemeClr val="dk1"/>
                </a:solidFill>
                <a:ea typeface="Tahoma"/>
                <a:cs typeface="Tahoma"/>
              </a:rPr>
              <a:t>PFAS Destruction in Biosolids Technology Pilot  </a:t>
            </a:r>
          </a:p>
          <a:p>
            <a:pPr marL="342900" indent="-342900">
              <a:buFont typeface="Arial,Sans-Serif"/>
              <a:buChar char="•"/>
            </a:pPr>
            <a:r>
              <a:rPr lang="en-US" sz="1200">
                <a:solidFill>
                  <a:schemeClr val="dk1"/>
                </a:solidFill>
                <a:ea typeface="Tahoma"/>
                <a:cs typeface="Tahoma"/>
              </a:rPr>
              <a:t>PFAS, PPCPs </a:t>
            </a:r>
          </a:p>
          <a:p>
            <a:pPr marL="342900" indent="-342900">
              <a:buFont typeface="Arial,Sans-Serif"/>
              <a:buChar char="•"/>
            </a:pPr>
            <a:r>
              <a:rPr lang="en-US" sz="1200">
                <a:solidFill>
                  <a:schemeClr val="dk1"/>
                </a:solidFill>
                <a:ea typeface="Tahoma"/>
                <a:cs typeface="Tahoma"/>
              </a:rPr>
              <a:t>City of Orlando,  Florida </a:t>
            </a:r>
            <a:endParaRPr lang="en-US" sz="1200">
              <a:solidFill>
                <a:schemeClr val="dk1"/>
              </a:solidFill>
            </a:endParaRPr>
          </a:p>
          <a:p>
            <a:endParaRPr lang="en-US" sz="1200" b="1">
              <a:solidFill>
                <a:schemeClr val="dk1"/>
              </a:solidFill>
              <a:ea typeface="Tahoma"/>
              <a:cs typeface="Tahoma"/>
              <a:sym typeface="Poppins"/>
            </a:endParaRPr>
          </a:p>
          <a:p>
            <a:r>
              <a:rPr lang="en-US" sz="1200" b="1">
                <a:solidFill>
                  <a:schemeClr val="dk1"/>
                </a:solidFill>
                <a:ea typeface="Tahoma"/>
                <a:cs typeface="Tahoma"/>
                <a:sym typeface="Poppins"/>
              </a:rPr>
              <a:t>Land Application of Biosolids and Yard Waste Compost Demonstration Project</a:t>
            </a:r>
            <a:endParaRPr lang="en-US">
              <a:solidFill>
                <a:schemeClr val="dk1"/>
              </a:solidFill>
              <a:cs typeface="Calibri"/>
            </a:endParaRPr>
          </a:p>
          <a:p>
            <a:pPr marL="342900" indent="-342900" algn="l" rtl="0" fontAlgn="base">
              <a:buFont typeface="Arial" panose="020B0604020202020204" pitchFamily="34" charset="0"/>
              <a:buChar char="•"/>
            </a:pPr>
            <a:r>
              <a:rPr lang="en-US" sz="1200">
                <a:solidFill>
                  <a:schemeClr val="dk1"/>
                </a:solidFill>
                <a:ea typeface="Tahoma"/>
                <a:cs typeface="Tahoma"/>
                <a:sym typeface="Poppins"/>
              </a:rPr>
              <a:t>PPCPs, Microplastics, and PFAS </a:t>
            </a:r>
            <a:endParaRPr lang="en-US" sz="1200">
              <a:solidFill>
                <a:schemeClr val="dk1"/>
              </a:solidFill>
              <a:ea typeface="Tahoma"/>
              <a:cs typeface="Tahoma"/>
            </a:endParaRPr>
          </a:p>
          <a:p>
            <a:pPr marL="342900" indent="-342900" algn="l" rtl="0" fontAlgn="base">
              <a:buFont typeface="Arial" panose="020B0604020202020204" pitchFamily="34" charset="0"/>
              <a:buChar char="•"/>
            </a:pPr>
            <a:r>
              <a:rPr lang="en-US" sz="1200">
                <a:solidFill>
                  <a:schemeClr val="dk1"/>
                </a:solidFill>
                <a:ea typeface="Tahoma"/>
                <a:cs typeface="Tahoma"/>
                <a:sym typeface="Poppins"/>
              </a:rPr>
              <a:t>City of Norman, Oklahoma Water Reclamation Facility</a:t>
            </a:r>
            <a:endParaRPr lang="en-US" sz="1200">
              <a:solidFill>
                <a:schemeClr val="dk1"/>
              </a:solidFill>
              <a:ea typeface="Tahoma"/>
              <a:cs typeface="Tahoma"/>
            </a:endParaRPr>
          </a:p>
          <a:p>
            <a:pPr algn="l" rtl="0" fontAlgn="base"/>
            <a:endParaRPr lang="en-US" sz="1200">
              <a:solidFill>
                <a:schemeClr val="dk1"/>
              </a:solidFill>
              <a:ea typeface="Tahoma" panose="020B0604030504040204" pitchFamily="34" charset="0"/>
              <a:cs typeface="Tahoma" panose="020B0604030504040204" pitchFamily="34" charset="0"/>
              <a:sym typeface="Poppins"/>
            </a:endParaRPr>
          </a:p>
          <a:p>
            <a:pPr algn="l" rtl="0" fontAlgn="base"/>
            <a:r>
              <a:rPr lang="en-US" sz="1200" b="1">
                <a:solidFill>
                  <a:schemeClr val="dk1"/>
                </a:solidFill>
                <a:ea typeface="Tahoma"/>
                <a:cs typeface="Tahoma"/>
                <a:sym typeface="Poppins"/>
              </a:rPr>
              <a:t>Septic-to-Sewer Conversion</a:t>
            </a:r>
            <a:r>
              <a:rPr lang="en-US" sz="1200">
                <a:solidFill>
                  <a:schemeClr val="dk1"/>
                </a:solidFill>
                <a:ea typeface="Tahoma"/>
                <a:cs typeface="Tahoma"/>
                <a:sym typeface="Poppins"/>
              </a:rPr>
              <a:t> </a:t>
            </a:r>
            <a:endParaRPr lang="en-US" sz="1200">
              <a:solidFill>
                <a:schemeClr val="dk1"/>
              </a:solidFill>
              <a:ea typeface="Tahoma"/>
              <a:cs typeface="Tahoma"/>
            </a:endParaRPr>
          </a:p>
          <a:p>
            <a:pPr marL="342900" indent="-342900" algn="l" rtl="0" fontAlgn="base">
              <a:buFont typeface="Arial" panose="020B0604020202020204" pitchFamily="34" charset="0"/>
              <a:buChar char="•"/>
            </a:pPr>
            <a:r>
              <a:rPr lang="en-US" sz="1200">
                <a:solidFill>
                  <a:schemeClr val="dk1"/>
                </a:solidFill>
                <a:ea typeface="Tahoma"/>
                <a:cs typeface="Tahoma"/>
                <a:sym typeface="Poppins"/>
              </a:rPr>
              <a:t>PPCPs</a:t>
            </a:r>
            <a:endParaRPr lang="en-US" sz="1200">
              <a:solidFill>
                <a:schemeClr val="dk1"/>
              </a:solidFill>
              <a:ea typeface="Tahoma"/>
              <a:cs typeface="Tahoma"/>
            </a:endParaRPr>
          </a:p>
          <a:p>
            <a:pPr marL="342900" indent="-342900" algn="l" rtl="0" fontAlgn="base">
              <a:buFont typeface="Arial" panose="020B0604020202020204" pitchFamily="34" charset="0"/>
              <a:buChar char="•"/>
            </a:pPr>
            <a:r>
              <a:rPr lang="en-US" sz="1200">
                <a:solidFill>
                  <a:schemeClr val="dk1"/>
                </a:solidFill>
                <a:ea typeface="Tahoma"/>
                <a:cs typeface="Tahoma"/>
                <a:sym typeface="Poppins"/>
              </a:rPr>
              <a:t>Southern Nevada Water Authority/Las Vegas Valley Water District</a:t>
            </a:r>
            <a:endParaRPr lang="en-US" sz="1200">
              <a:solidFill>
                <a:schemeClr val="dk1"/>
              </a:solidFill>
              <a:ea typeface="Tahoma"/>
              <a:cs typeface="Tahoma"/>
            </a:endParaRPr>
          </a:p>
          <a:p>
            <a:pPr algn="l" rtl="0" fontAlgn="base"/>
            <a:endParaRPr lang="en-US" sz="1200">
              <a:solidFill>
                <a:schemeClr val="dk1"/>
              </a:solidFill>
              <a:ea typeface="Tahoma" panose="020B0604030504040204" pitchFamily="34" charset="0"/>
              <a:cs typeface="Tahoma" panose="020B0604030504040204" pitchFamily="34" charset="0"/>
              <a:sym typeface="Poppins"/>
            </a:endParaRPr>
          </a:p>
          <a:p>
            <a:pPr fontAlgn="base"/>
            <a:r>
              <a:rPr lang="en-US" sz="1200" b="1">
                <a:solidFill>
                  <a:schemeClr val="dk1"/>
                </a:solidFill>
                <a:ea typeface="Tahoma"/>
                <a:cs typeface="Tahoma"/>
              </a:rPr>
              <a:t>South Thornton Natural Drainage System Installation, Stormwater Pollution Prevention </a:t>
            </a:r>
          </a:p>
          <a:p>
            <a:pPr marL="342900" indent="-342900" fontAlgn="base">
              <a:buFont typeface="Arial" panose="020B0604020202020204" pitchFamily="34" charset="0"/>
              <a:buChar char="•"/>
            </a:pPr>
            <a:r>
              <a:rPr lang="en-US" sz="1200">
                <a:solidFill>
                  <a:schemeClr val="dk1"/>
                </a:solidFill>
                <a:ea typeface="Tahoma"/>
                <a:cs typeface="Tahoma"/>
              </a:rPr>
              <a:t>6PPD, 6PPD-quinone </a:t>
            </a:r>
          </a:p>
          <a:p>
            <a:pPr marL="342900" indent="-342900" fontAlgn="base">
              <a:buFont typeface="Arial" panose="020B0604020202020204" pitchFamily="34" charset="0"/>
              <a:buChar char="•"/>
            </a:pPr>
            <a:r>
              <a:rPr lang="en-US" sz="1200">
                <a:solidFill>
                  <a:schemeClr val="dk1"/>
                </a:solidFill>
                <a:ea typeface="Tahoma"/>
                <a:cs typeface="Tahoma"/>
              </a:rPr>
              <a:t>City of Seattle Public Utilities</a:t>
            </a:r>
          </a:p>
          <a:p>
            <a:pPr fontAlgn="base"/>
            <a:endParaRPr lang="en-US" sz="1200">
              <a:solidFill>
                <a:schemeClr val="dk1"/>
              </a:solidFill>
              <a:ea typeface="Tahoma" panose="020B0604030504040204" pitchFamily="34" charset="0"/>
              <a:cs typeface="Tahoma" panose="020B0604030504040204" pitchFamily="34" charset="0"/>
            </a:endParaRPr>
          </a:p>
          <a:p>
            <a:pPr algn="l" rtl="0" fontAlgn="base"/>
            <a:r>
              <a:rPr lang="en-US" sz="1200" b="1">
                <a:solidFill>
                  <a:schemeClr val="dk1"/>
                </a:solidFill>
                <a:ea typeface="Tahoma"/>
                <a:cs typeface="Tahoma"/>
              </a:rPr>
              <a:t>Laboratory Equipment Purchase </a:t>
            </a:r>
          </a:p>
          <a:p>
            <a:pPr marL="342900" indent="-342900" fontAlgn="base">
              <a:buFont typeface="Arial" panose="020B0604020202020204" pitchFamily="34" charset="0"/>
              <a:buChar char="•"/>
            </a:pPr>
            <a:r>
              <a:rPr lang="en-US" sz="1200">
                <a:solidFill>
                  <a:schemeClr val="dk1"/>
                </a:solidFill>
                <a:ea typeface="Tahoma"/>
                <a:cs typeface="Tahoma"/>
              </a:rPr>
              <a:t>PFAS, Lithium, 1,4-Dioxane </a:t>
            </a:r>
          </a:p>
          <a:p>
            <a:pPr marL="342900" indent="-342900" fontAlgn="base">
              <a:buFont typeface="Arial" panose="020B0604020202020204" pitchFamily="34" charset="0"/>
              <a:buChar char="•"/>
            </a:pPr>
            <a:r>
              <a:rPr lang="en-US" sz="1200">
                <a:solidFill>
                  <a:schemeClr val="dk1"/>
                </a:solidFill>
                <a:ea typeface="Tahoma"/>
                <a:cs typeface="Tahoma"/>
              </a:rPr>
              <a:t>Montana Department of Public Health and Human Services</a:t>
            </a:r>
          </a:p>
          <a:p>
            <a:pPr fontAlgn="base"/>
            <a:endParaRPr lang="en-US" sz="1200">
              <a:solidFill>
                <a:schemeClr val="dk1"/>
              </a:solidFill>
              <a:ea typeface="Tahoma" panose="020B0604030504040204" pitchFamily="34" charset="0"/>
              <a:cs typeface="Tahoma" panose="020B0604030504040204" pitchFamily="34" charset="0"/>
            </a:endParaRPr>
          </a:p>
          <a:p>
            <a:pPr algn="l" rtl="0" fontAlgn="base"/>
            <a:r>
              <a:rPr lang="en-US" sz="1200" b="1">
                <a:solidFill>
                  <a:schemeClr val="dk1"/>
                </a:solidFill>
                <a:ea typeface="Tahoma"/>
                <a:cs typeface="Tahoma"/>
              </a:rPr>
              <a:t>Soliciting Source Water Protection Planning Projects </a:t>
            </a:r>
          </a:p>
          <a:p>
            <a:pPr marL="342900" indent="-342900" fontAlgn="base">
              <a:buFont typeface="Arial" panose="020B0604020202020204" pitchFamily="34" charset="0"/>
              <a:buChar char="•"/>
            </a:pPr>
            <a:r>
              <a:rPr lang="en-US" sz="1200">
                <a:solidFill>
                  <a:schemeClr val="dk1"/>
                </a:solidFill>
                <a:ea typeface="Tahoma"/>
                <a:cs typeface="Tahoma"/>
              </a:rPr>
              <a:t>PFAS, 1,4-Dioxane </a:t>
            </a:r>
          </a:p>
          <a:p>
            <a:pPr marL="342900" indent="-342900" fontAlgn="base">
              <a:buFont typeface="Arial" panose="020B0604020202020204" pitchFamily="34" charset="0"/>
              <a:buChar char="•"/>
            </a:pPr>
            <a:r>
              <a:rPr lang="en-US" sz="1200">
                <a:solidFill>
                  <a:schemeClr val="dk1"/>
                </a:solidFill>
                <a:ea typeface="Tahoma"/>
                <a:cs typeface="Tahoma"/>
              </a:rPr>
              <a:t>New York State </a:t>
            </a:r>
          </a:p>
          <a:p>
            <a:pPr fontAlgn="base"/>
            <a:endParaRPr lang="en-US" sz="1400">
              <a:solidFill>
                <a:schemeClr val="dk1"/>
              </a:solidFill>
              <a:latin typeface="Poppins"/>
              <a:cs typeface="Poppins"/>
            </a:endParaRPr>
          </a:p>
          <a:p>
            <a:pPr fontAlgn="base"/>
            <a:endParaRPr lang="en-US" sz="1600">
              <a:solidFill>
                <a:schemeClr val="dk1"/>
              </a:solidFill>
              <a:latin typeface="Poppins"/>
              <a:cs typeface="Poppins"/>
            </a:endParaRPr>
          </a:p>
          <a:p>
            <a:pPr algn="l" rtl="0" fontAlgn="base"/>
            <a:r>
              <a:rPr lang="en-US" sz="1600">
                <a:solidFill>
                  <a:schemeClr val="dk1"/>
                </a:solidFill>
                <a:latin typeface="Poppins"/>
                <a:cs typeface="Poppins"/>
                <a:sym typeface="Poppins"/>
              </a:rPr>
              <a:t> </a:t>
            </a:r>
            <a:endParaRPr lang="en-US" sz="1600">
              <a:solidFill>
                <a:schemeClr val="dk1"/>
              </a:solidFill>
            </a:endParaRPr>
          </a:p>
        </p:txBody>
      </p:sp>
      <p:sp>
        <p:nvSpPr>
          <p:cNvPr id="6" name="TextBox 5">
            <a:extLst>
              <a:ext uri="{FF2B5EF4-FFF2-40B4-BE49-F238E27FC236}">
                <a16:creationId xmlns:a16="http://schemas.microsoft.com/office/drawing/2014/main" id="{AD812E91-1E9A-6DB8-4D54-E49B5C2AF023}"/>
              </a:ext>
            </a:extLst>
          </p:cNvPr>
          <p:cNvSpPr txBox="1"/>
          <p:nvPr/>
        </p:nvSpPr>
        <p:spPr>
          <a:xfrm>
            <a:off x="5469212" y="1079365"/>
            <a:ext cx="5477509" cy="3600986"/>
          </a:xfrm>
          <a:prstGeom prst="rect">
            <a:avLst/>
          </a:prstGeom>
          <a:noFill/>
        </p:spPr>
        <p:txBody>
          <a:bodyPr wrap="square" lIns="91440" tIns="45720" rIns="91440" bIns="45720" rtlCol="0" anchor="t">
            <a:spAutoFit/>
          </a:bodyPr>
          <a:lstStyle/>
          <a:p>
            <a:pPr fontAlgn="base"/>
            <a:r>
              <a:rPr lang="en-US" sz="1200" b="1">
                <a:solidFill>
                  <a:schemeClr val="dk1"/>
                </a:solidFill>
                <a:ea typeface="Tahoma" panose="020B0604030504040204" pitchFamily="34" charset="0"/>
                <a:cs typeface="Tahoma" panose="020B0604030504040204" pitchFamily="34" charset="0"/>
              </a:rPr>
              <a:t>POTW Water Pollution Control Emerging Contaminants Project </a:t>
            </a:r>
          </a:p>
          <a:p>
            <a:pPr marL="342900" indent="-342900" fontAlgn="base">
              <a:buFont typeface="Arial" panose="020B0604020202020204" pitchFamily="34" charset="0"/>
              <a:buChar char="•"/>
            </a:pPr>
            <a:r>
              <a:rPr lang="en-US" sz="1200">
                <a:solidFill>
                  <a:schemeClr val="dk1"/>
                </a:solidFill>
                <a:ea typeface="Tahoma" panose="020B0604030504040204" pitchFamily="34" charset="0"/>
                <a:cs typeface="Tahoma" panose="020B0604030504040204" pitchFamily="34" charset="0"/>
              </a:rPr>
              <a:t>PFAS </a:t>
            </a:r>
          </a:p>
          <a:p>
            <a:pPr marL="342900" indent="-342900" fontAlgn="base">
              <a:buFont typeface="Arial" panose="020B0604020202020204" pitchFamily="34" charset="0"/>
              <a:buChar char="•"/>
            </a:pPr>
            <a:r>
              <a:rPr lang="en-US" sz="1200">
                <a:solidFill>
                  <a:schemeClr val="dk1"/>
                </a:solidFill>
                <a:ea typeface="Tahoma" panose="020B0604030504040204" pitchFamily="34" charset="0"/>
                <a:cs typeface="Tahoma" panose="020B0604030504040204" pitchFamily="34" charset="0"/>
              </a:rPr>
              <a:t>City of Cedar Rapids, Iowa </a:t>
            </a:r>
          </a:p>
          <a:p>
            <a:pPr fontAlgn="base"/>
            <a:endParaRPr lang="en-US" sz="1200">
              <a:solidFill>
                <a:schemeClr val="dk1"/>
              </a:solidFill>
              <a:ea typeface="Tahoma" panose="020B0604030504040204" pitchFamily="34" charset="0"/>
              <a:cs typeface="Tahoma" panose="020B0604030504040204" pitchFamily="34" charset="0"/>
            </a:endParaRPr>
          </a:p>
          <a:p>
            <a:pPr fontAlgn="base"/>
            <a:r>
              <a:rPr lang="en-US" sz="1200" b="1">
                <a:solidFill>
                  <a:schemeClr val="dk1"/>
                </a:solidFill>
                <a:ea typeface="Tahoma" panose="020B0604030504040204" pitchFamily="34" charset="0"/>
                <a:cs typeface="Tahoma" panose="020B0604030504040204" pitchFamily="34" charset="0"/>
              </a:rPr>
              <a:t>Landfill Leachate Treatment Project </a:t>
            </a:r>
          </a:p>
          <a:p>
            <a:pPr marL="342900" indent="-342900" fontAlgn="base">
              <a:buFont typeface="Arial" panose="020B0604020202020204" pitchFamily="34" charset="0"/>
              <a:buChar char="•"/>
            </a:pPr>
            <a:r>
              <a:rPr lang="en-US" sz="1200">
                <a:solidFill>
                  <a:schemeClr val="dk1"/>
                </a:solidFill>
                <a:ea typeface="Tahoma" panose="020B0604030504040204" pitchFamily="34" charset="0"/>
                <a:cs typeface="Tahoma" panose="020B0604030504040204" pitchFamily="34" charset="0"/>
              </a:rPr>
              <a:t>PFAS </a:t>
            </a:r>
          </a:p>
          <a:p>
            <a:pPr marL="342900" indent="-342900" fontAlgn="base">
              <a:buFont typeface="Arial" panose="020B0604020202020204" pitchFamily="34" charset="0"/>
              <a:buChar char="•"/>
            </a:pPr>
            <a:r>
              <a:rPr lang="en-US" sz="1200">
                <a:solidFill>
                  <a:schemeClr val="dk1"/>
                </a:solidFill>
                <a:ea typeface="Tahoma" panose="020B0604030504040204" pitchFamily="34" charset="0"/>
                <a:cs typeface="Tahoma" panose="020B0604030504040204" pitchFamily="34" charset="0"/>
              </a:rPr>
              <a:t>Town of Conway, New Hampshire </a:t>
            </a:r>
          </a:p>
          <a:p>
            <a:pPr fontAlgn="base"/>
            <a:endParaRPr lang="en-US" sz="1200">
              <a:solidFill>
                <a:schemeClr val="dk1"/>
              </a:solidFill>
              <a:ea typeface="Tahoma" panose="020B0604030504040204" pitchFamily="34" charset="0"/>
              <a:cs typeface="Tahoma" panose="020B0604030504040204" pitchFamily="34" charset="0"/>
            </a:endParaRPr>
          </a:p>
          <a:p>
            <a:pPr fontAlgn="base"/>
            <a:r>
              <a:rPr lang="en-US" sz="1200" b="1">
                <a:solidFill>
                  <a:schemeClr val="dk1"/>
                </a:solidFill>
                <a:ea typeface="Tahoma" panose="020B0604030504040204" pitchFamily="34" charset="0"/>
                <a:cs typeface="Tahoma" panose="020B0604030504040204" pitchFamily="34" charset="0"/>
              </a:rPr>
              <a:t>Lake Thunderbird Emerging Contaminants Assessment Project </a:t>
            </a:r>
          </a:p>
          <a:p>
            <a:pPr marL="342900" indent="-342900" fontAlgn="base">
              <a:buFont typeface="Arial" panose="020B0604020202020204" pitchFamily="34" charset="0"/>
              <a:buChar char="•"/>
            </a:pPr>
            <a:r>
              <a:rPr lang="en-US" sz="1200">
                <a:solidFill>
                  <a:schemeClr val="dk1"/>
                </a:solidFill>
                <a:ea typeface="Tahoma" panose="020B0604030504040204" pitchFamily="34" charset="0"/>
                <a:cs typeface="Tahoma" panose="020B0604030504040204" pitchFamily="34" charset="0"/>
              </a:rPr>
              <a:t>PFOS, pesticides, PPCPs, hormones </a:t>
            </a:r>
          </a:p>
          <a:p>
            <a:pPr marL="342900" indent="-342900" fontAlgn="base">
              <a:buFont typeface="Arial" panose="020B0604020202020204" pitchFamily="34" charset="0"/>
              <a:buChar char="•"/>
            </a:pPr>
            <a:r>
              <a:rPr lang="en-US" sz="1200">
                <a:solidFill>
                  <a:schemeClr val="dk1"/>
                </a:solidFill>
                <a:ea typeface="Tahoma" panose="020B0604030504040204" pitchFamily="34" charset="0"/>
                <a:cs typeface="Tahoma" panose="020B0604030504040204" pitchFamily="34" charset="0"/>
              </a:rPr>
              <a:t>Central Oklahoma Master Conservancy District </a:t>
            </a:r>
          </a:p>
          <a:p>
            <a:pPr fontAlgn="base"/>
            <a:endParaRPr lang="en-US" sz="1200">
              <a:solidFill>
                <a:schemeClr val="dk1"/>
              </a:solidFill>
              <a:ea typeface="Tahoma" panose="020B0604030504040204" pitchFamily="34" charset="0"/>
              <a:cs typeface="Tahoma" panose="020B0604030504040204" pitchFamily="34" charset="0"/>
            </a:endParaRPr>
          </a:p>
          <a:p>
            <a:pPr fontAlgn="base"/>
            <a:r>
              <a:rPr lang="en-US" sz="1200" b="1">
                <a:solidFill>
                  <a:schemeClr val="dk1"/>
                </a:solidFill>
                <a:ea typeface="Tahoma" panose="020B0604030504040204" pitchFamily="34" charset="0"/>
                <a:cs typeface="Tahoma" panose="020B0604030504040204" pitchFamily="34" charset="0"/>
              </a:rPr>
              <a:t>Reclaimed Water Emerging Contaminants Project </a:t>
            </a:r>
          </a:p>
          <a:p>
            <a:pPr marL="342900" indent="-342900" fontAlgn="base">
              <a:buFont typeface="Arial" panose="020B0604020202020204" pitchFamily="34" charset="0"/>
              <a:buChar char="•"/>
            </a:pPr>
            <a:r>
              <a:rPr lang="en-US" sz="1200">
                <a:solidFill>
                  <a:schemeClr val="dk1"/>
                </a:solidFill>
                <a:ea typeface="Tahoma" panose="020B0604030504040204" pitchFamily="34" charset="0"/>
                <a:cs typeface="Tahoma" panose="020B0604030504040204" pitchFamily="34" charset="0"/>
              </a:rPr>
              <a:t>PFAS, 1,4-Dioxane </a:t>
            </a:r>
          </a:p>
          <a:p>
            <a:pPr marL="342900" indent="-342900" fontAlgn="base">
              <a:buFont typeface="Arial" panose="020B0604020202020204" pitchFamily="34" charset="0"/>
              <a:buChar char="•"/>
            </a:pPr>
            <a:r>
              <a:rPr lang="en-US" sz="1200">
                <a:solidFill>
                  <a:schemeClr val="dk1"/>
                </a:solidFill>
                <a:ea typeface="Tahoma" panose="020B0604030504040204" pitchFamily="34" charset="0"/>
                <a:cs typeface="Tahoma" panose="020B0604030504040204" pitchFamily="34" charset="0"/>
              </a:rPr>
              <a:t>City of Tucson, Arizona </a:t>
            </a:r>
          </a:p>
          <a:p>
            <a:pPr fontAlgn="base"/>
            <a:endParaRPr lang="en-US" sz="1200">
              <a:solidFill>
                <a:schemeClr val="dk1"/>
              </a:solidFill>
              <a:ea typeface="Tahoma" panose="020B0604030504040204" pitchFamily="34" charset="0"/>
              <a:cs typeface="Tahoma" panose="020B0604030504040204" pitchFamily="34" charset="0"/>
            </a:endParaRPr>
          </a:p>
          <a:p>
            <a:pPr fontAlgn="base"/>
            <a:r>
              <a:rPr lang="en-US" sz="1200" b="1">
                <a:solidFill>
                  <a:schemeClr val="dk1"/>
                </a:solidFill>
                <a:ea typeface="Tahoma" panose="020B0604030504040204" pitchFamily="34" charset="0"/>
                <a:cs typeface="Tahoma" panose="020B0604030504040204" pitchFamily="34" charset="0"/>
              </a:rPr>
              <a:t>Wastewater Treatment Plant Lagoon Decommissioning and Sludge Disposal</a:t>
            </a:r>
          </a:p>
          <a:p>
            <a:pPr marL="285750" indent="-285750" fontAlgn="base">
              <a:buFont typeface="Arial" panose="020B0604020202020204" pitchFamily="34" charset="0"/>
              <a:buChar char="•"/>
            </a:pPr>
            <a:r>
              <a:rPr lang="en-US" sz="1200">
                <a:solidFill>
                  <a:schemeClr val="dk1"/>
                </a:solidFill>
                <a:ea typeface="Tahoma" panose="020B0604030504040204" pitchFamily="34" charset="0"/>
                <a:cs typeface="Tahoma" panose="020B0604030504040204" pitchFamily="34" charset="0"/>
              </a:rPr>
              <a:t>PFAS</a:t>
            </a:r>
          </a:p>
          <a:p>
            <a:pPr marL="285750" indent="-285750" fontAlgn="base">
              <a:buFont typeface="Arial" panose="020B0604020202020204" pitchFamily="34" charset="0"/>
              <a:buChar char="•"/>
            </a:pPr>
            <a:r>
              <a:rPr lang="en-US" sz="1200">
                <a:solidFill>
                  <a:schemeClr val="dk1"/>
                </a:solidFill>
                <a:ea typeface="Tahoma" panose="020B0604030504040204" pitchFamily="34" charset="0"/>
                <a:cs typeface="Tahoma" panose="020B0604030504040204" pitchFamily="34" charset="0"/>
              </a:rPr>
              <a:t>City of Belding, Michigan</a:t>
            </a:r>
          </a:p>
        </p:txBody>
      </p:sp>
      <p:pic>
        <p:nvPicPr>
          <p:cNvPr id="7" name="Picture 6">
            <a:extLst>
              <a:ext uri="{FF2B5EF4-FFF2-40B4-BE49-F238E27FC236}">
                <a16:creationId xmlns:a16="http://schemas.microsoft.com/office/drawing/2014/main" id="{FF593F94-DF7F-C568-1535-8FC981C7742B}"/>
              </a:ext>
            </a:extLst>
          </p:cNvPr>
          <p:cNvPicPr>
            <a:picLocks noChangeAspect="1"/>
          </p:cNvPicPr>
          <p:nvPr/>
        </p:nvPicPr>
        <p:blipFill>
          <a:blip r:embed="rId3"/>
          <a:stretch>
            <a:fillRect/>
          </a:stretch>
        </p:blipFill>
        <p:spPr>
          <a:xfrm>
            <a:off x="10625771" y="357070"/>
            <a:ext cx="1105004" cy="1096779"/>
          </a:xfrm>
          <a:prstGeom prst="rect">
            <a:avLst/>
          </a:prstGeom>
        </p:spPr>
      </p:pic>
    </p:spTree>
    <p:extLst>
      <p:ext uri="{BB962C8B-B14F-4D97-AF65-F5344CB8AC3E}">
        <p14:creationId xmlns:p14="http://schemas.microsoft.com/office/powerpoint/2010/main" val="363341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11;g2e8aa18d181_12_60">
            <a:extLst>
              <a:ext uri="{FF2B5EF4-FFF2-40B4-BE49-F238E27FC236}">
                <a16:creationId xmlns:a16="http://schemas.microsoft.com/office/drawing/2014/main" id="{5223A6D6-1055-90B4-A43C-4DB766328D91}"/>
              </a:ext>
            </a:extLst>
          </p:cNvPr>
          <p:cNvPicPr>
            <a:picLocks noChangeAspect="1"/>
          </p:cNvPicPr>
          <p:nvPr/>
        </p:nvPicPr>
        <p:blipFill>
          <a:blip r:embed="rId3" cstate="email">
            <a:alphaModFix/>
            <a:extLst>
              <a:ext uri="{28A0092B-C50C-407E-A947-70E740481C1C}">
                <a14:useLocalDpi xmlns:a14="http://schemas.microsoft.com/office/drawing/2010/main"/>
              </a:ext>
            </a:extLst>
          </a:blip>
          <a:srcRect/>
          <a:stretch>
            <a:fillRect/>
          </a:stretch>
        </p:blipFill>
        <p:spPr>
          <a:xfrm>
            <a:off x="15425" y="25502"/>
            <a:ext cx="12191996" cy="6832497"/>
          </a:xfrm>
          <a:prstGeom prst="rect">
            <a:avLst/>
          </a:prstGeom>
          <a:noFill/>
          <a:ln cap="flat">
            <a:noFill/>
          </a:ln>
        </p:spPr>
      </p:pic>
      <p:sp>
        <p:nvSpPr>
          <p:cNvPr id="3" name="Google Shape;212;g2e8aa18d181_12_60">
            <a:extLst>
              <a:ext uri="{FF2B5EF4-FFF2-40B4-BE49-F238E27FC236}">
                <a16:creationId xmlns:a16="http://schemas.microsoft.com/office/drawing/2014/main" id="{548782E6-C370-EDD1-DD20-1615F5F2B5F6}"/>
              </a:ext>
            </a:extLst>
          </p:cNvPr>
          <p:cNvSpPr/>
          <p:nvPr/>
        </p:nvSpPr>
        <p:spPr>
          <a:xfrm>
            <a:off x="0" y="0"/>
            <a:ext cx="12207304" cy="6858000"/>
          </a:xfrm>
          <a:prstGeom prst="rect">
            <a:avLst/>
          </a:prstGeom>
          <a:gradFill>
            <a:gsLst>
              <a:gs pos="0">
                <a:srgbClr val="1B5292"/>
              </a:gs>
              <a:gs pos="100000">
                <a:srgbClr val="040102">
                  <a:alpha val="71764"/>
                </a:srgbClr>
              </a:gs>
            </a:gsLst>
            <a:lin ang="18900000"/>
          </a:gra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a typeface="Arial"/>
              <a:cs typeface="Arial"/>
            </a:endParaRPr>
          </a:p>
        </p:txBody>
      </p:sp>
      <p:pic>
        <p:nvPicPr>
          <p:cNvPr id="4" name="Google Shape;213;g2e8aa18d181_12_60">
            <a:extLst>
              <a:ext uri="{FF2B5EF4-FFF2-40B4-BE49-F238E27FC236}">
                <a16:creationId xmlns:a16="http://schemas.microsoft.com/office/drawing/2014/main" id="{A3F6C474-3A78-F18F-5532-F453F9DF2E99}"/>
              </a:ext>
            </a:extLst>
          </p:cNvPr>
          <p:cNvPicPr>
            <a:picLocks noChangeAspect="1"/>
          </p:cNvPicPr>
          <p:nvPr/>
        </p:nvPicPr>
        <p:blipFill>
          <a:blip r:embed="rId4" cstate="email">
            <a:alphaModFix amt="14000"/>
            <a:extLst>
              <a:ext uri="{28A0092B-C50C-407E-A947-70E740481C1C}">
                <a14:useLocalDpi xmlns:a14="http://schemas.microsoft.com/office/drawing/2010/main"/>
              </a:ext>
            </a:extLst>
          </a:blip>
          <a:srcRect/>
          <a:stretch>
            <a:fillRect/>
          </a:stretch>
        </p:blipFill>
        <p:spPr>
          <a:xfrm>
            <a:off x="0" y="0"/>
            <a:ext cx="7981953" cy="6858000"/>
          </a:xfrm>
          <a:prstGeom prst="rect">
            <a:avLst/>
          </a:prstGeom>
          <a:noFill/>
          <a:ln cap="flat">
            <a:noFill/>
          </a:ln>
        </p:spPr>
      </p:pic>
      <p:sp>
        <p:nvSpPr>
          <p:cNvPr id="6" name="Google Shape;215;g2e8aa18d181_12_60">
            <a:extLst>
              <a:ext uri="{FF2B5EF4-FFF2-40B4-BE49-F238E27FC236}">
                <a16:creationId xmlns:a16="http://schemas.microsoft.com/office/drawing/2014/main" id="{DF0404F6-18F6-92F0-B5DE-F9F44FC4A2A9}"/>
              </a:ext>
            </a:extLst>
          </p:cNvPr>
          <p:cNvSpPr txBox="1"/>
          <p:nvPr/>
        </p:nvSpPr>
        <p:spPr>
          <a:xfrm>
            <a:off x="1291076" y="2755928"/>
            <a:ext cx="10424673" cy="2862284"/>
          </a:xfrm>
          <a:prstGeom prst="rect">
            <a:avLst/>
          </a:prstGeom>
          <a:noFill/>
          <a:ln cap="flat">
            <a:noFill/>
          </a:ln>
        </p:spPr>
        <p:txBody>
          <a:bodyPr vert="horz" wrap="square" lIns="91421" tIns="45701" rIns="91421" bIns="45701" anchor="t" anchorCtr="0" compatLnSpc="1">
            <a:spAutoFit/>
          </a:bodyPr>
          <a:lstStyle/>
          <a:p>
            <a:pPr>
              <a:defRPr sz="1800" b="0" i="0" u="none" strike="noStrike" kern="0" cap="none" spc="0" baseline="0">
                <a:solidFill>
                  <a:srgbClr val="000000"/>
                </a:solidFill>
                <a:uFillTx/>
              </a:defRPr>
            </a:pPr>
            <a:r>
              <a:rPr lang="en-US" sz="4000">
                <a:solidFill>
                  <a:srgbClr val="FFFFFF"/>
                </a:solidFill>
                <a:latin typeface="Montserrat SemiBold"/>
                <a:ea typeface="Montserrat SemiBold"/>
                <a:cs typeface="Montserrat SemiBold"/>
              </a:rPr>
              <a:t>Implementing a Demo Supercritical Water Oxidation (SCWO) system in Orlando, Florida</a:t>
            </a:r>
            <a:endParaRPr lang="en-US" sz="4000" b="0" i="0" u="none" strike="noStrike" kern="1200" cap="none" spc="0" baseline="0">
              <a:solidFill>
                <a:srgbClr val="FFFFFF"/>
              </a:solidFill>
              <a:uFillTx/>
              <a:latin typeface="Montserrat SemiBold"/>
              <a:ea typeface="Montserrat SemiBold"/>
              <a:cs typeface="Montserrat SemiBold"/>
            </a:endParaRPr>
          </a:p>
          <a:p>
            <a:pPr marL="0" marR="0" lvl="0" indent="0" algn="l"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Montserrat SemiBold"/>
              <a:ea typeface="Montserrat SemiBold"/>
              <a:cs typeface="Montserrat SemiBold"/>
            </a:endParaRPr>
          </a:p>
          <a:p>
            <a:pPr>
              <a:spcBef>
                <a:spcPts val="1200"/>
              </a:spcBef>
              <a:defRPr sz="1800" b="0" i="0" u="none" strike="noStrike" kern="0" cap="none" spc="0" baseline="0">
                <a:solidFill>
                  <a:srgbClr val="000000"/>
                </a:solidFill>
                <a:uFillTx/>
              </a:defRPr>
            </a:pPr>
            <a:r>
              <a:rPr lang="en-US" sz="2000">
                <a:solidFill>
                  <a:srgbClr val="FFFFFF"/>
                </a:solidFill>
                <a:latin typeface="Montserrat SemiBold"/>
                <a:ea typeface="Montserrat SemiBold"/>
                <a:cs typeface="Montserrat SemiBold"/>
              </a:rPr>
              <a:t>CIFA SRF Workshop - November</a:t>
            </a:r>
            <a:r>
              <a:rPr lang="en-US" sz="2000" b="0" i="0" u="none" strike="noStrike" kern="1200" cap="none" spc="0" baseline="0">
                <a:solidFill>
                  <a:srgbClr val="FFFFFF"/>
                </a:solidFill>
                <a:uFillTx/>
                <a:latin typeface="Montserrat SemiBold"/>
                <a:ea typeface="Montserrat SemiBold"/>
                <a:cs typeface="Montserrat SemiBold"/>
              </a:rPr>
              <a:t> 2024</a:t>
            </a:r>
          </a:p>
        </p:txBody>
      </p:sp>
      <p:pic>
        <p:nvPicPr>
          <p:cNvPr id="7" name="Google Shape;216;g2e8aa18d181_12_60">
            <a:extLst>
              <a:ext uri="{FF2B5EF4-FFF2-40B4-BE49-F238E27FC236}">
                <a16:creationId xmlns:a16="http://schemas.microsoft.com/office/drawing/2014/main" id="{31B6881B-8230-27D7-DD12-A4609C2B924D}"/>
              </a:ext>
            </a:extLst>
          </p:cNvPr>
          <p:cNvPicPr>
            <a:picLocks noChangeAspect="1"/>
          </p:cNvPicPr>
          <p:nvPr/>
        </p:nvPicPr>
        <p:blipFill>
          <a:blip r:embed="rId5" cstate="email">
            <a:alphaModFix/>
            <a:extLst>
              <a:ext uri="{28A0092B-C50C-407E-A947-70E740481C1C}">
                <a14:useLocalDpi xmlns:a14="http://schemas.microsoft.com/office/drawing/2010/main"/>
              </a:ext>
            </a:extLst>
          </a:blip>
          <a:srcRect/>
          <a:stretch>
            <a:fillRect/>
          </a:stretch>
        </p:blipFill>
        <p:spPr>
          <a:xfrm>
            <a:off x="1400339" y="1454545"/>
            <a:ext cx="3236317" cy="509713"/>
          </a:xfrm>
          <a:prstGeom prst="rect">
            <a:avLst/>
          </a:prstGeom>
          <a:noFill/>
          <a:ln cap="flat">
            <a:noFill/>
          </a:ln>
        </p:spPr>
      </p:pic>
      <p:sp>
        <p:nvSpPr>
          <p:cNvPr id="8" name="Google Shape;217;g2e8aa18d181_12_60">
            <a:extLst>
              <a:ext uri="{FF2B5EF4-FFF2-40B4-BE49-F238E27FC236}">
                <a16:creationId xmlns:a16="http://schemas.microsoft.com/office/drawing/2014/main" id="{9A6889F9-A9D8-C670-C5EF-137B6231EA55}"/>
              </a:ext>
            </a:extLst>
          </p:cNvPr>
          <p:cNvSpPr txBox="1"/>
          <p:nvPr/>
        </p:nvSpPr>
        <p:spPr>
          <a:xfrm>
            <a:off x="1291068" y="1996372"/>
            <a:ext cx="7550401" cy="513435"/>
          </a:xfrm>
          <a:prstGeom prst="rect">
            <a:avLst/>
          </a:prstGeom>
          <a:noFill/>
          <a:ln cap="flat">
            <a:noFill/>
          </a:ln>
        </p:spPr>
        <p:txBody>
          <a:bodyPr vert="horz" wrap="square" lIns="91421" tIns="91421" rIns="91421" bIns="91421" anchor="t" anchorCtr="0" compatLnSpc="1">
            <a:spAutoFit/>
          </a:bodyPr>
          <a:lstStyle/>
          <a:p>
            <a:pPr marL="0" marR="0" lvl="0" indent="0" algn="l" defTabSz="914400" rtl="0" fontAlgn="auto" hangingPunct="1">
              <a:lnSpc>
                <a:spcPct val="115000"/>
              </a:lnSpc>
              <a:spcBef>
                <a:spcPts val="1200"/>
              </a:spcBef>
              <a:spcAft>
                <a:spcPts val="1200"/>
              </a:spcAft>
              <a:buNone/>
              <a:tabLst/>
              <a:defRPr sz="1800" b="0" i="0" u="none" strike="noStrike" kern="0" cap="none" spc="0" baseline="0">
                <a:solidFill>
                  <a:srgbClr val="000000"/>
                </a:solidFill>
                <a:uFillTx/>
              </a:defRPr>
            </a:pPr>
            <a:r>
              <a:rPr lang="en-US" sz="2000" b="0" i="0" u="none" strike="noStrike" kern="1200" cap="none" spc="0" baseline="0">
                <a:solidFill>
                  <a:srgbClr val="BFBFBF"/>
                </a:solidFill>
                <a:uFillTx/>
                <a:latin typeface="Montserrat SemiBold"/>
                <a:ea typeface="Montserrat SemiBold"/>
                <a:cs typeface="Montserrat SemiBold"/>
              </a:rPr>
              <a:t>Clean and Sustainable Destruction of Organic Waste</a:t>
            </a:r>
            <a:endParaRPr lang="en-US" sz="100" b="0" i="1" u="none" strike="noStrike" kern="1200" cap="none" spc="0" baseline="0">
              <a:solidFill>
                <a:srgbClr val="BFBFBF"/>
              </a:solidFill>
              <a:uFillTx/>
              <a:latin typeface="Montserrat Light"/>
              <a:ea typeface="Montserrat Light"/>
              <a:cs typeface="Montserrat Light"/>
            </a:endParaRPr>
          </a:p>
        </p:txBody>
      </p:sp>
      <p:sp>
        <p:nvSpPr>
          <p:cNvPr id="9" name="Google Shape;218;g2e8aa18d181_12_60">
            <a:extLst>
              <a:ext uri="{FF2B5EF4-FFF2-40B4-BE49-F238E27FC236}">
                <a16:creationId xmlns:a16="http://schemas.microsoft.com/office/drawing/2014/main" id="{7A8231A6-DF8E-CC5B-2D21-0ACD518B854A}"/>
              </a:ext>
            </a:extLst>
          </p:cNvPr>
          <p:cNvSpPr txBox="1"/>
          <p:nvPr/>
        </p:nvSpPr>
        <p:spPr>
          <a:xfrm>
            <a:off x="198373" y="6342233"/>
            <a:ext cx="8409599" cy="365101"/>
          </a:xfrm>
          <a:prstGeom prst="rect">
            <a:avLst/>
          </a:prstGeom>
          <a:noFill/>
          <a:ln cap="flat">
            <a:noFill/>
          </a:ln>
        </p:spPr>
        <p:txBody>
          <a:bodyPr vert="horz" wrap="square" lIns="91421" tIns="45701" rIns="91421" bIns="4570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BFBFBF"/>
                </a:solidFill>
                <a:uFillTx/>
                <a:latin typeface="Arial"/>
                <a:ea typeface="Arial"/>
                <a:cs typeface="Arial"/>
              </a:rPr>
              <a:t>©2024 374Water Inc.  All Rights Reserved. This document and the information set forth herein are the property of 374Water.</a:t>
            </a:r>
          </a:p>
        </p:txBody>
      </p:sp>
      <p:sp>
        <p:nvSpPr>
          <p:cNvPr id="10" name="Google Shape;219;g2e8aa18d181_12_60">
            <a:extLst>
              <a:ext uri="{FF2B5EF4-FFF2-40B4-BE49-F238E27FC236}">
                <a16:creationId xmlns:a16="http://schemas.microsoft.com/office/drawing/2014/main" id="{C08EED9F-8E56-635E-B11D-C8172F99F75D}"/>
              </a:ext>
            </a:extLst>
          </p:cNvPr>
          <p:cNvSpPr/>
          <p:nvPr/>
        </p:nvSpPr>
        <p:spPr>
          <a:xfrm>
            <a:off x="1400348" y="2658645"/>
            <a:ext cx="3436498" cy="34500"/>
          </a:xfrm>
          <a:prstGeom prst="rect">
            <a:avLst/>
          </a:prstGeom>
          <a:gradFill>
            <a:gsLst>
              <a:gs pos="0">
                <a:srgbClr val="1B5292"/>
              </a:gs>
              <a:gs pos="100000">
                <a:srgbClr val="040102">
                  <a:alpha val="80000"/>
                </a:srgbClr>
              </a:gs>
            </a:gsLst>
            <a:lin ang="10800000"/>
          </a:gradFill>
          <a:ln cap="flat">
            <a:noFill/>
            <a:prstDash val="solid"/>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Tree>
    <p:extLst>
      <p:ext uri="{BB962C8B-B14F-4D97-AF65-F5344CB8AC3E}">
        <p14:creationId xmlns:p14="http://schemas.microsoft.com/office/powerpoint/2010/main" val="1164569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435300"/>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Learning Objectives </a:t>
            </a:r>
            <a:endParaRPr lang="en-US" sz="2200">
              <a:latin typeface="Montserrat SemiBold"/>
            </a:endParaRPr>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32</a:t>
            </a:fld>
            <a:endParaRPr sz="1000">
              <a:latin typeface="Montserrat" pitchFamily="2" charset="77"/>
            </a:endParaRPr>
          </a:p>
        </p:txBody>
      </p:sp>
      <p:sp>
        <p:nvSpPr>
          <p:cNvPr id="3" name="Google Shape;283;p13">
            <a:extLst>
              <a:ext uri="{FF2B5EF4-FFF2-40B4-BE49-F238E27FC236}">
                <a16:creationId xmlns:a16="http://schemas.microsoft.com/office/drawing/2014/main" id="{6F1B9CF7-0470-62AD-85BB-B3F704F12C93}"/>
              </a:ext>
            </a:extLst>
          </p:cNvPr>
          <p:cNvSpPr txBox="1"/>
          <p:nvPr/>
        </p:nvSpPr>
        <p:spPr>
          <a:xfrm>
            <a:off x="335464" y="1413505"/>
            <a:ext cx="6716587" cy="4444294"/>
          </a:xfrm>
          <a:prstGeom prst="rect">
            <a:avLst/>
          </a:prstGeom>
          <a:noFill/>
          <a:ln cap="flat">
            <a:noFill/>
          </a:ln>
        </p:spPr>
        <p:txBody>
          <a:bodyPr vert="horz" wrap="square" lIns="91440" tIns="45720" rIns="91440" bIns="45720" anchor="t" anchorCtr="0" compatLnSpc="1">
            <a:spAutoFit/>
          </a:bodyPr>
          <a:lstStyle/>
          <a:p>
            <a:pPr marL="285750" indent="-285750">
              <a:spcBef>
                <a:spcPts val="600"/>
              </a:spcBef>
              <a:buFont typeface="Arial" panose="020B0604020202020204" pitchFamily="34" charset="0"/>
              <a:buChar char="•"/>
              <a:defRPr sz="1800" b="0" i="0" u="none" strike="noStrike" kern="0" cap="none" spc="0" baseline="0">
                <a:solidFill>
                  <a:srgbClr val="000000"/>
                </a:solidFill>
                <a:uFillTx/>
              </a:defRPr>
            </a:pPr>
            <a:r>
              <a:rPr lang="en-US" sz="2400">
                <a:solidFill>
                  <a:srgbClr val="000000"/>
                </a:solidFill>
                <a:latin typeface="Montserrat"/>
              </a:rPr>
              <a:t>How to apply for Clean Water SRFs for demo projects</a:t>
            </a:r>
          </a:p>
          <a:p>
            <a:pPr>
              <a:spcBef>
                <a:spcPts val="600"/>
              </a:spcBef>
              <a:defRPr sz="1800" b="0" i="0" u="none" strike="noStrike" kern="0" cap="none" spc="0" baseline="0">
                <a:solidFill>
                  <a:srgbClr val="000000"/>
                </a:solidFill>
                <a:uFillTx/>
              </a:defRPr>
            </a:pPr>
            <a:endParaRPr lang="en-US" sz="2400">
              <a:solidFill>
                <a:srgbClr val="000000"/>
              </a:solidFill>
              <a:latin typeface="Montserrat"/>
            </a:endParaRPr>
          </a:p>
          <a:p>
            <a:pPr marL="285750" indent="-285750">
              <a:spcBef>
                <a:spcPts val="600"/>
              </a:spcBef>
              <a:buFont typeface="Arial" panose="020B0604020202020204" pitchFamily="34" charset="0"/>
              <a:buChar char="•"/>
              <a:defRPr sz="1800" b="0" i="0" u="none" strike="noStrike" kern="0" cap="none" spc="0" baseline="0">
                <a:solidFill>
                  <a:srgbClr val="000000"/>
                </a:solidFill>
                <a:uFillTx/>
              </a:defRPr>
            </a:pPr>
            <a:r>
              <a:rPr lang="en-US" sz="2400">
                <a:solidFill>
                  <a:srgbClr val="000000"/>
                </a:solidFill>
                <a:latin typeface="Montserrat"/>
              </a:rPr>
              <a:t>Carrying out an SRF funded demo for sludge treatment</a:t>
            </a:r>
            <a:endParaRPr lang="en-US" sz="2400"/>
          </a:p>
          <a:p>
            <a:pPr>
              <a:spcBef>
                <a:spcPts val="600"/>
              </a:spcBef>
            </a:pPr>
            <a:endParaRPr lang="en-US" sz="2400" kern="0">
              <a:solidFill>
                <a:srgbClr val="000000"/>
              </a:solidFill>
              <a:latin typeface="Montserrat"/>
            </a:endParaRPr>
          </a:p>
          <a:p>
            <a:pPr marL="285750" indent="-285750">
              <a:lnSpc>
                <a:spcPct val="104999"/>
              </a:lnSpc>
              <a:buFont typeface="Arial" panose="020B0604020202020204" pitchFamily="34" charset="0"/>
              <a:buChar char="•"/>
            </a:pPr>
            <a:r>
              <a:rPr lang="en-US" sz="2400">
                <a:solidFill>
                  <a:srgbClr val="000000"/>
                </a:solidFill>
                <a:latin typeface="Montserrat"/>
              </a:rPr>
              <a:t>What is SCWO &amp; how does it apply to biosolids management</a:t>
            </a:r>
            <a:endParaRPr lang="en-US" sz="2400"/>
          </a:p>
          <a:p>
            <a:pPr>
              <a:lnSpc>
                <a:spcPct val="104999"/>
              </a:lnSpc>
              <a:defRPr sz="1800" b="0" i="0" u="none" strike="noStrike" kern="0" cap="none" spc="0" baseline="0">
                <a:solidFill>
                  <a:srgbClr val="000000"/>
                </a:solidFill>
                <a:uFillTx/>
              </a:defRPr>
            </a:pPr>
            <a:endParaRPr lang="en-US" sz="2400">
              <a:solidFill>
                <a:srgbClr val="000000"/>
              </a:solidFill>
              <a:latin typeface="Montserrat"/>
            </a:endParaRPr>
          </a:p>
          <a:p>
            <a:pPr marL="285750" indent="-285750">
              <a:lnSpc>
                <a:spcPct val="104999"/>
              </a:lnSpc>
              <a:buFont typeface="Arial" panose="020B0604020202020204" pitchFamily="34" charset="0"/>
              <a:buChar char="•"/>
              <a:defRPr sz="1800" b="0" i="0" u="none" strike="noStrike" kern="0" cap="none" spc="0" baseline="0">
                <a:solidFill>
                  <a:srgbClr val="000000"/>
                </a:solidFill>
                <a:uFillTx/>
              </a:defRPr>
            </a:pPr>
            <a:r>
              <a:rPr lang="en-US" sz="2400">
                <a:solidFill>
                  <a:srgbClr val="000000"/>
                </a:solidFill>
                <a:latin typeface="Montserrat"/>
              </a:rPr>
              <a:t>What comes next &amp; how to fund it</a:t>
            </a:r>
            <a:endParaRPr lang="en-US" sz="2400"/>
          </a:p>
          <a:p>
            <a:pPr marL="0" marR="0" lvl="0" indent="0" algn="ctr"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Montserrat"/>
              <a:ea typeface="Montserrat"/>
              <a:cs typeface="Montserrat"/>
            </a:endParaRPr>
          </a:p>
        </p:txBody>
      </p:sp>
      <p:pic>
        <p:nvPicPr>
          <p:cNvPr id="58" name="Picture 57">
            <a:extLst>
              <a:ext uri="{FF2B5EF4-FFF2-40B4-BE49-F238E27FC236}">
                <a16:creationId xmlns:a16="http://schemas.microsoft.com/office/drawing/2014/main" id="{B6469D4B-6E05-A8CE-107C-E3EA6BD80B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2314" y="923327"/>
            <a:ext cx="3389670" cy="5011346"/>
          </a:xfrm>
          <a:prstGeom prst="rect">
            <a:avLst/>
          </a:prstGeom>
        </p:spPr>
      </p:pic>
    </p:spTree>
    <p:extLst>
      <p:ext uri="{BB962C8B-B14F-4D97-AF65-F5344CB8AC3E}">
        <p14:creationId xmlns:p14="http://schemas.microsoft.com/office/powerpoint/2010/main" val="840681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237744"/>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Project Collaborators</a:t>
            </a:r>
            <a:endParaRPr lang="en-US"/>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33</a:t>
            </a:fld>
            <a:endParaRPr sz="1000">
              <a:latin typeface="Montserrat" pitchFamily="2" charset="77"/>
            </a:endParaRPr>
          </a:p>
        </p:txBody>
      </p:sp>
      <p:sp>
        <p:nvSpPr>
          <p:cNvPr id="25" name="Google Shape;283;p13">
            <a:extLst>
              <a:ext uri="{FF2B5EF4-FFF2-40B4-BE49-F238E27FC236}">
                <a16:creationId xmlns:a16="http://schemas.microsoft.com/office/drawing/2014/main" id="{9EE54F37-6CD7-9E0B-C7A0-36063F0214C5}"/>
              </a:ext>
            </a:extLst>
          </p:cNvPr>
          <p:cNvSpPr txBox="1"/>
          <p:nvPr/>
        </p:nvSpPr>
        <p:spPr>
          <a:xfrm>
            <a:off x="992294" y="5213320"/>
            <a:ext cx="3584890" cy="646331"/>
          </a:xfrm>
          <a:prstGeom prst="rect">
            <a:avLst/>
          </a:prstGeom>
          <a:noFill/>
          <a:ln cap="flat">
            <a:noFill/>
          </a:ln>
        </p:spPr>
        <p:txBody>
          <a:bodyPr vert="horz" wrap="square" lIns="91440" tIns="45720" rIns="91440" bIns="45720" anchor="t" anchorCtr="0" compatLnSpc="1">
            <a:spAutoFit/>
          </a:bodyPr>
          <a:lstStyle/>
          <a:p>
            <a:pPr algn="ctr">
              <a:spcBef>
                <a:spcPts val="600"/>
              </a:spcBef>
              <a:defRPr sz="1800" b="0" i="0" u="none" strike="noStrike" kern="0" cap="none" spc="0" baseline="0">
                <a:solidFill>
                  <a:srgbClr val="000000"/>
                </a:solidFill>
                <a:uFillTx/>
              </a:defRPr>
            </a:pPr>
            <a:r>
              <a:rPr lang="en-US">
                <a:solidFill>
                  <a:srgbClr val="000000"/>
                </a:solidFill>
                <a:latin typeface="Montserrat"/>
              </a:rPr>
              <a:t>Designs, manufactures, installs, operates technology</a:t>
            </a:r>
            <a:endParaRPr lang="en-US">
              <a:solidFill>
                <a:srgbClr val="000000"/>
              </a:solidFill>
              <a:latin typeface="Montserrat"/>
              <a:ea typeface="Montserrat"/>
              <a:cs typeface="Montserrat"/>
            </a:endParaRPr>
          </a:p>
        </p:txBody>
      </p:sp>
      <p:sp>
        <p:nvSpPr>
          <p:cNvPr id="3" name="Google Shape;283;p13">
            <a:extLst>
              <a:ext uri="{FF2B5EF4-FFF2-40B4-BE49-F238E27FC236}">
                <a16:creationId xmlns:a16="http://schemas.microsoft.com/office/drawing/2014/main" id="{39EE21A3-733B-181A-00D3-987A6A4083A1}"/>
              </a:ext>
            </a:extLst>
          </p:cNvPr>
          <p:cNvSpPr txBox="1"/>
          <p:nvPr/>
        </p:nvSpPr>
        <p:spPr>
          <a:xfrm>
            <a:off x="9442064" y="3108404"/>
            <a:ext cx="1676780" cy="655738"/>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a:solidFill>
                  <a:srgbClr val="000000"/>
                </a:solidFill>
                <a:latin typeface="Montserrat"/>
              </a:rPr>
              <a:t>Distributes SRF funding </a:t>
            </a:r>
            <a:endParaRPr lang="en-US" kern="0">
              <a:solidFill>
                <a:srgbClr val="000000"/>
              </a:solidFill>
              <a:latin typeface="Montserrat"/>
              <a:ea typeface="Montserrat"/>
              <a:cs typeface="Montserrat"/>
            </a:endParaRPr>
          </a:p>
        </p:txBody>
      </p:sp>
      <p:pic>
        <p:nvPicPr>
          <p:cNvPr id="7" name="Picture 6" descr="City of Orlando vertical logo - Day Communications">
            <a:extLst>
              <a:ext uri="{FF2B5EF4-FFF2-40B4-BE49-F238E27FC236}">
                <a16:creationId xmlns:a16="http://schemas.microsoft.com/office/drawing/2014/main" id="{5AAEC877-7F48-7F39-DD32-17887ABE0D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6699" y="4320786"/>
            <a:ext cx="2212153" cy="1678281"/>
          </a:xfrm>
          <a:prstGeom prst="rect">
            <a:avLst/>
          </a:prstGeom>
        </p:spPr>
      </p:pic>
      <p:pic>
        <p:nvPicPr>
          <p:cNvPr id="8" name="Picture 7" descr="Logo de 374Water aux formats PNG transparent et SVG vectorisé">
            <a:extLst>
              <a:ext uri="{FF2B5EF4-FFF2-40B4-BE49-F238E27FC236}">
                <a16:creationId xmlns:a16="http://schemas.microsoft.com/office/drawing/2014/main" id="{40D9F97C-C53E-6997-9227-358A4B66E8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0883" y="4435752"/>
            <a:ext cx="3600445" cy="602178"/>
          </a:xfrm>
          <a:prstGeom prst="rect">
            <a:avLst/>
          </a:prstGeom>
        </p:spPr>
      </p:pic>
      <p:pic>
        <p:nvPicPr>
          <p:cNvPr id="6" name="Picture 5" descr="environmental_protection_agency-epa-logo – The Gym Doctors Inc">
            <a:extLst>
              <a:ext uri="{FF2B5EF4-FFF2-40B4-BE49-F238E27FC236}">
                <a16:creationId xmlns:a16="http://schemas.microsoft.com/office/drawing/2014/main" id="{FB41E161-B7BA-770F-0AB3-752330437C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2230" y="1072823"/>
            <a:ext cx="1789763" cy="1792585"/>
          </a:xfrm>
          <a:prstGeom prst="rect">
            <a:avLst/>
          </a:prstGeom>
        </p:spPr>
      </p:pic>
      <p:pic>
        <p:nvPicPr>
          <p:cNvPr id="9" name="Picture 8" descr="Florida Department Of Environmental Protection, Logo, Tape, Badge Transparent Png – Pngset.com">
            <a:extLst>
              <a:ext uri="{FF2B5EF4-FFF2-40B4-BE49-F238E27FC236}">
                <a16:creationId xmlns:a16="http://schemas.microsoft.com/office/drawing/2014/main" id="{0D2643AD-7256-4844-25DB-4FA74924514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9397" b="91667" l="0" r="100000"/>
                    </a14:imgEffect>
                  </a14:imgLayer>
                </a14:imgProps>
              </a:ext>
              <a:ext uri="{28A0092B-C50C-407E-A947-70E740481C1C}">
                <a14:useLocalDpi xmlns:a14="http://schemas.microsoft.com/office/drawing/2010/main"/>
              </a:ext>
            </a:extLst>
          </a:blip>
          <a:srcRect/>
          <a:stretch/>
        </p:blipFill>
        <p:spPr>
          <a:xfrm>
            <a:off x="8241650" y="928733"/>
            <a:ext cx="2039800" cy="2014038"/>
          </a:xfrm>
          <a:prstGeom prst="rect">
            <a:avLst/>
          </a:prstGeom>
        </p:spPr>
      </p:pic>
      <p:cxnSp>
        <p:nvCxnSpPr>
          <p:cNvPr id="2" name="Straight Arrow Connector 1">
            <a:extLst>
              <a:ext uri="{FF2B5EF4-FFF2-40B4-BE49-F238E27FC236}">
                <a16:creationId xmlns:a16="http://schemas.microsoft.com/office/drawing/2014/main" id="{5BA97E82-FE79-B7E4-51CE-82D7F726B45F}"/>
              </a:ext>
            </a:extLst>
          </p:cNvPr>
          <p:cNvCxnSpPr/>
          <p:nvPr/>
        </p:nvCxnSpPr>
        <p:spPr>
          <a:xfrm flipV="1">
            <a:off x="4020726" y="1882423"/>
            <a:ext cx="3811880" cy="7525"/>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4" name="Google Shape;283;p13">
            <a:extLst>
              <a:ext uri="{FF2B5EF4-FFF2-40B4-BE49-F238E27FC236}">
                <a16:creationId xmlns:a16="http://schemas.microsoft.com/office/drawing/2014/main" id="{D3BF923A-E91E-B273-86AE-7194C6FA2038}"/>
              </a:ext>
            </a:extLst>
          </p:cNvPr>
          <p:cNvSpPr txBox="1"/>
          <p:nvPr/>
        </p:nvSpPr>
        <p:spPr>
          <a:xfrm>
            <a:off x="4636835" y="1414652"/>
            <a:ext cx="2797807" cy="369332"/>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a:solidFill>
                  <a:srgbClr val="000000"/>
                </a:solidFill>
                <a:latin typeface="Montserrat"/>
              </a:rPr>
              <a:t>Provides SRF funding</a:t>
            </a:r>
            <a:endParaRPr lang="en-US"/>
          </a:p>
        </p:txBody>
      </p:sp>
      <p:sp>
        <p:nvSpPr>
          <p:cNvPr id="14" name="Google Shape;283;p13">
            <a:extLst>
              <a:ext uri="{FF2B5EF4-FFF2-40B4-BE49-F238E27FC236}">
                <a16:creationId xmlns:a16="http://schemas.microsoft.com/office/drawing/2014/main" id="{C89EC5B6-10C6-7317-7188-B924E51DB890}"/>
              </a:ext>
            </a:extLst>
          </p:cNvPr>
          <p:cNvSpPr txBox="1"/>
          <p:nvPr/>
        </p:nvSpPr>
        <p:spPr>
          <a:xfrm>
            <a:off x="4944230" y="5042810"/>
            <a:ext cx="3305584" cy="646331"/>
          </a:xfrm>
          <a:prstGeom prst="rect">
            <a:avLst/>
          </a:prstGeom>
          <a:noFill/>
          <a:ln cap="flat">
            <a:noFill/>
          </a:ln>
        </p:spPr>
        <p:txBody>
          <a:bodyPr vert="horz" wrap="square" lIns="91440" tIns="45720" rIns="91440" bIns="45720" anchor="t" anchorCtr="0" compatLnSpc="1">
            <a:spAutoFit/>
          </a:bodyPr>
          <a:lstStyle/>
          <a:p>
            <a:pPr algn="ctr">
              <a:spcBef>
                <a:spcPts val="600"/>
              </a:spcBef>
              <a:defRPr sz="1800" b="0" i="0" u="none" strike="noStrike" kern="0" cap="none" spc="0" baseline="0">
                <a:solidFill>
                  <a:srgbClr val="000000"/>
                </a:solidFill>
                <a:uFillTx/>
              </a:defRPr>
            </a:pPr>
            <a:r>
              <a:rPr lang="en-US">
                <a:solidFill>
                  <a:srgbClr val="000000"/>
                </a:solidFill>
                <a:latin typeface="Montserrat"/>
              </a:rPr>
              <a:t>Hosts 374Water's technology on-site </a:t>
            </a:r>
            <a:endParaRPr lang="en-US" kern="0">
              <a:solidFill>
                <a:srgbClr val="000000"/>
              </a:solidFill>
              <a:latin typeface="Montserrat"/>
              <a:ea typeface="Montserrat"/>
              <a:cs typeface="Montserrat"/>
            </a:endParaRPr>
          </a:p>
        </p:txBody>
      </p:sp>
      <p:sp>
        <p:nvSpPr>
          <p:cNvPr id="15" name="Google Shape;283;p13">
            <a:extLst>
              <a:ext uri="{FF2B5EF4-FFF2-40B4-BE49-F238E27FC236}">
                <a16:creationId xmlns:a16="http://schemas.microsoft.com/office/drawing/2014/main" id="{640F14BC-C27E-B23C-FAE4-8B77254AFBE1}"/>
              </a:ext>
            </a:extLst>
          </p:cNvPr>
          <p:cNvSpPr txBox="1"/>
          <p:nvPr/>
        </p:nvSpPr>
        <p:spPr>
          <a:xfrm>
            <a:off x="5345018" y="3004878"/>
            <a:ext cx="1489955" cy="646331"/>
          </a:xfrm>
          <a:prstGeom prst="rect">
            <a:avLst/>
          </a:prstGeom>
          <a:noFill/>
          <a:ln cap="flat">
            <a:noFill/>
          </a:ln>
        </p:spPr>
        <p:txBody>
          <a:bodyPr vert="horz" wrap="square" lIns="91440" tIns="45720" rIns="91440" bIns="45720" anchor="t" anchorCtr="0" compatLnSpc="1">
            <a:spAutoFit/>
          </a:bodyPr>
          <a:lstStyle/>
          <a:p>
            <a:pPr algn="ctr">
              <a:spcBef>
                <a:spcPts val="600"/>
              </a:spcBef>
              <a:defRPr sz="1800" b="0" i="0" u="none" strike="noStrike" kern="0" cap="none" spc="0" baseline="0">
                <a:solidFill>
                  <a:srgbClr val="000000"/>
                </a:solidFill>
                <a:uFillTx/>
              </a:defRPr>
            </a:pPr>
            <a:r>
              <a:rPr lang="en-US">
                <a:solidFill>
                  <a:srgbClr val="000000"/>
                </a:solidFill>
                <a:latin typeface="Montserrat"/>
              </a:rPr>
              <a:t>Shares data</a:t>
            </a:r>
            <a:endParaRPr lang="en-US"/>
          </a:p>
        </p:txBody>
      </p:sp>
      <p:cxnSp>
        <p:nvCxnSpPr>
          <p:cNvPr id="16" name="Straight Arrow Connector 15">
            <a:extLst>
              <a:ext uri="{FF2B5EF4-FFF2-40B4-BE49-F238E27FC236}">
                <a16:creationId xmlns:a16="http://schemas.microsoft.com/office/drawing/2014/main" id="{A6B15955-231A-6E59-1402-71502AA21E6E}"/>
              </a:ext>
            </a:extLst>
          </p:cNvPr>
          <p:cNvCxnSpPr>
            <a:cxnSpLocks/>
          </p:cNvCxnSpPr>
          <p:nvPr/>
        </p:nvCxnSpPr>
        <p:spPr>
          <a:xfrm flipH="1" flipV="1">
            <a:off x="3488267" y="2665123"/>
            <a:ext cx="4748857" cy="203011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8" name="Google Shape;283;p13">
            <a:extLst>
              <a:ext uri="{FF2B5EF4-FFF2-40B4-BE49-F238E27FC236}">
                <a16:creationId xmlns:a16="http://schemas.microsoft.com/office/drawing/2014/main" id="{B9ED47C8-9058-0D6F-3E52-D185348F48E3}"/>
              </a:ext>
            </a:extLst>
          </p:cNvPr>
          <p:cNvSpPr txBox="1"/>
          <p:nvPr/>
        </p:nvSpPr>
        <p:spPr>
          <a:xfrm>
            <a:off x="1715138" y="3327578"/>
            <a:ext cx="1042162" cy="723275"/>
          </a:xfrm>
          <a:prstGeom prst="rect">
            <a:avLst/>
          </a:prstGeom>
          <a:noFill/>
          <a:ln cap="flat">
            <a:noFill/>
          </a:ln>
        </p:spPr>
        <p:txBody>
          <a:bodyPr vert="horz" wrap="square" lIns="91440" tIns="45720" rIns="91440" bIns="45720" anchor="t" anchorCtr="0" compatLnSpc="1">
            <a:spAutoFit/>
          </a:bodyPr>
          <a:lstStyle/>
          <a:p>
            <a:pPr algn="ctr">
              <a:spcBef>
                <a:spcPts val="600"/>
              </a:spcBef>
              <a:defRPr sz="1800" b="0" i="0" u="none" strike="noStrike" kern="0" cap="none" spc="0" baseline="0">
                <a:solidFill>
                  <a:srgbClr val="000000"/>
                </a:solidFill>
                <a:uFillTx/>
              </a:defRPr>
            </a:pPr>
            <a:r>
              <a:rPr lang="en-US">
                <a:solidFill>
                  <a:srgbClr val="000000"/>
                </a:solidFill>
                <a:latin typeface="Montserrat"/>
              </a:rPr>
              <a:t>Shares </a:t>
            </a:r>
            <a:endParaRPr lang="en-US">
              <a:solidFill>
                <a:srgbClr val="000000"/>
              </a:solidFill>
              <a:latin typeface="Aptos" panose="02110004020202020204"/>
            </a:endParaRPr>
          </a:p>
          <a:p>
            <a:pPr algn="ctr">
              <a:spcBef>
                <a:spcPts val="600"/>
              </a:spcBef>
              <a:defRPr sz="1800" b="0" i="0" u="none" strike="noStrike" kern="0" cap="none" spc="0" baseline="0">
                <a:solidFill>
                  <a:srgbClr val="000000"/>
                </a:solidFill>
                <a:uFillTx/>
              </a:defRPr>
            </a:pPr>
            <a:r>
              <a:rPr lang="en-US">
                <a:solidFill>
                  <a:srgbClr val="000000"/>
                </a:solidFill>
                <a:latin typeface="Montserrat"/>
              </a:rPr>
              <a:t>data</a:t>
            </a:r>
            <a:endParaRPr lang="en-US"/>
          </a:p>
        </p:txBody>
      </p:sp>
      <p:cxnSp>
        <p:nvCxnSpPr>
          <p:cNvPr id="19" name="Straight Arrow Connector 18">
            <a:extLst>
              <a:ext uri="{FF2B5EF4-FFF2-40B4-BE49-F238E27FC236}">
                <a16:creationId xmlns:a16="http://schemas.microsoft.com/office/drawing/2014/main" id="{2053468D-145C-2F86-CB9B-6898BF83C983}"/>
              </a:ext>
            </a:extLst>
          </p:cNvPr>
          <p:cNvCxnSpPr>
            <a:cxnSpLocks/>
          </p:cNvCxnSpPr>
          <p:nvPr/>
        </p:nvCxnSpPr>
        <p:spPr>
          <a:xfrm flipH="1" flipV="1">
            <a:off x="4993453" y="4885269"/>
            <a:ext cx="3139250" cy="39509"/>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1D731E5-2BC1-6C8C-D2B0-8BE66117C895}"/>
              </a:ext>
            </a:extLst>
          </p:cNvPr>
          <p:cNvCxnSpPr>
            <a:cxnSpLocks/>
          </p:cNvCxnSpPr>
          <p:nvPr/>
        </p:nvCxnSpPr>
        <p:spPr>
          <a:xfrm>
            <a:off x="9198091" y="2949696"/>
            <a:ext cx="11291" cy="1269055"/>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7E6376FB-22A4-3BC6-F431-FC28A4458DA9}"/>
              </a:ext>
            </a:extLst>
          </p:cNvPr>
          <p:cNvCxnSpPr>
            <a:cxnSpLocks/>
          </p:cNvCxnSpPr>
          <p:nvPr/>
        </p:nvCxnSpPr>
        <p:spPr>
          <a:xfrm flipV="1">
            <a:off x="2682990" y="3051296"/>
            <a:ext cx="11291" cy="1269055"/>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5958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34</a:t>
            </a:fld>
            <a:endParaRPr sz="1000">
              <a:latin typeface="Montserrat" pitchFamily="2" charset="77"/>
            </a:endParaRPr>
          </a:p>
        </p:txBody>
      </p:sp>
      <p:sp>
        <p:nvSpPr>
          <p:cNvPr id="7" name="Google Shape;342;p7">
            <a:extLst>
              <a:ext uri="{FF2B5EF4-FFF2-40B4-BE49-F238E27FC236}">
                <a16:creationId xmlns:a16="http://schemas.microsoft.com/office/drawing/2014/main" id="{84439F6B-6E97-67E4-537A-2CAEE28E65EC}"/>
              </a:ext>
            </a:extLst>
          </p:cNvPr>
          <p:cNvSpPr txBox="1">
            <a:spLocks/>
          </p:cNvSpPr>
          <p:nvPr/>
        </p:nvSpPr>
        <p:spPr>
          <a:xfrm>
            <a:off x="330799" y="237744"/>
            <a:ext cx="11406523" cy="434100"/>
          </a:xfrm>
          <a:prstGeom prst="rect">
            <a:avLst/>
          </a:prstGeom>
          <a:noFill/>
          <a:ln>
            <a:noFill/>
          </a:ln>
        </p:spPr>
        <p:txBody>
          <a:bodyPr spcFirstLastPara="1" vert="horz" wrap="square" lIns="91425" tIns="45700" rIns="91425" bIns="45700" anchor="t" anchorCtr="0" compatLnSpc="1">
            <a:noAutofit/>
          </a:bodyPr>
          <a:lstStyle>
            <a:lvl1pPr marL="0" marR="0" lvl="0" indent="0" algn="l" defTabSz="914400" rtl="0" fontAlgn="auto" hangingPunct="1">
              <a:lnSpc>
                <a:spcPct val="90000"/>
              </a:lnSpc>
              <a:spcBef>
                <a:spcPts val="0"/>
              </a:spcBef>
              <a:spcAft>
                <a:spcPts val="0"/>
              </a:spcAft>
              <a:buClr>
                <a:schemeClr val="dk1"/>
              </a:buClr>
              <a:buSzPts val="1800"/>
              <a:buFont typeface="Montserrat Medium"/>
              <a:buNone/>
              <a:tabLst/>
              <a:defRPr lang="en-US" sz="2000" b="0" i="0" u="none" strike="noStrike" kern="1200" cap="none" spc="0" baseline="0">
                <a:solidFill>
                  <a:srgbClr val="002060"/>
                </a:solidFill>
                <a:uFillTx/>
                <a:latin typeface="Montserrat Medium"/>
                <a:ea typeface="Montserrat Medium"/>
                <a:cs typeface="Montserrat Medium"/>
                <a:sym typeface="Montserrat Medium"/>
              </a:defRPr>
            </a:lvl1pPr>
            <a:lvl2pPr marR="0" lvl="1"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297" b="0" i="0" u="none" strike="noStrike" cap="none">
                <a:solidFill>
                  <a:srgbClr val="000000"/>
                </a:solidFill>
                <a:latin typeface="Arial"/>
                <a:ea typeface="Arial"/>
                <a:cs typeface="Arial"/>
                <a:sym typeface="Arial"/>
              </a:defRPr>
            </a:lvl9pPr>
          </a:lstStyle>
          <a:p>
            <a:r>
              <a:rPr lang="en-US" sz="2200">
                <a:latin typeface="Montserrat SemiBold"/>
                <a:sym typeface="Montserrat"/>
              </a:rPr>
              <a:t>SRFs in an age of innovation</a:t>
            </a:r>
            <a:endParaRPr lang="en-US"/>
          </a:p>
        </p:txBody>
      </p:sp>
      <p:sp>
        <p:nvSpPr>
          <p:cNvPr id="9" name="Google Shape;283;p13">
            <a:extLst>
              <a:ext uri="{FF2B5EF4-FFF2-40B4-BE49-F238E27FC236}">
                <a16:creationId xmlns:a16="http://schemas.microsoft.com/office/drawing/2014/main" id="{49547C8D-0DB1-EE91-FAEF-15B6E122F18E}"/>
              </a:ext>
            </a:extLst>
          </p:cNvPr>
          <p:cNvSpPr txBox="1"/>
          <p:nvPr/>
        </p:nvSpPr>
        <p:spPr>
          <a:xfrm>
            <a:off x="329318" y="1137438"/>
            <a:ext cx="9828220" cy="400110"/>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sz="2000">
                <a:solidFill>
                  <a:srgbClr val="000000"/>
                </a:solidFill>
                <a:latin typeface="Montserrat"/>
              </a:rPr>
              <a:t>Main project enablers:</a:t>
            </a:r>
            <a:endParaRPr lang="en-US" sz="2000"/>
          </a:p>
        </p:txBody>
      </p:sp>
      <p:sp>
        <p:nvSpPr>
          <p:cNvPr id="10" name="Google Shape;283;p13">
            <a:extLst>
              <a:ext uri="{FF2B5EF4-FFF2-40B4-BE49-F238E27FC236}">
                <a16:creationId xmlns:a16="http://schemas.microsoft.com/office/drawing/2014/main" id="{D91732DF-913B-15AC-11F1-C46161EE62A4}"/>
              </a:ext>
            </a:extLst>
          </p:cNvPr>
          <p:cNvSpPr txBox="1"/>
          <p:nvPr/>
        </p:nvSpPr>
        <p:spPr>
          <a:xfrm>
            <a:off x="329318" y="1715508"/>
            <a:ext cx="8006427" cy="4231928"/>
          </a:xfrm>
          <a:prstGeom prst="rect">
            <a:avLst/>
          </a:prstGeom>
          <a:noFill/>
          <a:ln cap="flat">
            <a:noFill/>
          </a:ln>
        </p:spPr>
        <p:txBody>
          <a:bodyPr vert="horz" wrap="square" lIns="91440" tIns="45720" rIns="91440" bIns="45720" anchor="t" anchorCtr="0" compatLnSpc="1">
            <a:spAutoFit/>
          </a:bodyPr>
          <a:lstStyle/>
          <a:p>
            <a:pPr marL="285750" indent="-285750">
              <a:spcBef>
                <a:spcPts val="600"/>
              </a:spcBef>
              <a:buFont typeface="Arial"/>
              <a:buChar char="•"/>
              <a:defRPr sz="1800" b="0" i="0" u="none" strike="noStrike" kern="0" cap="none" spc="0" baseline="0">
                <a:solidFill>
                  <a:srgbClr val="000000"/>
                </a:solidFill>
                <a:uFillTx/>
              </a:defRPr>
            </a:pPr>
            <a:r>
              <a:rPr lang="en-US" b="1">
                <a:solidFill>
                  <a:srgbClr val="000000"/>
                </a:solidFill>
                <a:latin typeface="Montserrat"/>
              </a:rPr>
              <a:t>The City of Orlando: </a:t>
            </a:r>
            <a:r>
              <a:rPr lang="en-US">
                <a:solidFill>
                  <a:srgbClr val="000000"/>
                </a:solidFill>
                <a:latin typeface="Montserrat"/>
              </a:rPr>
              <a:t>is uniquely committed to R&amp;D and innovating, some examples: </a:t>
            </a:r>
            <a:endParaRPr lang="en-US" kern="0">
              <a:solidFill>
                <a:srgbClr val="000000"/>
              </a:solidFill>
              <a:latin typeface="Aptos" panose="02110004020202020204"/>
            </a:endParaRPr>
          </a:p>
          <a:p>
            <a:pPr marL="742950" lvl="1" indent="-285750">
              <a:spcBef>
                <a:spcPts val="600"/>
              </a:spcBef>
              <a:buFont typeface="Courier New"/>
              <a:buChar char="o"/>
              <a:defRPr sz="1800" b="0" i="0" u="none" strike="noStrike" kern="0" cap="none" spc="0" baseline="0">
                <a:solidFill>
                  <a:srgbClr val="000000"/>
                </a:solidFill>
                <a:uFillTx/>
              </a:defRPr>
            </a:pPr>
            <a:r>
              <a:rPr lang="en-US" kern="0">
                <a:solidFill>
                  <a:srgbClr val="000000"/>
                </a:solidFill>
                <a:latin typeface="Montserrat"/>
              </a:rPr>
              <a:t>Water </a:t>
            </a:r>
            <a:r>
              <a:rPr lang="en-US" kern="0" err="1">
                <a:solidFill>
                  <a:srgbClr val="000000"/>
                </a:solidFill>
                <a:latin typeface="Montserrat"/>
              </a:rPr>
              <a:t>Conserv</a:t>
            </a:r>
            <a:r>
              <a:rPr lang="en-US" kern="0">
                <a:solidFill>
                  <a:srgbClr val="000000"/>
                </a:solidFill>
                <a:latin typeface="Montserrat"/>
              </a:rPr>
              <a:t> II facility: "Zero Discharge" method </a:t>
            </a:r>
            <a:endParaRPr lang="en-US" kern="0">
              <a:solidFill>
                <a:srgbClr val="000000"/>
              </a:solidFill>
              <a:latin typeface="Aptos" panose="02110004020202020204"/>
            </a:endParaRPr>
          </a:p>
          <a:p>
            <a:pPr marL="742950" lvl="1" indent="-285750">
              <a:spcBef>
                <a:spcPts val="600"/>
              </a:spcBef>
              <a:buFont typeface="Courier New"/>
              <a:buChar char="o"/>
              <a:defRPr sz="1800" b="0" i="0" u="none" strike="noStrike" kern="0" cap="none" spc="0" baseline="0">
                <a:solidFill>
                  <a:srgbClr val="000000"/>
                </a:solidFill>
                <a:uFillTx/>
              </a:defRPr>
            </a:pPr>
            <a:r>
              <a:rPr lang="en-US" kern="0">
                <a:solidFill>
                  <a:srgbClr val="000000"/>
                </a:solidFill>
                <a:latin typeface="Montserrat"/>
              </a:rPr>
              <a:t>Iron Bridge Wetlands: polishes effluent, supports aquatic plants &amp; wildlife</a:t>
            </a:r>
            <a:endParaRPr lang="en-US" kern="0">
              <a:solidFill>
                <a:srgbClr val="000000"/>
              </a:solidFill>
              <a:latin typeface="Aptos" panose="02110004020202020204"/>
            </a:endParaRPr>
          </a:p>
          <a:p>
            <a:pPr lvl="1">
              <a:spcBef>
                <a:spcPts val="600"/>
              </a:spcBef>
              <a:defRPr sz="1800" b="0" i="0" u="none" strike="noStrike" kern="0" cap="none" spc="0" baseline="0">
                <a:solidFill>
                  <a:srgbClr val="000000"/>
                </a:solidFill>
                <a:uFillTx/>
              </a:defRPr>
            </a:pPr>
            <a:endParaRPr lang="en-US" kern="0">
              <a:solidFill>
                <a:srgbClr val="000000"/>
              </a:solidFill>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b="1" kern="0">
                <a:solidFill>
                  <a:srgbClr val="000000"/>
                </a:solidFill>
                <a:latin typeface="Montserrat"/>
              </a:rPr>
              <a:t>SRF Funding: </a:t>
            </a:r>
            <a:r>
              <a:rPr lang="en-US" kern="0">
                <a:solidFill>
                  <a:srgbClr val="000000"/>
                </a:solidFill>
                <a:latin typeface="Montserrat"/>
              </a:rPr>
              <a:t>funds ---&gt; demo (or permanently install) new technologies ---&gt; less risk of large expenditures on new tech</a:t>
            </a:r>
          </a:p>
          <a:p>
            <a:pPr>
              <a:spcBef>
                <a:spcPts val="600"/>
              </a:spcBef>
              <a:defRPr sz="1800" b="0" i="0" u="none" strike="noStrike" kern="0" cap="none" spc="0" baseline="0">
                <a:solidFill>
                  <a:srgbClr val="000000"/>
                </a:solidFill>
                <a:uFillTx/>
              </a:defRPr>
            </a:pPr>
            <a:endParaRPr lang="en-US" kern="0">
              <a:solidFill>
                <a:srgbClr val="000000"/>
              </a:solidFill>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b="1" kern="0">
                <a:solidFill>
                  <a:srgbClr val="000000"/>
                </a:solidFill>
                <a:latin typeface="Montserrat"/>
              </a:rPr>
              <a:t>Policy: </a:t>
            </a:r>
            <a:r>
              <a:rPr lang="en-US" kern="0">
                <a:solidFill>
                  <a:srgbClr val="000000"/>
                </a:solidFill>
                <a:latin typeface="Montserrat"/>
              </a:rPr>
              <a:t>increased stringency on nutrient loading and contaminant removal support companies with innovative wastewater treatment tech</a:t>
            </a:r>
          </a:p>
          <a:p>
            <a:pPr marL="285750" indent="-285750">
              <a:spcBef>
                <a:spcPts val="600"/>
              </a:spcBef>
              <a:buFont typeface="Arial"/>
              <a:buChar char="•"/>
              <a:defRPr sz="1800" b="0" i="0" u="none" strike="noStrike" kern="0" cap="none" spc="0" baseline="0">
                <a:solidFill>
                  <a:srgbClr val="000000"/>
                </a:solidFill>
                <a:uFillTx/>
              </a:defRPr>
            </a:pPr>
            <a:endParaRPr lang="en-US" kern="0">
              <a:solidFill>
                <a:srgbClr val="000000"/>
              </a:solidFill>
              <a:latin typeface="Montserrat"/>
            </a:endParaRPr>
          </a:p>
        </p:txBody>
      </p:sp>
      <p:pic>
        <p:nvPicPr>
          <p:cNvPr id="11" name="Picture 10" descr="An aerial view of a large area&#10;&#10;Description automatically generated">
            <a:extLst>
              <a:ext uri="{FF2B5EF4-FFF2-40B4-BE49-F238E27FC236}">
                <a16:creationId xmlns:a16="http://schemas.microsoft.com/office/drawing/2014/main" id="{D4077A0D-D812-1167-7DF9-8BCC920895A2}"/>
              </a:ext>
            </a:extLst>
          </p:cNvPr>
          <p:cNvPicPr>
            <a:picLocks noChangeAspect="1"/>
          </p:cNvPicPr>
          <p:nvPr/>
        </p:nvPicPr>
        <p:blipFill>
          <a:blip r:embed="rId3" cstate="email">
            <a:extLst>
              <a:ext uri="{28A0092B-C50C-407E-A947-70E740481C1C}">
                <a14:useLocalDpi xmlns:a14="http://schemas.microsoft.com/office/drawing/2010/main"/>
              </a:ext>
            </a:extLst>
          </a:blip>
          <a:srcRect l="-660" r="-202"/>
          <a:stretch/>
        </p:blipFill>
        <p:spPr>
          <a:xfrm>
            <a:off x="7899387" y="1139879"/>
            <a:ext cx="3393488" cy="1906535"/>
          </a:xfrm>
          <a:prstGeom prst="rect">
            <a:avLst/>
          </a:prstGeom>
        </p:spPr>
      </p:pic>
      <p:pic>
        <p:nvPicPr>
          <p:cNvPr id="12" name="Picture 11" descr="r/orlando - Orlando Wetlands Park is absolutely gorgeous">
            <a:extLst>
              <a:ext uri="{FF2B5EF4-FFF2-40B4-BE49-F238E27FC236}">
                <a16:creationId xmlns:a16="http://schemas.microsoft.com/office/drawing/2014/main" id="{652188B4-F69D-3D04-2491-9D207CB3ED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65931" y="3428999"/>
            <a:ext cx="2723932" cy="2058277"/>
          </a:xfrm>
          <a:prstGeom prst="rect">
            <a:avLst/>
          </a:prstGeom>
        </p:spPr>
      </p:pic>
      <p:sp>
        <p:nvSpPr>
          <p:cNvPr id="13" name="Google Shape;283;p13">
            <a:extLst>
              <a:ext uri="{FF2B5EF4-FFF2-40B4-BE49-F238E27FC236}">
                <a16:creationId xmlns:a16="http://schemas.microsoft.com/office/drawing/2014/main" id="{9A79971D-DC21-9605-DC5D-B483AD7613F9}"/>
              </a:ext>
            </a:extLst>
          </p:cNvPr>
          <p:cNvSpPr txBox="1"/>
          <p:nvPr/>
        </p:nvSpPr>
        <p:spPr>
          <a:xfrm>
            <a:off x="8527386" y="5499231"/>
            <a:ext cx="2760015" cy="276999"/>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sz="1200">
                <a:solidFill>
                  <a:srgbClr val="000000"/>
                </a:solidFill>
                <a:latin typeface="Montserrat"/>
              </a:rPr>
              <a:t>Iron Bridge Wetlands</a:t>
            </a:r>
            <a:endParaRPr lang="en-US" sz="1200"/>
          </a:p>
        </p:txBody>
      </p:sp>
      <p:sp>
        <p:nvSpPr>
          <p:cNvPr id="14" name="Google Shape;283;p13">
            <a:extLst>
              <a:ext uri="{FF2B5EF4-FFF2-40B4-BE49-F238E27FC236}">
                <a16:creationId xmlns:a16="http://schemas.microsoft.com/office/drawing/2014/main" id="{F2CA1EB8-EA87-F987-8569-35B3025B6F99}"/>
              </a:ext>
            </a:extLst>
          </p:cNvPr>
          <p:cNvSpPr txBox="1"/>
          <p:nvPr/>
        </p:nvSpPr>
        <p:spPr>
          <a:xfrm>
            <a:off x="7896763" y="3046816"/>
            <a:ext cx="3232981" cy="276999"/>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sz="1200">
                <a:solidFill>
                  <a:srgbClr val="000000"/>
                </a:solidFill>
                <a:latin typeface="Montserrat"/>
              </a:rPr>
              <a:t>Water Conserv II infiltration Basins</a:t>
            </a:r>
            <a:endParaRPr lang="en-US"/>
          </a:p>
        </p:txBody>
      </p:sp>
    </p:spTree>
    <p:extLst>
      <p:ext uri="{BB962C8B-B14F-4D97-AF65-F5344CB8AC3E}">
        <p14:creationId xmlns:p14="http://schemas.microsoft.com/office/powerpoint/2010/main" val="4267113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237744"/>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Project Motivation &amp; Goals</a:t>
            </a:r>
            <a:endParaRPr lang="en-US"/>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35</a:t>
            </a:fld>
            <a:endParaRPr sz="1000">
              <a:latin typeface="Montserrat" pitchFamily="2" charset="77"/>
            </a:endParaRPr>
          </a:p>
        </p:txBody>
      </p:sp>
      <p:sp>
        <p:nvSpPr>
          <p:cNvPr id="16" name="Google Shape;283;p13">
            <a:extLst>
              <a:ext uri="{FF2B5EF4-FFF2-40B4-BE49-F238E27FC236}">
                <a16:creationId xmlns:a16="http://schemas.microsoft.com/office/drawing/2014/main" id="{4B0658F1-4F78-2614-087A-F28AE4A431F1}"/>
              </a:ext>
            </a:extLst>
          </p:cNvPr>
          <p:cNvSpPr txBox="1"/>
          <p:nvPr/>
        </p:nvSpPr>
        <p:spPr>
          <a:xfrm>
            <a:off x="331957" y="1120263"/>
            <a:ext cx="4879752" cy="923330"/>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b="1">
                <a:solidFill>
                  <a:srgbClr val="000000"/>
                </a:solidFill>
                <a:latin typeface="Montserrat"/>
              </a:rPr>
              <a:t>Goal 1: </a:t>
            </a:r>
            <a:r>
              <a:rPr lang="en-US">
                <a:solidFill>
                  <a:srgbClr val="000000"/>
                </a:solidFill>
                <a:latin typeface="Montserrat"/>
              </a:rPr>
              <a:t>implement an all-weather solution that reduces dependence on land application</a:t>
            </a:r>
            <a:endParaRPr lang="en-US">
              <a:latin typeface="Montserrat"/>
            </a:endParaRPr>
          </a:p>
        </p:txBody>
      </p:sp>
      <p:sp>
        <p:nvSpPr>
          <p:cNvPr id="18" name="Google Shape;283;p13">
            <a:extLst>
              <a:ext uri="{FF2B5EF4-FFF2-40B4-BE49-F238E27FC236}">
                <a16:creationId xmlns:a16="http://schemas.microsoft.com/office/drawing/2014/main" id="{E707B562-BF6D-96CA-7CEB-C61493F5FBD6}"/>
              </a:ext>
            </a:extLst>
          </p:cNvPr>
          <p:cNvSpPr txBox="1"/>
          <p:nvPr/>
        </p:nvSpPr>
        <p:spPr>
          <a:xfrm>
            <a:off x="5862915" y="1120700"/>
            <a:ext cx="4682684" cy="925731"/>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b="1">
                <a:solidFill>
                  <a:srgbClr val="000000"/>
                </a:solidFill>
                <a:latin typeface="Montserrat"/>
              </a:rPr>
              <a:t>Goal 2: </a:t>
            </a:r>
            <a:r>
              <a:rPr lang="en-US">
                <a:solidFill>
                  <a:srgbClr val="000000"/>
                </a:solidFill>
                <a:latin typeface="Montserrat"/>
              </a:rPr>
              <a:t>eliminate PFAS from the treatment residuals needing management</a:t>
            </a:r>
            <a:endParaRPr lang="en-US">
              <a:latin typeface="Montserrat"/>
            </a:endParaRPr>
          </a:p>
        </p:txBody>
      </p:sp>
      <p:sp>
        <p:nvSpPr>
          <p:cNvPr id="24" name="Google Shape;283;p13">
            <a:extLst>
              <a:ext uri="{FF2B5EF4-FFF2-40B4-BE49-F238E27FC236}">
                <a16:creationId xmlns:a16="http://schemas.microsoft.com/office/drawing/2014/main" id="{85EED51A-0A27-1B0F-0013-716C23A9ABAC}"/>
              </a:ext>
            </a:extLst>
          </p:cNvPr>
          <p:cNvSpPr txBox="1"/>
          <p:nvPr/>
        </p:nvSpPr>
        <p:spPr>
          <a:xfrm>
            <a:off x="330205" y="2155422"/>
            <a:ext cx="4879644" cy="923330"/>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b="1">
                <a:solidFill>
                  <a:srgbClr val="000000"/>
                </a:solidFill>
                <a:ea typeface="+mn-lt"/>
                <a:cs typeface="+mn-lt"/>
              </a:rPr>
              <a:t>Why? </a:t>
            </a:r>
            <a:r>
              <a:rPr lang="en-US">
                <a:solidFill>
                  <a:srgbClr val="000000"/>
                </a:solidFill>
                <a:latin typeface="Montserrat"/>
              </a:rPr>
              <a:t>SB 712 restricts biosolids  land application when groundwater is within 2 feet of the surface</a:t>
            </a:r>
            <a:endParaRPr lang="en-US">
              <a:latin typeface="Aptos" panose="02110004020202020204"/>
            </a:endParaRPr>
          </a:p>
        </p:txBody>
      </p:sp>
      <p:sp>
        <p:nvSpPr>
          <p:cNvPr id="4" name="Google Shape;283;p13">
            <a:extLst>
              <a:ext uri="{FF2B5EF4-FFF2-40B4-BE49-F238E27FC236}">
                <a16:creationId xmlns:a16="http://schemas.microsoft.com/office/drawing/2014/main" id="{6F68C980-EB2D-2938-811B-6C2ADFCD8B41}"/>
              </a:ext>
            </a:extLst>
          </p:cNvPr>
          <p:cNvSpPr txBox="1"/>
          <p:nvPr/>
        </p:nvSpPr>
        <p:spPr>
          <a:xfrm>
            <a:off x="3047127" y="3417402"/>
            <a:ext cx="1738146" cy="2031325"/>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a:solidFill>
                  <a:srgbClr val="000000"/>
                </a:solidFill>
                <a:latin typeface="Montserrat"/>
              </a:rPr>
              <a:t>Florida's Large groundwater network &amp; wet weather ---&gt; frequent restrictions </a:t>
            </a:r>
            <a:endParaRPr lang="en-US"/>
          </a:p>
        </p:txBody>
      </p:sp>
      <p:sp>
        <p:nvSpPr>
          <p:cNvPr id="21" name="Google Shape;283;p13">
            <a:extLst>
              <a:ext uri="{FF2B5EF4-FFF2-40B4-BE49-F238E27FC236}">
                <a16:creationId xmlns:a16="http://schemas.microsoft.com/office/drawing/2014/main" id="{EAA85DFE-82A2-6FD8-FDF2-52815BF73973}"/>
              </a:ext>
            </a:extLst>
          </p:cNvPr>
          <p:cNvSpPr txBox="1"/>
          <p:nvPr/>
        </p:nvSpPr>
        <p:spPr>
          <a:xfrm>
            <a:off x="8723590" y="3190800"/>
            <a:ext cx="2838009" cy="2462213"/>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a:solidFill>
                  <a:srgbClr val="000000"/>
                </a:solidFill>
                <a:latin typeface="Montserrat"/>
              </a:rPr>
              <a:t>PFAS levels in surface water around FL can be very high (&gt;50 ppt)</a:t>
            </a:r>
            <a:endParaRPr lang="en-US">
              <a:solidFill>
                <a:srgbClr val="000000"/>
              </a:solidFill>
              <a:latin typeface="Aptos" panose="02110004020202020204"/>
            </a:endParaRPr>
          </a:p>
          <a:p>
            <a:pPr>
              <a:spcBef>
                <a:spcPts val="600"/>
              </a:spcBef>
              <a:defRPr sz="1800" b="0" i="0" u="none" strike="noStrike" kern="0" cap="none" spc="0" baseline="0">
                <a:solidFill>
                  <a:srgbClr val="000000"/>
                </a:solidFill>
                <a:uFillTx/>
              </a:defRPr>
            </a:pPr>
            <a:endParaRPr lang="en-US">
              <a:latin typeface="Montserrat"/>
            </a:endParaRPr>
          </a:p>
          <a:p>
            <a:pPr>
              <a:spcBef>
                <a:spcPts val="600"/>
              </a:spcBef>
              <a:defRPr sz="1800" b="0" i="0" u="none" strike="noStrike" kern="0" cap="none" spc="0" baseline="0">
                <a:solidFill>
                  <a:srgbClr val="000000"/>
                </a:solidFill>
                <a:uFillTx/>
              </a:defRPr>
            </a:pPr>
            <a:r>
              <a:rPr lang="en-US">
                <a:latin typeface="Montserrat"/>
              </a:rPr>
              <a:t>Proactive measures to reduce impact of WWTP effluents &amp; residuals is vital</a:t>
            </a:r>
          </a:p>
        </p:txBody>
      </p:sp>
      <p:sp>
        <p:nvSpPr>
          <p:cNvPr id="29" name="TextBox 28">
            <a:extLst>
              <a:ext uri="{FF2B5EF4-FFF2-40B4-BE49-F238E27FC236}">
                <a16:creationId xmlns:a16="http://schemas.microsoft.com/office/drawing/2014/main" id="{A329895A-B7F0-B5BC-BE81-AB8A05967AE9}"/>
              </a:ext>
            </a:extLst>
          </p:cNvPr>
          <p:cNvSpPr txBox="1"/>
          <p:nvPr/>
        </p:nvSpPr>
        <p:spPr>
          <a:xfrm>
            <a:off x="6337300" y="6213475"/>
            <a:ext cx="1863725"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i="1">
                <a:latin typeface="Roboto"/>
                <a:ea typeface="Roboto"/>
                <a:cs typeface="Roboto"/>
                <a:hlinkClick r:id="rId3"/>
              </a:rPr>
              <a:t>ACS EST Water 2024, 4, 10, 4343-4355</a:t>
            </a:r>
            <a:endParaRPr lang="en-US" sz="700">
              <a:latin typeface="Roboto"/>
              <a:ea typeface="Roboto"/>
              <a:cs typeface="Roboto"/>
            </a:endParaRPr>
          </a:p>
        </p:txBody>
      </p:sp>
      <p:sp>
        <p:nvSpPr>
          <p:cNvPr id="26" name="Google Shape;283;p13">
            <a:extLst>
              <a:ext uri="{FF2B5EF4-FFF2-40B4-BE49-F238E27FC236}">
                <a16:creationId xmlns:a16="http://schemas.microsoft.com/office/drawing/2014/main" id="{98630CB2-C266-B0D7-7E97-F088A9BDD065}"/>
              </a:ext>
            </a:extLst>
          </p:cNvPr>
          <p:cNvSpPr txBox="1"/>
          <p:nvPr/>
        </p:nvSpPr>
        <p:spPr>
          <a:xfrm>
            <a:off x="5880104" y="2155422"/>
            <a:ext cx="4879644" cy="923330"/>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b="1">
                <a:solidFill>
                  <a:srgbClr val="000000"/>
                </a:solidFill>
                <a:ea typeface="+mn-lt"/>
                <a:cs typeface="+mn-lt"/>
              </a:rPr>
              <a:t>Why? </a:t>
            </a:r>
            <a:r>
              <a:rPr lang="en-US">
                <a:solidFill>
                  <a:srgbClr val="000000"/>
                </a:solidFill>
                <a:latin typeface="Montserrat"/>
              </a:rPr>
              <a:t>Proactive measure in response to potential PFAS in wastewater/biosolids regulations </a:t>
            </a:r>
            <a:endParaRPr lang="en-US">
              <a:latin typeface="Aptos" panose="02110004020202020204"/>
            </a:endParaRPr>
          </a:p>
        </p:txBody>
      </p:sp>
      <p:sp>
        <p:nvSpPr>
          <p:cNvPr id="32" name="Rectangle 31">
            <a:extLst>
              <a:ext uri="{FF2B5EF4-FFF2-40B4-BE49-F238E27FC236}">
                <a16:creationId xmlns:a16="http://schemas.microsoft.com/office/drawing/2014/main" id="{B895351C-B634-5215-F611-C18B896426E3}"/>
              </a:ext>
            </a:extLst>
          </p:cNvPr>
          <p:cNvSpPr/>
          <p:nvPr/>
        </p:nvSpPr>
        <p:spPr>
          <a:xfrm>
            <a:off x="5880104" y="5733973"/>
            <a:ext cx="2685550" cy="4795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rPr>
              <a:t>Predicted total surface water PFAS levels</a:t>
            </a:r>
          </a:p>
          <a:p>
            <a:pPr algn="ctr"/>
            <a:r>
              <a:rPr lang="en-US" sz="1100">
                <a:solidFill>
                  <a:schemeClr val="tx1"/>
                </a:solidFill>
              </a:rPr>
              <a:t>(based on empirical data)</a:t>
            </a:r>
          </a:p>
        </p:txBody>
      </p:sp>
      <p:sp>
        <p:nvSpPr>
          <p:cNvPr id="51" name="Rectangle 50">
            <a:extLst>
              <a:ext uri="{FF2B5EF4-FFF2-40B4-BE49-F238E27FC236}">
                <a16:creationId xmlns:a16="http://schemas.microsoft.com/office/drawing/2014/main" id="{D93C1D93-4881-E33A-6059-8572A60D21A5}"/>
              </a:ext>
            </a:extLst>
          </p:cNvPr>
          <p:cNvSpPr/>
          <p:nvPr/>
        </p:nvSpPr>
        <p:spPr>
          <a:xfrm>
            <a:off x="8204200" y="3124200"/>
            <a:ext cx="495300" cy="304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 name="Picture 326">
            <a:extLst>
              <a:ext uri="{FF2B5EF4-FFF2-40B4-BE49-F238E27FC236}">
                <a16:creationId xmlns:a16="http://schemas.microsoft.com/office/drawing/2014/main" id="{CB5D05AF-E2F2-B866-4041-54F7E6F042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1394" y="3346659"/>
            <a:ext cx="2274005" cy="3225064"/>
          </a:xfrm>
          <a:prstGeom prst="rect">
            <a:avLst/>
          </a:prstGeom>
        </p:spPr>
      </p:pic>
      <p:pic>
        <p:nvPicPr>
          <p:cNvPr id="340" name="Picture 339">
            <a:extLst>
              <a:ext uri="{FF2B5EF4-FFF2-40B4-BE49-F238E27FC236}">
                <a16:creationId xmlns:a16="http://schemas.microsoft.com/office/drawing/2014/main" id="{F6E89257-E6A0-225B-F277-5B24946E1A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12684" y="3185289"/>
            <a:ext cx="2712955" cy="2603218"/>
          </a:xfrm>
          <a:prstGeom prst="rect">
            <a:avLst/>
          </a:prstGeom>
        </p:spPr>
      </p:pic>
      <p:sp>
        <p:nvSpPr>
          <p:cNvPr id="341" name="TextBox 340">
            <a:extLst>
              <a:ext uri="{FF2B5EF4-FFF2-40B4-BE49-F238E27FC236}">
                <a16:creationId xmlns:a16="http://schemas.microsoft.com/office/drawing/2014/main" id="{97FA54C1-15B5-CBA7-1BEC-52051E74F493}"/>
              </a:ext>
            </a:extLst>
          </p:cNvPr>
          <p:cNvSpPr txBox="1"/>
          <p:nvPr/>
        </p:nvSpPr>
        <p:spPr>
          <a:xfrm>
            <a:off x="643991" y="6520228"/>
            <a:ext cx="1126935"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Roboto"/>
                <a:ea typeface="Roboto"/>
                <a:cs typeface="Roboto"/>
                <a:hlinkClick r:id="rId6"/>
              </a:rPr>
              <a:t>USGS</a:t>
            </a:r>
            <a:endParaRPr lang="en-US" sz="700">
              <a:latin typeface="Roboto"/>
              <a:ea typeface="Roboto"/>
              <a:cs typeface="Roboto"/>
            </a:endParaRPr>
          </a:p>
        </p:txBody>
      </p:sp>
    </p:spTree>
    <p:extLst>
      <p:ext uri="{BB962C8B-B14F-4D97-AF65-F5344CB8AC3E}">
        <p14:creationId xmlns:p14="http://schemas.microsoft.com/office/powerpoint/2010/main" val="4128963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237744"/>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Technology Evaluation</a:t>
            </a:r>
            <a:endParaRPr lang="en-US"/>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36</a:t>
            </a:fld>
            <a:endParaRPr sz="1000">
              <a:latin typeface="Montserrat" pitchFamily="2" charset="77"/>
            </a:endParaRPr>
          </a:p>
        </p:txBody>
      </p:sp>
      <p:graphicFrame>
        <p:nvGraphicFramePr>
          <p:cNvPr id="3" name="Table 2">
            <a:extLst>
              <a:ext uri="{FF2B5EF4-FFF2-40B4-BE49-F238E27FC236}">
                <a16:creationId xmlns:a16="http://schemas.microsoft.com/office/drawing/2014/main" id="{349FC0DF-F872-FCBC-54A7-83884024B545}"/>
              </a:ext>
            </a:extLst>
          </p:cNvPr>
          <p:cNvGraphicFramePr>
            <a:graphicFrameLocks noGrp="1"/>
          </p:cNvGraphicFramePr>
          <p:nvPr/>
        </p:nvGraphicFramePr>
        <p:xfrm>
          <a:off x="534276" y="1042275"/>
          <a:ext cx="10862408" cy="2499360"/>
        </p:xfrm>
        <a:graphic>
          <a:graphicData uri="http://schemas.openxmlformats.org/drawingml/2006/table">
            <a:tbl>
              <a:tblPr firstRow="1" bandRow="1">
                <a:tableStyleId>{073A0DAA-6AF3-43AB-8588-CEC1D06C72B9}</a:tableStyleId>
              </a:tblPr>
              <a:tblGrid>
                <a:gridCol w="2950486">
                  <a:extLst>
                    <a:ext uri="{9D8B030D-6E8A-4147-A177-3AD203B41FA5}">
                      <a16:colId xmlns:a16="http://schemas.microsoft.com/office/drawing/2014/main" val="2871889329"/>
                    </a:ext>
                  </a:extLst>
                </a:gridCol>
                <a:gridCol w="1963374">
                  <a:extLst>
                    <a:ext uri="{9D8B030D-6E8A-4147-A177-3AD203B41FA5}">
                      <a16:colId xmlns:a16="http://schemas.microsoft.com/office/drawing/2014/main" val="3696413173"/>
                    </a:ext>
                  </a:extLst>
                </a:gridCol>
                <a:gridCol w="2310491">
                  <a:extLst>
                    <a:ext uri="{9D8B030D-6E8A-4147-A177-3AD203B41FA5}">
                      <a16:colId xmlns:a16="http://schemas.microsoft.com/office/drawing/2014/main" val="3837159794"/>
                    </a:ext>
                  </a:extLst>
                </a:gridCol>
                <a:gridCol w="1682646">
                  <a:extLst>
                    <a:ext uri="{9D8B030D-6E8A-4147-A177-3AD203B41FA5}">
                      <a16:colId xmlns:a16="http://schemas.microsoft.com/office/drawing/2014/main" val="1154183249"/>
                    </a:ext>
                  </a:extLst>
                </a:gridCol>
                <a:gridCol w="1955411">
                  <a:extLst>
                    <a:ext uri="{9D8B030D-6E8A-4147-A177-3AD203B41FA5}">
                      <a16:colId xmlns:a16="http://schemas.microsoft.com/office/drawing/2014/main" val="3145855399"/>
                    </a:ext>
                  </a:extLst>
                </a:gridCol>
              </a:tblGrid>
              <a:tr h="300789">
                <a:tc>
                  <a:txBody>
                    <a:bodyPr/>
                    <a:lstStyle/>
                    <a:p>
                      <a:endParaRPr lang="en-US" sz="1600">
                        <a:solidFill>
                          <a:schemeClr val="tx1"/>
                        </a:solidFill>
                        <a:latin typeface="Montserrat"/>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r>
                        <a:rPr lang="en-US" sz="1600" b="1">
                          <a:solidFill>
                            <a:schemeClr val="tx1"/>
                          </a:solidFill>
                          <a:latin typeface="Montserrat"/>
                        </a:rPr>
                        <a:t> Composting </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600" b="1" u="none" strike="noStrike" noProof="0">
                          <a:solidFill>
                            <a:schemeClr val="tx1"/>
                          </a:solidFill>
                          <a:latin typeface="Montserrat"/>
                        </a:rPr>
                        <a:t>Drying w/</a:t>
                      </a:r>
                      <a:r>
                        <a:rPr lang="en-US" sz="1600" b="1" u="none" strike="noStrike" noProof="0" err="1">
                          <a:solidFill>
                            <a:schemeClr val="tx1"/>
                          </a:solidFill>
                          <a:latin typeface="Montserrat"/>
                        </a:rPr>
                        <a:t>Pelletization</a:t>
                      </a:r>
                      <a:endParaRPr lang="en-US" sz="1600" b="1">
                        <a:solidFill>
                          <a:schemeClr val="tx1"/>
                        </a:solidFill>
                        <a:latin typeface="Montserrat"/>
                      </a:endParaRP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600" b="1">
                          <a:solidFill>
                            <a:schemeClr val="tx1"/>
                          </a:solidFill>
                          <a:latin typeface="Montserrat"/>
                        </a:rPr>
                        <a:t>Incineration</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600" b="1">
                          <a:solidFill>
                            <a:schemeClr val="tx1"/>
                          </a:solidFill>
                          <a:latin typeface="Montserrat"/>
                        </a:rPr>
                        <a:t>SCWO</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73404468"/>
                  </a:ext>
                </a:extLst>
              </a:tr>
              <a:tr h="274873">
                <a:tc>
                  <a:txBody>
                    <a:bodyPr/>
                    <a:lstStyle/>
                    <a:p>
                      <a:r>
                        <a:rPr lang="en-US" sz="1600">
                          <a:solidFill>
                            <a:schemeClr val="tx1"/>
                          </a:solidFill>
                          <a:latin typeface="Montserrat"/>
                        </a:rPr>
                        <a:t>CAPEX</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buNone/>
                      </a:pPr>
                      <a:r>
                        <a:rPr lang="en-US" sz="1600">
                          <a:solidFill>
                            <a:schemeClr val="tx1"/>
                          </a:solidFill>
                          <a:latin typeface="Montserrat"/>
                        </a:rPr>
                        <a:t>Low </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solidFill>
                            <a:schemeClr val="tx1"/>
                          </a:solidFill>
                          <a:latin typeface="Montserrat"/>
                        </a:rPr>
                        <a:t>High </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1600" u="none" strike="noStrike" noProof="0">
                          <a:solidFill>
                            <a:schemeClr val="tx1"/>
                          </a:solidFill>
                          <a:latin typeface="Montserrat"/>
                        </a:rPr>
                        <a:t>High</a:t>
                      </a:r>
                      <a:endParaRPr lang="en-US" sz="1600">
                        <a:solidFill>
                          <a:schemeClr val="tx1"/>
                        </a:solidFill>
                        <a:latin typeface="Montserrat"/>
                      </a:endParaRP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1600" u="none" strike="noStrike" noProof="0">
                          <a:solidFill>
                            <a:schemeClr val="tx1"/>
                          </a:solidFill>
                          <a:latin typeface="Montserrat"/>
                        </a:rPr>
                        <a:t>High</a:t>
                      </a:r>
                      <a:endParaRPr lang="en-US" sz="1600">
                        <a:solidFill>
                          <a:schemeClr val="tx1"/>
                        </a:solidFill>
                        <a:latin typeface="Montserrat"/>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9254950"/>
                  </a:ext>
                </a:extLst>
              </a:tr>
              <a:tr h="274873">
                <a:tc>
                  <a:txBody>
                    <a:bodyPr/>
                    <a:lstStyle/>
                    <a:p>
                      <a:r>
                        <a:rPr lang="en-US" sz="1600">
                          <a:solidFill>
                            <a:schemeClr val="tx1"/>
                          </a:solidFill>
                          <a:latin typeface="Montserrat"/>
                        </a:rPr>
                        <a:t>OPEX</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buNone/>
                      </a:pPr>
                      <a:r>
                        <a:rPr lang="en-US" sz="1600" u="none" strike="noStrike" noProof="0">
                          <a:solidFill>
                            <a:schemeClr val="tx1"/>
                          </a:solidFill>
                          <a:latin typeface="Montserrat"/>
                        </a:rPr>
                        <a:t>High </a:t>
                      </a:r>
                      <a:endParaRPr lang="en-US" sz="1600">
                        <a:solidFill>
                          <a:schemeClr val="tx1"/>
                        </a:solidFill>
                        <a:latin typeface="Montserrat"/>
                      </a:endParaRP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solidFill>
                            <a:schemeClr val="tx1"/>
                          </a:solidFill>
                          <a:latin typeface="Montserrat"/>
                        </a:rPr>
                        <a:t>High </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1600" u="none" strike="noStrike" noProof="0">
                          <a:solidFill>
                            <a:schemeClr val="tx1"/>
                          </a:solidFill>
                          <a:latin typeface="Montserrat"/>
                        </a:rPr>
                        <a:t>High </a:t>
                      </a:r>
                      <a:endParaRPr lang="en-US" sz="1600">
                        <a:solidFill>
                          <a:schemeClr val="tx1"/>
                        </a:solidFill>
                        <a:latin typeface="Montserrat"/>
                      </a:endParaRP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solidFill>
                            <a:schemeClr val="tx1"/>
                          </a:solidFill>
                          <a:latin typeface="Montserrat"/>
                        </a:rPr>
                        <a:t>Medium </a:t>
                      </a:r>
                      <a:r>
                        <a:rPr lang="en-US" sz="1600" u="none" strike="noStrike" noProof="0">
                          <a:solidFill>
                            <a:schemeClr val="tx1"/>
                          </a:solidFill>
                          <a:latin typeface="Montserrat"/>
                        </a:rPr>
                        <a:t>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837367318"/>
                  </a:ext>
                </a:extLst>
              </a:tr>
              <a:tr h="274873">
                <a:tc>
                  <a:txBody>
                    <a:bodyPr/>
                    <a:lstStyle/>
                    <a:p>
                      <a:r>
                        <a:rPr lang="en-US" sz="1600">
                          <a:solidFill>
                            <a:schemeClr val="tx1"/>
                          </a:solidFill>
                          <a:latin typeface="Montserrat"/>
                        </a:rPr>
                        <a:t>End-product</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buNone/>
                      </a:pPr>
                      <a:r>
                        <a:rPr lang="en-US" sz="1600">
                          <a:solidFill>
                            <a:schemeClr val="tx1"/>
                          </a:solidFill>
                          <a:latin typeface="Montserrat"/>
                        </a:rPr>
                        <a:t>Class B biosolids</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1600">
                          <a:solidFill>
                            <a:schemeClr val="tx1"/>
                          </a:solidFill>
                          <a:latin typeface="Montserrat"/>
                        </a:rPr>
                        <a:t>Class A biosolids </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1600">
                          <a:solidFill>
                            <a:schemeClr val="tx1"/>
                          </a:solidFill>
                          <a:latin typeface="Montserrat"/>
                        </a:rPr>
                        <a:t>Ash</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1600">
                          <a:solidFill>
                            <a:schemeClr val="tx1"/>
                          </a:solidFill>
                          <a:latin typeface="Montserrat"/>
                        </a:rPr>
                        <a:t>Minerals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114571529"/>
                  </a:ext>
                </a:extLst>
              </a:tr>
              <a:tr h="180473">
                <a:tc>
                  <a:txBody>
                    <a:bodyPr/>
                    <a:lstStyle/>
                    <a:p>
                      <a:pPr lvl="0">
                        <a:buNone/>
                      </a:pPr>
                      <a:r>
                        <a:rPr lang="en-US" sz="1600">
                          <a:solidFill>
                            <a:schemeClr val="tx1"/>
                          </a:solidFill>
                          <a:latin typeface="Montserrat"/>
                        </a:rPr>
                        <a:t>Organic CEC destruction</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600">
                          <a:solidFill>
                            <a:schemeClr val="tx1"/>
                          </a:solidFill>
                          <a:latin typeface="Montserrat"/>
                        </a:rPr>
                        <a:t>Low</a:t>
                      </a:r>
                      <a:endParaRPr lang="en-US" sz="1600" u="none" strike="noStrike" noProof="0">
                        <a:solidFill>
                          <a:schemeClr val="tx1"/>
                        </a:solidFill>
                        <a:latin typeface="Montserrat"/>
                      </a:endParaRP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1600">
                          <a:solidFill>
                            <a:schemeClr val="tx1"/>
                          </a:solidFill>
                          <a:latin typeface="Montserrat"/>
                        </a:rPr>
                        <a:t>Low</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1600">
                          <a:solidFill>
                            <a:schemeClr val="tx1"/>
                          </a:solidFill>
                          <a:latin typeface="Montserrat"/>
                        </a:rPr>
                        <a:t>Medium</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1600">
                          <a:solidFill>
                            <a:schemeClr val="tx1"/>
                          </a:solidFill>
                          <a:latin typeface="Montserrat"/>
                        </a:rPr>
                        <a:t>High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463061"/>
                  </a:ext>
                </a:extLst>
              </a:tr>
              <a:tr h="180473">
                <a:tc>
                  <a:txBody>
                    <a:bodyPr/>
                    <a:lstStyle/>
                    <a:p>
                      <a:pPr lvl="0">
                        <a:buNone/>
                      </a:pPr>
                      <a:r>
                        <a:rPr lang="en-US" sz="1600">
                          <a:solidFill>
                            <a:schemeClr val="tx1"/>
                          </a:solidFill>
                          <a:latin typeface="Montserrat"/>
                        </a:rPr>
                        <a:t>Main challenge</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buNone/>
                      </a:pPr>
                      <a:r>
                        <a:rPr lang="en-US" sz="1600">
                          <a:solidFill>
                            <a:schemeClr val="tx1"/>
                          </a:solidFill>
                          <a:latin typeface="Montserrat"/>
                        </a:rPr>
                        <a:t>3rd party dependent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600">
                          <a:solidFill>
                            <a:schemeClr val="tx1"/>
                          </a:solidFill>
                          <a:latin typeface="Montserrat"/>
                        </a:rPr>
                        <a:t>Labor intensive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600">
                          <a:solidFill>
                            <a:schemeClr val="tx1"/>
                          </a:solidFill>
                          <a:latin typeface="Montserrat"/>
                        </a:rPr>
                        <a:t>Air permitting</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600">
                          <a:solidFill>
                            <a:schemeClr val="tx1"/>
                          </a:solidFill>
                          <a:latin typeface="Montserrat"/>
                        </a:rPr>
                        <a:t>Limited full-scale data</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64668976"/>
                  </a:ext>
                </a:extLst>
              </a:tr>
            </a:tbl>
          </a:graphicData>
        </a:graphic>
      </p:graphicFrame>
      <p:sp>
        <p:nvSpPr>
          <p:cNvPr id="6" name="Google Shape;283;p13">
            <a:extLst>
              <a:ext uri="{FF2B5EF4-FFF2-40B4-BE49-F238E27FC236}">
                <a16:creationId xmlns:a16="http://schemas.microsoft.com/office/drawing/2014/main" id="{9764702D-6AE6-1164-D279-AD8821BED4CB}"/>
              </a:ext>
            </a:extLst>
          </p:cNvPr>
          <p:cNvSpPr txBox="1"/>
          <p:nvPr/>
        </p:nvSpPr>
        <p:spPr>
          <a:xfrm>
            <a:off x="5788576" y="3969196"/>
            <a:ext cx="4589863" cy="1835359"/>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defRPr sz="1800" b="0" i="0" u="none" strike="noStrike" kern="0" cap="none" spc="0" baseline="0">
                <a:solidFill>
                  <a:srgbClr val="000000"/>
                </a:solidFill>
                <a:uFillTx/>
              </a:defRPr>
            </a:pPr>
            <a:r>
              <a:rPr lang="en-US" b="1">
                <a:solidFill>
                  <a:srgbClr val="E97132"/>
                </a:solidFill>
                <a:latin typeface="Montserrat"/>
              </a:rPr>
              <a:t>SCWO needs more "game time"</a:t>
            </a:r>
          </a:p>
          <a:p>
            <a:pPr algn="ctr">
              <a:spcBef>
                <a:spcPts val="600"/>
              </a:spcBef>
              <a:defRPr sz="1800" b="0" i="0" u="none" strike="noStrike" kern="0" cap="none" spc="0" baseline="0">
                <a:solidFill>
                  <a:srgbClr val="000000"/>
                </a:solidFill>
                <a:uFillTx/>
              </a:defRPr>
            </a:pPr>
            <a:endParaRPr lang="en-US" b="1">
              <a:solidFill>
                <a:srgbClr val="E97132"/>
              </a:solidFill>
              <a:latin typeface="Montserrat"/>
            </a:endParaRPr>
          </a:p>
          <a:p>
            <a:pPr algn="ctr">
              <a:spcBef>
                <a:spcPts val="600"/>
              </a:spcBef>
              <a:defRPr sz="1800" b="0" i="0" u="none" strike="noStrike" kern="0" cap="none" spc="0" baseline="0">
                <a:solidFill>
                  <a:srgbClr val="000000"/>
                </a:solidFill>
                <a:uFillTx/>
              </a:defRPr>
            </a:pPr>
            <a:r>
              <a:rPr lang="en-US" b="1">
                <a:solidFill>
                  <a:srgbClr val="E97132"/>
                </a:solidFill>
                <a:latin typeface="Montserrat"/>
              </a:rPr>
              <a:t>the City of Orlando, SRF funding, and policy drivers are enabling that!</a:t>
            </a:r>
          </a:p>
        </p:txBody>
      </p:sp>
      <p:sp>
        <p:nvSpPr>
          <p:cNvPr id="9" name="Rectangle 8">
            <a:extLst>
              <a:ext uri="{FF2B5EF4-FFF2-40B4-BE49-F238E27FC236}">
                <a16:creationId xmlns:a16="http://schemas.microsoft.com/office/drawing/2014/main" id="{3E3B29B3-83C9-A011-052D-0E405F0DAB81}"/>
              </a:ext>
            </a:extLst>
          </p:cNvPr>
          <p:cNvSpPr/>
          <p:nvPr/>
        </p:nvSpPr>
        <p:spPr>
          <a:xfrm>
            <a:off x="9444883" y="2945542"/>
            <a:ext cx="1948482" cy="593992"/>
          </a:xfrm>
          <a:prstGeom prst="rect">
            <a:avLst/>
          </a:prstGeom>
          <a:noFill/>
          <a:ln w="28575">
            <a:solidFill>
              <a:srgbClr val="E9713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 name="Picture 1" descr="Pin on Carl R D'Agostino cartoons">
            <a:extLst>
              <a:ext uri="{FF2B5EF4-FFF2-40B4-BE49-F238E27FC236}">
                <a16:creationId xmlns:a16="http://schemas.microsoft.com/office/drawing/2014/main" id="{3657A476-2D96-E9CA-9377-68CF0B68AA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2559" y="3877276"/>
            <a:ext cx="2535292" cy="2475515"/>
          </a:xfrm>
          <a:prstGeom prst="rect">
            <a:avLst/>
          </a:prstGeom>
        </p:spPr>
      </p:pic>
      <p:sp>
        <p:nvSpPr>
          <p:cNvPr id="8" name="Rectangle 7">
            <a:extLst>
              <a:ext uri="{FF2B5EF4-FFF2-40B4-BE49-F238E27FC236}">
                <a16:creationId xmlns:a16="http://schemas.microsoft.com/office/drawing/2014/main" id="{0297CE03-568E-0590-4EB5-E4351CDF19F6}"/>
              </a:ext>
            </a:extLst>
          </p:cNvPr>
          <p:cNvSpPr/>
          <p:nvPr/>
        </p:nvSpPr>
        <p:spPr>
          <a:xfrm>
            <a:off x="9444883" y="1596411"/>
            <a:ext cx="1939724" cy="1331311"/>
          </a:xfrm>
          <a:prstGeom prst="rect">
            <a:avLst/>
          </a:prstGeom>
          <a:noFill/>
          <a:ln w="28575">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380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237744"/>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Project Funding</a:t>
            </a:r>
            <a:endParaRPr lang="en-US" sz="2200">
              <a:latin typeface="Montserrat SemiBold"/>
            </a:endParaRPr>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37</a:t>
            </a:fld>
            <a:endParaRPr sz="1000">
              <a:latin typeface="Montserrat" pitchFamily="2" charset="77"/>
            </a:endParaRPr>
          </a:p>
        </p:txBody>
      </p:sp>
      <p:sp>
        <p:nvSpPr>
          <p:cNvPr id="4" name="Google Shape;283;p13">
            <a:extLst>
              <a:ext uri="{FF2B5EF4-FFF2-40B4-BE49-F238E27FC236}">
                <a16:creationId xmlns:a16="http://schemas.microsoft.com/office/drawing/2014/main" id="{89CA2E13-EE3D-004C-586D-0C1D67248F5B}"/>
              </a:ext>
            </a:extLst>
          </p:cNvPr>
          <p:cNvSpPr txBox="1"/>
          <p:nvPr/>
        </p:nvSpPr>
        <p:spPr>
          <a:xfrm>
            <a:off x="333328" y="1113089"/>
            <a:ext cx="5593946" cy="4816703"/>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a:solidFill>
                  <a:srgbClr val="000000"/>
                </a:solidFill>
                <a:latin typeface="Montserrat"/>
              </a:rPr>
              <a:t>SRF Application Components:</a:t>
            </a: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Schedule </a:t>
            </a:r>
          </a:p>
          <a:p>
            <a:pPr marL="742950" lvl="1" indent="-285750">
              <a:spcBef>
                <a:spcPts val="600"/>
              </a:spcBef>
              <a:buFont typeface="Courier New"/>
              <a:buChar char="o"/>
              <a:defRPr sz="1800" b="0" i="0" u="none" strike="noStrike" kern="0" cap="none" spc="0" baseline="0">
                <a:solidFill>
                  <a:srgbClr val="000000"/>
                </a:solidFill>
                <a:uFillTx/>
              </a:defRPr>
            </a:pPr>
            <a:r>
              <a:rPr lang="en-US">
                <a:latin typeface="Montserrat"/>
              </a:rPr>
              <a:t>Planning documentation, engineering design, certification of site availability, permitting*</a:t>
            </a:r>
          </a:p>
          <a:p>
            <a:pPr lvl="1">
              <a:spcBef>
                <a:spcPts val="600"/>
              </a:spcBef>
              <a:defRPr sz="1800" b="0" i="0" u="none" strike="noStrike" kern="0" cap="none" spc="0" baseline="0">
                <a:solidFill>
                  <a:srgbClr val="000000"/>
                </a:solidFill>
                <a:uFillTx/>
              </a:defRPr>
            </a:pPr>
            <a:endParaRPr lang="en-US" sz="600">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Requested loan amount</a:t>
            </a:r>
          </a:p>
          <a:p>
            <a:pPr>
              <a:spcBef>
                <a:spcPts val="600"/>
              </a:spcBef>
              <a:defRPr sz="1800" b="0" i="0" u="none" strike="noStrike" kern="0" cap="none" spc="0" baseline="0">
                <a:solidFill>
                  <a:srgbClr val="000000"/>
                </a:solidFill>
                <a:uFillTx/>
              </a:defRPr>
            </a:pPr>
            <a:endParaRPr lang="en-US" sz="600">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Pilot study plan</a:t>
            </a:r>
          </a:p>
          <a:p>
            <a:pPr>
              <a:spcBef>
                <a:spcPts val="600"/>
              </a:spcBef>
              <a:defRPr sz="1800" b="0" i="0" u="none" strike="noStrike" kern="0" cap="none" spc="0" baseline="0">
                <a:solidFill>
                  <a:srgbClr val="000000"/>
                </a:solidFill>
                <a:uFillTx/>
              </a:defRPr>
            </a:pPr>
            <a:endParaRPr lang="en-US" sz="600">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Request for Inclusion submitted February 14, 2023, awarded on February 22, 2023</a:t>
            </a:r>
            <a:endParaRPr lang="en-US">
              <a:solidFill>
                <a:srgbClr val="000000"/>
              </a:solidFill>
              <a:latin typeface="Montserrat"/>
            </a:endParaRPr>
          </a:p>
          <a:p>
            <a:pPr>
              <a:spcBef>
                <a:spcPts val="600"/>
              </a:spcBef>
              <a:defRPr sz="1800" b="0" i="0" u="none" strike="noStrike" kern="0" cap="none" spc="0" baseline="0">
                <a:solidFill>
                  <a:srgbClr val="000000"/>
                </a:solidFill>
                <a:uFillTx/>
              </a:defRPr>
            </a:pPr>
            <a:endParaRPr lang="en-US" sz="700">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Note: aside from staff time, the demo was funded 100% by the SRF grant</a:t>
            </a:r>
          </a:p>
          <a:p>
            <a:pPr>
              <a:spcBef>
                <a:spcPts val="600"/>
              </a:spcBef>
              <a:defRPr sz="1800" b="0" i="0" u="none" strike="noStrike" kern="0" cap="none" spc="0" baseline="0">
                <a:solidFill>
                  <a:srgbClr val="000000"/>
                </a:solidFill>
                <a:uFillTx/>
              </a:defRPr>
            </a:pPr>
            <a:endParaRPr lang="en-US">
              <a:latin typeface="Montserrat"/>
            </a:endParaRPr>
          </a:p>
        </p:txBody>
      </p:sp>
      <p:sp>
        <p:nvSpPr>
          <p:cNvPr id="6" name="Google Shape;283;p13">
            <a:extLst>
              <a:ext uri="{FF2B5EF4-FFF2-40B4-BE49-F238E27FC236}">
                <a16:creationId xmlns:a16="http://schemas.microsoft.com/office/drawing/2014/main" id="{EA6AFC90-F9B9-4376-40E4-0DF8DCC99538}"/>
              </a:ext>
            </a:extLst>
          </p:cNvPr>
          <p:cNvSpPr txBox="1"/>
          <p:nvPr/>
        </p:nvSpPr>
        <p:spPr>
          <a:xfrm>
            <a:off x="333328" y="6355281"/>
            <a:ext cx="9991934" cy="261610"/>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sz="1050">
                <a:latin typeface="Montserrat"/>
              </a:rPr>
              <a:t>*Note that in this case permitting was not required as it was a demonstration study</a:t>
            </a:r>
            <a:endParaRPr lang="en-US" sz="1050"/>
          </a:p>
        </p:txBody>
      </p:sp>
      <p:graphicFrame>
        <p:nvGraphicFramePr>
          <p:cNvPr id="8" name="Table 7">
            <a:extLst>
              <a:ext uri="{FF2B5EF4-FFF2-40B4-BE49-F238E27FC236}">
                <a16:creationId xmlns:a16="http://schemas.microsoft.com/office/drawing/2014/main" id="{F8DA090B-ACFA-1EF5-BB73-44A924747B2C}"/>
              </a:ext>
            </a:extLst>
          </p:cNvPr>
          <p:cNvGraphicFramePr>
            <a:graphicFrameLocks noGrp="1"/>
          </p:cNvGraphicFramePr>
          <p:nvPr/>
        </p:nvGraphicFramePr>
        <p:xfrm>
          <a:off x="6156157" y="1403684"/>
          <a:ext cx="5141366" cy="4048615"/>
        </p:xfrm>
        <a:graphic>
          <a:graphicData uri="http://schemas.openxmlformats.org/drawingml/2006/table">
            <a:tbl>
              <a:tblPr firstRow="1" bandRow="1">
                <a:tableStyleId>{073A0DAA-6AF3-43AB-8588-CEC1D06C72B9}</a:tableStyleId>
              </a:tblPr>
              <a:tblGrid>
                <a:gridCol w="3088105">
                  <a:extLst>
                    <a:ext uri="{9D8B030D-6E8A-4147-A177-3AD203B41FA5}">
                      <a16:colId xmlns:a16="http://schemas.microsoft.com/office/drawing/2014/main" val="2871889329"/>
                    </a:ext>
                  </a:extLst>
                </a:gridCol>
                <a:gridCol w="2053261">
                  <a:extLst>
                    <a:ext uri="{9D8B030D-6E8A-4147-A177-3AD203B41FA5}">
                      <a16:colId xmlns:a16="http://schemas.microsoft.com/office/drawing/2014/main" val="3696413173"/>
                    </a:ext>
                  </a:extLst>
                </a:gridCol>
              </a:tblGrid>
              <a:tr h="529519">
                <a:tc>
                  <a:txBody>
                    <a:bodyPr/>
                    <a:lstStyle/>
                    <a:p>
                      <a:pPr lvl="0" algn="ctr">
                        <a:buNone/>
                      </a:pPr>
                      <a:r>
                        <a:rPr lang="en-US" sz="1600" b="1" i="0" u="none" strike="noStrike" noProof="0">
                          <a:solidFill>
                            <a:schemeClr val="tx1"/>
                          </a:solidFill>
                        </a:rPr>
                        <a:t>Task</a:t>
                      </a:r>
                      <a:endParaRPr lang="en-US" b="1"/>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ctr" defTabSz="914400" rtl="0" eaLnBrk="1" latinLnBrk="0" hangingPunct="1">
                        <a:lnSpc>
                          <a:spcPct val="100000"/>
                        </a:lnSpc>
                        <a:spcBef>
                          <a:spcPts val="0"/>
                        </a:spcBef>
                        <a:spcAft>
                          <a:spcPts val="0"/>
                        </a:spcAft>
                        <a:buNone/>
                      </a:pPr>
                      <a:r>
                        <a:rPr lang="en-US" sz="1600" b="1" i="0" u="none" strike="noStrike" noProof="0">
                          <a:solidFill>
                            <a:schemeClr val="tx1"/>
                          </a:solidFill>
                        </a:rPr>
                        <a:t>C</a:t>
                      </a:r>
                      <a:r>
                        <a:rPr lang="en-US" sz="1600" b="1" i="0" u="none" strike="noStrike" kern="1200" noProof="0">
                          <a:solidFill>
                            <a:schemeClr val="tx1"/>
                          </a:solidFill>
                          <a:latin typeface="+mn-lt"/>
                          <a:ea typeface="+mn-ea"/>
                          <a:cs typeface="+mn-cs"/>
                        </a:rPr>
                        <a:t>ost</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73404468"/>
                  </a:ext>
                </a:extLst>
              </a:tr>
              <a:tr h="827374">
                <a:tc>
                  <a:txBody>
                    <a:bodyPr/>
                    <a:lstStyle/>
                    <a:p>
                      <a:r>
                        <a:rPr lang="en-US" sz="1600">
                          <a:solidFill>
                            <a:schemeClr val="tx1"/>
                          </a:solidFill>
                          <a:latin typeface="Montserrat"/>
                        </a:rPr>
                        <a:t>Schedule 1 – System Design &amp; Site Prep</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buNone/>
                      </a:pPr>
                      <a:r>
                        <a:rPr lang="en-US" sz="1600">
                          <a:solidFill>
                            <a:schemeClr val="tx1"/>
                          </a:solidFill>
                          <a:latin typeface="Montserrat"/>
                        </a:rPr>
                        <a:t>$52,000</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254950"/>
                  </a:ext>
                </a:extLst>
              </a:tr>
              <a:tr h="827374">
                <a:tc>
                  <a:txBody>
                    <a:bodyPr/>
                    <a:lstStyle/>
                    <a:p>
                      <a:pPr lvl="0">
                        <a:buNone/>
                      </a:pPr>
                      <a:r>
                        <a:rPr lang="en-US" sz="1600">
                          <a:solidFill>
                            <a:schemeClr val="tx1"/>
                          </a:solidFill>
                          <a:latin typeface="Montserrat"/>
                        </a:rPr>
                        <a:t>Schedule 2 – Mob, Install, Commission, Start-up</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buNone/>
                      </a:pPr>
                      <a:r>
                        <a:rPr lang="en-US" sz="1600" u="none" strike="noStrike" noProof="0">
                          <a:solidFill>
                            <a:schemeClr val="tx1"/>
                          </a:solidFill>
                          <a:latin typeface="Montserrat"/>
                        </a:rPr>
                        <a:t>$118,000</a:t>
                      </a:r>
                      <a:endParaRPr lang="en-US"/>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7367318"/>
                  </a:ext>
                </a:extLst>
              </a:tr>
              <a:tr h="827374">
                <a:tc>
                  <a:txBody>
                    <a:bodyPr/>
                    <a:lstStyle/>
                    <a:p>
                      <a:pPr lvl="0">
                        <a:buNone/>
                      </a:pPr>
                      <a:r>
                        <a:rPr lang="en-US" sz="1600">
                          <a:solidFill>
                            <a:schemeClr val="tx1"/>
                          </a:solidFill>
                          <a:latin typeface="Montserrat"/>
                        </a:rPr>
                        <a:t>Schedule 3 – Operation &amp; Maintenance</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buNone/>
                      </a:pPr>
                      <a:r>
                        <a:rPr lang="en-US" sz="1600">
                          <a:solidFill>
                            <a:schemeClr val="tx1"/>
                          </a:solidFill>
                          <a:latin typeface="Montserrat"/>
                        </a:rPr>
                        <a:t>$574,000</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4571529"/>
                  </a:ext>
                </a:extLst>
              </a:tr>
              <a:tr h="518487">
                <a:tc>
                  <a:txBody>
                    <a:bodyPr/>
                    <a:lstStyle/>
                    <a:p>
                      <a:pPr lvl="0">
                        <a:buNone/>
                      </a:pPr>
                      <a:r>
                        <a:rPr lang="en-US" sz="1600">
                          <a:solidFill>
                            <a:schemeClr val="tx1"/>
                          </a:solidFill>
                          <a:latin typeface="Montserrat"/>
                        </a:rPr>
                        <a:t>Schedule 4 - Demobilization</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600">
                          <a:solidFill>
                            <a:schemeClr val="tx1"/>
                          </a:solidFill>
                          <a:latin typeface="Montserrat"/>
                        </a:rPr>
                        <a:t>$68,000</a:t>
                      </a:r>
                      <a:endParaRPr lang="en-US"/>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463061"/>
                  </a:ext>
                </a:extLst>
              </a:tr>
              <a:tr h="518487">
                <a:tc>
                  <a:txBody>
                    <a:bodyPr/>
                    <a:lstStyle/>
                    <a:p>
                      <a:pPr lvl="0">
                        <a:buNone/>
                      </a:pPr>
                      <a:r>
                        <a:rPr lang="en-US" sz="1600" b="1">
                          <a:solidFill>
                            <a:schemeClr val="tx1"/>
                          </a:solidFill>
                          <a:latin typeface="Montserrat"/>
                        </a:rPr>
                        <a:t>Total</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buNone/>
                      </a:pPr>
                      <a:r>
                        <a:rPr lang="en-US" sz="1600" b="1">
                          <a:solidFill>
                            <a:schemeClr val="tx1"/>
                          </a:solidFill>
                          <a:latin typeface="Montserrat"/>
                        </a:rPr>
                        <a:t>$812,000</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64668976"/>
                  </a:ext>
                </a:extLst>
              </a:tr>
            </a:tbl>
          </a:graphicData>
        </a:graphic>
      </p:graphicFrame>
    </p:spTree>
    <p:extLst>
      <p:ext uri="{BB962C8B-B14F-4D97-AF65-F5344CB8AC3E}">
        <p14:creationId xmlns:p14="http://schemas.microsoft.com/office/powerpoint/2010/main" val="1149368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237744"/>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Project Implementation</a:t>
            </a:r>
            <a:endParaRPr lang="en-US"/>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38</a:t>
            </a:fld>
            <a:endParaRPr sz="1000">
              <a:latin typeface="Montserrat" pitchFamily="2" charset="77"/>
            </a:endParaRPr>
          </a:p>
        </p:txBody>
      </p:sp>
      <p:grpSp>
        <p:nvGrpSpPr>
          <p:cNvPr id="28" name="Group 27">
            <a:extLst>
              <a:ext uri="{FF2B5EF4-FFF2-40B4-BE49-F238E27FC236}">
                <a16:creationId xmlns:a16="http://schemas.microsoft.com/office/drawing/2014/main" id="{C3ADF284-81BF-221F-F3DB-01B52991A9CA}"/>
              </a:ext>
            </a:extLst>
          </p:cNvPr>
          <p:cNvGrpSpPr/>
          <p:nvPr/>
        </p:nvGrpSpPr>
        <p:grpSpPr>
          <a:xfrm>
            <a:off x="288451" y="2979309"/>
            <a:ext cx="11574775" cy="1803553"/>
            <a:chOff x="429562" y="3129828"/>
            <a:chExt cx="11574775" cy="1803553"/>
          </a:xfrm>
        </p:grpSpPr>
        <p:cxnSp>
          <p:nvCxnSpPr>
            <p:cNvPr id="7" name="Straight Arrow Connector 6">
              <a:extLst>
                <a:ext uri="{FF2B5EF4-FFF2-40B4-BE49-F238E27FC236}">
                  <a16:creationId xmlns:a16="http://schemas.microsoft.com/office/drawing/2014/main" id="{46CBF9B8-E712-4026-2B91-1E502B85365B}"/>
                </a:ext>
              </a:extLst>
            </p:cNvPr>
            <p:cNvCxnSpPr/>
            <p:nvPr/>
          </p:nvCxnSpPr>
          <p:spPr>
            <a:xfrm flipV="1">
              <a:off x="739983" y="3294797"/>
              <a:ext cx="10765313" cy="40395"/>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2BCA23F3-FBE4-64AC-B312-FFBF6D04F1FA}"/>
                </a:ext>
              </a:extLst>
            </p:cNvPr>
            <p:cNvSpPr/>
            <p:nvPr/>
          </p:nvSpPr>
          <p:spPr>
            <a:xfrm>
              <a:off x="619740" y="3175736"/>
              <a:ext cx="238173" cy="231762"/>
            </a:xfrm>
            <a:prstGeom prst="ellipse">
              <a:avLst/>
            </a:prstGeom>
            <a:solidFill>
              <a:srgbClr val="E9713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5C3C3B-1628-6761-A89B-CF929623951D}"/>
                </a:ext>
              </a:extLst>
            </p:cNvPr>
            <p:cNvSpPr/>
            <p:nvPr/>
          </p:nvSpPr>
          <p:spPr>
            <a:xfrm>
              <a:off x="3408568" y="3210769"/>
              <a:ext cx="238173" cy="231762"/>
            </a:xfrm>
            <a:prstGeom prst="ellipse">
              <a:avLst/>
            </a:prstGeom>
            <a:solidFill>
              <a:srgbClr val="E9713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2542DA-22D5-7BE1-0A43-EBE8B8787203}"/>
                </a:ext>
              </a:extLst>
            </p:cNvPr>
            <p:cNvSpPr/>
            <p:nvPr/>
          </p:nvSpPr>
          <p:spPr>
            <a:xfrm>
              <a:off x="6625303" y="3194095"/>
              <a:ext cx="238173" cy="231762"/>
            </a:xfrm>
            <a:prstGeom prst="ellipse">
              <a:avLst/>
            </a:prstGeom>
            <a:solidFill>
              <a:srgbClr val="E9713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9981E3-0932-AF11-7788-D9B4ABCA0DB0}"/>
                </a:ext>
              </a:extLst>
            </p:cNvPr>
            <p:cNvSpPr/>
            <p:nvPr/>
          </p:nvSpPr>
          <p:spPr>
            <a:xfrm>
              <a:off x="8797651" y="3191139"/>
              <a:ext cx="238173" cy="231762"/>
            </a:xfrm>
            <a:prstGeom prst="ellipse">
              <a:avLst/>
            </a:prstGeom>
            <a:solidFill>
              <a:srgbClr val="E9713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9848CB-1E09-22F8-5171-8D57AF8E4066}"/>
                </a:ext>
              </a:extLst>
            </p:cNvPr>
            <p:cNvSpPr/>
            <p:nvPr/>
          </p:nvSpPr>
          <p:spPr>
            <a:xfrm>
              <a:off x="11388726" y="3129828"/>
              <a:ext cx="238173" cy="231762"/>
            </a:xfrm>
            <a:prstGeom prst="ellipse">
              <a:avLst/>
            </a:prstGeom>
            <a:solidFill>
              <a:srgbClr val="E9713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283;p13">
              <a:extLst>
                <a:ext uri="{FF2B5EF4-FFF2-40B4-BE49-F238E27FC236}">
                  <a16:creationId xmlns:a16="http://schemas.microsoft.com/office/drawing/2014/main" id="{3C9AA030-3498-2246-2F12-0E9CBBB855C2}"/>
                </a:ext>
              </a:extLst>
            </p:cNvPr>
            <p:cNvSpPr txBox="1"/>
            <p:nvPr/>
          </p:nvSpPr>
          <p:spPr>
            <a:xfrm>
              <a:off x="429562" y="3431131"/>
              <a:ext cx="3106392" cy="1000274"/>
            </a:xfrm>
            <a:prstGeom prst="rect">
              <a:avLst/>
            </a:prstGeom>
            <a:noFill/>
            <a:ln cap="flat">
              <a:noFill/>
            </a:ln>
          </p:spPr>
          <p:txBody>
            <a:bodyPr vert="horz" wrap="square" lIns="91440" tIns="45720" rIns="91440" bIns="45720" anchor="t" anchorCtr="0" compatLnSpc="1">
              <a:spAutoFit/>
            </a:bodyPr>
            <a:lstStyle/>
            <a:p>
              <a:pPr algn="ctr">
                <a:spcBef>
                  <a:spcPts val="600"/>
                </a:spcBef>
                <a:defRPr sz="1800" b="0" i="0" u="none" strike="noStrike" kern="0" cap="none" spc="0" baseline="0">
                  <a:solidFill>
                    <a:srgbClr val="000000"/>
                  </a:solidFill>
                  <a:uFillTx/>
                </a:defRPr>
              </a:pPr>
              <a:r>
                <a:rPr lang="en-US">
                  <a:solidFill>
                    <a:srgbClr val="000000"/>
                  </a:solidFill>
                  <a:latin typeface="Montserrat"/>
                </a:rPr>
                <a:t>Evaluate site &amp; design SCWO system</a:t>
              </a:r>
              <a:endParaRPr lang="en-US"/>
            </a:p>
            <a:p>
              <a:pPr algn="ctr">
                <a:spcBef>
                  <a:spcPts val="600"/>
                </a:spcBef>
                <a:defRPr sz="1800" b="0" i="0" u="none" strike="noStrike" kern="0" cap="none" spc="0" baseline="0">
                  <a:solidFill>
                    <a:srgbClr val="000000"/>
                  </a:solidFill>
                  <a:uFillTx/>
                </a:defRPr>
              </a:pPr>
              <a:r>
                <a:rPr lang="en-US">
                  <a:solidFill>
                    <a:srgbClr val="E97132"/>
                  </a:solidFill>
                  <a:latin typeface="Montserrat"/>
                </a:rPr>
                <a:t>(March -June)</a:t>
              </a:r>
            </a:p>
          </p:txBody>
        </p:sp>
        <p:sp>
          <p:nvSpPr>
            <p:cNvPr id="18" name="TextBox 17">
              <a:extLst>
                <a:ext uri="{FF2B5EF4-FFF2-40B4-BE49-F238E27FC236}">
                  <a16:creationId xmlns:a16="http://schemas.microsoft.com/office/drawing/2014/main" id="{E58FBE45-3266-95E1-964E-16EB36E146DB}"/>
                </a:ext>
              </a:extLst>
            </p:cNvPr>
            <p:cNvSpPr txBox="1"/>
            <p:nvPr/>
          </p:nvSpPr>
          <p:spPr>
            <a:xfrm>
              <a:off x="7053450" y="3451198"/>
              <a:ext cx="18662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kern="0">
                  <a:solidFill>
                    <a:srgbClr val="000000"/>
                  </a:solidFill>
                  <a:latin typeface="Montserrat"/>
                </a:rPr>
                <a:t>Operation &amp; maintenance</a:t>
              </a:r>
            </a:p>
            <a:p>
              <a:pPr algn="ctr"/>
              <a:r>
                <a:rPr lang="en-US" kern="0">
                  <a:solidFill>
                    <a:srgbClr val="E97132"/>
                  </a:solidFill>
                  <a:latin typeface="Montserrat"/>
                </a:rPr>
                <a:t>(Nov-Feb)</a:t>
              </a:r>
            </a:p>
          </p:txBody>
        </p:sp>
        <p:sp>
          <p:nvSpPr>
            <p:cNvPr id="19" name="TextBox 18">
              <a:extLst>
                <a:ext uri="{FF2B5EF4-FFF2-40B4-BE49-F238E27FC236}">
                  <a16:creationId xmlns:a16="http://schemas.microsoft.com/office/drawing/2014/main" id="{D45674C0-CF2D-2254-6411-AA8708CB7177}"/>
                </a:ext>
              </a:extLst>
            </p:cNvPr>
            <p:cNvSpPr txBox="1"/>
            <p:nvPr/>
          </p:nvSpPr>
          <p:spPr>
            <a:xfrm>
              <a:off x="3645396" y="3416163"/>
              <a:ext cx="310124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kern="0">
                  <a:solidFill>
                    <a:srgbClr val="000000"/>
                  </a:solidFill>
                  <a:latin typeface="Montserrat"/>
                </a:rPr>
                <a:t>Mobilization, Installation, Commissioning, &amp; Startup</a:t>
              </a:r>
            </a:p>
            <a:p>
              <a:pPr algn="ctr"/>
              <a:r>
                <a:rPr lang="en-US" kern="0">
                  <a:solidFill>
                    <a:srgbClr val="E97132"/>
                  </a:solidFill>
                  <a:latin typeface="Montserrat"/>
                </a:rPr>
                <a:t>(July -September)</a:t>
              </a:r>
            </a:p>
          </p:txBody>
        </p:sp>
        <p:sp>
          <p:nvSpPr>
            <p:cNvPr id="2" name="TextBox 1">
              <a:extLst>
                <a:ext uri="{FF2B5EF4-FFF2-40B4-BE49-F238E27FC236}">
                  <a16:creationId xmlns:a16="http://schemas.microsoft.com/office/drawing/2014/main" id="{F10736ED-8B94-298C-03D2-7C539BB728C5}"/>
                </a:ext>
              </a:extLst>
            </p:cNvPr>
            <p:cNvSpPr txBox="1"/>
            <p:nvPr/>
          </p:nvSpPr>
          <p:spPr>
            <a:xfrm>
              <a:off x="9047039" y="3456053"/>
              <a:ext cx="295729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kern="0">
                  <a:solidFill>
                    <a:srgbClr val="000000"/>
                  </a:solidFill>
                  <a:latin typeface="Montserrat"/>
                </a:rPr>
                <a:t>Decommissioning, Disassembly, &amp; Demobilization </a:t>
              </a:r>
              <a:endParaRPr lang="en-US"/>
            </a:p>
            <a:p>
              <a:pPr algn="ctr"/>
              <a:r>
                <a:rPr lang="en-US" kern="0">
                  <a:solidFill>
                    <a:srgbClr val="E97132"/>
                  </a:solidFill>
                  <a:latin typeface="Montserrat"/>
                </a:rPr>
                <a:t>(TBD, may enter into long term lease )</a:t>
              </a:r>
              <a:endParaRPr lang="en-US">
                <a:solidFill>
                  <a:srgbClr val="E97132"/>
                </a:solidFill>
              </a:endParaRPr>
            </a:p>
          </p:txBody>
        </p:sp>
      </p:grpSp>
      <p:sp>
        <p:nvSpPr>
          <p:cNvPr id="3" name="TextBox 2">
            <a:extLst>
              <a:ext uri="{FF2B5EF4-FFF2-40B4-BE49-F238E27FC236}">
                <a16:creationId xmlns:a16="http://schemas.microsoft.com/office/drawing/2014/main" id="{D6FD680E-F06A-F145-8DBC-4C9757DB464B}"/>
              </a:ext>
            </a:extLst>
          </p:cNvPr>
          <p:cNvSpPr txBox="1"/>
          <p:nvPr/>
        </p:nvSpPr>
        <p:spPr>
          <a:xfrm>
            <a:off x="445728" y="1200945"/>
            <a:ext cx="7376136"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Montserrat"/>
              </a:rPr>
              <a:t>SRF Grant agreement signed February 2024</a:t>
            </a:r>
          </a:p>
          <a:p>
            <a:endParaRPr lang="en-US" sz="800">
              <a:latin typeface="Montserrat"/>
            </a:endParaRPr>
          </a:p>
          <a:p>
            <a:pPr marL="285750" indent="-285750">
              <a:buFont typeface="Arial"/>
              <a:buChar char="•"/>
            </a:pPr>
            <a:r>
              <a:rPr lang="en-US" sz="2000">
                <a:latin typeface="Montserrat"/>
              </a:rPr>
              <a:t>Pilot agreement with 374Water signed February 2024 after receipt of grant agreement</a:t>
            </a:r>
          </a:p>
        </p:txBody>
      </p:sp>
    </p:spTree>
    <p:extLst>
      <p:ext uri="{BB962C8B-B14F-4D97-AF65-F5344CB8AC3E}">
        <p14:creationId xmlns:p14="http://schemas.microsoft.com/office/powerpoint/2010/main" val="876868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237744"/>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Project Implementation – Site Evaluation Stage</a:t>
            </a:r>
            <a:endParaRPr lang="en-US"/>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39</a:t>
            </a:fld>
            <a:endParaRPr sz="1000">
              <a:latin typeface="Montserrat" pitchFamily="2" charset="77"/>
            </a:endParaRPr>
          </a:p>
        </p:txBody>
      </p:sp>
      <p:sp>
        <p:nvSpPr>
          <p:cNvPr id="17" name="Google Shape;283;p13">
            <a:extLst>
              <a:ext uri="{FF2B5EF4-FFF2-40B4-BE49-F238E27FC236}">
                <a16:creationId xmlns:a16="http://schemas.microsoft.com/office/drawing/2014/main" id="{3C9AA030-3498-2246-2F12-0E9CBBB855C2}"/>
              </a:ext>
            </a:extLst>
          </p:cNvPr>
          <p:cNvSpPr txBox="1"/>
          <p:nvPr/>
        </p:nvSpPr>
        <p:spPr>
          <a:xfrm>
            <a:off x="5663318" y="1027085"/>
            <a:ext cx="5686175" cy="369332"/>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a:solidFill>
                  <a:srgbClr val="000000"/>
                </a:solidFill>
                <a:latin typeface="Montserrat"/>
                <a:ea typeface="+mn-lt"/>
                <a:cs typeface="+mn-lt"/>
              </a:rPr>
              <a:t>Iron Bridge Water Reclamation Facility</a:t>
            </a:r>
            <a:endParaRPr lang="en-US"/>
          </a:p>
        </p:txBody>
      </p:sp>
      <p:pic>
        <p:nvPicPr>
          <p:cNvPr id="2" name="Picture 1">
            <a:extLst>
              <a:ext uri="{FF2B5EF4-FFF2-40B4-BE49-F238E27FC236}">
                <a16:creationId xmlns:a16="http://schemas.microsoft.com/office/drawing/2014/main" id="{32020D25-6A71-EE4C-43D1-A2A880035C44}"/>
              </a:ext>
            </a:extLst>
          </p:cNvPr>
          <p:cNvPicPr>
            <a:picLocks noChangeAspect="1"/>
          </p:cNvPicPr>
          <p:nvPr/>
        </p:nvPicPr>
        <p:blipFill>
          <a:blip r:embed="rId3" cstate="email">
            <a:extLst>
              <a:ext uri="{28A0092B-C50C-407E-A947-70E740481C1C}">
                <a14:useLocalDpi xmlns:a14="http://schemas.microsoft.com/office/drawing/2010/main"/>
              </a:ext>
            </a:extLst>
          </a:blip>
          <a:srcRect t="-341" b="-972"/>
          <a:stretch/>
        </p:blipFill>
        <p:spPr>
          <a:xfrm>
            <a:off x="5659938" y="3551266"/>
            <a:ext cx="3255610" cy="2392280"/>
          </a:xfrm>
          <a:prstGeom prst="rect">
            <a:avLst/>
          </a:prstGeom>
        </p:spPr>
      </p:pic>
      <p:pic>
        <p:nvPicPr>
          <p:cNvPr id="6" name="Picture 5" descr="A large room with lots of objects and tools&#10;&#10;Description automatically generated">
            <a:extLst>
              <a:ext uri="{FF2B5EF4-FFF2-40B4-BE49-F238E27FC236}">
                <a16:creationId xmlns:a16="http://schemas.microsoft.com/office/drawing/2014/main" id="{49C95186-8372-1C8D-B8F7-E5B5F21E8127}"/>
              </a:ext>
            </a:extLst>
          </p:cNvPr>
          <p:cNvPicPr>
            <a:picLocks noChangeAspect="1"/>
          </p:cNvPicPr>
          <p:nvPr/>
        </p:nvPicPr>
        <p:blipFill>
          <a:blip r:embed="rId4" cstate="email">
            <a:extLst>
              <a:ext uri="{28A0092B-C50C-407E-A947-70E740481C1C}">
                <a14:useLocalDpi xmlns:a14="http://schemas.microsoft.com/office/drawing/2010/main"/>
              </a:ext>
            </a:extLst>
          </a:blip>
          <a:srcRect t="-47" b="-657"/>
          <a:stretch/>
        </p:blipFill>
        <p:spPr>
          <a:xfrm>
            <a:off x="9051795" y="3549425"/>
            <a:ext cx="2897810" cy="2368648"/>
          </a:xfrm>
          <a:prstGeom prst="rect">
            <a:avLst/>
          </a:prstGeom>
        </p:spPr>
      </p:pic>
      <p:grpSp>
        <p:nvGrpSpPr>
          <p:cNvPr id="24" name="Group 23">
            <a:extLst>
              <a:ext uri="{FF2B5EF4-FFF2-40B4-BE49-F238E27FC236}">
                <a16:creationId xmlns:a16="http://schemas.microsoft.com/office/drawing/2014/main" id="{A4A2A6E7-2CBF-92F2-FFBA-56B4096F4560}"/>
              </a:ext>
            </a:extLst>
          </p:cNvPr>
          <p:cNvGrpSpPr/>
          <p:nvPr/>
        </p:nvGrpSpPr>
        <p:grpSpPr>
          <a:xfrm>
            <a:off x="5663081" y="2238182"/>
            <a:ext cx="6289231" cy="1193881"/>
            <a:chOff x="5791611" y="2238182"/>
            <a:chExt cx="6289231" cy="1193881"/>
          </a:xfrm>
        </p:grpSpPr>
        <p:pic>
          <p:nvPicPr>
            <p:cNvPr id="8" name="Picture 7" descr="A machine in a factory&#10;&#10;Description automatically generated">
              <a:extLst>
                <a:ext uri="{FF2B5EF4-FFF2-40B4-BE49-F238E27FC236}">
                  <a16:creationId xmlns:a16="http://schemas.microsoft.com/office/drawing/2014/main" id="{81038A42-8C63-F050-C9C4-D8168CD6AC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60862" y="2242530"/>
              <a:ext cx="1593775" cy="1186150"/>
            </a:xfrm>
            <a:prstGeom prst="rect">
              <a:avLst/>
            </a:prstGeom>
          </p:spPr>
        </p:pic>
        <p:pic>
          <p:nvPicPr>
            <p:cNvPr id="14" name="Picture 13">
              <a:extLst>
                <a:ext uri="{FF2B5EF4-FFF2-40B4-BE49-F238E27FC236}">
                  <a16:creationId xmlns:a16="http://schemas.microsoft.com/office/drawing/2014/main" id="{DA6676AA-1633-FC52-CA08-17B29FB592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96248" y="2238182"/>
              <a:ext cx="1584594" cy="1186150"/>
            </a:xfrm>
            <a:prstGeom prst="rect">
              <a:avLst/>
            </a:prstGeom>
          </p:spPr>
        </p:pic>
        <p:pic>
          <p:nvPicPr>
            <p:cNvPr id="16" name="Picture 15">
              <a:extLst>
                <a:ext uri="{FF2B5EF4-FFF2-40B4-BE49-F238E27FC236}">
                  <a16:creationId xmlns:a16="http://schemas.microsoft.com/office/drawing/2014/main" id="{C383BD0D-BEF0-49CE-CE64-4A22384FC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82383" y="2245308"/>
              <a:ext cx="1593774" cy="1186151"/>
            </a:xfrm>
            <a:prstGeom prst="rect">
              <a:avLst/>
            </a:prstGeom>
          </p:spPr>
        </p:pic>
        <p:pic>
          <p:nvPicPr>
            <p:cNvPr id="18" name="Picture 17" descr="A water treatment plant with many round tanks&#10;&#10;Description automatically generated">
              <a:extLst>
                <a:ext uri="{FF2B5EF4-FFF2-40B4-BE49-F238E27FC236}">
                  <a16:creationId xmlns:a16="http://schemas.microsoft.com/office/drawing/2014/main" id="{AAE97133-30FF-096E-F83D-A6FA76D78C9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91611" y="2245914"/>
              <a:ext cx="1593774" cy="1186149"/>
            </a:xfrm>
            <a:prstGeom prst="rect">
              <a:avLst/>
            </a:prstGeom>
          </p:spPr>
        </p:pic>
      </p:grpSp>
      <p:sp>
        <p:nvSpPr>
          <p:cNvPr id="20" name="TextBox 19">
            <a:extLst>
              <a:ext uri="{FF2B5EF4-FFF2-40B4-BE49-F238E27FC236}">
                <a16:creationId xmlns:a16="http://schemas.microsoft.com/office/drawing/2014/main" id="{6B758917-3FEB-8151-DF35-01127D1E79EC}"/>
              </a:ext>
            </a:extLst>
          </p:cNvPr>
          <p:cNvSpPr txBox="1"/>
          <p:nvPr/>
        </p:nvSpPr>
        <p:spPr>
          <a:xfrm>
            <a:off x="6036821" y="1444771"/>
            <a:ext cx="5791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Montserrat"/>
              </a:rPr>
              <a:t>40 MGD Max / 25 MGD AADF </a:t>
            </a:r>
          </a:p>
          <a:p>
            <a:r>
              <a:rPr lang="en-US">
                <a:latin typeface="Montserrat"/>
              </a:rPr>
              <a:t>~56,000 wet tons sludge/ year (13.8% DS)</a:t>
            </a:r>
          </a:p>
        </p:txBody>
      </p:sp>
      <p:sp>
        <p:nvSpPr>
          <p:cNvPr id="21" name="Google Shape;283;p13">
            <a:extLst>
              <a:ext uri="{FF2B5EF4-FFF2-40B4-BE49-F238E27FC236}">
                <a16:creationId xmlns:a16="http://schemas.microsoft.com/office/drawing/2014/main" id="{5D3BA02C-537B-7724-6AC3-8C5CFB5E869A}"/>
              </a:ext>
            </a:extLst>
          </p:cNvPr>
          <p:cNvSpPr txBox="1"/>
          <p:nvPr/>
        </p:nvSpPr>
        <p:spPr>
          <a:xfrm>
            <a:off x="342508" y="1030461"/>
            <a:ext cx="5686175" cy="369332"/>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a:solidFill>
                  <a:srgbClr val="000000"/>
                </a:solidFill>
                <a:latin typeface="Montserrat"/>
              </a:rPr>
              <a:t>374Water </a:t>
            </a:r>
            <a:r>
              <a:rPr lang="en-US" err="1">
                <a:solidFill>
                  <a:srgbClr val="000000"/>
                </a:solidFill>
                <a:latin typeface="Montserrat"/>
              </a:rPr>
              <a:t>AirSCWO</a:t>
            </a:r>
            <a:r>
              <a:rPr lang="en-US">
                <a:solidFill>
                  <a:srgbClr val="000000"/>
                </a:solidFill>
                <a:latin typeface="Montserrat"/>
              </a:rPr>
              <a:t> Site Requirements</a:t>
            </a:r>
            <a:endParaRPr lang="en-US"/>
          </a:p>
        </p:txBody>
      </p:sp>
      <p:sp>
        <p:nvSpPr>
          <p:cNvPr id="22" name="Google Shape;283;p13">
            <a:extLst>
              <a:ext uri="{FF2B5EF4-FFF2-40B4-BE49-F238E27FC236}">
                <a16:creationId xmlns:a16="http://schemas.microsoft.com/office/drawing/2014/main" id="{9CED1D75-D670-668E-A3F2-79581B6A3D8B}"/>
              </a:ext>
            </a:extLst>
          </p:cNvPr>
          <p:cNvSpPr txBox="1"/>
          <p:nvPr/>
        </p:nvSpPr>
        <p:spPr>
          <a:xfrm>
            <a:off x="342507" y="1553761"/>
            <a:ext cx="4970079" cy="4247317"/>
          </a:xfrm>
          <a:prstGeom prst="rect">
            <a:avLst/>
          </a:prstGeom>
          <a:noFill/>
          <a:ln cap="flat">
            <a:noFill/>
          </a:ln>
        </p:spPr>
        <p:txBody>
          <a:bodyPr vert="horz" wrap="square" lIns="91440" tIns="45720" rIns="91440" bIns="45720" anchor="t" anchorCtr="0" compatLnSpc="1">
            <a:spAutoFit/>
          </a:bodyPr>
          <a:lstStyle/>
          <a:p>
            <a:pPr marL="285750" indent="-285750">
              <a:buFont typeface="Arial"/>
              <a:buChar char="•"/>
              <a:defRPr sz="1800" b="0" i="0" u="none" strike="noStrike" kern="0" cap="none" spc="0" baseline="0">
                <a:solidFill>
                  <a:srgbClr val="000000"/>
                </a:solidFill>
                <a:uFillTx/>
              </a:defRPr>
            </a:pPr>
            <a:r>
              <a:rPr lang="en-US">
                <a:solidFill>
                  <a:srgbClr val="000000"/>
                </a:solidFill>
                <a:latin typeface="Montserrat"/>
              </a:rPr>
              <a:t>Water</a:t>
            </a:r>
            <a:endParaRPr lang="en-US"/>
          </a:p>
          <a:p>
            <a:pPr marL="742950" lvl="1" indent="-285750">
              <a:buFont typeface="Courier New"/>
              <a:buChar char="o"/>
              <a:defRPr sz="1800" b="0" i="0" u="none" strike="noStrike" kern="0" cap="none" spc="0" baseline="0">
                <a:solidFill>
                  <a:srgbClr val="000000"/>
                </a:solidFill>
                <a:uFillTx/>
              </a:defRPr>
            </a:pPr>
            <a:r>
              <a:rPr lang="en-US">
                <a:solidFill>
                  <a:srgbClr val="000000"/>
                </a:solidFill>
                <a:latin typeface="Montserrat"/>
              </a:rPr>
              <a:t>Hose or tap connection</a:t>
            </a:r>
            <a:endParaRPr lang="en-US"/>
          </a:p>
          <a:p>
            <a:pPr marL="742950" lvl="1" indent="-285750">
              <a:buFont typeface="Courier New"/>
              <a:buChar char="o"/>
              <a:defRPr sz="1800" b="0" i="0" u="none" strike="noStrike" kern="0" cap="none" spc="0" baseline="0">
                <a:solidFill>
                  <a:srgbClr val="000000"/>
                </a:solidFill>
                <a:uFillTx/>
              </a:defRPr>
            </a:pPr>
            <a:r>
              <a:rPr lang="en-US">
                <a:latin typeface="Montserrat"/>
              </a:rPr>
              <a:t>Discharge or storage for distilled water</a:t>
            </a:r>
          </a:p>
          <a:p>
            <a:pPr marL="742950" lvl="1" indent="-285750">
              <a:buFont typeface="Courier New"/>
              <a:buChar char="o"/>
              <a:defRPr sz="1800" b="0" i="0" u="none" strike="noStrike" kern="0" cap="none" spc="0" baseline="0">
                <a:solidFill>
                  <a:srgbClr val="000000"/>
                </a:solidFill>
                <a:uFillTx/>
              </a:defRPr>
            </a:pPr>
            <a:r>
              <a:rPr lang="en-US">
                <a:latin typeface="Montserrat"/>
              </a:rPr>
              <a:t>Discharge of SCWO effluent to headworks</a:t>
            </a:r>
          </a:p>
          <a:p>
            <a:pPr>
              <a:defRPr sz="1800" b="0" i="0" u="none" strike="noStrike" kern="0" cap="none" spc="0" baseline="0">
                <a:solidFill>
                  <a:srgbClr val="000000"/>
                </a:solidFill>
                <a:uFillTx/>
              </a:defRPr>
            </a:pPr>
            <a:endParaRPr lang="en-US" sz="600">
              <a:latin typeface="Montserrat"/>
            </a:endParaRPr>
          </a:p>
          <a:p>
            <a:pPr marL="285750" indent="-285750">
              <a:buFont typeface="Arial"/>
              <a:buChar char="•"/>
              <a:defRPr sz="1800" b="0" i="0" u="none" strike="noStrike" kern="0" cap="none" spc="0" baseline="0">
                <a:solidFill>
                  <a:srgbClr val="000000"/>
                </a:solidFill>
                <a:uFillTx/>
              </a:defRPr>
            </a:pPr>
            <a:r>
              <a:rPr lang="en-US">
                <a:latin typeface="Montserrat"/>
              </a:rPr>
              <a:t>Electricity</a:t>
            </a:r>
          </a:p>
          <a:p>
            <a:pPr marL="742950" lvl="1" indent="-285750">
              <a:buFont typeface="Courier New"/>
              <a:buChar char="o"/>
              <a:defRPr sz="1800" b="0" i="0" u="none" strike="noStrike" kern="0" cap="none" spc="0" baseline="0">
                <a:solidFill>
                  <a:srgbClr val="000000"/>
                </a:solidFill>
                <a:uFillTx/>
              </a:defRPr>
            </a:pPr>
            <a:r>
              <a:rPr lang="en-US">
                <a:latin typeface="Montserrat"/>
              </a:rPr>
              <a:t>400/480 3 Phase, 200 Amps max draw during start-up</a:t>
            </a:r>
            <a:endParaRPr lang="en-US"/>
          </a:p>
          <a:p>
            <a:pPr>
              <a:defRPr sz="1800" b="0" i="0" u="none" strike="noStrike" kern="0" cap="none" spc="0" baseline="0">
                <a:solidFill>
                  <a:srgbClr val="000000"/>
                </a:solidFill>
                <a:uFillTx/>
              </a:defRPr>
            </a:pPr>
            <a:endParaRPr lang="en-US" sz="600">
              <a:latin typeface="Montserrat"/>
            </a:endParaRPr>
          </a:p>
          <a:p>
            <a:pPr marL="285750" indent="-285750">
              <a:buFont typeface="Arial"/>
              <a:buChar char="•"/>
              <a:defRPr sz="1800" b="0" i="0" u="none" strike="noStrike" kern="0" cap="none" spc="0" baseline="0">
                <a:solidFill>
                  <a:srgbClr val="000000"/>
                </a:solidFill>
                <a:uFillTx/>
              </a:defRPr>
            </a:pPr>
            <a:r>
              <a:rPr lang="en-US">
                <a:latin typeface="Montserrat"/>
              </a:rPr>
              <a:t>Fuel storage (~50 gal)</a:t>
            </a:r>
          </a:p>
          <a:p>
            <a:pPr>
              <a:defRPr sz="1800" b="0" i="0" u="none" strike="noStrike" kern="0" cap="none" spc="0" baseline="0">
                <a:solidFill>
                  <a:srgbClr val="000000"/>
                </a:solidFill>
                <a:uFillTx/>
              </a:defRPr>
            </a:pPr>
            <a:endParaRPr lang="en-US" sz="600">
              <a:latin typeface="Montserrat"/>
            </a:endParaRPr>
          </a:p>
          <a:p>
            <a:pPr marL="285750" indent="-285750">
              <a:buFont typeface="Arial"/>
              <a:buChar char="•"/>
              <a:defRPr sz="1800" b="0" i="0" u="none" strike="noStrike" kern="0" cap="none" spc="0" baseline="0">
                <a:solidFill>
                  <a:srgbClr val="000000"/>
                </a:solidFill>
                <a:uFillTx/>
              </a:defRPr>
            </a:pPr>
            <a:r>
              <a:rPr lang="en-US">
                <a:latin typeface="Montserrat"/>
              </a:rPr>
              <a:t>Pre-treatment equipment*:</a:t>
            </a:r>
          </a:p>
          <a:p>
            <a:pPr marL="742950" lvl="1" indent="-285750">
              <a:buFont typeface="Courier New"/>
              <a:buChar char="o"/>
              <a:defRPr sz="1800" b="0" i="0" u="none" strike="noStrike" kern="0" cap="none" spc="0" baseline="0">
                <a:solidFill>
                  <a:srgbClr val="000000"/>
                </a:solidFill>
                <a:uFillTx/>
              </a:defRPr>
            </a:pPr>
            <a:r>
              <a:rPr lang="en-US">
                <a:latin typeface="Montserrat"/>
              </a:rPr>
              <a:t>Dewatering</a:t>
            </a:r>
          </a:p>
          <a:p>
            <a:pPr marL="742950" lvl="1" indent="-285750">
              <a:buFont typeface="Courier New"/>
              <a:buChar char="o"/>
              <a:defRPr sz="1800" b="0" i="0" u="none" strike="noStrike" kern="0" cap="none" spc="0" baseline="0">
                <a:solidFill>
                  <a:srgbClr val="000000"/>
                </a:solidFill>
                <a:uFillTx/>
              </a:defRPr>
            </a:pPr>
            <a:r>
              <a:rPr lang="en-US">
                <a:latin typeface="Montserrat"/>
              </a:rPr>
              <a:t>Maceration</a:t>
            </a:r>
          </a:p>
          <a:p>
            <a:pPr marL="742950" lvl="1" indent="-285750">
              <a:buFont typeface="Courier New"/>
              <a:buChar char="o"/>
              <a:defRPr sz="1800" b="0" i="0" u="none" strike="noStrike" kern="0" cap="none" spc="0" baseline="0">
                <a:solidFill>
                  <a:srgbClr val="000000"/>
                </a:solidFill>
                <a:uFillTx/>
              </a:defRPr>
            </a:pPr>
            <a:r>
              <a:rPr lang="en-US">
                <a:latin typeface="Montserrat"/>
              </a:rPr>
              <a:t>Screening</a:t>
            </a:r>
          </a:p>
        </p:txBody>
      </p:sp>
      <p:sp>
        <p:nvSpPr>
          <p:cNvPr id="23" name="Google Shape;283;p13">
            <a:extLst>
              <a:ext uri="{FF2B5EF4-FFF2-40B4-BE49-F238E27FC236}">
                <a16:creationId xmlns:a16="http://schemas.microsoft.com/office/drawing/2014/main" id="{E04FB39B-1609-69A4-0682-64F454CD152B}"/>
              </a:ext>
            </a:extLst>
          </p:cNvPr>
          <p:cNvSpPr txBox="1"/>
          <p:nvPr/>
        </p:nvSpPr>
        <p:spPr>
          <a:xfrm>
            <a:off x="333326" y="6410363"/>
            <a:ext cx="6163572" cy="27699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1200">
                <a:solidFill>
                  <a:srgbClr val="000000"/>
                </a:solidFill>
                <a:latin typeface="Montserrat"/>
              </a:rPr>
              <a:t>*Can be included in project scope if not pre-existing at site </a:t>
            </a:r>
            <a:endParaRPr lang="en-US" sz="1200"/>
          </a:p>
        </p:txBody>
      </p:sp>
    </p:spTree>
    <p:extLst>
      <p:ext uri="{BB962C8B-B14F-4D97-AF65-F5344CB8AC3E}">
        <p14:creationId xmlns:p14="http://schemas.microsoft.com/office/powerpoint/2010/main" val="1316701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A06DF-351A-DB79-B962-52E9893E79E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7EB0599-F4BA-28DB-445E-AE6D1C3D4826}"/>
              </a:ext>
            </a:extLst>
          </p:cNvPr>
          <p:cNvPicPr>
            <a:picLocks noChangeAspect="1"/>
          </p:cNvPicPr>
          <p:nvPr/>
        </p:nvPicPr>
        <p:blipFill>
          <a:blip r:embed="rId3"/>
          <a:stretch>
            <a:fillRect/>
          </a:stretch>
        </p:blipFill>
        <p:spPr>
          <a:xfrm>
            <a:off x="1398313" y="3248564"/>
            <a:ext cx="1802559" cy="2419673"/>
          </a:xfrm>
          <a:prstGeom prst="rect">
            <a:avLst/>
          </a:prstGeom>
          <a:ln w="22225">
            <a:solidFill>
              <a:schemeClr val="accent1"/>
            </a:solidFill>
          </a:ln>
        </p:spPr>
      </p:pic>
      <p:sp>
        <p:nvSpPr>
          <p:cNvPr id="2" name="Title 1">
            <a:extLst>
              <a:ext uri="{FF2B5EF4-FFF2-40B4-BE49-F238E27FC236}">
                <a16:creationId xmlns:a16="http://schemas.microsoft.com/office/drawing/2014/main" id="{D628EA2F-8F34-4A51-2326-652BEF9C7B10}"/>
              </a:ext>
            </a:extLst>
          </p:cNvPr>
          <p:cNvSpPr>
            <a:spLocks noGrp="1"/>
          </p:cNvSpPr>
          <p:nvPr>
            <p:ph type="title"/>
          </p:nvPr>
        </p:nvSpPr>
        <p:spPr>
          <a:xfrm>
            <a:off x="838200" y="365126"/>
            <a:ext cx="10515600" cy="820370"/>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Clean Water Technology Center </a:t>
            </a:r>
            <a:endParaRPr lang="en-US" sz="3600">
              <a:latin typeface="Tahoma" panose="020B0604030504040204" pitchFamily="34" charset="0"/>
              <a:ea typeface="Tahoma" panose="020B0604030504040204" pitchFamily="34" charset="0"/>
              <a:cs typeface="Tahoma" panose="020B0604030504040204" pitchFamily="34" charset="0"/>
            </a:endParaRPr>
          </a:p>
        </p:txBody>
      </p:sp>
      <p:sp>
        <p:nvSpPr>
          <p:cNvPr id="14" name="Content Placeholder 13">
            <a:extLst>
              <a:ext uri="{FF2B5EF4-FFF2-40B4-BE49-F238E27FC236}">
                <a16:creationId xmlns:a16="http://schemas.microsoft.com/office/drawing/2014/main" id="{F450036C-1E71-973B-45BB-2B3166095C93}"/>
              </a:ext>
            </a:extLst>
          </p:cNvPr>
          <p:cNvSpPr>
            <a:spLocks noGrp="1"/>
          </p:cNvSpPr>
          <p:nvPr>
            <p:ph sz="half" idx="2"/>
          </p:nvPr>
        </p:nvSpPr>
        <p:spPr>
          <a:xfrm>
            <a:off x="914938" y="2625298"/>
            <a:ext cx="9953725" cy="540719"/>
          </a:xfrm>
        </p:spPr>
        <p:txBody>
          <a:bodyPr/>
          <a:lstStyle/>
          <a:p>
            <a:pPr>
              <a:buFont typeface="Wingdings" panose="05000000000000000000" pitchFamily="2" charset="2"/>
              <a:buChar char="Ø"/>
            </a:pPr>
            <a:r>
              <a:rPr lang="en-US" b="1" dirty="0"/>
              <a:t>Searchable Clearinghouse of Wastewater Technology (</a:t>
            </a:r>
            <a:r>
              <a:rPr lang="en-US" b="1" dirty="0">
                <a:solidFill>
                  <a:srgbClr val="0070C0"/>
                </a:solidFill>
              </a:rPr>
              <a:t>SCOWT</a:t>
            </a:r>
            <a:r>
              <a:rPr lang="en-US" b="1" dirty="0"/>
              <a:t>)</a:t>
            </a:r>
          </a:p>
        </p:txBody>
      </p:sp>
      <p:pic>
        <p:nvPicPr>
          <p:cNvPr id="17" name="Content Placeholder 4">
            <a:extLst>
              <a:ext uri="{FF2B5EF4-FFF2-40B4-BE49-F238E27FC236}">
                <a16:creationId xmlns:a16="http://schemas.microsoft.com/office/drawing/2014/main" id="{9831179E-7C63-DBAE-9DEE-9939B8D6C71C}"/>
              </a:ext>
            </a:extLst>
          </p:cNvPr>
          <p:cNvPicPr>
            <a:picLocks noChangeAspect="1"/>
          </p:cNvPicPr>
          <p:nvPr/>
        </p:nvPicPr>
        <p:blipFill>
          <a:blip r:embed="rId4"/>
          <a:stretch>
            <a:fillRect/>
          </a:stretch>
        </p:blipFill>
        <p:spPr>
          <a:xfrm>
            <a:off x="10747656" y="287876"/>
            <a:ext cx="1060552" cy="1060552"/>
          </a:xfrm>
          <a:prstGeom prst="rect">
            <a:avLst/>
          </a:prstGeom>
        </p:spPr>
      </p:pic>
      <p:sp>
        <p:nvSpPr>
          <p:cNvPr id="4" name="Content Placeholder 3">
            <a:extLst>
              <a:ext uri="{FF2B5EF4-FFF2-40B4-BE49-F238E27FC236}">
                <a16:creationId xmlns:a16="http://schemas.microsoft.com/office/drawing/2014/main" id="{60D7A343-96BC-56D1-9146-4603AE1A9809}"/>
              </a:ext>
            </a:extLst>
          </p:cNvPr>
          <p:cNvSpPr>
            <a:spLocks noGrp="1"/>
          </p:cNvSpPr>
          <p:nvPr>
            <p:ph sz="half" idx="1"/>
          </p:nvPr>
        </p:nvSpPr>
        <p:spPr>
          <a:xfrm>
            <a:off x="904118" y="1430975"/>
            <a:ext cx="9953725" cy="1194323"/>
          </a:xfrm>
        </p:spPr>
        <p:txBody>
          <a:bodyPr>
            <a:normAutofit/>
          </a:bodyPr>
          <a:lstStyle/>
          <a:p>
            <a:pPr marL="0" indent="0">
              <a:buNone/>
            </a:pPr>
            <a:r>
              <a:rPr lang="en-US" sz="2600"/>
              <a:t>Resources and services to help communities build capacity and become more sustainable by adopting innovative and alternative wastewater technologies.</a:t>
            </a:r>
          </a:p>
        </p:txBody>
      </p:sp>
      <p:pic>
        <p:nvPicPr>
          <p:cNvPr id="7" name="Picture 6">
            <a:extLst>
              <a:ext uri="{FF2B5EF4-FFF2-40B4-BE49-F238E27FC236}">
                <a16:creationId xmlns:a16="http://schemas.microsoft.com/office/drawing/2014/main" id="{C5F1A568-32E6-F8D1-0774-B3E4368086A0}"/>
              </a:ext>
            </a:extLst>
          </p:cNvPr>
          <p:cNvPicPr>
            <a:picLocks noChangeAspect="1"/>
          </p:cNvPicPr>
          <p:nvPr/>
        </p:nvPicPr>
        <p:blipFill>
          <a:blip r:embed="rId5"/>
          <a:stretch>
            <a:fillRect/>
          </a:stretch>
        </p:blipFill>
        <p:spPr>
          <a:xfrm rot="1800000">
            <a:off x="3183118" y="2902896"/>
            <a:ext cx="2930636" cy="3062467"/>
          </a:xfrm>
          <a:prstGeom prst="rect">
            <a:avLst/>
          </a:prstGeom>
        </p:spPr>
      </p:pic>
      <p:pic>
        <p:nvPicPr>
          <p:cNvPr id="8" name="Picture 7">
            <a:extLst>
              <a:ext uri="{FF2B5EF4-FFF2-40B4-BE49-F238E27FC236}">
                <a16:creationId xmlns:a16="http://schemas.microsoft.com/office/drawing/2014/main" id="{82598316-4A61-15C4-81BB-E91AD4A6EBC7}"/>
              </a:ext>
            </a:extLst>
          </p:cNvPr>
          <p:cNvPicPr>
            <a:picLocks noChangeAspect="1"/>
          </p:cNvPicPr>
          <p:nvPr/>
        </p:nvPicPr>
        <p:blipFill>
          <a:blip r:embed="rId6"/>
          <a:stretch>
            <a:fillRect/>
          </a:stretch>
        </p:blipFill>
        <p:spPr>
          <a:xfrm>
            <a:off x="6096000" y="3244295"/>
            <a:ext cx="1928892" cy="2428210"/>
          </a:xfrm>
          <a:prstGeom prst="rect">
            <a:avLst/>
          </a:prstGeom>
          <a:ln w="22225">
            <a:solidFill>
              <a:schemeClr val="accent1"/>
            </a:solidFill>
          </a:ln>
        </p:spPr>
      </p:pic>
      <p:pic>
        <p:nvPicPr>
          <p:cNvPr id="9" name="Content Placeholder 10">
            <a:extLst>
              <a:ext uri="{FF2B5EF4-FFF2-40B4-BE49-F238E27FC236}">
                <a16:creationId xmlns:a16="http://schemas.microsoft.com/office/drawing/2014/main" id="{FFBBD442-1F92-1B7D-66CC-B0C2AABA8039}"/>
              </a:ext>
            </a:extLst>
          </p:cNvPr>
          <p:cNvPicPr>
            <a:picLocks noChangeAspect="1"/>
          </p:cNvPicPr>
          <p:nvPr/>
        </p:nvPicPr>
        <p:blipFill>
          <a:blip r:embed="rId7"/>
          <a:stretch>
            <a:fillRect/>
          </a:stretch>
        </p:blipFill>
        <p:spPr>
          <a:xfrm>
            <a:off x="8430724" y="3217079"/>
            <a:ext cx="1928892" cy="2482642"/>
          </a:xfrm>
          <a:prstGeom prst="rect">
            <a:avLst/>
          </a:prstGeom>
          <a:solidFill>
            <a:srgbClr val="81B3D8"/>
          </a:solidFill>
        </p:spPr>
      </p:pic>
    </p:spTree>
    <p:extLst>
      <p:ext uri="{BB962C8B-B14F-4D97-AF65-F5344CB8AC3E}">
        <p14:creationId xmlns:p14="http://schemas.microsoft.com/office/powerpoint/2010/main" val="82496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237744"/>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Project Implementation – System Design</a:t>
            </a:r>
            <a:endParaRPr lang="en-US"/>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40</a:t>
            </a:fld>
            <a:endParaRPr sz="1000">
              <a:latin typeface="Montserrat" pitchFamily="2" charset="77"/>
            </a:endParaRPr>
          </a:p>
        </p:txBody>
      </p:sp>
      <p:grpSp>
        <p:nvGrpSpPr>
          <p:cNvPr id="13" name="Group 12">
            <a:extLst>
              <a:ext uri="{FF2B5EF4-FFF2-40B4-BE49-F238E27FC236}">
                <a16:creationId xmlns:a16="http://schemas.microsoft.com/office/drawing/2014/main" id="{4C91D28F-CCD6-2188-9652-74E23AB83C72}"/>
              </a:ext>
            </a:extLst>
          </p:cNvPr>
          <p:cNvGrpSpPr/>
          <p:nvPr/>
        </p:nvGrpSpPr>
        <p:grpSpPr>
          <a:xfrm>
            <a:off x="472284" y="967306"/>
            <a:ext cx="10326623" cy="5089870"/>
            <a:chOff x="1006012" y="1349938"/>
            <a:chExt cx="10326623" cy="5089870"/>
          </a:xfrm>
        </p:grpSpPr>
        <p:sp>
          <p:nvSpPr>
            <p:cNvPr id="4" name="Google Shape;283;p13">
              <a:extLst>
                <a:ext uri="{FF2B5EF4-FFF2-40B4-BE49-F238E27FC236}">
                  <a16:creationId xmlns:a16="http://schemas.microsoft.com/office/drawing/2014/main" id="{0200F9B8-A327-771D-CD54-4A1E529DD782}"/>
                </a:ext>
              </a:extLst>
            </p:cNvPr>
            <p:cNvSpPr txBox="1"/>
            <p:nvPr/>
          </p:nvSpPr>
          <p:spPr>
            <a:xfrm>
              <a:off x="4740906" y="1349938"/>
              <a:ext cx="6591729" cy="158504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1F3B73"/>
                  </a:solidFill>
                  <a:uFillTx/>
                  <a:latin typeface="Montserrat"/>
                  <a:ea typeface="Montserrat"/>
                  <a:cs typeface="Montserrat"/>
                </a:rPr>
                <a:t>2013</a:t>
              </a:r>
            </a:p>
            <a:p>
              <a:pPr marL="285750" marR="0" lvl="0" indent="-285750" defTabSz="914400" rtl="0" fontAlgn="auto" hangingPunct="1">
                <a:lnSpc>
                  <a:spcPct val="100000"/>
                </a:lnSpc>
                <a:spcBef>
                  <a:spcPts val="60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600" i="0" u="none" strike="noStrike" kern="1200" cap="none" spc="0" baseline="0">
                  <a:uFillTx/>
                  <a:latin typeface="Montserrat"/>
                  <a:ea typeface="Montserrat"/>
                  <a:cs typeface="Montserrat"/>
                </a:rPr>
                <a:t>Duke University in Durham, NC built first air-based SCWO system</a:t>
              </a:r>
            </a:p>
            <a:p>
              <a:pPr marL="285750" marR="0" lvl="0" indent="-285750" defTabSz="914400" rtl="0" fontAlgn="auto" hangingPunct="1">
                <a:lnSpc>
                  <a:spcPct val="100000"/>
                </a:lnSpc>
                <a:spcBef>
                  <a:spcPts val="60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600" i="0" u="none" strike="noStrike" kern="1200" cap="none" spc="0" baseline="0">
                  <a:uFillTx/>
                  <a:latin typeface="Montserrat"/>
                  <a:ea typeface="Montserrat"/>
                  <a:cs typeface="Montserrat"/>
                </a:rPr>
                <a:t>AS1 was capable of processing 1 wet ton per day</a:t>
              </a:r>
            </a:p>
            <a:p>
              <a:pPr marL="285750" marR="0" lvl="0" indent="-285750" defTabSz="914400" rtl="0" fontAlgn="auto" hangingPunct="1">
                <a:lnSpc>
                  <a:spcPct val="100000"/>
                </a:lnSpc>
                <a:spcBef>
                  <a:spcPts val="60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600" i="0" u="none" strike="noStrike" kern="1200" cap="none" spc="0" baseline="0">
                  <a:uFillTx/>
                  <a:latin typeface="Montserrat"/>
                  <a:ea typeface="Montserrat"/>
                  <a:cs typeface="Montserrat"/>
                </a:rPr>
                <a:t>Nearly 190 different wastes processed over ~10 years </a:t>
              </a:r>
            </a:p>
          </p:txBody>
        </p:sp>
        <p:pic>
          <p:nvPicPr>
            <p:cNvPr id="7" name="Picture 11" descr="A picture containing tree, outdoor, ground, blue&#10;&#10;Description automatically generated">
              <a:extLst>
                <a:ext uri="{FF2B5EF4-FFF2-40B4-BE49-F238E27FC236}">
                  <a16:creationId xmlns:a16="http://schemas.microsoft.com/office/drawing/2014/main" id="{9F0F1EB0-A9D2-6B05-6219-786EFA4212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013" y="1349938"/>
              <a:ext cx="3653183" cy="1605247"/>
            </a:xfrm>
            <a:prstGeom prst="rect">
              <a:avLst/>
            </a:prstGeom>
            <a:noFill/>
            <a:ln cap="flat">
              <a:noFill/>
            </a:ln>
          </p:spPr>
        </p:pic>
        <p:pic>
          <p:nvPicPr>
            <p:cNvPr id="9" name="Picture 13" descr="A blue container in a warehouse&#10;&#10;Description automatically generated">
              <a:extLst>
                <a:ext uri="{FF2B5EF4-FFF2-40B4-BE49-F238E27FC236}">
                  <a16:creationId xmlns:a16="http://schemas.microsoft.com/office/drawing/2014/main" id="{48754BE3-1848-D669-59F9-059EEEFF61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6012" y="3090539"/>
              <a:ext cx="3657600" cy="1605247"/>
            </a:xfrm>
            <a:prstGeom prst="rect">
              <a:avLst/>
            </a:prstGeom>
            <a:noFill/>
            <a:ln cap="flat">
              <a:noFill/>
            </a:ln>
          </p:spPr>
        </p:pic>
        <p:pic>
          <p:nvPicPr>
            <p:cNvPr id="10" name="Picture 12" descr="A group of people in a large room&#10;&#10;Description automatically generated">
              <a:extLst>
                <a:ext uri="{FF2B5EF4-FFF2-40B4-BE49-F238E27FC236}">
                  <a16:creationId xmlns:a16="http://schemas.microsoft.com/office/drawing/2014/main" id="{1673BBE4-870E-DFA1-F262-A4D34619EAFB}"/>
                </a:ext>
              </a:extLst>
            </p:cNvPr>
            <p:cNvPicPr>
              <a:picLocks noChangeAspect="1"/>
            </p:cNvPicPr>
            <p:nvPr/>
          </p:nvPicPr>
          <p:blipFill>
            <a:blip r:embed="rId5" cstate="email">
              <a:extLst>
                <a:ext uri="{28A0092B-C50C-407E-A947-70E740481C1C}">
                  <a14:useLocalDpi xmlns:a14="http://schemas.microsoft.com/office/drawing/2010/main"/>
                </a:ext>
              </a:extLst>
            </a:blip>
            <a:srcRect r="-227"/>
            <a:stretch>
              <a:fillRect/>
            </a:stretch>
          </p:blipFill>
          <p:spPr>
            <a:xfrm>
              <a:off x="1006012" y="4831141"/>
              <a:ext cx="3653183" cy="1608667"/>
            </a:xfrm>
            <a:prstGeom prst="rect">
              <a:avLst/>
            </a:prstGeom>
            <a:noFill/>
            <a:ln cap="flat">
              <a:noFill/>
            </a:ln>
          </p:spPr>
        </p:pic>
        <p:sp>
          <p:nvSpPr>
            <p:cNvPr id="11" name="Google Shape;283;p13">
              <a:extLst>
                <a:ext uri="{FF2B5EF4-FFF2-40B4-BE49-F238E27FC236}">
                  <a16:creationId xmlns:a16="http://schemas.microsoft.com/office/drawing/2014/main" id="{38AC120F-0BDE-6DE6-D01D-DFFD8F257687}"/>
                </a:ext>
              </a:extLst>
            </p:cNvPr>
            <p:cNvSpPr txBox="1"/>
            <p:nvPr/>
          </p:nvSpPr>
          <p:spPr>
            <a:xfrm>
              <a:off x="4775939" y="3200664"/>
              <a:ext cx="5234835" cy="126188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1F3B73"/>
                  </a:solidFill>
                  <a:uFillTx/>
                  <a:latin typeface="Montserrat"/>
                  <a:ea typeface="Montserrat"/>
                  <a:cs typeface="Montserrat"/>
                </a:rPr>
                <a:t>2022</a:t>
              </a:r>
            </a:p>
            <a:p>
              <a:pPr marL="285750" marR="0" lvl="0" indent="-285750" defTabSz="914400" rtl="0" fontAlgn="auto" hangingPunct="1">
                <a:lnSpc>
                  <a:spcPct val="100000"/>
                </a:lnSpc>
                <a:spcBef>
                  <a:spcPts val="60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600" i="0" u="none" strike="noStrike" kern="1200" cap="none" spc="0" baseline="0">
                  <a:uFillTx/>
                  <a:latin typeface="Montserrat"/>
                  <a:ea typeface="Montserrat"/>
                  <a:cs typeface="Montserrat"/>
                </a:rPr>
                <a:t>First commercial scale unit built in Kokomo, IN</a:t>
              </a:r>
            </a:p>
            <a:p>
              <a:pPr marL="285750" marR="0" lvl="0" indent="-285750" defTabSz="914400" rtl="0" fontAlgn="auto" hangingPunct="1">
                <a:lnSpc>
                  <a:spcPct val="100000"/>
                </a:lnSpc>
                <a:spcBef>
                  <a:spcPts val="60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600" i="0" u="none" strike="noStrike" kern="1200" cap="none" spc="0" baseline="0">
                  <a:uFillTx/>
                  <a:latin typeface="Montserrat"/>
                  <a:ea typeface="Montserrat"/>
                  <a:cs typeface="Montserrat"/>
                </a:rPr>
                <a:t>AS6 is capable of processing 6 wet tons of waste per day</a:t>
              </a:r>
            </a:p>
          </p:txBody>
        </p:sp>
        <p:sp>
          <p:nvSpPr>
            <p:cNvPr id="12" name="Google Shape;283;p13">
              <a:extLst>
                <a:ext uri="{FF2B5EF4-FFF2-40B4-BE49-F238E27FC236}">
                  <a16:creationId xmlns:a16="http://schemas.microsoft.com/office/drawing/2014/main" id="{6CB6597E-F828-7A5D-5D54-320C4A4AEDA0}"/>
                </a:ext>
              </a:extLst>
            </p:cNvPr>
            <p:cNvSpPr txBox="1"/>
            <p:nvPr/>
          </p:nvSpPr>
          <p:spPr>
            <a:xfrm>
              <a:off x="4775938" y="4896346"/>
              <a:ext cx="5234835" cy="692497"/>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1F3B73"/>
                  </a:solidFill>
                  <a:uFillTx/>
                  <a:latin typeface="Montserrat"/>
                  <a:ea typeface="Montserrat"/>
                  <a:cs typeface="Montserrat"/>
                </a:rPr>
                <a:t>2024</a:t>
              </a:r>
            </a:p>
            <a:p>
              <a:pPr marL="285750" indent="-285750">
                <a:spcBef>
                  <a:spcPts val="600"/>
                </a:spcBef>
                <a:buFont typeface="Arial" panose="020B0604020202020204" pitchFamily="34" charset="0"/>
                <a:buChar char="•"/>
                <a:defRPr sz="1800" b="0" i="0" u="none" strike="noStrike" kern="0" cap="none" spc="0" baseline="0">
                  <a:solidFill>
                    <a:srgbClr val="000000"/>
                  </a:solidFill>
                  <a:uFillTx/>
                </a:defRPr>
              </a:pPr>
              <a:r>
                <a:rPr lang="en-US" sz="1600">
                  <a:latin typeface="Montserrat"/>
                </a:rPr>
                <a:t>AS6 unit deployed at the City of Orlando, FL</a:t>
              </a:r>
            </a:p>
          </p:txBody>
        </p:sp>
      </p:grpSp>
    </p:spTree>
    <p:extLst>
      <p:ext uri="{BB962C8B-B14F-4D97-AF65-F5344CB8AC3E}">
        <p14:creationId xmlns:p14="http://schemas.microsoft.com/office/powerpoint/2010/main" val="3948614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237744"/>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Project Implementation – System Installation</a:t>
            </a:r>
            <a:endParaRPr lang="en-US"/>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41</a:t>
            </a:fld>
            <a:endParaRPr sz="1000">
              <a:latin typeface="Montserrat" pitchFamily="2" charset="77"/>
            </a:endParaRPr>
          </a:p>
        </p:txBody>
      </p:sp>
      <p:pic>
        <p:nvPicPr>
          <p:cNvPr id="41" name="Picture 40" descr="A hand holding a pile of dirt&#10;&#10;Description automatically generated">
            <a:extLst>
              <a:ext uri="{FF2B5EF4-FFF2-40B4-BE49-F238E27FC236}">
                <a16:creationId xmlns:a16="http://schemas.microsoft.com/office/drawing/2014/main" id="{49B76B4E-A3A2-4222-83B0-4EBC2BD7418F}"/>
              </a:ext>
            </a:extLst>
          </p:cNvPr>
          <p:cNvPicPr>
            <a:picLocks noChangeAspect="1"/>
          </p:cNvPicPr>
          <p:nvPr/>
        </p:nvPicPr>
        <p:blipFill>
          <a:blip r:embed="rId3" cstate="email">
            <a:extLst>
              <a:ext uri="{28A0092B-C50C-407E-A947-70E740481C1C}">
                <a14:useLocalDpi xmlns:a14="http://schemas.microsoft.com/office/drawing/2010/main"/>
              </a:ext>
            </a:extLst>
          </a:blip>
          <a:srcRect r="-2401"/>
          <a:stretch/>
        </p:blipFill>
        <p:spPr>
          <a:xfrm>
            <a:off x="704922" y="3901465"/>
            <a:ext cx="1340430" cy="1749636"/>
          </a:xfrm>
          <a:prstGeom prst="rect">
            <a:avLst/>
          </a:prstGeom>
        </p:spPr>
      </p:pic>
      <p:sp>
        <p:nvSpPr>
          <p:cNvPr id="43" name="Google Shape;283;p13">
            <a:extLst>
              <a:ext uri="{FF2B5EF4-FFF2-40B4-BE49-F238E27FC236}">
                <a16:creationId xmlns:a16="http://schemas.microsoft.com/office/drawing/2014/main" id="{D1CB398A-855A-C7B3-2110-0D7A3B0FC418}"/>
              </a:ext>
            </a:extLst>
          </p:cNvPr>
          <p:cNvSpPr txBox="1"/>
          <p:nvPr/>
        </p:nvSpPr>
        <p:spPr>
          <a:xfrm>
            <a:off x="2032275" y="4039210"/>
            <a:ext cx="2103899" cy="73866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1400">
                <a:solidFill>
                  <a:srgbClr val="000000"/>
                </a:solidFill>
                <a:latin typeface="Montserrat"/>
              </a:rPr>
              <a:t>Macerate &amp; remove  inorganics (&gt;2-4mm)</a:t>
            </a:r>
            <a:endParaRPr lang="en-US" sz="1600"/>
          </a:p>
        </p:txBody>
      </p:sp>
      <p:sp>
        <p:nvSpPr>
          <p:cNvPr id="45" name="Google Shape;283;p13">
            <a:extLst>
              <a:ext uri="{FF2B5EF4-FFF2-40B4-BE49-F238E27FC236}">
                <a16:creationId xmlns:a16="http://schemas.microsoft.com/office/drawing/2014/main" id="{9009FD7B-85A1-A89D-6038-A62512CFCC37}"/>
              </a:ext>
            </a:extLst>
          </p:cNvPr>
          <p:cNvSpPr txBox="1"/>
          <p:nvPr/>
        </p:nvSpPr>
        <p:spPr>
          <a:xfrm>
            <a:off x="2041032" y="4774934"/>
            <a:ext cx="1955003" cy="73866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1400">
                <a:solidFill>
                  <a:srgbClr val="000000"/>
                </a:solidFill>
                <a:latin typeface="Montserrat"/>
              </a:rPr>
              <a:t>Adjust %DS to make pumpable &amp; energy rich</a:t>
            </a:r>
            <a:endParaRPr lang="en-US" sz="1400"/>
          </a:p>
        </p:txBody>
      </p:sp>
      <p:sp>
        <p:nvSpPr>
          <p:cNvPr id="3" name="Google Shape;534;p14">
            <a:extLst>
              <a:ext uri="{FF2B5EF4-FFF2-40B4-BE49-F238E27FC236}">
                <a16:creationId xmlns:a16="http://schemas.microsoft.com/office/drawing/2014/main" id="{5ADF9F42-D362-2821-C423-DA27030388C1}"/>
              </a:ext>
            </a:extLst>
          </p:cNvPr>
          <p:cNvSpPr/>
          <p:nvPr/>
        </p:nvSpPr>
        <p:spPr>
          <a:xfrm>
            <a:off x="7197037" y="1068338"/>
            <a:ext cx="2359559" cy="2109628"/>
          </a:xfrm>
          <a:prstGeom prst="rect">
            <a:avLst/>
          </a:prstGeom>
          <a:solidFill>
            <a:srgbClr val="FFFFFF"/>
          </a:solidFill>
          <a:ln>
            <a:noFill/>
          </a:ln>
          <a:effectLst>
            <a:outerShdw blurRad="57150" algn="bl" rotWithShape="0">
              <a:srgbClr val="000000">
                <a:alpha val="4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6" name="Google Shape;535;p14">
            <a:extLst>
              <a:ext uri="{FF2B5EF4-FFF2-40B4-BE49-F238E27FC236}">
                <a16:creationId xmlns:a16="http://schemas.microsoft.com/office/drawing/2014/main" id="{C915327E-2AE5-5447-3FC4-ACEC05C9B0F9}"/>
              </a:ext>
            </a:extLst>
          </p:cNvPr>
          <p:cNvSpPr/>
          <p:nvPr/>
        </p:nvSpPr>
        <p:spPr>
          <a:xfrm>
            <a:off x="7197037" y="1060528"/>
            <a:ext cx="2359559" cy="24527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r>
              <a:rPr lang="en-US" sz="800" b="0" i="0" u="none" strike="noStrike" cap="none">
                <a:solidFill>
                  <a:srgbClr val="FFFFFF"/>
                </a:solidFill>
                <a:latin typeface="Montserrat SemiBold"/>
                <a:ea typeface="Montserrat SemiBold"/>
                <a:cs typeface="Montserrat SemiBold"/>
                <a:sym typeface="Montserrat SemiBold"/>
              </a:rPr>
              <a:t>POST TREATMENT</a:t>
            </a:r>
            <a:endParaRPr sz="800" b="0" i="0" u="none" strike="noStrike" cap="none">
              <a:solidFill>
                <a:srgbClr val="FFFFFF"/>
              </a:solidFill>
              <a:latin typeface="Montserrat SemiBold"/>
              <a:ea typeface="Montserrat SemiBold"/>
              <a:cs typeface="Montserrat SemiBold"/>
              <a:sym typeface="Montserrat SemiBold"/>
            </a:endParaRPr>
          </a:p>
        </p:txBody>
      </p:sp>
      <p:cxnSp>
        <p:nvCxnSpPr>
          <p:cNvPr id="8" name="Google Shape;536;p14">
            <a:extLst>
              <a:ext uri="{FF2B5EF4-FFF2-40B4-BE49-F238E27FC236}">
                <a16:creationId xmlns:a16="http://schemas.microsoft.com/office/drawing/2014/main" id="{E13F2455-1171-69A0-3CC0-E4164E6E356F}"/>
              </a:ext>
            </a:extLst>
          </p:cNvPr>
          <p:cNvCxnSpPr>
            <a:stCxn id="18" idx="2"/>
            <a:endCxn id="19" idx="0"/>
          </p:cNvCxnSpPr>
          <p:nvPr/>
        </p:nvCxnSpPr>
        <p:spPr>
          <a:xfrm>
            <a:off x="8376817" y="1900653"/>
            <a:ext cx="0" cy="185082"/>
          </a:xfrm>
          <a:prstGeom prst="straightConnector1">
            <a:avLst/>
          </a:prstGeom>
          <a:noFill/>
          <a:ln w="9525" cap="flat" cmpd="sng">
            <a:solidFill>
              <a:schemeClr val="dk1"/>
            </a:solidFill>
            <a:prstDash val="solid"/>
            <a:round/>
            <a:headEnd type="none" w="sm" len="sm"/>
            <a:tailEnd type="triangle" w="med" len="med"/>
          </a:ln>
        </p:spPr>
      </p:cxnSp>
      <p:cxnSp>
        <p:nvCxnSpPr>
          <p:cNvPr id="14" name="Google Shape;539;p14">
            <a:extLst>
              <a:ext uri="{FF2B5EF4-FFF2-40B4-BE49-F238E27FC236}">
                <a16:creationId xmlns:a16="http://schemas.microsoft.com/office/drawing/2014/main" id="{8D5A9C63-0AC9-493F-BEF0-327755130BEB}"/>
              </a:ext>
            </a:extLst>
          </p:cNvPr>
          <p:cNvCxnSpPr>
            <a:stCxn id="19" idx="2"/>
          </p:cNvCxnSpPr>
          <p:nvPr/>
        </p:nvCxnSpPr>
        <p:spPr>
          <a:xfrm>
            <a:off x="8376817" y="2361817"/>
            <a:ext cx="0" cy="185082"/>
          </a:xfrm>
          <a:prstGeom prst="straightConnector1">
            <a:avLst/>
          </a:prstGeom>
          <a:noFill/>
          <a:ln w="9525" cap="flat" cmpd="sng">
            <a:solidFill>
              <a:schemeClr val="dk1"/>
            </a:solidFill>
            <a:prstDash val="solid"/>
            <a:round/>
            <a:headEnd type="none" w="sm" len="sm"/>
            <a:tailEnd type="triangle" w="med" len="med"/>
          </a:ln>
        </p:spPr>
      </p:cxnSp>
      <p:sp>
        <p:nvSpPr>
          <p:cNvPr id="15" name="Google Shape;537;p14">
            <a:extLst>
              <a:ext uri="{FF2B5EF4-FFF2-40B4-BE49-F238E27FC236}">
                <a16:creationId xmlns:a16="http://schemas.microsoft.com/office/drawing/2014/main" id="{EAF22EC8-41C2-153E-FA8A-B5862332CB2D}"/>
              </a:ext>
            </a:extLst>
          </p:cNvPr>
          <p:cNvSpPr/>
          <p:nvPr/>
        </p:nvSpPr>
        <p:spPr>
          <a:xfrm>
            <a:off x="7796135" y="1624534"/>
            <a:ext cx="1161362" cy="27611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US" sz="800" b="0" i="0" u="none" strike="noStrike" cap="none">
                <a:solidFill>
                  <a:schemeClr val="dk2"/>
                </a:solidFill>
                <a:latin typeface="Montserrat"/>
                <a:ea typeface="Montserrat"/>
                <a:cs typeface="Montserrat"/>
                <a:sym typeface="Montserrat"/>
              </a:rPr>
              <a:t>Clarification</a:t>
            </a:r>
            <a:endParaRPr sz="800" b="0" i="0" u="none" strike="noStrike" cap="none">
              <a:solidFill>
                <a:schemeClr val="dk2"/>
              </a:solidFill>
              <a:latin typeface="Montserrat"/>
              <a:ea typeface="Montserrat"/>
              <a:cs typeface="Montserrat"/>
              <a:sym typeface="Montserrat"/>
            </a:endParaRPr>
          </a:p>
        </p:txBody>
      </p:sp>
      <p:sp>
        <p:nvSpPr>
          <p:cNvPr id="16" name="Google Shape;538;p14">
            <a:extLst>
              <a:ext uri="{FF2B5EF4-FFF2-40B4-BE49-F238E27FC236}">
                <a16:creationId xmlns:a16="http://schemas.microsoft.com/office/drawing/2014/main" id="{274D02F9-9F77-FDAD-3D49-959D8CBB6FD5}"/>
              </a:ext>
            </a:extLst>
          </p:cNvPr>
          <p:cNvSpPr/>
          <p:nvPr/>
        </p:nvSpPr>
        <p:spPr>
          <a:xfrm>
            <a:off x="7796135" y="2085698"/>
            <a:ext cx="1161362" cy="27611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US" sz="800" b="0" i="0" u="none" strike="noStrike" cap="none">
                <a:solidFill>
                  <a:schemeClr val="dk2"/>
                </a:solidFill>
                <a:latin typeface="Montserrat"/>
                <a:ea typeface="Montserrat"/>
                <a:cs typeface="Montserrat"/>
                <a:sym typeface="Montserrat"/>
              </a:rPr>
              <a:t>Filtration</a:t>
            </a:r>
            <a:endParaRPr sz="800" b="0" i="0" u="none" strike="noStrike" cap="none">
              <a:solidFill>
                <a:schemeClr val="dk2"/>
              </a:solidFill>
              <a:latin typeface="Montserrat"/>
              <a:ea typeface="Montserrat"/>
              <a:cs typeface="Montserrat"/>
              <a:sym typeface="Montserrat"/>
            </a:endParaRPr>
          </a:p>
        </p:txBody>
      </p:sp>
      <p:sp>
        <p:nvSpPr>
          <p:cNvPr id="17" name="Google Shape;540;p14">
            <a:extLst>
              <a:ext uri="{FF2B5EF4-FFF2-40B4-BE49-F238E27FC236}">
                <a16:creationId xmlns:a16="http://schemas.microsoft.com/office/drawing/2014/main" id="{F14C322E-4511-1163-10C8-24ABFEF26087}"/>
              </a:ext>
            </a:extLst>
          </p:cNvPr>
          <p:cNvSpPr/>
          <p:nvPr/>
        </p:nvSpPr>
        <p:spPr>
          <a:xfrm>
            <a:off x="7796135" y="2546862"/>
            <a:ext cx="1161362" cy="27611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US" sz="800" b="0" i="0" u="none" strike="noStrike" cap="none">
                <a:solidFill>
                  <a:schemeClr val="dk2"/>
                </a:solidFill>
                <a:latin typeface="Montserrat"/>
                <a:ea typeface="Montserrat"/>
                <a:cs typeface="Montserrat"/>
                <a:sym typeface="Montserrat"/>
              </a:rPr>
              <a:t>Disinfection</a:t>
            </a:r>
            <a:endParaRPr sz="800" b="0" i="0" u="none" strike="noStrike" cap="none">
              <a:solidFill>
                <a:schemeClr val="dk2"/>
              </a:solidFill>
              <a:latin typeface="Montserrat"/>
              <a:ea typeface="Montserrat"/>
              <a:cs typeface="Montserrat"/>
              <a:sym typeface="Montserrat"/>
            </a:endParaRPr>
          </a:p>
        </p:txBody>
      </p:sp>
      <p:sp>
        <p:nvSpPr>
          <p:cNvPr id="18" name="Google Shape;555;p14">
            <a:extLst>
              <a:ext uri="{FF2B5EF4-FFF2-40B4-BE49-F238E27FC236}">
                <a16:creationId xmlns:a16="http://schemas.microsoft.com/office/drawing/2014/main" id="{F331A00F-ADBD-BA0E-5F2A-271501887990}"/>
              </a:ext>
            </a:extLst>
          </p:cNvPr>
          <p:cNvSpPr/>
          <p:nvPr/>
        </p:nvSpPr>
        <p:spPr>
          <a:xfrm>
            <a:off x="1942515" y="1104498"/>
            <a:ext cx="2359559" cy="2051320"/>
          </a:xfrm>
          <a:prstGeom prst="rect">
            <a:avLst/>
          </a:prstGeom>
          <a:solidFill>
            <a:srgbClr val="FFFFFF"/>
          </a:solidFill>
          <a:ln>
            <a:noFill/>
          </a:ln>
          <a:effectLst>
            <a:outerShdw blurRad="57150" algn="bl" rotWithShape="0">
              <a:srgbClr val="000000">
                <a:alpha val="4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19" name="Google Shape;556;p14">
            <a:extLst>
              <a:ext uri="{FF2B5EF4-FFF2-40B4-BE49-F238E27FC236}">
                <a16:creationId xmlns:a16="http://schemas.microsoft.com/office/drawing/2014/main" id="{36EA8E57-1FDF-8E65-050C-73D6D8CA8919}"/>
              </a:ext>
            </a:extLst>
          </p:cNvPr>
          <p:cNvSpPr/>
          <p:nvPr/>
        </p:nvSpPr>
        <p:spPr>
          <a:xfrm>
            <a:off x="1942515" y="1060716"/>
            <a:ext cx="2359559" cy="24527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r>
              <a:rPr lang="en-US" sz="800" b="0" i="0" u="none" strike="noStrike" cap="none">
                <a:solidFill>
                  <a:srgbClr val="FFFFFF"/>
                </a:solidFill>
                <a:latin typeface="Montserrat SemiBold"/>
                <a:ea typeface="Montserrat SemiBold"/>
                <a:cs typeface="Montserrat SemiBold"/>
                <a:sym typeface="Montserrat SemiBold"/>
              </a:rPr>
              <a:t>PRE TREATMENT &amp; CONDITIONING</a:t>
            </a:r>
            <a:endParaRPr sz="800" b="0" i="0" u="none" strike="noStrike" cap="none">
              <a:solidFill>
                <a:srgbClr val="FFFFFF"/>
              </a:solidFill>
              <a:latin typeface="Montserrat SemiBold"/>
              <a:ea typeface="Montserrat SemiBold"/>
              <a:cs typeface="Montserrat SemiBold"/>
              <a:sym typeface="Montserrat SemiBold"/>
            </a:endParaRPr>
          </a:p>
        </p:txBody>
      </p:sp>
      <p:sp>
        <p:nvSpPr>
          <p:cNvPr id="22" name="Google Shape;558;p14">
            <a:extLst>
              <a:ext uri="{FF2B5EF4-FFF2-40B4-BE49-F238E27FC236}">
                <a16:creationId xmlns:a16="http://schemas.microsoft.com/office/drawing/2014/main" id="{993B7B93-C44C-227B-4498-1401108A245D}"/>
              </a:ext>
            </a:extLst>
          </p:cNvPr>
          <p:cNvSpPr/>
          <p:nvPr/>
        </p:nvSpPr>
        <p:spPr>
          <a:xfrm>
            <a:off x="2541613" y="1624534"/>
            <a:ext cx="1161362" cy="27611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US" sz="800" b="0" i="0" u="none" strike="noStrike" cap="none">
                <a:solidFill>
                  <a:schemeClr val="dk2"/>
                </a:solidFill>
                <a:latin typeface="Montserrat"/>
                <a:ea typeface="Montserrat"/>
                <a:cs typeface="Montserrat"/>
                <a:sym typeface="Montserrat"/>
              </a:rPr>
              <a:t>Maceration</a:t>
            </a:r>
            <a:endParaRPr sz="800" b="0" i="0" u="none" strike="noStrike" cap="none">
              <a:solidFill>
                <a:schemeClr val="dk2"/>
              </a:solidFill>
              <a:latin typeface="Montserrat"/>
              <a:ea typeface="Montserrat"/>
              <a:cs typeface="Montserrat"/>
              <a:sym typeface="Montserrat"/>
            </a:endParaRPr>
          </a:p>
        </p:txBody>
      </p:sp>
      <p:sp>
        <p:nvSpPr>
          <p:cNvPr id="23" name="Google Shape;559;p14">
            <a:extLst>
              <a:ext uri="{FF2B5EF4-FFF2-40B4-BE49-F238E27FC236}">
                <a16:creationId xmlns:a16="http://schemas.microsoft.com/office/drawing/2014/main" id="{92FBC0D5-E54C-92F0-FE82-37EB279945B7}"/>
              </a:ext>
            </a:extLst>
          </p:cNvPr>
          <p:cNvSpPr/>
          <p:nvPr/>
        </p:nvSpPr>
        <p:spPr>
          <a:xfrm>
            <a:off x="2541613" y="2085698"/>
            <a:ext cx="1161362" cy="27611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US" sz="800" b="0" i="0" u="none" strike="noStrike" cap="none">
                <a:solidFill>
                  <a:schemeClr val="dk2"/>
                </a:solidFill>
                <a:latin typeface="Montserrat"/>
                <a:ea typeface="Montserrat"/>
                <a:cs typeface="Montserrat"/>
                <a:sym typeface="Montserrat"/>
              </a:rPr>
              <a:t>Screening</a:t>
            </a:r>
            <a:endParaRPr sz="800" b="0" i="0" u="none" strike="noStrike" cap="none">
              <a:solidFill>
                <a:schemeClr val="dk2"/>
              </a:solidFill>
              <a:latin typeface="Montserrat"/>
              <a:ea typeface="Montserrat"/>
              <a:cs typeface="Montserrat"/>
              <a:sym typeface="Montserrat"/>
            </a:endParaRPr>
          </a:p>
        </p:txBody>
      </p:sp>
      <p:sp>
        <p:nvSpPr>
          <p:cNvPr id="24" name="Google Shape;561;p14">
            <a:extLst>
              <a:ext uri="{FF2B5EF4-FFF2-40B4-BE49-F238E27FC236}">
                <a16:creationId xmlns:a16="http://schemas.microsoft.com/office/drawing/2014/main" id="{6C088345-6772-0C30-3A6B-8061B477147F}"/>
              </a:ext>
            </a:extLst>
          </p:cNvPr>
          <p:cNvSpPr/>
          <p:nvPr/>
        </p:nvSpPr>
        <p:spPr>
          <a:xfrm>
            <a:off x="2541613" y="2546862"/>
            <a:ext cx="1161362" cy="27611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US" sz="800" b="0" i="0" u="none" strike="noStrike" cap="none">
                <a:solidFill>
                  <a:schemeClr val="dk2"/>
                </a:solidFill>
                <a:latin typeface="Montserrat"/>
                <a:ea typeface="Montserrat"/>
                <a:cs typeface="Montserrat"/>
                <a:sym typeface="Montserrat"/>
              </a:rPr>
              <a:t>Dewatering</a:t>
            </a:r>
            <a:endParaRPr sz="800" b="0" i="0" u="none" strike="noStrike" cap="none">
              <a:solidFill>
                <a:schemeClr val="dk2"/>
              </a:solidFill>
              <a:latin typeface="Montserrat"/>
              <a:ea typeface="Montserrat"/>
              <a:cs typeface="Montserrat"/>
              <a:sym typeface="Montserrat"/>
            </a:endParaRPr>
          </a:p>
        </p:txBody>
      </p:sp>
      <p:sp>
        <p:nvSpPr>
          <p:cNvPr id="25" name="Google Shape;576;p14">
            <a:extLst>
              <a:ext uri="{FF2B5EF4-FFF2-40B4-BE49-F238E27FC236}">
                <a16:creationId xmlns:a16="http://schemas.microsoft.com/office/drawing/2014/main" id="{39F5FE8B-8AAA-B341-31F8-83BB0539AFD3}"/>
              </a:ext>
            </a:extLst>
          </p:cNvPr>
          <p:cNvSpPr/>
          <p:nvPr/>
        </p:nvSpPr>
        <p:spPr>
          <a:xfrm>
            <a:off x="4569776" y="1055940"/>
            <a:ext cx="2359559" cy="2099848"/>
          </a:xfrm>
          <a:prstGeom prst="rect">
            <a:avLst/>
          </a:prstGeom>
          <a:solidFill>
            <a:srgbClr val="F3F3F3"/>
          </a:solidFill>
          <a:ln>
            <a:noFill/>
          </a:ln>
          <a:effectLst>
            <a:outerShdw blurRad="57150" algn="bl" rotWithShape="0">
              <a:srgbClr val="000000">
                <a:alpha val="4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6" name="Google Shape;577;p14">
            <a:extLst>
              <a:ext uri="{FF2B5EF4-FFF2-40B4-BE49-F238E27FC236}">
                <a16:creationId xmlns:a16="http://schemas.microsoft.com/office/drawing/2014/main" id="{98D89BC5-ED1B-354C-6B39-5295E10AAC63}"/>
              </a:ext>
            </a:extLst>
          </p:cNvPr>
          <p:cNvSpPr/>
          <p:nvPr/>
        </p:nvSpPr>
        <p:spPr>
          <a:xfrm>
            <a:off x="4569776" y="1060528"/>
            <a:ext cx="2359559" cy="24527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r>
              <a:rPr lang="en-US" sz="800" b="0" i="0" u="none" strike="noStrike" cap="none">
                <a:solidFill>
                  <a:srgbClr val="FFFFFF"/>
                </a:solidFill>
                <a:latin typeface="Montserrat SemiBold"/>
                <a:ea typeface="Montserrat SemiBold"/>
                <a:cs typeface="Montserrat SemiBold"/>
                <a:sym typeface="Montserrat SemiBold"/>
              </a:rPr>
              <a:t>AIRSCWO</a:t>
            </a:r>
            <a:endParaRPr sz="800" b="0" i="0" u="none" strike="noStrike" cap="none">
              <a:solidFill>
                <a:srgbClr val="FFFFFF"/>
              </a:solidFill>
              <a:latin typeface="Montserrat SemiBold"/>
              <a:ea typeface="Montserrat SemiBold"/>
              <a:cs typeface="Montserrat SemiBold"/>
              <a:sym typeface="Montserrat SemiBold"/>
            </a:endParaRPr>
          </a:p>
        </p:txBody>
      </p:sp>
      <p:cxnSp>
        <p:nvCxnSpPr>
          <p:cNvPr id="27" name="Google Shape;578;p14">
            <a:extLst>
              <a:ext uri="{FF2B5EF4-FFF2-40B4-BE49-F238E27FC236}">
                <a16:creationId xmlns:a16="http://schemas.microsoft.com/office/drawing/2014/main" id="{BC92197C-ACD5-2429-0D33-A639381D662F}"/>
              </a:ext>
            </a:extLst>
          </p:cNvPr>
          <p:cNvCxnSpPr>
            <a:stCxn id="60" idx="2"/>
            <a:endCxn id="61" idx="0"/>
          </p:cNvCxnSpPr>
          <p:nvPr/>
        </p:nvCxnSpPr>
        <p:spPr>
          <a:xfrm>
            <a:off x="5749556" y="1900653"/>
            <a:ext cx="0" cy="185082"/>
          </a:xfrm>
          <a:prstGeom prst="straightConnector1">
            <a:avLst/>
          </a:prstGeom>
          <a:noFill/>
          <a:ln w="9525" cap="flat" cmpd="sng">
            <a:solidFill>
              <a:schemeClr val="dk2"/>
            </a:solidFill>
            <a:prstDash val="solid"/>
            <a:round/>
            <a:headEnd type="none" w="sm" len="sm"/>
            <a:tailEnd type="triangle" w="med" len="med"/>
          </a:ln>
        </p:spPr>
      </p:cxnSp>
      <p:cxnSp>
        <p:nvCxnSpPr>
          <p:cNvPr id="28" name="Google Shape;581;p14">
            <a:extLst>
              <a:ext uri="{FF2B5EF4-FFF2-40B4-BE49-F238E27FC236}">
                <a16:creationId xmlns:a16="http://schemas.microsoft.com/office/drawing/2014/main" id="{98D07B6F-5ED5-BA03-4A6C-9C36D330562C}"/>
              </a:ext>
            </a:extLst>
          </p:cNvPr>
          <p:cNvCxnSpPr>
            <a:stCxn id="61" idx="2"/>
            <a:endCxn id="62" idx="0"/>
          </p:cNvCxnSpPr>
          <p:nvPr/>
        </p:nvCxnSpPr>
        <p:spPr>
          <a:xfrm>
            <a:off x="5749556" y="2361817"/>
            <a:ext cx="0" cy="185082"/>
          </a:xfrm>
          <a:prstGeom prst="straightConnector1">
            <a:avLst/>
          </a:prstGeom>
          <a:noFill/>
          <a:ln w="9525" cap="flat" cmpd="sng">
            <a:solidFill>
              <a:schemeClr val="dk2"/>
            </a:solidFill>
            <a:prstDash val="solid"/>
            <a:round/>
            <a:headEnd type="none" w="sm" len="sm"/>
            <a:tailEnd type="triangle" w="med" len="med"/>
          </a:ln>
        </p:spPr>
      </p:cxnSp>
      <p:sp>
        <p:nvSpPr>
          <p:cNvPr id="29" name="Google Shape;579;p14">
            <a:extLst>
              <a:ext uri="{FF2B5EF4-FFF2-40B4-BE49-F238E27FC236}">
                <a16:creationId xmlns:a16="http://schemas.microsoft.com/office/drawing/2014/main" id="{6CEC5435-5A58-B8F2-AFAE-2EABDE49D5C0}"/>
              </a:ext>
            </a:extLst>
          </p:cNvPr>
          <p:cNvSpPr/>
          <p:nvPr/>
        </p:nvSpPr>
        <p:spPr>
          <a:xfrm>
            <a:off x="5168875" y="1624534"/>
            <a:ext cx="1161362" cy="27611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US" sz="800" b="0" i="0" u="none" strike="noStrike" cap="none">
                <a:solidFill>
                  <a:schemeClr val="dk2"/>
                </a:solidFill>
                <a:latin typeface="Montserrat"/>
                <a:ea typeface="Montserrat"/>
                <a:cs typeface="Montserrat"/>
                <a:sym typeface="Montserrat"/>
              </a:rPr>
              <a:t>Pre-Heating</a:t>
            </a:r>
            <a:endParaRPr sz="800" b="0" i="0" u="none" strike="noStrike" cap="none">
              <a:solidFill>
                <a:schemeClr val="dk2"/>
              </a:solidFill>
              <a:latin typeface="Montserrat"/>
              <a:ea typeface="Montserrat"/>
              <a:cs typeface="Montserrat"/>
              <a:sym typeface="Montserrat"/>
            </a:endParaRPr>
          </a:p>
        </p:txBody>
      </p:sp>
      <p:sp>
        <p:nvSpPr>
          <p:cNvPr id="30" name="Google Shape;580;p14">
            <a:extLst>
              <a:ext uri="{FF2B5EF4-FFF2-40B4-BE49-F238E27FC236}">
                <a16:creationId xmlns:a16="http://schemas.microsoft.com/office/drawing/2014/main" id="{58E38B49-9F4C-8A90-1247-F8641CC70346}"/>
              </a:ext>
            </a:extLst>
          </p:cNvPr>
          <p:cNvSpPr/>
          <p:nvPr/>
        </p:nvSpPr>
        <p:spPr>
          <a:xfrm>
            <a:off x="5168875" y="2085698"/>
            <a:ext cx="1161362" cy="27611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US" sz="800" b="0" i="0" u="none" strike="noStrike" cap="none" err="1">
                <a:solidFill>
                  <a:schemeClr val="dk2"/>
                </a:solidFill>
                <a:latin typeface="Montserrat"/>
                <a:ea typeface="Montserrat"/>
                <a:cs typeface="Montserrat"/>
                <a:sym typeface="Montserrat"/>
              </a:rPr>
              <a:t>AirSCWO</a:t>
            </a:r>
            <a:r>
              <a:rPr lang="en-US" sz="800" b="0" i="0" u="none" strike="noStrike" cap="none">
                <a:solidFill>
                  <a:schemeClr val="dk2"/>
                </a:solidFill>
                <a:latin typeface="Montserrat"/>
                <a:ea typeface="Montserrat"/>
                <a:cs typeface="Montserrat"/>
                <a:sym typeface="Montserrat"/>
              </a:rPr>
              <a:t> Reactor</a:t>
            </a:r>
            <a:endParaRPr sz="800" b="0" i="0" u="none" strike="noStrike" cap="none">
              <a:solidFill>
                <a:schemeClr val="dk2"/>
              </a:solidFill>
              <a:latin typeface="Montserrat"/>
              <a:ea typeface="Montserrat"/>
              <a:cs typeface="Montserrat"/>
              <a:sym typeface="Montserrat"/>
            </a:endParaRPr>
          </a:p>
        </p:txBody>
      </p:sp>
      <p:sp>
        <p:nvSpPr>
          <p:cNvPr id="31" name="Google Shape;582;p14">
            <a:extLst>
              <a:ext uri="{FF2B5EF4-FFF2-40B4-BE49-F238E27FC236}">
                <a16:creationId xmlns:a16="http://schemas.microsoft.com/office/drawing/2014/main" id="{F3F83FB8-3C47-03B9-4F06-B4F7C90D184B}"/>
              </a:ext>
            </a:extLst>
          </p:cNvPr>
          <p:cNvSpPr/>
          <p:nvPr/>
        </p:nvSpPr>
        <p:spPr>
          <a:xfrm>
            <a:off x="5168875" y="2546862"/>
            <a:ext cx="1161362" cy="27611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US" sz="800" b="0" i="0" u="none" strike="noStrike" cap="none">
                <a:solidFill>
                  <a:schemeClr val="dk2"/>
                </a:solidFill>
                <a:latin typeface="Montserrat"/>
                <a:ea typeface="Montserrat"/>
                <a:cs typeface="Montserrat"/>
                <a:sym typeface="Montserrat"/>
              </a:rPr>
              <a:t>Heat Recovery</a:t>
            </a:r>
            <a:endParaRPr sz="800" b="0" i="0" u="none" strike="noStrike" cap="none">
              <a:solidFill>
                <a:schemeClr val="dk2"/>
              </a:solidFill>
              <a:latin typeface="Montserrat"/>
              <a:ea typeface="Montserrat"/>
              <a:cs typeface="Montserrat"/>
              <a:sym typeface="Montserrat"/>
            </a:endParaRPr>
          </a:p>
        </p:txBody>
      </p:sp>
      <p:sp>
        <p:nvSpPr>
          <p:cNvPr id="32" name="Google Shape;599;p14">
            <a:extLst>
              <a:ext uri="{FF2B5EF4-FFF2-40B4-BE49-F238E27FC236}">
                <a16:creationId xmlns:a16="http://schemas.microsoft.com/office/drawing/2014/main" id="{781E9519-D8C4-5285-B25D-8BA451A137B4}"/>
              </a:ext>
            </a:extLst>
          </p:cNvPr>
          <p:cNvSpPr/>
          <p:nvPr/>
        </p:nvSpPr>
        <p:spPr>
          <a:xfrm>
            <a:off x="9757335" y="1068354"/>
            <a:ext cx="984233" cy="2109628"/>
          </a:xfrm>
          <a:prstGeom prst="rect">
            <a:avLst/>
          </a:prstGeom>
          <a:solidFill>
            <a:srgbClr val="1B529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US" sz="700" b="0" i="0" u="none" strike="noStrike" cap="none">
                <a:solidFill>
                  <a:srgbClr val="FFFFFF"/>
                </a:solidFill>
                <a:latin typeface="Montserrat SemiBold"/>
                <a:ea typeface="Montserrat SemiBold"/>
                <a:cs typeface="Montserrat SemiBold"/>
                <a:sym typeface="Montserrat SemiBold"/>
              </a:rPr>
              <a:t>TREATED WASTE  DISCHARGE</a:t>
            </a:r>
            <a:endParaRPr sz="700" b="0" i="0" u="none" strike="noStrike" cap="none">
              <a:solidFill>
                <a:srgbClr val="FFFFFF"/>
              </a:solidFill>
              <a:latin typeface="Montserrat SemiBold"/>
              <a:ea typeface="Montserrat SemiBold"/>
              <a:cs typeface="Montserrat SemiBold"/>
              <a:sym typeface="Montserrat SemiBold"/>
            </a:endParaRPr>
          </a:p>
        </p:txBody>
      </p:sp>
      <p:cxnSp>
        <p:nvCxnSpPr>
          <p:cNvPr id="33" name="Google Shape;600;p14">
            <a:extLst>
              <a:ext uri="{FF2B5EF4-FFF2-40B4-BE49-F238E27FC236}">
                <a16:creationId xmlns:a16="http://schemas.microsoft.com/office/drawing/2014/main" id="{5701F801-9832-4515-8BD7-B42D87E11C66}"/>
              </a:ext>
            </a:extLst>
          </p:cNvPr>
          <p:cNvCxnSpPr/>
          <p:nvPr/>
        </p:nvCxnSpPr>
        <p:spPr>
          <a:xfrm rot="10800000" flipH="1">
            <a:off x="1705371" y="1762594"/>
            <a:ext cx="797895" cy="343079"/>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34" name="Google Shape;606;p14">
            <a:extLst>
              <a:ext uri="{FF2B5EF4-FFF2-40B4-BE49-F238E27FC236}">
                <a16:creationId xmlns:a16="http://schemas.microsoft.com/office/drawing/2014/main" id="{34330367-7D91-A2DE-7459-7EB652B09D9E}"/>
              </a:ext>
            </a:extLst>
          </p:cNvPr>
          <p:cNvCxnSpPr/>
          <p:nvPr/>
        </p:nvCxnSpPr>
        <p:spPr>
          <a:xfrm rot="16200000">
            <a:off x="8709117" y="1771715"/>
            <a:ext cx="715874" cy="1380472"/>
          </a:xfrm>
          <a:prstGeom prst="bentConnector4">
            <a:avLst>
              <a:gd name="adj1" fmla="val -23607"/>
              <a:gd name="adj2" fmla="val 70442"/>
            </a:avLst>
          </a:prstGeom>
          <a:noFill/>
          <a:ln w="9525" cap="flat" cmpd="sng">
            <a:solidFill>
              <a:schemeClr val="dk1"/>
            </a:solidFill>
            <a:prstDash val="solid"/>
            <a:round/>
            <a:headEnd type="none" w="sm" len="sm"/>
            <a:tailEnd type="triangle" w="med" len="med"/>
          </a:ln>
        </p:spPr>
      </p:cxnSp>
      <p:cxnSp>
        <p:nvCxnSpPr>
          <p:cNvPr id="35" name="Google Shape;609;p14">
            <a:extLst>
              <a:ext uri="{FF2B5EF4-FFF2-40B4-BE49-F238E27FC236}">
                <a16:creationId xmlns:a16="http://schemas.microsoft.com/office/drawing/2014/main" id="{E4BE6DFB-D396-AF34-FE43-2D3EB5D6083D}"/>
              </a:ext>
            </a:extLst>
          </p:cNvPr>
          <p:cNvCxnSpPr/>
          <p:nvPr/>
        </p:nvCxnSpPr>
        <p:spPr>
          <a:xfrm rot="16200000">
            <a:off x="3602886" y="1271648"/>
            <a:ext cx="1085285" cy="2046468"/>
          </a:xfrm>
          <a:prstGeom prst="bentConnector4">
            <a:avLst>
              <a:gd name="adj1" fmla="val -13947"/>
              <a:gd name="adj2" fmla="val 64190"/>
            </a:avLst>
          </a:prstGeom>
          <a:noFill/>
          <a:ln w="9525" cap="flat" cmpd="sng">
            <a:solidFill>
              <a:schemeClr val="dk2"/>
            </a:solidFill>
            <a:prstDash val="solid"/>
            <a:round/>
            <a:headEnd type="none" w="med" len="med"/>
            <a:tailEnd type="triangle" w="med" len="med"/>
          </a:ln>
        </p:spPr>
      </p:cxnSp>
      <p:cxnSp>
        <p:nvCxnSpPr>
          <p:cNvPr id="36" name="Google Shape;610;p14">
            <a:extLst>
              <a:ext uri="{FF2B5EF4-FFF2-40B4-BE49-F238E27FC236}">
                <a16:creationId xmlns:a16="http://schemas.microsoft.com/office/drawing/2014/main" id="{17C0EDAF-6AAE-ECE6-AA57-71B049DF4A59}"/>
              </a:ext>
            </a:extLst>
          </p:cNvPr>
          <p:cNvCxnSpPr/>
          <p:nvPr/>
        </p:nvCxnSpPr>
        <p:spPr>
          <a:xfrm rot="16200000">
            <a:off x="6230103" y="1271648"/>
            <a:ext cx="1085285" cy="2046468"/>
          </a:xfrm>
          <a:prstGeom prst="bentConnector4">
            <a:avLst>
              <a:gd name="adj1" fmla="val -13947"/>
              <a:gd name="adj2" fmla="val 64190"/>
            </a:avLst>
          </a:prstGeom>
          <a:noFill/>
          <a:ln w="9525" cap="flat" cmpd="sng">
            <a:solidFill>
              <a:schemeClr val="dk2"/>
            </a:solidFill>
            <a:prstDash val="solid"/>
            <a:round/>
            <a:headEnd type="none" w="med" len="med"/>
            <a:tailEnd type="triangle" w="med" len="med"/>
          </a:ln>
        </p:spPr>
      </p:cxnSp>
      <p:sp>
        <p:nvSpPr>
          <p:cNvPr id="37" name="Google Shape;616;p14">
            <a:extLst>
              <a:ext uri="{FF2B5EF4-FFF2-40B4-BE49-F238E27FC236}">
                <a16:creationId xmlns:a16="http://schemas.microsoft.com/office/drawing/2014/main" id="{8E15E4E9-3FC0-0F6F-9C86-64C779CEF001}"/>
              </a:ext>
            </a:extLst>
          </p:cNvPr>
          <p:cNvSpPr/>
          <p:nvPr/>
        </p:nvSpPr>
        <p:spPr>
          <a:xfrm>
            <a:off x="759371" y="1051034"/>
            <a:ext cx="984233" cy="2109628"/>
          </a:xfrm>
          <a:prstGeom prst="rect">
            <a:avLst/>
          </a:prstGeom>
          <a:solidFill>
            <a:srgbClr val="1B529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US" sz="700">
                <a:solidFill>
                  <a:srgbClr val="FFFFFF"/>
                </a:solidFill>
                <a:latin typeface="Montserrat SemiBold"/>
                <a:ea typeface="Montserrat SemiBold"/>
                <a:cs typeface="Montserrat SemiBold"/>
                <a:sym typeface="Montserrat SemiBold"/>
              </a:rPr>
              <a:t>SLUDGE</a:t>
            </a:r>
            <a:endParaRPr sz="700" b="0" i="0" u="none" strike="noStrike" cap="none">
              <a:solidFill>
                <a:srgbClr val="FFFFFF"/>
              </a:solidFill>
              <a:latin typeface="Montserrat SemiBold"/>
              <a:ea typeface="Montserrat SemiBold"/>
              <a:cs typeface="Montserrat SemiBold"/>
              <a:sym typeface="Montserrat SemiBold"/>
            </a:endParaRPr>
          </a:p>
        </p:txBody>
      </p:sp>
      <p:pic>
        <p:nvPicPr>
          <p:cNvPr id="51" name="Picture 50" descr="A blue container in a warehouse&#10;&#10;Description automatically generated">
            <a:extLst>
              <a:ext uri="{FF2B5EF4-FFF2-40B4-BE49-F238E27FC236}">
                <a16:creationId xmlns:a16="http://schemas.microsoft.com/office/drawing/2014/main" id="{C4D15B56-B2FE-A32E-C79D-8B9E9832259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572186" y="3905398"/>
            <a:ext cx="2359010" cy="1021284"/>
          </a:xfrm>
          <a:prstGeom prst="rect">
            <a:avLst/>
          </a:prstGeom>
        </p:spPr>
      </p:pic>
      <p:pic>
        <p:nvPicPr>
          <p:cNvPr id="56" name="Picture 8" descr="A container and a container with a container and a container with a container with a container and a container with a container with a container with a container with a container with a container with a container with&#10;&#10;Description automatically generated">
            <a:extLst>
              <a:ext uri="{FF2B5EF4-FFF2-40B4-BE49-F238E27FC236}">
                <a16:creationId xmlns:a16="http://schemas.microsoft.com/office/drawing/2014/main" id="{97A3FB15-7180-AC90-4F04-CF8DD2885E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04997" y="3901879"/>
            <a:ext cx="3068910" cy="1750699"/>
          </a:xfrm>
          <a:prstGeom prst="rect">
            <a:avLst/>
          </a:prstGeom>
          <a:noFill/>
          <a:ln cap="flat">
            <a:noFill/>
          </a:ln>
        </p:spPr>
      </p:pic>
      <p:sp>
        <p:nvSpPr>
          <p:cNvPr id="57" name="Google Shape;556;p14">
            <a:extLst>
              <a:ext uri="{FF2B5EF4-FFF2-40B4-BE49-F238E27FC236}">
                <a16:creationId xmlns:a16="http://schemas.microsoft.com/office/drawing/2014/main" id="{73439E21-933C-26E1-244A-812C31C1F3D1}"/>
              </a:ext>
            </a:extLst>
          </p:cNvPr>
          <p:cNvSpPr/>
          <p:nvPr/>
        </p:nvSpPr>
        <p:spPr>
          <a:xfrm>
            <a:off x="700737" y="3553061"/>
            <a:ext cx="3598737" cy="217048"/>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r>
              <a:rPr lang="en-US" sz="800" b="0" i="0" u="none" strike="noStrike" cap="none">
                <a:solidFill>
                  <a:srgbClr val="FFFFFF"/>
                </a:solidFill>
                <a:latin typeface="Montserrat SemiBold"/>
                <a:ea typeface="Montserrat SemiBold"/>
                <a:cs typeface="Montserrat SemiBold"/>
                <a:sym typeface="Montserrat SemiBold"/>
              </a:rPr>
              <a:t>PRE TREATMENT &amp; CONDITIONING</a:t>
            </a:r>
            <a:endParaRPr sz="800" b="0" i="0" u="none" strike="noStrike" cap="none">
              <a:solidFill>
                <a:srgbClr val="FFFFFF"/>
              </a:solidFill>
              <a:latin typeface="Montserrat SemiBold"/>
              <a:ea typeface="Montserrat SemiBold"/>
              <a:cs typeface="Montserrat SemiBold"/>
              <a:sym typeface="Montserrat SemiBold"/>
            </a:endParaRPr>
          </a:p>
        </p:txBody>
      </p:sp>
      <p:sp>
        <p:nvSpPr>
          <p:cNvPr id="58" name="Google Shape;556;p14">
            <a:extLst>
              <a:ext uri="{FF2B5EF4-FFF2-40B4-BE49-F238E27FC236}">
                <a16:creationId xmlns:a16="http://schemas.microsoft.com/office/drawing/2014/main" id="{4158C680-0FDC-2F7D-5E4F-F45C4483849F}"/>
              </a:ext>
            </a:extLst>
          </p:cNvPr>
          <p:cNvSpPr/>
          <p:nvPr/>
        </p:nvSpPr>
        <p:spPr>
          <a:xfrm>
            <a:off x="4567676" y="3553680"/>
            <a:ext cx="2359436" cy="217048"/>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a:lnSpc>
                <a:spcPct val="100000"/>
              </a:lnSpc>
              <a:spcBef>
                <a:spcPts val="0"/>
              </a:spcBef>
              <a:spcAft>
                <a:spcPts val="0"/>
              </a:spcAft>
              <a:buNone/>
            </a:pPr>
            <a:r>
              <a:rPr lang="en-US" sz="800">
                <a:solidFill>
                  <a:srgbClr val="FFFFFF"/>
                </a:solidFill>
                <a:latin typeface="Montserrat SemiBold"/>
                <a:sym typeface="Montserrat SemiBold"/>
              </a:rPr>
              <a:t>AIRSCWO</a:t>
            </a:r>
            <a:endParaRPr lang="en-US"/>
          </a:p>
        </p:txBody>
      </p:sp>
      <p:sp>
        <p:nvSpPr>
          <p:cNvPr id="59" name="Google Shape;556;p14">
            <a:extLst>
              <a:ext uri="{FF2B5EF4-FFF2-40B4-BE49-F238E27FC236}">
                <a16:creationId xmlns:a16="http://schemas.microsoft.com/office/drawing/2014/main" id="{272264EB-F6E0-257B-999A-048E55F6C3AA}"/>
              </a:ext>
            </a:extLst>
          </p:cNvPr>
          <p:cNvSpPr/>
          <p:nvPr/>
        </p:nvSpPr>
        <p:spPr>
          <a:xfrm>
            <a:off x="7200883" y="3553680"/>
            <a:ext cx="3067962" cy="217048"/>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00">
                <a:solidFill>
                  <a:srgbClr val="FFFFFF"/>
                </a:solidFill>
                <a:latin typeface="Montserrat SemiBold"/>
                <a:sym typeface="Montserrat SemiBold"/>
              </a:rPr>
              <a:t>POST TREATMENT</a:t>
            </a:r>
            <a:endParaRPr lang="en-US"/>
          </a:p>
        </p:txBody>
      </p:sp>
    </p:spTree>
    <p:extLst>
      <p:ext uri="{BB962C8B-B14F-4D97-AF65-F5344CB8AC3E}">
        <p14:creationId xmlns:p14="http://schemas.microsoft.com/office/powerpoint/2010/main" val="1630420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237744"/>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Project Implementation – Operation (</a:t>
            </a:r>
            <a:r>
              <a:rPr lang="en-US" sz="2200" err="1">
                <a:latin typeface="Montserrat SemiBold"/>
                <a:sym typeface="Montserrat"/>
              </a:rPr>
              <a:t>AirSCWO</a:t>
            </a:r>
            <a:r>
              <a:rPr lang="en-US" sz="2200">
                <a:latin typeface="Montserrat SemiBold"/>
                <a:sym typeface="Montserrat"/>
              </a:rPr>
              <a:t> Concept)</a:t>
            </a:r>
            <a:endParaRPr lang="en-US"/>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42</a:t>
            </a:fld>
            <a:endParaRPr sz="1000">
              <a:latin typeface="Montserrat" pitchFamily="2" charset="77"/>
            </a:endParaRPr>
          </a:p>
        </p:txBody>
      </p:sp>
      <p:pic>
        <p:nvPicPr>
          <p:cNvPr id="13" name="Picture 5" descr="A blue arrow with white text&#10;&#10;Description automatically generated">
            <a:extLst>
              <a:ext uri="{FF2B5EF4-FFF2-40B4-BE49-F238E27FC236}">
                <a16:creationId xmlns:a16="http://schemas.microsoft.com/office/drawing/2014/main" id="{A50B9868-3D86-7B1B-ED1A-DCA83BB235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8202" y="1000170"/>
            <a:ext cx="9016241" cy="975157"/>
          </a:xfrm>
          <a:prstGeom prst="rect">
            <a:avLst/>
          </a:prstGeom>
          <a:noFill/>
          <a:ln cap="flat">
            <a:noFill/>
          </a:ln>
        </p:spPr>
      </p:pic>
      <p:grpSp>
        <p:nvGrpSpPr>
          <p:cNvPr id="46" name="Group 6">
            <a:extLst>
              <a:ext uri="{FF2B5EF4-FFF2-40B4-BE49-F238E27FC236}">
                <a16:creationId xmlns:a16="http://schemas.microsoft.com/office/drawing/2014/main" id="{8257C9E6-3B2F-A27E-BF05-629688E92280}"/>
              </a:ext>
            </a:extLst>
          </p:cNvPr>
          <p:cNvGrpSpPr/>
          <p:nvPr/>
        </p:nvGrpSpPr>
        <p:grpSpPr>
          <a:xfrm>
            <a:off x="768037" y="5195689"/>
            <a:ext cx="10958629" cy="793415"/>
            <a:chOff x="329184" y="4954018"/>
            <a:chExt cx="11933938" cy="761789"/>
          </a:xfrm>
        </p:grpSpPr>
        <p:grpSp>
          <p:nvGrpSpPr>
            <p:cNvPr id="21" name="Group 7">
              <a:extLst>
                <a:ext uri="{FF2B5EF4-FFF2-40B4-BE49-F238E27FC236}">
                  <a16:creationId xmlns:a16="http://schemas.microsoft.com/office/drawing/2014/main" id="{349A8CD7-0AEF-6C22-739F-AD63BC8BBBEC}"/>
                </a:ext>
              </a:extLst>
            </p:cNvPr>
            <p:cNvGrpSpPr/>
            <p:nvPr/>
          </p:nvGrpSpPr>
          <p:grpSpPr>
            <a:xfrm>
              <a:off x="329184" y="4954018"/>
              <a:ext cx="11933938" cy="761789"/>
              <a:chOff x="329184" y="4954018"/>
              <a:chExt cx="11933938" cy="761789"/>
            </a:xfrm>
          </p:grpSpPr>
          <p:sp>
            <p:nvSpPr>
              <p:cNvPr id="40" name="Google Shape;292;p38">
                <a:extLst>
                  <a:ext uri="{FF2B5EF4-FFF2-40B4-BE49-F238E27FC236}">
                    <a16:creationId xmlns:a16="http://schemas.microsoft.com/office/drawing/2014/main" id="{0733AE6E-C45D-7FBC-CF88-EAE924CB346A}"/>
                  </a:ext>
                </a:extLst>
              </p:cNvPr>
              <p:cNvSpPr/>
              <p:nvPr/>
            </p:nvSpPr>
            <p:spPr>
              <a:xfrm>
                <a:off x="329184" y="4954018"/>
                <a:ext cx="4633209" cy="354574"/>
              </a:xfrm>
              <a:prstGeom prst="rect">
                <a:avLst/>
              </a:prstGeom>
              <a:noFill/>
              <a:ln cap="flat">
                <a:noFill/>
                <a:prstDash val="solid"/>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b="0" i="0" u="none" strike="noStrike" kern="1200" cap="none" spc="0" baseline="0">
                    <a:solidFill>
                      <a:srgbClr val="000000"/>
                    </a:solidFill>
                    <a:uFillTx/>
                    <a:latin typeface="Montserrat"/>
                    <a:ea typeface="Proxima Nova"/>
                    <a:cs typeface="Proxima Nova"/>
                  </a:rPr>
                  <a:t>2 CF</a:t>
                </a:r>
                <a:r>
                  <a:rPr lang="pt-BR" b="0" i="0" u="none" strike="noStrike" kern="1200" cap="none" spc="0" baseline="-25000">
                    <a:solidFill>
                      <a:srgbClr val="000000"/>
                    </a:solidFill>
                    <a:uFillTx/>
                    <a:latin typeface="Montserrat"/>
                    <a:ea typeface="Proxima Nova"/>
                    <a:cs typeface="Proxima Nova"/>
                  </a:rPr>
                  <a:t>3</a:t>
                </a:r>
                <a:r>
                  <a:rPr lang="pt-BR" b="0" i="0" u="none" strike="noStrike" kern="1200" cap="none" spc="0" baseline="0">
                    <a:solidFill>
                      <a:srgbClr val="000000"/>
                    </a:solidFill>
                    <a:uFillTx/>
                    <a:latin typeface="Montserrat"/>
                    <a:ea typeface="Proxima Nova"/>
                    <a:cs typeface="Proxima Nova"/>
                  </a:rPr>
                  <a:t>(CF</a:t>
                </a:r>
                <a:r>
                  <a:rPr lang="pt-BR" b="0" i="0" u="none" strike="noStrike" kern="1200" cap="none" spc="0" baseline="-25000">
                    <a:solidFill>
                      <a:srgbClr val="000000"/>
                    </a:solidFill>
                    <a:uFillTx/>
                    <a:latin typeface="Montserrat"/>
                    <a:ea typeface="Proxima Nova"/>
                    <a:cs typeface="Proxima Nova"/>
                  </a:rPr>
                  <a:t>2</a:t>
                </a:r>
                <a:r>
                  <a:rPr lang="pt-BR" b="0" i="0" u="none" strike="noStrike" kern="1200" cap="none" spc="0" baseline="0">
                    <a:solidFill>
                      <a:srgbClr val="000000"/>
                    </a:solidFill>
                    <a:uFillTx/>
                    <a:latin typeface="Montserrat"/>
                    <a:ea typeface="Proxima Nova"/>
                    <a:cs typeface="Proxima Nova"/>
                  </a:rPr>
                  <a:t>)</a:t>
                </a:r>
                <a:r>
                  <a:rPr lang="pt-BR" b="0" i="0" u="none" strike="noStrike" kern="1200" cap="none" spc="0" baseline="-25000">
                    <a:solidFill>
                      <a:srgbClr val="000000"/>
                    </a:solidFill>
                    <a:uFillTx/>
                    <a:latin typeface="Montserrat"/>
                    <a:ea typeface="Proxima Nova"/>
                    <a:cs typeface="Proxima Nova"/>
                  </a:rPr>
                  <a:t>6</a:t>
                </a:r>
                <a:r>
                  <a:rPr lang="pt-BR" b="0" i="0" u="none" strike="noStrike" kern="1200" cap="none" spc="0" baseline="0">
                    <a:solidFill>
                      <a:srgbClr val="000000"/>
                    </a:solidFill>
                    <a:uFillTx/>
                    <a:latin typeface="Montserrat"/>
                    <a:ea typeface="Proxima Nova"/>
                    <a:cs typeface="Proxima Nova"/>
                  </a:rPr>
                  <a:t>COOH + 7 O</a:t>
                </a:r>
                <a:r>
                  <a:rPr lang="pt-BR" b="0" i="0" u="none" strike="noStrike" kern="1200" cap="none" spc="0" baseline="-25000">
                    <a:solidFill>
                      <a:srgbClr val="000000"/>
                    </a:solidFill>
                    <a:uFillTx/>
                    <a:latin typeface="Montserrat"/>
                    <a:ea typeface="Proxima Nova"/>
                    <a:cs typeface="Proxima Nova"/>
                  </a:rPr>
                  <a:t>2</a:t>
                </a:r>
                <a:r>
                  <a:rPr lang="pt-BR" b="0" i="0" u="none" strike="noStrike" kern="1200" cap="none" spc="0" baseline="0">
                    <a:solidFill>
                      <a:srgbClr val="000000"/>
                    </a:solidFill>
                    <a:uFillTx/>
                    <a:latin typeface="Montserrat"/>
                    <a:ea typeface="Proxima Nova"/>
                    <a:cs typeface="Proxima Nova"/>
                  </a:rPr>
                  <a:t> + base</a:t>
                </a:r>
              </a:p>
            </p:txBody>
          </p:sp>
          <p:sp>
            <p:nvSpPr>
              <p:cNvPr id="42" name="Google Shape;292;p38">
                <a:extLst>
                  <a:ext uri="{FF2B5EF4-FFF2-40B4-BE49-F238E27FC236}">
                    <a16:creationId xmlns:a16="http://schemas.microsoft.com/office/drawing/2014/main" id="{D582F3E7-541A-2FEF-1D8F-60ACECEA48FD}"/>
                  </a:ext>
                </a:extLst>
              </p:cNvPr>
              <p:cNvSpPr/>
              <p:nvPr/>
            </p:nvSpPr>
            <p:spPr>
              <a:xfrm>
                <a:off x="6089563" y="5018922"/>
                <a:ext cx="6173559" cy="354574"/>
              </a:xfrm>
              <a:prstGeom prst="rect">
                <a:avLst/>
              </a:prstGeom>
              <a:noFill/>
              <a:ln cap="flat">
                <a:noFill/>
                <a:prstDash val="solid"/>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b="0" i="0" u="none" strike="noStrike" kern="1200" cap="none" spc="0" baseline="0">
                    <a:solidFill>
                      <a:srgbClr val="000000"/>
                    </a:solidFill>
                    <a:uFillTx/>
                    <a:latin typeface="Montserrat"/>
                    <a:ea typeface="Proxima Nova"/>
                    <a:cs typeface="Proxima Nova"/>
                  </a:rPr>
                  <a:t>H</a:t>
                </a:r>
                <a:r>
                  <a:rPr lang="pt-BR" b="0" i="0" u="none" strike="noStrike" kern="1200" cap="none" spc="0" baseline="-25000">
                    <a:solidFill>
                      <a:srgbClr val="000000"/>
                    </a:solidFill>
                    <a:uFillTx/>
                    <a:latin typeface="Montserrat"/>
                    <a:ea typeface="Proxima Nova"/>
                    <a:cs typeface="Proxima Nova"/>
                  </a:rPr>
                  <a:t>2</a:t>
                </a:r>
                <a:r>
                  <a:rPr lang="pt-BR" b="0" i="0" u="none" strike="noStrike" kern="1200" cap="none" spc="0" baseline="0">
                    <a:solidFill>
                      <a:srgbClr val="000000"/>
                    </a:solidFill>
                    <a:uFillTx/>
                    <a:latin typeface="Montserrat"/>
                    <a:ea typeface="Proxima Nova"/>
                    <a:cs typeface="Proxima Nova"/>
                  </a:rPr>
                  <a:t>O + 15 F</a:t>
                </a:r>
                <a:r>
                  <a:rPr lang="pt-BR" b="0" i="0" u="none" strike="noStrike" kern="1200" cap="none" spc="0" baseline="-25000">
                    <a:solidFill>
                      <a:srgbClr val="000000"/>
                    </a:solidFill>
                    <a:uFillTx/>
                    <a:latin typeface="Montserrat"/>
                    <a:ea typeface="Proxima Nova"/>
                    <a:cs typeface="Proxima Nova"/>
                  </a:rPr>
                  <a:t>2</a:t>
                </a:r>
                <a:r>
                  <a:rPr lang="pt-BR" b="0" i="0" u="none" strike="noStrike" kern="1200" cap="none" spc="0" baseline="0">
                    <a:solidFill>
                      <a:srgbClr val="000000"/>
                    </a:solidFill>
                    <a:uFillTx/>
                    <a:latin typeface="Montserrat"/>
                    <a:ea typeface="Proxima Nova"/>
                    <a:cs typeface="Proxima Nova"/>
                  </a:rPr>
                  <a:t> </a:t>
                </a:r>
                <a:r>
                  <a:rPr lang="pt-BR" b="0" i="0" u="none" strike="noStrike" kern="1200" cap="none" spc="0" baseline="0" err="1">
                    <a:solidFill>
                      <a:srgbClr val="000000"/>
                    </a:solidFill>
                    <a:uFillTx/>
                    <a:latin typeface="Montserrat"/>
                    <a:ea typeface="Proxima Nova"/>
                    <a:cs typeface="Proxima Nova"/>
                  </a:rPr>
                  <a:t>salt</a:t>
                </a:r>
                <a:r>
                  <a:rPr lang="pt-BR" b="0" i="0" u="none" strike="noStrike" kern="1200" cap="none" spc="0" baseline="0">
                    <a:solidFill>
                      <a:srgbClr val="000000"/>
                    </a:solidFill>
                    <a:uFillTx/>
                    <a:latin typeface="Montserrat"/>
                    <a:ea typeface="Proxima Nova"/>
                    <a:cs typeface="Proxima Nova"/>
                  </a:rPr>
                  <a:t> + 31 CO</a:t>
                </a:r>
                <a:r>
                  <a:rPr lang="pt-BR" b="0" i="0" u="none" strike="noStrike" kern="1200" cap="none" spc="0" baseline="-25000">
                    <a:solidFill>
                      <a:srgbClr val="000000"/>
                    </a:solidFill>
                    <a:uFillTx/>
                    <a:latin typeface="Montserrat"/>
                    <a:ea typeface="Proxima Nova"/>
                    <a:cs typeface="Proxima Nova"/>
                  </a:rPr>
                  <a:t>2 </a:t>
                </a:r>
                <a:r>
                  <a:rPr lang="pt-BR" b="0" i="0" u="none" strike="noStrike" kern="1200" cap="none" spc="0" baseline="0">
                    <a:solidFill>
                      <a:srgbClr val="000000"/>
                    </a:solidFill>
                    <a:uFillTx/>
                    <a:latin typeface="Montserrat"/>
                    <a:ea typeface="Proxima Nova"/>
                    <a:cs typeface="Proxima Nova"/>
                  </a:rPr>
                  <a:t>+ ~8276 kJ/mol  </a:t>
                </a:r>
              </a:p>
            </p:txBody>
          </p:sp>
          <p:sp>
            <p:nvSpPr>
              <p:cNvPr id="44" name="Google Shape;292;p38">
                <a:extLst>
                  <a:ext uri="{FF2B5EF4-FFF2-40B4-BE49-F238E27FC236}">
                    <a16:creationId xmlns:a16="http://schemas.microsoft.com/office/drawing/2014/main" id="{5181B788-285A-81D8-71AB-BD4588DFADDA}"/>
                  </a:ext>
                </a:extLst>
              </p:cNvPr>
              <p:cNvSpPr/>
              <p:nvPr/>
            </p:nvSpPr>
            <p:spPr>
              <a:xfrm>
                <a:off x="992060" y="5361233"/>
                <a:ext cx="1312336" cy="354574"/>
              </a:xfrm>
              <a:prstGeom prst="rect">
                <a:avLst/>
              </a:prstGeom>
              <a:noFill/>
              <a:ln cap="flat">
                <a:noFill/>
                <a:prstDash val="solid"/>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800" b="0" i="0" u="none" strike="noStrike" kern="1200" cap="none" spc="0" baseline="0">
                    <a:solidFill>
                      <a:srgbClr val="000000"/>
                    </a:solidFill>
                    <a:uFillTx/>
                    <a:latin typeface="Montserrat"/>
                    <a:ea typeface="Proxima Nova"/>
                    <a:cs typeface="Proxima Nova"/>
                  </a:rPr>
                  <a:t>(PFOA) </a:t>
                </a:r>
                <a:endParaRPr lang="pt-BR" sz="1800" b="1" i="0" u="none" strike="noStrike" kern="1200" cap="none" spc="0" baseline="0">
                  <a:solidFill>
                    <a:srgbClr val="156082"/>
                  </a:solidFill>
                  <a:uFillTx/>
                  <a:latin typeface="Montserrat"/>
                  <a:ea typeface="Proxima Nova"/>
                  <a:cs typeface="Proxima Nova"/>
                </a:endParaRPr>
              </a:p>
            </p:txBody>
          </p:sp>
        </p:grpSp>
        <p:sp>
          <p:nvSpPr>
            <p:cNvPr id="38" name="Google Shape;292;p38">
              <a:extLst>
                <a:ext uri="{FF2B5EF4-FFF2-40B4-BE49-F238E27FC236}">
                  <a16:creationId xmlns:a16="http://schemas.microsoft.com/office/drawing/2014/main" id="{3077C77D-30A5-B486-80C1-5C990DF6F22A}"/>
                </a:ext>
              </a:extLst>
            </p:cNvPr>
            <p:cNvSpPr/>
            <p:nvPr/>
          </p:nvSpPr>
          <p:spPr>
            <a:xfrm>
              <a:off x="2747246" y="5361232"/>
              <a:ext cx="1312336" cy="354574"/>
            </a:xfrm>
            <a:prstGeom prst="rect">
              <a:avLst/>
            </a:prstGeom>
            <a:noFill/>
            <a:ln cap="flat">
              <a:noFill/>
              <a:prstDash val="solid"/>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800" b="0" i="0" u="none" strike="noStrike" kern="1200" cap="none" spc="0" baseline="0">
                  <a:solidFill>
                    <a:srgbClr val="000000"/>
                  </a:solidFill>
                  <a:uFillTx/>
                  <a:latin typeface="Montserrat"/>
                  <a:ea typeface="Proxima Nova"/>
                  <a:cs typeface="Proxima Nova"/>
                </a:rPr>
                <a:t>(</a:t>
              </a:r>
              <a:r>
                <a:rPr lang="pt-BR" sz="1800" b="0" i="0" u="none" strike="noStrike" kern="1200" cap="none" spc="0" baseline="0" err="1">
                  <a:solidFill>
                    <a:srgbClr val="000000"/>
                  </a:solidFill>
                  <a:uFillTx/>
                  <a:latin typeface="Montserrat"/>
                  <a:ea typeface="Proxima Nova"/>
                  <a:cs typeface="Proxima Nova"/>
                </a:rPr>
                <a:t>air</a:t>
              </a:r>
              <a:r>
                <a:rPr lang="pt-BR" sz="1800" b="0" i="0" u="none" strike="noStrike" kern="1200" cap="none" spc="0" baseline="0">
                  <a:solidFill>
                    <a:srgbClr val="000000"/>
                  </a:solidFill>
                  <a:uFillTx/>
                  <a:latin typeface="Montserrat"/>
                  <a:ea typeface="Proxima Nova"/>
                  <a:cs typeface="Proxima Nova"/>
                </a:rPr>
                <a:t>) </a:t>
              </a:r>
              <a:endParaRPr lang="pt-BR" sz="1800" b="1" i="0" u="none" strike="noStrike" kern="1200" cap="none" spc="0" baseline="0">
                <a:solidFill>
                  <a:srgbClr val="156082"/>
                </a:solidFill>
                <a:uFillTx/>
                <a:latin typeface="Montserrat"/>
                <a:ea typeface="Proxima Nova"/>
                <a:cs typeface="Proxima Nova"/>
              </a:endParaRPr>
            </a:p>
          </p:txBody>
        </p:sp>
      </p:grpSp>
      <p:sp>
        <p:nvSpPr>
          <p:cNvPr id="48" name="Google Shape;283;p13">
            <a:extLst>
              <a:ext uri="{FF2B5EF4-FFF2-40B4-BE49-F238E27FC236}">
                <a16:creationId xmlns:a16="http://schemas.microsoft.com/office/drawing/2014/main" id="{7E22B742-7E6A-FEFF-85B3-9E6B8AC79382}"/>
              </a:ext>
            </a:extLst>
          </p:cNvPr>
          <p:cNvSpPr txBox="1"/>
          <p:nvPr/>
        </p:nvSpPr>
        <p:spPr>
          <a:xfrm>
            <a:off x="771163" y="2246601"/>
            <a:ext cx="5790211" cy="369332"/>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b="1">
                <a:latin typeface="Montserrat"/>
                <a:ea typeface="Montserrat"/>
                <a:cs typeface="Montserrat"/>
              </a:rPr>
              <a:t>What happens</a:t>
            </a:r>
            <a:r>
              <a:rPr lang="en-US" sz="1800" b="1" i="0" u="none" strike="noStrike" kern="0" cap="none" spc="0" baseline="0">
                <a:solidFill>
                  <a:srgbClr val="000000"/>
                </a:solidFill>
                <a:uFillTx/>
                <a:latin typeface="Montserrat"/>
                <a:ea typeface="Montserrat"/>
                <a:cs typeface="Montserrat"/>
              </a:rPr>
              <a:t> </a:t>
            </a:r>
            <a:r>
              <a:rPr lang="en-US" b="1">
                <a:solidFill>
                  <a:srgbClr val="000000"/>
                </a:solidFill>
                <a:latin typeface="Montserrat"/>
                <a:ea typeface="Montserrat"/>
                <a:cs typeface="Montserrat"/>
              </a:rPr>
              <a:t>inside the </a:t>
            </a:r>
            <a:r>
              <a:rPr lang="en-US" b="1" kern="0" err="1">
                <a:solidFill>
                  <a:srgbClr val="000000"/>
                </a:solidFill>
                <a:latin typeface="Montserrat"/>
                <a:ea typeface="Montserrat"/>
                <a:cs typeface="Montserrat"/>
              </a:rPr>
              <a:t>AirSCWO</a:t>
            </a:r>
            <a:r>
              <a:rPr lang="en-US" b="1" kern="0">
                <a:solidFill>
                  <a:srgbClr val="000000"/>
                </a:solidFill>
                <a:latin typeface="Montserrat"/>
                <a:ea typeface="Montserrat"/>
                <a:cs typeface="Montserrat"/>
              </a:rPr>
              <a:t> reactor?</a:t>
            </a:r>
            <a:r>
              <a:rPr lang="en-US" b="1" kern="0">
                <a:solidFill>
                  <a:srgbClr val="FF0000"/>
                </a:solidFill>
                <a:latin typeface="Montserrat"/>
                <a:ea typeface="Montserrat"/>
                <a:cs typeface="Montserrat"/>
              </a:rPr>
              <a:t> </a:t>
            </a:r>
            <a:endParaRPr lang="en-US" sz="1800" b="0" i="0" u="none" strike="noStrike" kern="1200" cap="none" spc="0" baseline="0">
              <a:solidFill>
                <a:srgbClr val="000000"/>
              </a:solidFill>
              <a:uFillTx/>
              <a:latin typeface="Montserrat"/>
              <a:ea typeface="Montserrat"/>
              <a:cs typeface="Montserrat"/>
            </a:endParaRPr>
          </a:p>
        </p:txBody>
      </p:sp>
      <p:sp>
        <p:nvSpPr>
          <p:cNvPr id="2" name="Google Shape;283;p13">
            <a:extLst>
              <a:ext uri="{FF2B5EF4-FFF2-40B4-BE49-F238E27FC236}">
                <a16:creationId xmlns:a16="http://schemas.microsoft.com/office/drawing/2014/main" id="{45A932BF-A915-21CC-2A1F-FB34A846884F}"/>
              </a:ext>
            </a:extLst>
          </p:cNvPr>
          <p:cNvSpPr txBox="1"/>
          <p:nvPr/>
        </p:nvSpPr>
        <p:spPr>
          <a:xfrm>
            <a:off x="771163" y="2767969"/>
            <a:ext cx="9620263" cy="1631216"/>
          </a:xfrm>
          <a:prstGeom prst="rect">
            <a:avLst/>
          </a:prstGeom>
          <a:noFill/>
          <a:ln cap="flat">
            <a:noFill/>
          </a:ln>
        </p:spPr>
        <p:txBody>
          <a:bodyPr vert="horz" wrap="square" lIns="91440" tIns="45720" rIns="91440" bIns="45720" anchor="t" anchorCtr="0" compatLnSpc="1">
            <a:spAutoFit/>
          </a:bodyPr>
          <a:lstStyle/>
          <a:p>
            <a:pPr marL="285750" indent="-285750">
              <a:spcBef>
                <a:spcPts val="600"/>
              </a:spcBef>
              <a:buFont typeface="Arial"/>
              <a:buChar char="•"/>
              <a:defRPr sz="1800" b="0" i="0" u="none" strike="noStrike" kern="0" cap="none" spc="0" baseline="0">
                <a:solidFill>
                  <a:srgbClr val="000000"/>
                </a:solidFill>
                <a:uFillTx/>
              </a:defRPr>
            </a:pPr>
            <a:r>
              <a:rPr lang="en-US">
                <a:solidFill>
                  <a:srgbClr val="000000"/>
                </a:solidFill>
                <a:latin typeface="Montserrat"/>
                <a:ea typeface="Montserrat"/>
                <a:cs typeface="Montserrat"/>
              </a:rPr>
              <a:t>The </a:t>
            </a:r>
            <a:r>
              <a:rPr lang="en-US" kern="0">
                <a:solidFill>
                  <a:srgbClr val="000000"/>
                </a:solidFill>
                <a:latin typeface="Montserrat"/>
                <a:ea typeface="Montserrat"/>
                <a:cs typeface="Montserrat"/>
              </a:rPr>
              <a:t>sludge, water, air mixture is heated &amp; pressurized</a:t>
            </a:r>
            <a:r>
              <a:rPr lang="en-US">
                <a:solidFill>
                  <a:srgbClr val="000000"/>
                </a:solidFill>
                <a:latin typeface="Montserrat"/>
                <a:ea typeface="Montserrat"/>
                <a:cs typeface="Montserrat"/>
              </a:rPr>
              <a:t> (&gt;</a:t>
            </a:r>
            <a:r>
              <a:rPr lang="en-US" sz="1800" b="0" i="0" u="none" strike="noStrike" kern="1200" cap="none" spc="0" baseline="0">
                <a:solidFill>
                  <a:srgbClr val="000000"/>
                </a:solidFill>
                <a:uFillTx/>
                <a:latin typeface="Montserrat"/>
                <a:ea typeface="Montserrat"/>
                <a:cs typeface="Montserrat"/>
              </a:rPr>
              <a:t>374°C and </a:t>
            </a:r>
            <a:r>
              <a:rPr lang="en-US">
                <a:solidFill>
                  <a:srgbClr val="000000"/>
                </a:solidFill>
                <a:latin typeface="Montserrat"/>
                <a:ea typeface="Montserrat"/>
                <a:cs typeface="Montserrat"/>
              </a:rPr>
              <a:t>&gt;</a:t>
            </a:r>
            <a:r>
              <a:rPr lang="en-US" sz="1800" b="0" i="0" u="none" strike="noStrike" kern="1200" cap="none" spc="0" baseline="0">
                <a:solidFill>
                  <a:srgbClr val="000000"/>
                </a:solidFill>
                <a:uFillTx/>
                <a:latin typeface="Montserrat"/>
                <a:ea typeface="Montserrat"/>
                <a:cs typeface="Montserrat"/>
              </a:rPr>
              <a:t>221 bar) </a:t>
            </a: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The water in this mixture becomes supercritical water, a fluid that easily dissolves organics (e.g. PFAS) and gases (e.g. O</a:t>
            </a:r>
            <a:r>
              <a:rPr lang="en-US" baseline="-25000">
                <a:latin typeface="Montserrat"/>
              </a:rPr>
              <a:t>2</a:t>
            </a:r>
            <a:r>
              <a:rPr lang="en-US">
                <a:latin typeface="Montserrat"/>
              </a:rPr>
              <a:t>)</a:t>
            </a: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Organic compounds break into their elements, carbon gets converted to CO</a:t>
            </a:r>
            <a:r>
              <a:rPr lang="en-US" baseline="-25000">
                <a:latin typeface="Montserrat"/>
              </a:rPr>
              <a:t>2</a:t>
            </a:r>
            <a:r>
              <a:rPr lang="en-US">
                <a:latin typeface="Montserrat"/>
              </a:rPr>
              <a:t> (g), nitrogen is converted to N</a:t>
            </a:r>
            <a:r>
              <a:rPr lang="en-US" baseline="-25000">
                <a:latin typeface="Montserrat"/>
              </a:rPr>
              <a:t>2</a:t>
            </a:r>
            <a:r>
              <a:rPr lang="en-US">
                <a:latin typeface="Montserrat"/>
              </a:rPr>
              <a:t> (g) , and inorganics are oxidized</a:t>
            </a:r>
          </a:p>
        </p:txBody>
      </p:sp>
      <p:sp>
        <p:nvSpPr>
          <p:cNvPr id="3" name="Google Shape;283;p13">
            <a:extLst>
              <a:ext uri="{FF2B5EF4-FFF2-40B4-BE49-F238E27FC236}">
                <a16:creationId xmlns:a16="http://schemas.microsoft.com/office/drawing/2014/main" id="{9133D5F9-B326-D999-550C-F6ACB1CB3B75}"/>
              </a:ext>
            </a:extLst>
          </p:cNvPr>
          <p:cNvSpPr txBox="1"/>
          <p:nvPr/>
        </p:nvSpPr>
        <p:spPr>
          <a:xfrm>
            <a:off x="771163" y="4682995"/>
            <a:ext cx="5790211" cy="369332"/>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b="1">
                <a:latin typeface="Montserrat"/>
              </a:rPr>
              <a:t>Example reaction:</a:t>
            </a:r>
            <a:endParaRPr lang="en-US"/>
          </a:p>
        </p:txBody>
      </p:sp>
      <p:pic>
        <p:nvPicPr>
          <p:cNvPr id="4" name="Picture 5" descr="A blue arrow with white text&#10;&#10;Description automatically generated">
            <a:extLst>
              <a:ext uri="{FF2B5EF4-FFF2-40B4-BE49-F238E27FC236}">
                <a16:creationId xmlns:a16="http://schemas.microsoft.com/office/drawing/2014/main" id="{9D245D76-5C85-4B97-690E-2DC9FB7B9EF1}"/>
              </a:ext>
            </a:extLst>
          </p:cNvPr>
          <p:cNvPicPr>
            <a:picLocks noChangeAspect="1"/>
          </p:cNvPicPr>
          <p:nvPr/>
        </p:nvPicPr>
        <p:blipFill>
          <a:blip r:embed="rId4" cstate="email">
            <a:extLst>
              <a:ext uri="{28A0092B-C50C-407E-A947-70E740481C1C}">
                <a14:useLocalDpi xmlns:a14="http://schemas.microsoft.com/office/drawing/2010/main"/>
              </a:ext>
            </a:extLst>
          </a:blip>
          <a:srcRect t="-259"/>
          <a:stretch/>
        </p:blipFill>
        <p:spPr>
          <a:xfrm>
            <a:off x="4517570" y="5199350"/>
            <a:ext cx="1394289" cy="457666"/>
          </a:xfrm>
          <a:prstGeom prst="rect">
            <a:avLst/>
          </a:prstGeom>
          <a:noFill/>
          <a:ln cap="flat">
            <a:noFill/>
          </a:ln>
        </p:spPr>
      </p:pic>
    </p:spTree>
    <p:extLst>
      <p:ext uri="{BB962C8B-B14F-4D97-AF65-F5344CB8AC3E}">
        <p14:creationId xmlns:p14="http://schemas.microsoft.com/office/powerpoint/2010/main" val="2100713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237744"/>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Project Implementation – Operation (</a:t>
            </a:r>
            <a:r>
              <a:rPr lang="en-US" sz="2200" err="1">
                <a:latin typeface="Montserrat SemiBold"/>
                <a:sym typeface="Montserrat"/>
              </a:rPr>
              <a:t>AirSCWO</a:t>
            </a:r>
            <a:r>
              <a:rPr lang="en-US" sz="2200">
                <a:latin typeface="Montserrat SemiBold"/>
                <a:sym typeface="Montserrat"/>
              </a:rPr>
              <a:t> Performance)</a:t>
            </a:r>
            <a:endParaRPr lang="en-US"/>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43</a:t>
            </a:fld>
            <a:endParaRPr sz="1000">
              <a:latin typeface="Montserrat" pitchFamily="2" charset="77"/>
            </a:endParaRPr>
          </a:p>
        </p:txBody>
      </p:sp>
      <p:sp>
        <p:nvSpPr>
          <p:cNvPr id="3" name="Google Shape;283;p13">
            <a:extLst>
              <a:ext uri="{FF2B5EF4-FFF2-40B4-BE49-F238E27FC236}">
                <a16:creationId xmlns:a16="http://schemas.microsoft.com/office/drawing/2014/main" id="{B0119042-F95A-CD02-F355-0AB384607BED}"/>
              </a:ext>
            </a:extLst>
          </p:cNvPr>
          <p:cNvSpPr txBox="1"/>
          <p:nvPr/>
        </p:nvSpPr>
        <p:spPr>
          <a:xfrm>
            <a:off x="339029" y="971367"/>
            <a:ext cx="10964249" cy="369332"/>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b="1">
                <a:solidFill>
                  <a:srgbClr val="000000"/>
                </a:solidFill>
                <a:latin typeface="Montserrat"/>
              </a:rPr>
              <a:t>Goal 1: </a:t>
            </a:r>
            <a:r>
              <a:rPr lang="en-US">
                <a:solidFill>
                  <a:srgbClr val="000000"/>
                </a:solidFill>
                <a:latin typeface="Montserrat"/>
              </a:rPr>
              <a:t>implement an all-weather solution that reduces dependence of land application*</a:t>
            </a:r>
            <a:endParaRPr lang="en-US"/>
          </a:p>
        </p:txBody>
      </p:sp>
      <p:sp>
        <p:nvSpPr>
          <p:cNvPr id="8" name="Google Shape;283;p13">
            <a:extLst>
              <a:ext uri="{FF2B5EF4-FFF2-40B4-BE49-F238E27FC236}">
                <a16:creationId xmlns:a16="http://schemas.microsoft.com/office/drawing/2014/main" id="{D76EE774-7097-BD00-B5D6-03DB01E037E6}"/>
              </a:ext>
            </a:extLst>
          </p:cNvPr>
          <p:cNvSpPr txBox="1"/>
          <p:nvPr/>
        </p:nvSpPr>
        <p:spPr>
          <a:xfrm>
            <a:off x="327524" y="2449461"/>
            <a:ext cx="10414213" cy="369332"/>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b="1">
                <a:solidFill>
                  <a:srgbClr val="000000"/>
                </a:solidFill>
                <a:latin typeface="Montserrat"/>
              </a:rPr>
              <a:t>Goal 2: </a:t>
            </a:r>
            <a:r>
              <a:rPr lang="en-US">
                <a:solidFill>
                  <a:srgbClr val="000000"/>
                </a:solidFill>
                <a:latin typeface="Montserrat"/>
              </a:rPr>
              <a:t>eliminate PFAS from the treatment residuals needing management</a:t>
            </a:r>
            <a:endParaRPr lang="en-US">
              <a:latin typeface="Montserrat"/>
            </a:endParaRPr>
          </a:p>
        </p:txBody>
      </p:sp>
      <p:sp>
        <p:nvSpPr>
          <p:cNvPr id="4" name="Google Shape;283;p13">
            <a:extLst>
              <a:ext uri="{FF2B5EF4-FFF2-40B4-BE49-F238E27FC236}">
                <a16:creationId xmlns:a16="http://schemas.microsoft.com/office/drawing/2014/main" id="{6AED298B-74FF-3DB1-134F-BE19D8E7D9FA}"/>
              </a:ext>
            </a:extLst>
          </p:cNvPr>
          <p:cNvSpPr txBox="1"/>
          <p:nvPr/>
        </p:nvSpPr>
        <p:spPr>
          <a:xfrm>
            <a:off x="665389" y="1524950"/>
            <a:ext cx="9092122" cy="646331"/>
          </a:xfrm>
          <a:prstGeom prst="rect">
            <a:avLst/>
          </a:prstGeom>
          <a:noFill/>
          <a:ln cap="flat">
            <a:noFill/>
          </a:ln>
        </p:spPr>
        <p:txBody>
          <a:bodyPr vert="horz" wrap="square" lIns="91440" tIns="45720" rIns="91440" bIns="45720" anchor="t" anchorCtr="0" compatLnSpc="1">
            <a:spAutoFit/>
          </a:bodyPr>
          <a:lstStyle/>
          <a:p>
            <a:pPr marL="285750" indent="-285750">
              <a:spcBef>
                <a:spcPts val="600"/>
              </a:spcBef>
              <a:buFont typeface="Arial" panose="020B0604020202020204" pitchFamily="34" charset="0"/>
              <a:buChar char="•"/>
              <a:defRPr sz="1800" b="0" i="0" u="none" strike="noStrike" kern="0" cap="none" spc="0" baseline="0">
                <a:solidFill>
                  <a:srgbClr val="000000"/>
                </a:solidFill>
                <a:uFillTx/>
              </a:defRPr>
            </a:pPr>
            <a:r>
              <a:rPr lang="en-US">
                <a:latin typeface="Montserrat"/>
              </a:rPr>
              <a:t>Data collection on % reduction of residuals requiring handling is ongoing (at ~3 month mark it will be assessed)</a:t>
            </a:r>
            <a:endParaRPr lang="en-US">
              <a:latin typeface="Aptos"/>
            </a:endParaRPr>
          </a:p>
        </p:txBody>
      </p:sp>
      <p:sp>
        <p:nvSpPr>
          <p:cNvPr id="10" name="TextBox 9">
            <a:extLst>
              <a:ext uri="{FF2B5EF4-FFF2-40B4-BE49-F238E27FC236}">
                <a16:creationId xmlns:a16="http://schemas.microsoft.com/office/drawing/2014/main" id="{86B2E56F-3028-BB69-B24E-30E99FC06C3C}"/>
              </a:ext>
            </a:extLst>
          </p:cNvPr>
          <p:cNvSpPr txBox="1"/>
          <p:nvPr/>
        </p:nvSpPr>
        <p:spPr>
          <a:xfrm>
            <a:off x="372737" y="6257580"/>
            <a:ext cx="88575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Montserrat"/>
              </a:rPr>
              <a:t>*while not detrimentally impacting the plant with process effluent</a:t>
            </a:r>
            <a:endParaRPr lang="en-US" sz="1400"/>
          </a:p>
        </p:txBody>
      </p:sp>
      <p:graphicFrame>
        <p:nvGraphicFramePr>
          <p:cNvPr id="17" name="Table 16">
            <a:extLst>
              <a:ext uri="{FF2B5EF4-FFF2-40B4-BE49-F238E27FC236}">
                <a16:creationId xmlns:a16="http://schemas.microsoft.com/office/drawing/2014/main" id="{DD0380DF-51BD-0CDA-659C-B881ED307409}"/>
              </a:ext>
            </a:extLst>
          </p:cNvPr>
          <p:cNvGraphicFramePr>
            <a:graphicFrameLocks noGrp="1"/>
          </p:cNvGraphicFramePr>
          <p:nvPr/>
        </p:nvGraphicFramePr>
        <p:xfrm>
          <a:off x="2087193" y="2984171"/>
          <a:ext cx="6892851" cy="3019167"/>
        </p:xfrm>
        <a:graphic>
          <a:graphicData uri="http://schemas.openxmlformats.org/drawingml/2006/table">
            <a:tbl>
              <a:tblPr firstRow="1" bandRow="1">
                <a:tableStyleId>{5940675A-B579-460E-94D1-54222C63F5DA}</a:tableStyleId>
              </a:tblPr>
              <a:tblGrid>
                <a:gridCol w="2297617">
                  <a:extLst>
                    <a:ext uri="{9D8B030D-6E8A-4147-A177-3AD203B41FA5}">
                      <a16:colId xmlns:a16="http://schemas.microsoft.com/office/drawing/2014/main" val="2492632576"/>
                    </a:ext>
                  </a:extLst>
                </a:gridCol>
                <a:gridCol w="2297617">
                  <a:extLst>
                    <a:ext uri="{9D8B030D-6E8A-4147-A177-3AD203B41FA5}">
                      <a16:colId xmlns:a16="http://schemas.microsoft.com/office/drawing/2014/main" val="2298507633"/>
                    </a:ext>
                  </a:extLst>
                </a:gridCol>
                <a:gridCol w="2297617">
                  <a:extLst>
                    <a:ext uri="{9D8B030D-6E8A-4147-A177-3AD203B41FA5}">
                      <a16:colId xmlns:a16="http://schemas.microsoft.com/office/drawing/2014/main" val="3282759416"/>
                    </a:ext>
                  </a:extLst>
                </a:gridCol>
              </a:tblGrid>
              <a:tr h="396053">
                <a:tc>
                  <a:txBody>
                    <a:bodyPr/>
                    <a:lstStyle/>
                    <a:p>
                      <a:pPr lvl="0" algn="ctr">
                        <a:lnSpc>
                          <a:spcPct val="100000"/>
                        </a:lnSpc>
                        <a:spcBef>
                          <a:spcPts val="0"/>
                        </a:spcBef>
                        <a:spcAft>
                          <a:spcPts val="0"/>
                        </a:spcAft>
                        <a:buNone/>
                      </a:pPr>
                      <a:r>
                        <a:rPr lang="en-US" sz="1200" b="0" i="0" u="none" strike="noStrike" noProof="0">
                          <a:solidFill>
                            <a:schemeClr val="bg1"/>
                          </a:solidFill>
                          <a:latin typeface="Montserrat"/>
                        </a:rPr>
                        <a:t>PFAS Compound</a:t>
                      </a:r>
                    </a:p>
                  </a:txBody>
                  <a:tcPr>
                    <a:lnL w="12700">
                      <a:solidFill>
                        <a:schemeClr val="tx1"/>
                      </a:solidFill>
                    </a:lnL>
                    <a:lnR w="12700">
                      <a:solidFill>
                        <a:schemeClr val="tx1"/>
                      </a:solidFill>
                    </a:lnR>
                    <a:lnT w="12700">
                      <a:solidFill>
                        <a:schemeClr val="tx1"/>
                      </a:solidFill>
                    </a:lnT>
                    <a:lnB w="12700">
                      <a:solidFill>
                        <a:schemeClr val="tx1"/>
                      </a:solidFill>
                    </a:lnB>
                    <a:solidFill>
                      <a:srgbClr val="1C5290"/>
                    </a:solidFill>
                  </a:tcPr>
                </a:tc>
                <a:tc>
                  <a:txBody>
                    <a:bodyPr/>
                    <a:lstStyle/>
                    <a:p>
                      <a:pPr lvl="0" algn="ctr">
                        <a:lnSpc>
                          <a:spcPct val="100000"/>
                        </a:lnSpc>
                        <a:spcBef>
                          <a:spcPts val="0"/>
                        </a:spcBef>
                        <a:spcAft>
                          <a:spcPts val="0"/>
                        </a:spcAft>
                        <a:buNone/>
                      </a:pPr>
                      <a:r>
                        <a:rPr lang="en-US" sz="1200" b="0" i="0" u="none" strike="noStrike" noProof="0">
                          <a:solidFill>
                            <a:schemeClr val="bg1"/>
                          </a:solidFill>
                          <a:latin typeface="Montserrat"/>
                        </a:rPr>
                        <a:t>Detected Residual PFAS (ng/L or ppt)    </a:t>
                      </a:r>
                      <a:endParaRPr lang="en-US" sz="1200">
                        <a:solidFill>
                          <a:schemeClr val="bg1"/>
                        </a:solidFill>
                        <a:latin typeface="Montserrat"/>
                      </a:endParaRPr>
                    </a:p>
                  </a:txBody>
                  <a:tcPr>
                    <a:lnL w="12700">
                      <a:solidFill>
                        <a:schemeClr val="tx1"/>
                      </a:solidFill>
                    </a:lnL>
                    <a:lnR w="12700">
                      <a:solidFill>
                        <a:schemeClr val="tx1"/>
                      </a:solidFill>
                    </a:lnR>
                    <a:lnT w="12700">
                      <a:solidFill>
                        <a:schemeClr val="tx1"/>
                      </a:solidFill>
                    </a:lnT>
                    <a:lnB w="12700">
                      <a:solidFill>
                        <a:schemeClr val="tx1"/>
                      </a:solidFill>
                    </a:lnB>
                    <a:solidFill>
                      <a:srgbClr val="1C5290"/>
                    </a:solidFill>
                  </a:tcPr>
                </a:tc>
                <a:tc>
                  <a:txBody>
                    <a:bodyPr/>
                    <a:lstStyle/>
                    <a:p>
                      <a:pPr lvl="0" algn="ctr">
                        <a:lnSpc>
                          <a:spcPct val="100000"/>
                        </a:lnSpc>
                        <a:spcBef>
                          <a:spcPts val="0"/>
                        </a:spcBef>
                        <a:spcAft>
                          <a:spcPts val="0"/>
                        </a:spcAft>
                        <a:buNone/>
                      </a:pPr>
                      <a:r>
                        <a:rPr lang="en-US" sz="1200" b="0" i="0" u="none" strike="noStrike" noProof="0">
                          <a:solidFill>
                            <a:schemeClr val="bg1"/>
                          </a:solidFill>
                          <a:latin typeface="Montserrat"/>
                        </a:rPr>
                        <a:t>% Removal</a:t>
                      </a:r>
                    </a:p>
                  </a:txBody>
                  <a:tcPr>
                    <a:lnL w="12700">
                      <a:solidFill>
                        <a:schemeClr val="tx1"/>
                      </a:solidFill>
                    </a:lnL>
                    <a:lnR w="12700">
                      <a:solidFill>
                        <a:schemeClr val="tx1"/>
                      </a:solidFill>
                    </a:lnR>
                    <a:lnT w="12700">
                      <a:solidFill>
                        <a:schemeClr val="tx1"/>
                      </a:solidFill>
                    </a:lnT>
                    <a:lnB w="12700">
                      <a:solidFill>
                        <a:schemeClr val="tx1"/>
                      </a:solidFill>
                    </a:lnB>
                    <a:solidFill>
                      <a:srgbClr val="1C5290"/>
                    </a:solidFill>
                  </a:tcPr>
                </a:tc>
                <a:extLst>
                  <a:ext uri="{0D108BD9-81ED-4DB2-BD59-A6C34878D82A}">
                    <a16:rowId xmlns:a16="http://schemas.microsoft.com/office/drawing/2014/main" val="1614167078"/>
                  </a:ext>
                </a:extLst>
              </a:tr>
              <a:tr h="284663">
                <a:tc>
                  <a:txBody>
                    <a:bodyPr/>
                    <a:lstStyle/>
                    <a:p>
                      <a:pPr lvl="0" algn="ctr">
                        <a:buNone/>
                      </a:pPr>
                      <a:r>
                        <a:rPr lang="en-US" sz="1200">
                          <a:effectLst/>
                          <a:latin typeface="Montserrat"/>
                        </a:rPr>
                        <a:t>PFBA</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10.2</a:t>
                      </a:r>
                      <a:endParaRPr lang="en-US" sz="1200">
                        <a:latin typeface="Montserrat"/>
                      </a:endParaRP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99.86%</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645149013"/>
                  </a:ext>
                </a:extLst>
              </a:tr>
              <a:tr h="284663">
                <a:tc>
                  <a:txBody>
                    <a:bodyPr/>
                    <a:lstStyle/>
                    <a:p>
                      <a:pPr lvl="0" algn="ctr">
                        <a:buNone/>
                      </a:pPr>
                      <a:r>
                        <a:rPr lang="en-US" sz="1200">
                          <a:effectLst/>
                          <a:latin typeface="Montserrat"/>
                        </a:rPr>
                        <a:t>PFHxA</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5.15</a:t>
                      </a:r>
                      <a:endParaRPr lang="en-US" sz="1200">
                        <a:latin typeface="Montserrat"/>
                      </a:endParaRP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99.89%</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860120663"/>
                  </a:ext>
                </a:extLst>
              </a:tr>
              <a:tr h="284663">
                <a:tc>
                  <a:txBody>
                    <a:bodyPr/>
                    <a:lstStyle/>
                    <a:p>
                      <a:pPr lvl="0" algn="ctr">
                        <a:buNone/>
                      </a:pPr>
                      <a:r>
                        <a:rPr lang="en-US" sz="1200">
                          <a:effectLst/>
                          <a:latin typeface="Montserrat"/>
                        </a:rPr>
                        <a:t>PFNA</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1.07</a:t>
                      </a:r>
                      <a:endParaRPr lang="en-US" sz="1200">
                        <a:latin typeface="Montserrat"/>
                      </a:endParaRP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99.90%</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664752"/>
                  </a:ext>
                </a:extLst>
              </a:tr>
              <a:tr h="284663">
                <a:tc>
                  <a:txBody>
                    <a:bodyPr/>
                    <a:lstStyle/>
                    <a:p>
                      <a:pPr lvl="0" algn="ctr">
                        <a:buNone/>
                      </a:pPr>
                      <a:r>
                        <a:rPr lang="en-US" sz="1200">
                          <a:effectLst/>
                          <a:latin typeface="Montserrat"/>
                        </a:rPr>
                        <a:t>PFDA</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0.8</a:t>
                      </a:r>
                      <a:endParaRPr lang="en-US" sz="1200">
                        <a:latin typeface="Montserrat"/>
                      </a:endParaRP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99.97%</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951809933"/>
                  </a:ext>
                </a:extLst>
              </a:tr>
              <a:tr h="284663">
                <a:tc>
                  <a:txBody>
                    <a:bodyPr/>
                    <a:lstStyle/>
                    <a:p>
                      <a:pPr lvl="0" algn="ctr">
                        <a:buNone/>
                      </a:pPr>
                      <a:r>
                        <a:rPr lang="en-US" sz="1200" err="1">
                          <a:effectLst/>
                          <a:latin typeface="Montserrat"/>
                        </a:rPr>
                        <a:t>PFUnA</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&lt;1.10</a:t>
                      </a:r>
                      <a:endParaRPr lang="en-US" sz="1200">
                        <a:latin typeface="Montserrat"/>
                      </a:endParaRP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marL="0" lvl="0" indent="0" algn="ctr">
                        <a:buNone/>
                      </a:pPr>
                      <a:r>
                        <a:rPr lang="en-US" sz="1200">
                          <a:effectLst/>
                          <a:latin typeface="Montserrat"/>
                        </a:rPr>
                        <a:t>&gt; 99.89%</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342660500"/>
                  </a:ext>
                </a:extLst>
              </a:tr>
              <a:tr h="284663">
                <a:tc>
                  <a:txBody>
                    <a:bodyPr/>
                    <a:lstStyle/>
                    <a:p>
                      <a:pPr lvl="0" algn="ctr">
                        <a:buNone/>
                      </a:pPr>
                      <a:r>
                        <a:rPr lang="en-US" sz="1200">
                          <a:effectLst/>
                          <a:latin typeface="Montserrat"/>
                        </a:rPr>
                        <a:t>PFBS</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&lt;0.19</a:t>
                      </a:r>
                      <a:endParaRPr lang="en-US" sz="1200">
                        <a:latin typeface="Montserrat"/>
                      </a:endParaRP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marL="0" lvl="0" indent="0" algn="ctr">
                        <a:buNone/>
                      </a:pPr>
                      <a:r>
                        <a:rPr lang="en-US" sz="1200">
                          <a:effectLst/>
                          <a:latin typeface="Montserrat"/>
                        </a:rPr>
                        <a:t>&gt; 99.98%</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687951342"/>
                  </a:ext>
                </a:extLst>
              </a:tr>
              <a:tr h="284663">
                <a:tc>
                  <a:txBody>
                    <a:bodyPr/>
                    <a:lstStyle/>
                    <a:p>
                      <a:pPr lvl="0" algn="ctr">
                        <a:buNone/>
                      </a:pPr>
                      <a:r>
                        <a:rPr lang="en-US" sz="1200" err="1">
                          <a:effectLst/>
                          <a:latin typeface="Montserrat"/>
                        </a:rPr>
                        <a:t>PFPes</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&lt;0.29</a:t>
                      </a:r>
                      <a:endParaRPr lang="en-US" sz="1200">
                        <a:latin typeface="Montserrat"/>
                      </a:endParaRP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marL="0" lvl="0" indent="0" algn="ctr">
                        <a:buNone/>
                      </a:pPr>
                      <a:r>
                        <a:rPr lang="en-US" sz="1200">
                          <a:effectLst/>
                          <a:latin typeface="Montserrat"/>
                        </a:rPr>
                        <a:t>&gt; 99.98%</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800532308"/>
                  </a:ext>
                </a:extLst>
              </a:tr>
              <a:tr h="284663">
                <a:tc>
                  <a:txBody>
                    <a:bodyPr/>
                    <a:lstStyle/>
                    <a:p>
                      <a:pPr lvl="0" algn="ctr">
                        <a:buNone/>
                      </a:pPr>
                      <a:r>
                        <a:rPr lang="en-US" sz="1200" err="1">
                          <a:effectLst/>
                          <a:latin typeface="Montserrat"/>
                        </a:rPr>
                        <a:t>PFHxS</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0.28</a:t>
                      </a:r>
                      <a:endParaRPr lang="en-US" sz="1200">
                        <a:latin typeface="Montserrat"/>
                      </a:endParaRP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99.99%</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62782968"/>
                  </a:ext>
                </a:extLst>
              </a:tr>
              <a:tr h="284663">
                <a:tc>
                  <a:txBody>
                    <a:bodyPr/>
                    <a:lstStyle/>
                    <a:p>
                      <a:pPr lvl="0" algn="ctr">
                        <a:buNone/>
                      </a:pPr>
                      <a:r>
                        <a:rPr lang="en-US" sz="1200">
                          <a:effectLst/>
                          <a:latin typeface="Montserrat"/>
                        </a:rPr>
                        <a:t>PFOS</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0.65</a:t>
                      </a:r>
                      <a:endParaRPr lang="en-US" sz="1200">
                        <a:latin typeface="Montserrat"/>
                      </a:endParaRP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lvl="0" algn="ctr">
                        <a:buNone/>
                      </a:pPr>
                      <a:r>
                        <a:rPr lang="en-US" sz="1200">
                          <a:effectLst/>
                          <a:latin typeface="Montserrat"/>
                        </a:rPr>
                        <a:t>99.99%</a:t>
                      </a:r>
                      <a:endParaRPr lang="en-US" sz="1200">
                        <a:latin typeface="Montserra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550105123"/>
                  </a:ext>
                </a:extLst>
              </a:tr>
            </a:tbl>
          </a:graphicData>
        </a:graphic>
      </p:graphicFrame>
    </p:spTree>
    <p:extLst>
      <p:ext uri="{BB962C8B-B14F-4D97-AF65-F5344CB8AC3E}">
        <p14:creationId xmlns:p14="http://schemas.microsoft.com/office/powerpoint/2010/main" val="1378954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237744"/>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Next Steps</a:t>
            </a:r>
            <a:endParaRPr lang="en-US"/>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44</a:t>
            </a:fld>
            <a:endParaRPr sz="1000">
              <a:latin typeface="Montserrat" pitchFamily="2" charset="77"/>
            </a:endParaRPr>
          </a:p>
        </p:txBody>
      </p:sp>
      <p:sp>
        <p:nvSpPr>
          <p:cNvPr id="4" name="Google Shape;283;p13">
            <a:extLst>
              <a:ext uri="{FF2B5EF4-FFF2-40B4-BE49-F238E27FC236}">
                <a16:creationId xmlns:a16="http://schemas.microsoft.com/office/drawing/2014/main" id="{85A530ED-CDF8-4328-4DA3-D01A8F124465}"/>
              </a:ext>
            </a:extLst>
          </p:cNvPr>
          <p:cNvSpPr txBox="1"/>
          <p:nvPr/>
        </p:nvSpPr>
        <p:spPr>
          <a:xfrm>
            <a:off x="434928" y="955261"/>
            <a:ext cx="8302672" cy="5170646"/>
          </a:xfrm>
          <a:prstGeom prst="rect">
            <a:avLst/>
          </a:prstGeom>
          <a:noFill/>
          <a:ln cap="flat">
            <a:noFill/>
          </a:ln>
        </p:spPr>
        <p:txBody>
          <a:bodyPr vert="horz" wrap="square" lIns="91440" tIns="45720" rIns="91440" bIns="45720" anchor="t" anchorCtr="0" compatLnSpc="1">
            <a:spAutoFit/>
          </a:bodyPr>
          <a:lstStyle/>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Complete a successful pilot study</a:t>
            </a:r>
            <a:endParaRPr lang="en-US"/>
          </a:p>
          <a:p>
            <a:pPr>
              <a:spcBef>
                <a:spcPts val="600"/>
              </a:spcBef>
              <a:defRPr sz="1800" b="0" i="0" u="none" strike="noStrike" kern="0" cap="none" spc="0" baseline="0">
                <a:solidFill>
                  <a:srgbClr val="000000"/>
                </a:solidFill>
                <a:uFillTx/>
              </a:defRPr>
            </a:pPr>
            <a:endParaRPr lang="en-US" sz="600">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Share results with the FDEP/EPA</a:t>
            </a:r>
            <a:endParaRPr lang="en-US">
              <a:latin typeface="Aptos" panose="02110004020202020204"/>
            </a:endParaRPr>
          </a:p>
          <a:p>
            <a:pPr>
              <a:spcBef>
                <a:spcPts val="600"/>
              </a:spcBef>
              <a:defRPr sz="1800" b="0" i="0" u="none" strike="noStrike" kern="0" cap="none" spc="0" baseline="0">
                <a:solidFill>
                  <a:srgbClr val="000000"/>
                </a:solidFill>
                <a:uFillTx/>
              </a:defRPr>
            </a:pPr>
            <a:endParaRPr lang="en-US" sz="600">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Orlando receives part 2 of the grant for design, construction and installation of </a:t>
            </a:r>
            <a:r>
              <a:rPr lang="en-US" err="1">
                <a:latin typeface="Montserrat"/>
              </a:rPr>
              <a:t>AirSCWO</a:t>
            </a:r>
            <a:r>
              <a:rPr lang="en-US">
                <a:latin typeface="Montserrat"/>
              </a:rPr>
              <a:t> 30</a:t>
            </a:r>
          </a:p>
          <a:p>
            <a:pPr>
              <a:spcBef>
                <a:spcPts val="600"/>
              </a:spcBef>
              <a:defRPr sz="1800" b="0" i="0" u="none" strike="noStrike" kern="0" cap="none" spc="0" baseline="0">
                <a:solidFill>
                  <a:srgbClr val="000000"/>
                </a:solidFill>
                <a:uFillTx/>
              </a:defRPr>
            </a:pPr>
            <a:endParaRPr lang="en-US" sz="600">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Enter into long term relationship with Orlando to continue operations of the </a:t>
            </a:r>
            <a:r>
              <a:rPr lang="en-US" err="1">
                <a:latin typeface="Montserrat"/>
              </a:rPr>
              <a:t>AirSCWO</a:t>
            </a:r>
            <a:r>
              <a:rPr lang="en-US">
                <a:latin typeface="Montserrat"/>
              </a:rPr>
              <a:t> 6 to test other PFAS contaminated materials</a:t>
            </a:r>
          </a:p>
          <a:p>
            <a:pPr>
              <a:spcBef>
                <a:spcPts val="600"/>
              </a:spcBef>
              <a:defRPr sz="1800" b="0" i="0" u="none" strike="noStrike" kern="0" cap="none" spc="0" baseline="0">
                <a:solidFill>
                  <a:srgbClr val="000000"/>
                </a:solidFill>
                <a:uFillTx/>
              </a:defRPr>
            </a:pPr>
            <a:endParaRPr lang="en-US" sz="600">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Build and test </a:t>
            </a:r>
            <a:r>
              <a:rPr lang="en-US" err="1">
                <a:latin typeface="Montserrat"/>
              </a:rPr>
              <a:t>AirSCWO</a:t>
            </a:r>
            <a:r>
              <a:rPr lang="en-US">
                <a:latin typeface="Montserrat"/>
              </a:rPr>
              <a:t> 30 at Iron Bridge</a:t>
            </a:r>
          </a:p>
          <a:p>
            <a:pPr>
              <a:spcBef>
                <a:spcPts val="600"/>
              </a:spcBef>
              <a:defRPr sz="1800" b="0" i="0" u="none" strike="noStrike" kern="0" cap="none" spc="0" baseline="0">
                <a:solidFill>
                  <a:srgbClr val="000000"/>
                </a:solidFill>
                <a:uFillTx/>
              </a:defRPr>
            </a:pPr>
            <a:endParaRPr lang="en-US" sz="600">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Relocate </a:t>
            </a:r>
            <a:r>
              <a:rPr lang="en-US" err="1">
                <a:latin typeface="Montserrat"/>
              </a:rPr>
              <a:t>AirSCWO</a:t>
            </a:r>
            <a:r>
              <a:rPr lang="en-US">
                <a:latin typeface="Montserrat"/>
              </a:rPr>
              <a:t> 30 to Orlando's Water </a:t>
            </a:r>
            <a:r>
              <a:rPr lang="en-US" err="1">
                <a:latin typeface="Montserrat"/>
              </a:rPr>
              <a:t>Conserv</a:t>
            </a:r>
            <a:r>
              <a:rPr lang="en-US">
                <a:latin typeface="Montserrat"/>
              </a:rPr>
              <a:t> I facility, the City's smallest of three treatment plants which processes an average of 5.5 MGD</a:t>
            </a:r>
          </a:p>
          <a:p>
            <a:pPr>
              <a:spcBef>
                <a:spcPts val="600"/>
              </a:spcBef>
              <a:defRPr sz="1800" b="0" i="0" u="none" strike="noStrike" kern="0" cap="none" spc="0" baseline="0">
                <a:solidFill>
                  <a:srgbClr val="000000"/>
                </a:solidFill>
                <a:uFillTx/>
              </a:defRPr>
            </a:pPr>
            <a:endParaRPr lang="en-US" sz="600">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The </a:t>
            </a:r>
            <a:r>
              <a:rPr lang="en-US" err="1">
                <a:latin typeface="Montserrat"/>
              </a:rPr>
              <a:t>AirSCWO</a:t>
            </a:r>
            <a:r>
              <a:rPr lang="en-US">
                <a:latin typeface="Montserrat"/>
              </a:rPr>
              <a:t> 30 should be capable of handling all sludge produced at </a:t>
            </a:r>
            <a:r>
              <a:rPr lang="en-US" err="1">
                <a:latin typeface="Montserrat"/>
              </a:rPr>
              <a:t>Conserv</a:t>
            </a:r>
            <a:r>
              <a:rPr lang="en-US">
                <a:latin typeface="Montserrat"/>
              </a:rPr>
              <a:t> I for the immediate future</a:t>
            </a:r>
            <a:endParaRPr lang="en-US">
              <a:latin typeface="Aptos" panose="02110004020202020204"/>
            </a:endParaRPr>
          </a:p>
        </p:txBody>
      </p:sp>
    </p:spTree>
    <p:extLst>
      <p:ext uri="{BB962C8B-B14F-4D97-AF65-F5344CB8AC3E}">
        <p14:creationId xmlns:p14="http://schemas.microsoft.com/office/powerpoint/2010/main" val="3956847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237744"/>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Takeaways &amp; Tips</a:t>
            </a:r>
            <a:endParaRPr lang="en-US"/>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45</a:t>
            </a:fld>
            <a:endParaRPr sz="1000">
              <a:latin typeface="Montserrat" pitchFamily="2" charset="77"/>
            </a:endParaRPr>
          </a:p>
        </p:txBody>
      </p:sp>
      <p:sp>
        <p:nvSpPr>
          <p:cNvPr id="4" name="Google Shape;283;p13">
            <a:extLst>
              <a:ext uri="{FF2B5EF4-FFF2-40B4-BE49-F238E27FC236}">
                <a16:creationId xmlns:a16="http://schemas.microsoft.com/office/drawing/2014/main" id="{85A530ED-CDF8-4328-4DA3-D01A8F124465}"/>
              </a:ext>
            </a:extLst>
          </p:cNvPr>
          <p:cNvSpPr txBox="1"/>
          <p:nvPr/>
        </p:nvSpPr>
        <p:spPr>
          <a:xfrm>
            <a:off x="333328" y="1052931"/>
            <a:ext cx="9000415" cy="3308598"/>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endParaRPr lang="en-US">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b="1">
                <a:latin typeface="Montserrat"/>
              </a:rPr>
              <a:t>Best advice </a:t>
            </a:r>
            <a:r>
              <a:rPr lang="en-US">
                <a:latin typeface="Montserrat"/>
              </a:rPr>
              <a:t>– reach out to your stat's SRF grant coordinator and see if they have any Clean Water (wastewater) emerging contaminants funding available</a:t>
            </a:r>
          </a:p>
          <a:p>
            <a:pPr>
              <a:spcBef>
                <a:spcPts val="600"/>
              </a:spcBef>
              <a:defRPr sz="1800" b="0" i="0" u="none" strike="noStrike" kern="0" cap="none" spc="0" baseline="0">
                <a:solidFill>
                  <a:srgbClr val="000000"/>
                </a:solidFill>
                <a:uFillTx/>
              </a:defRPr>
            </a:pPr>
            <a:endParaRPr lang="en-US" sz="600">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If so, put together a draft proposal for their consideration and present to the state for review</a:t>
            </a:r>
          </a:p>
          <a:p>
            <a:pPr>
              <a:spcBef>
                <a:spcPts val="600"/>
              </a:spcBef>
              <a:defRPr sz="1800" b="0" i="0" u="none" strike="noStrike" kern="0" cap="none" spc="0" baseline="0">
                <a:solidFill>
                  <a:srgbClr val="000000"/>
                </a:solidFill>
                <a:uFillTx/>
              </a:defRPr>
            </a:pPr>
            <a:endParaRPr lang="en-US" sz="600">
              <a:latin typeface="Montserrat"/>
            </a:endParaRPr>
          </a:p>
          <a:p>
            <a:pPr marL="285750" indent="-285750">
              <a:spcBef>
                <a:spcPts val="600"/>
              </a:spcBef>
              <a:buFont typeface="Arial"/>
              <a:buChar char="•"/>
              <a:defRPr sz="1800" b="0" i="0" u="none" strike="noStrike" kern="0" cap="none" spc="0" baseline="0">
                <a:solidFill>
                  <a:srgbClr val="000000"/>
                </a:solidFill>
                <a:uFillTx/>
              </a:defRPr>
            </a:pPr>
            <a:r>
              <a:rPr lang="en-US">
                <a:latin typeface="Montserrat"/>
              </a:rPr>
              <a:t>Find out what the approval cycle is for SRF projects and get on the list.</a:t>
            </a:r>
          </a:p>
          <a:p>
            <a:pPr>
              <a:spcBef>
                <a:spcPts val="600"/>
              </a:spcBef>
              <a:defRPr sz="1800" b="0" i="0" u="none" strike="noStrike" kern="0" cap="none" spc="0" baseline="0">
                <a:solidFill>
                  <a:srgbClr val="000000"/>
                </a:solidFill>
                <a:uFillTx/>
              </a:defRPr>
            </a:pPr>
            <a:endParaRPr lang="en-US">
              <a:solidFill>
                <a:srgbClr val="FF0000"/>
              </a:solidFill>
              <a:latin typeface="Montserrat"/>
            </a:endParaRPr>
          </a:p>
          <a:p>
            <a:pPr>
              <a:spcBef>
                <a:spcPts val="600"/>
              </a:spcBef>
              <a:defRPr sz="1800" b="0" i="0" u="none" strike="noStrike" kern="0" cap="none" spc="0" baseline="0">
                <a:solidFill>
                  <a:srgbClr val="000000"/>
                </a:solidFill>
                <a:uFillTx/>
              </a:defRPr>
            </a:pPr>
            <a:endParaRPr lang="en-US">
              <a:solidFill>
                <a:srgbClr val="000000"/>
              </a:solidFill>
              <a:latin typeface="Montserrat"/>
            </a:endParaRPr>
          </a:p>
        </p:txBody>
      </p:sp>
      <p:sp>
        <p:nvSpPr>
          <p:cNvPr id="2" name="Google Shape;283;p13">
            <a:extLst>
              <a:ext uri="{FF2B5EF4-FFF2-40B4-BE49-F238E27FC236}">
                <a16:creationId xmlns:a16="http://schemas.microsoft.com/office/drawing/2014/main" id="{5F3FA453-360E-1F5D-22B6-ADDED15F9DAF}"/>
              </a:ext>
            </a:extLst>
          </p:cNvPr>
          <p:cNvSpPr txBox="1"/>
          <p:nvPr/>
        </p:nvSpPr>
        <p:spPr>
          <a:xfrm>
            <a:off x="475865" y="4171955"/>
            <a:ext cx="10311631" cy="923330"/>
          </a:xfrm>
          <a:prstGeom prst="rect">
            <a:avLst/>
          </a:prstGeom>
          <a:noFill/>
          <a:ln cap="flat">
            <a:noFill/>
          </a:ln>
        </p:spPr>
        <p:txBody>
          <a:bodyPr vert="horz" wrap="square" lIns="91440" tIns="45720" rIns="91440" bIns="4572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defRPr sz="1800" b="0" i="0" u="none" strike="noStrike" kern="0" cap="none" spc="0" baseline="0">
                <a:solidFill>
                  <a:srgbClr val="000000"/>
                </a:solidFill>
                <a:uFillTx/>
              </a:defRPr>
            </a:pPr>
            <a:r>
              <a:rPr lang="en-US" b="1">
                <a:solidFill>
                  <a:srgbClr val="000000"/>
                </a:solidFill>
                <a:latin typeface="Montserrat"/>
              </a:rPr>
              <a:t>Bottom line: </a:t>
            </a:r>
            <a:r>
              <a:rPr lang="en-US">
                <a:solidFill>
                  <a:srgbClr val="000000"/>
                </a:solidFill>
                <a:latin typeface="Montserrat"/>
              </a:rPr>
              <a:t>SRF Funding enables wastewater facilities that may not otherwise have the means to take on new R&amp;D projects that can save $$, make meeting permits easier, and better protect the environment and human health</a:t>
            </a:r>
            <a:endParaRPr lang="en-US">
              <a:latin typeface="Montserrat"/>
            </a:endParaRPr>
          </a:p>
        </p:txBody>
      </p:sp>
    </p:spTree>
    <p:extLst>
      <p:ext uri="{BB962C8B-B14F-4D97-AF65-F5344CB8AC3E}">
        <p14:creationId xmlns:p14="http://schemas.microsoft.com/office/powerpoint/2010/main" val="182412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33;p3">
            <a:extLst>
              <a:ext uri="{FF2B5EF4-FFF2-40B4-BE49-F238E27FC236}">
                <a16:creationId xmlns:a16="http://schemas.microsoft.com/office/drawing/2014/main" id="{6B860A41-C86F-88F9-E92D-40D1C3B61AEE}"/>
              </a:ext>
            </a:extLst>
          </p:cNvPr>
          <p:cNvSpPr/>
          <p:nvPr/>
        </p:nvSpPr>
        <p:spPr>
          <a:xfrm>
            <a:off x="-2395" y="-23298"/>
            <a:ext cx="12196797" cy="84600"/>
          </a:xfrm>
          <a:prstGeom prst="rect">
            <a:avLst/>
          </a:prstGeom>
          <a:gradFill>
            <a:gsLst>
              <a:gs pos="0">
                <a:srgbClr val="1B5292"/>
              </a:gs>
              <a:gs pos="100000">
                <a:srgbClr val="040102"/>
              </a:gs>
            </a:gsLst>
            <a:lin ang="18900000"/>
          </a:gradFill>
          <a:ln cap="flat">
            <a:noFill/>
            <a:prstDash val="solid"/>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pic>
        <p:nvPicPr>
          <p:cNvPr id="4" name="Google Shape;1534;p3">
            <a:extLst>
              <a:ext uri="{FF2B5EF4-FFF2-40B4-BE49-F238E27FC236}">
                <a16:creationId xmlns:a16="http://schemas.microsoft.com/office/drawing/2014/main" id="{6D46974B-9E79-D8EE-ED30-842A0E82B1EC}"/>
              </a:ext>
            </a:extLst>
          </p:cNvPr>
          <p:cNvPicPr>
            <a:picLocks noChangeAspect="1"/>
          </p:cNvPicPr>
          <p:nvPr/>
        </p:nvPicPr>
        <p:blipFill>
          <a:blip r:embed="rId3" cstate="email">
            <a:alphaModFix/>
            <a:extLst>
              <a:ext uri="{28A0092B-C50C-407E-A947-70E740481C1C}">
                <a14:useLocalDpi xmlns:a14="http://schemas.microsoft.com/office/drawing/2010/main"/>
              </a:ext>
            </a:extLst>
          </a:blip>
          <a:srcRect/>
          <a:stretch>
            <a:fillRect/>
          </a:stretch>
        </p:blipFill>
        <p:spPr>
          <a:xfrm>
            <a:off x="10419999" y="282741"/>
            <a:ext cx="1331905" cy="209772"/>
          </a:xfrm>
          <a:prstGeom prst="rect">
            <a:avLst/>
          </a:prstGeom>
          <a:noFill/>
          <a:ln cap="flat">
            <a:noFill/>
          </a:ln>
        </p:spPr>
      </p:pic>
      <p:pic>
        <p:nvPicPr>
          <p:cNvPr id="6" name="Google Shape;1536;p3">
            <a:extLst>
              <a:ext uri="{FF2B5EF4-FFF2-40B4-BE49-F238E27FC236}">
                <a16:creationId xmlns:a16="http://schemas.microsoft.com/office/drawing/2014/main" id="{AAA422F8-275C-975A-7730-7C776448F36A}"/>
              </a:ext>
            </a:extLst>
          </p:cNvPr>
          <p:cNvPicPr>
            <a:picLocks noChangeAspect="1"/>
          </p:cNvPicPr>
          <p:nvPr/>
        </p:nvPicPr>
        <p:blipFill>
          <a:blip r:embed="rId4" cstate="email">
            <a:alphaModFix/>
            <a:extLst>
              <a:ext uri="{28A0092B-C50C-407E-A947-70E740481C1C}">
                <a14:useLocalDpi xmlns:a14="http://schemas.microsoft.com/office/drawing/2010/main"/>
              </a:ext>
            </a:extLst>
          </a:blip>
          <a:srcRect/>
          <a:stretch>
            <a:fillRect/>
          </a:stretch>
        </p:blipFill>
        <p:spPr>
          <a:xfrm>
            <a:off x="440100" y="6507053"/>
            <a:ext cx="883767" cy="139199"/>
          </a:xfrm>
          <a:prstGeom prst="rect">
            <a:avLst/>
          </a:prstGeom>
          <a:noFill/>
          <a:ln cap="flat">
            <a:noFill/>
          </a:ln>
        </p:spPr>
      </p:pic>
      <p:cxnSp>
        <p:nvCxnSpPr>
          <p:cNvPr id="7" name="Google Shape;1537;p3">
            <a:extLst>
              <a:ext uri="{FF2B5EF4-FFF2-40B4-BE49-F238E27FC236}">
                <a16:creationId xmlns:a16="http://schemas.microsoft.com/office/drawing/2014/main" id="{0545E2C4-FFA4-B10B-4FA7-B0A0C0EF5C61}"/>
              </a:ext>
            </a:extLst>
          </p:cNvPr>
          <p:cNvCxnSpPr/>
          <p:nvPr/>
        </p:nvCxnSpPr>
        <p:spPr>
          <a:xfrm>
            <a:off x="1442036" y="6516608"/>
            <a:ext cx="0" cy="127193"/>
          </a:xfrm>
          <a:prstGeom prst="straightConnector1">
            <a:avLst/>
          </a:prstGeom>
          <a:noFill/>
          <a:ln w="9528" cap="flat">
            <a:solidFill>
              <a:srgbClr val="000000"/>
            </a:solidFill>
            <a:prstDash val="solid"/>
            <a:round/>
          </a:ln>
        </p:spPr>
      </p:cxnSp>
      <p:sp>
        <p:nvSpPr>
          <p:cNvPr id="8" name="Google Shape;1538;p3">
            <a:extLst>
              <a:ext uri="{FF2B5EF4-FFF2-40B4-BE49-F238E27FC236}">
                <a16:creationId xmlns:a16="http://schemas.microsoft.com/office/drawing/2014/main" id="{9468CF36-92EA-8535-6FFE-92A958F7A3DD}"/>
              </a:ext>
            </a:extLst>
          </p:cNvPr>
          <p:cNvSpPr txBox="1"/>
          <p:nvPr/>
        </p:nvSpPr>
        <p:spPr>
          <a:xfrm>
            <a:off x="1475622" y="6516599"/>
            <a:ext cx="1749000" cy="139199"/>
          </a:xfrm>
          <a:prstGeom prst="rect">
            <a:avLst/>
          </a:prstGeom>
          <a:noFill/>
          <a:ln cap="flat">
            <a:noFill/>
          </a:ln>
        </p:spPr>
        <p:txBody>
          <a:bodyPr vert="horz" wrap="square" lIns="91421" tIns="45701" rIns="91421" bIns="45701" anchor="ctr"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Montserrat"/>
                <a:ea typeface="Montserrat"/>
                <a:cs typeface="Montserrat"/>
              </a:rPr>
              <a:t>Nasdaq: SCWO </a:t>
            </a:r>
          </a:p>
        </p:txBody>
      </p:sp>
      <p:sp>
        <p:nvSpPr>
          <p:cNvPr id="9" name="Google Shape;1539;p3">
            <a:extLst>
              <a:ext uri="{FF2B5EF4-FFF2-40B4-BE49-F238E27FC236}">
                <a16:creationId xmlns:a16="http://schemas.microsoft.com/office/drawing/2014/main" id="{CF412408-D068-1F52-5519-6CBA93A0BE0B}"/>
              </a:ext>
            </a:extLst>
          </p:cNvPr>
          <p:cNvSpPr/>
          <p:nvPr/>
        </p:nvSpPr>
        <p:spPr>
          <a:xfrm>
            <a:off x="0" y="320"/>
            <a:ext cx="12191996" cy="6858000"/>
          </a:xfrm>
          <a:prstGeom prst="rect">
            <a:avLst/>
          </a:prstGeom>
          <a:gradFill>
            <a:gsLst>
              <a:gs pos="0">
                <a:srgbClr val="1B5292"/>
              </a:gs>
              <a:gs pos="100000">
                <a:srgbClr val="040102">
                  <a:alpha val="73725"/>
                </a:srgbClr>
              </a:gs>
            </a:gsLst>
            <a:lin ang="18900000"/>
          </a:gra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Arial"/>
              <a:ea typeface="Arial"/>
              <a:cs typeface="Arial"/>
            </a:endParaRPr>
          </a:p>
        </p:txBody>
      </p:sp>
      <p:pic>
        <p:nvPicPr>
          <p:cNvPr id="10" name="Google Shape;407;g20de5890172_0_3686">
            <a:extLst>
              <a:ext uri="{FF2B5EF4-FFF2-40B4-BE49-F238E27FC236}">
                <a16:creationId xmlns:a16="http://schemas.microsoft.com/office/drawing/2014/main" id="{9AE1C553-813F-CE8F-ADAF-F591556688F0}"/>
              </a:ext>
            </a:extLst>
          </p:cNvPr>
          <p:cNvPicPr>
            <a:picLocks noChangeAspect="1"/>
          </p:cNvPicPr>
          <p:nvPr/>
        </p:nvPicPr>
        <p:blipFill>
          <a:blip r:embed="rId5" cstate="email">
            <a:alphaModFix amt="14000"/>
            <a:extLst>
              <a:ext uri="{28A0092B-C50C-407E-A947-70E740481C1C}">
                <a14:useLocalDpi xmlns:a14="http://schemas.microsoft.com/office/drawing/2010/main"/>
              </a:ext>
            </a:extLst>
          </a:blip>
          <a:srcRect/>
          <a:stretch>
            <a:fillRect/>
          </a:stretch>
        </p:blipFill>
        <p:spPr>
          <a:xfrm>
            <a:off x="0" y="0"/>
            <a:ext cx="7981953" cy="6858000"/>
          </a:xfrm>
          <a:prstGeom prst="rect">
            <a:avLst/>
          </a:prstGeom>
          <a:noFill/>
          <a:ln cap="flat">
            <a:noFill/>
          </a:ln>
        </p:spPr>
      </p:pic>
      <p:sp>
        <p:nvSpPr>
          <p:cNvPr id="11" name="Google Shape;1540;p3" descr="TextBox 6">
            <a:extLst>
              <a:ext uri="{FF2B5EF4-FFF2-40B4-BE49-F238E27FC236}">
                <a16:creationId xmlns:a16="http://schemas.microsoft.com/office/drawing/2014/main" id="{CD364394-59AB-0644-E696-F83255B65F8E}"/>
              </a:ext>
            </a:extLst>
          </p:cNvPr>
          <p:cNvSpPr txBox="1"/>
          <p:nvPr/>
        </p:nvSpPr>
        <p:spPr>
          <a:xfrm>
            <a:off x="949613" y="5188940"/>
            <a:ext cx="9206864" cy="199067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900" b="0" i="0" u="none" strike="noStrike" kern="1200" cap="none" spc="0" baseline="0">
                <a:solidFill>
                  <a:srgbClr val="FFFFFF"/>
                </a:solidFill>
                <a:uFillTx/>
                <a:latin typeface="Montserrat" pitchFamily="2"/>
                <a:ea typeface="Montserrat SemiBold"/>
                <a:cs typeface="Montserrat SemiBold"/>
              </a:rPr>
              <a:t>Visit 374Water.com or contact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Montserrat" pitchFamily="2"/>
              <a:ea typeface="Montserrat SemiBold"/>
              <a:cs typeface="Montserrat SemiBold"/>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Montserrat" pitchFamily="2"/>
                <a:ea typeface="Montserrat SemiBold"/>
                <a:cs typeface="Montserrat SemiBold"/>
              </a:rPr>
              <a:t>Naomi Senehi, M.S. / naomi.senehi@374water.com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Montserrat" pitchFamily="2"/>
                <a:ea typeface="Montserrat SemiBold"/>
                <a:cs typeface="Montserrat SemiBold"/>
              </a:rPr>
              <a:t>Sudhakar (Sunny) Viswanathan, M.S. / Sudhakar.viswanathan@374water.com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Montserrat" pitchFamily="2"/>
              <a:ea typeface="Montserrat SemiBold"/>
              <a:cs typeface="Montserrat SemiBold"/>
            </a:endParaRPr>
          </a:p>
          <a:p>
            <a:pPr marL="0" marR="0" lvl="0" indent="0" algn="l"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FFFFFF"/>
              </a:solidFill>
              <a:uFillTx/>
              <a:latin typeface="Montserrat" pitchFamily="2"/>
              <a:ea typeface="Proxima Nova"/>
              <a:cs typeface="Proxima Nova"/>
            </a:endParaRPr>
          </a:p>
          <a:p>
            <a:pPr marL="0" marR="0" lvl="0" indent="0" algn="l"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FFFFFF"/>
              </a:solidFill>
              <a:uFillTx/>
              <a:latin typeface="Montserrat" pitchFamily="2"/>
              <a:ea typeface="Proxima Nova"/>
              <a:cs typeface="Proxima Nova"/>
            </a:endParaRPr>
          </a:p>
        </p:txBody>
      </p:sp>
      <p:sp>
        <p:nvSpPr>
          <p:cNvPr id="12" name="Google Shape;1541;p3">
            <a:extLst>
              <a:ext uri="{FF2B5EF4-FFF2-40B4-BE49-F238E27FC236}">
                <a16:creationId xmlns:a16="http://schemas.microsoft.com/office/drawing/2014/main" id="{D71DF60A-DAF3-2FAD-A7BF-870040AEB48D}"/>
              </a:ext>
            </a:extLst>
          </p:cNvPr>
          <p:cNvSpPr/>
          <p:nvPr/>
        </p:nvSpPr>
        <p:spPr>
          <a:xfrm>
            <a:off x="948058" y="4634556"/>
            <a:ext cx="2381399" cy="141302"/>
          </a:xfrm>
          <a:prstGeom prst="rect">
            <a:avLst/>
          </a:prstGeom>
          <a:gradFill>
            <a:gsLst>
              <a:gs pos="0">
                <a:srgbClr val="1B5292"/>
              </a:gs>
              <a:gs pos="100000">
                <a:srgbClr val="040102">
                  <a:alpha val="80000"/>
                </a:srgbClr>
              </a:gs>
            </a:gsLst>
            <a:lin ang="10800000"/>
          </a:gradFill>
          <a:ln cap="flat">
            <a:noFill/>
            <a:prstDash val="solid"/>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3" name="Google Shape;1540;p3" descr="TextBox 6">
            <a:extLst>
              <a:ext uri="{FF2B5EF4-FFF2-40B4-BE49-F238E27FC236}">
                <a16:creationId xmlns:a16="http://schemas.microsoft.com/office/drawing/2014/main" id="{4F24D546-5337-3EA8-4846-01E6A1EFB87B}"/>
              </a:ext>
            </a:extLst>
          </p:cNvPr>
          <p:cNvSpPr txBox="1"/>
          <p:nvPr/>
        </p:nvSpPr>
        <p:spPr>
          <a:xfrm>
            <a:off x="635914" y="388945"/>
            <a:ext cx="8149800" cy="107721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FFFFFF"/>
                </a:solidFill>
                <a:uFillTx/>
                <a:latin typeface="Montserrat SemiBold"/>
                <a:ea typeface="Montserrat SemiBold"/>
                <a:cs typeface="Montserrat SemiBold"/>
              </a:rPr>
              <a:t>THANK YOU</a:t>
            </a:r>
          </a:p>
          <a:p>
            <a:pPr marL="0" marR="0" lvl="0" indent="0" algn="l"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endParaRPr lang="en-US" sz="1000" b="1" i="0" u="none" strike="noStrike" kern="1200" cap="none" spc="0" baseline="0">
              <a:solidFill>
                <a:srgbClr val="F2F2F2"/>
              </a:solidFill>
              <a:uFillTx/>
              <a:latin typeface="Proxima Nova"/>
              <a:ea typeface="Proxima Nova"/>
              <a:cs typeface="Proxima Nova"/>
            </a:endParaRPr>
          </a:p>
          <a:p>
            <a:pPr marL="0" marR="0" lvl="0" indent="0" algn="l"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endParaRPr lang="en-US" sz="1000" b="1" i="0" u="none" strike="noStrike" kern="1200" cap="none" spc="0" baseline="0">
              <a:solidFill>
                <a:srgbClr val="F2F2F2"/>
              </a:solidFill>
              <a:uFillTx/>
              <a:latin typeface="Proxima Nova"/>
              <a:ea typeface="Proxima Nova"/>
              <a:cs typeface="Proxima Nova"/>
            </a:endParaRPr>
          </a:p>
        </p:txBody>
      </p:sp>
      <p:sp>
        <p:nvSpPr>
          <p:cNvPr id="14" name="Slide Number Placeholder 13">
            <a:extLst>
              <a:ext uri="{FF2B5EF4-FFF2-40B4-BE49-F238E27FC236}">
                <a16:creationId xmlns:a16="http://schemas.microsoft.com/office/drawing/2014/main" id="{4E8644EC-655F-6232-D5C3-54BE1189A067}"/>
              </a:ext>
            </a:extLst>
          </p:cNvPr>
          <p:cNvSpPr txBox="1"/>
          <p:nvPr/>
        </p:nvSpPr>
        <p:spPr>
          <a:xfrm>
            <a:off x="8623453" y="6505391"/>
            <a:ext cx="3395395" cy="365101"/>
          </a:xfrm>
          <a:prstGeom prst="rect">
            <a:avLst/>
          </a:prstGeom>
        </p:spPr>
        <p:txBody>
          <a:bodyPr lIns="91440" tIns="45720" rIns="91440" bIns="45720" anchor="t"/>
          <a:lstStyle/>
          <a:p>
            <a:pPr lvl="0" indent="0" algn="r" fontAlgn="auto">
              <a:buClr>
                <a:srgbClr val="000000"/>
              </a:buClr>
              <a:buFont typeface="Arial"/>
              <a:buNone/>
              <a:tabLst/>
              <a:defRPr sz="1800" b="0" i="0" u="none" strike="noStrike" kern="0" cap="none" spc="0" baseline="0">
                <a:solidFill>
                  <a:srgbClr val="000000"/>
                </a:solidFill>
                <a:uFillTx/>
              </a:defRPr>
            </a:pPr>
            <a:r>
              <a:rPr lang="en-US" sz="1000">
                <a:solidFill>
                  <a:srgbClr val="000000"/>
                </a:solidFill>
                <a:latin typeface="Montserrat"/>
                <a:cs typeface="Arial"/>
                <a:sym typeface="Arial"/>
              </a:rPr>
              <a:t>Page 18</a:t>
            </a:r>
            <a:endParaRPr lang="en-US" sz="1000">
              <a:solidFill>
                <a:srgbClr val="000000"/>
              </a:solidFill>
              <a:latin typeface="Montserrat" pitchFamily="2" charset="77"/>
              <a:cs typeface="Arial"/>
              <a:sym typeface="Arial"/>
            </a:endParaRPr>
          </a:p>
        </p:txBody>
      </p:sp>
      <p:sp>
        <p:nvSpPr>
          <p:cNvPr id="16" name="Google Shape;283;p13">
            <a:extLst>
              <a:ext uri="{FF2B5EF4-FFF2-40B4-BE49-F238E27FC236}">
                <a16:creationId xmlns:a16="http://schemas.microsoft.com/office/drawing/2014/main" id="{D7C0C104-9A3D-66F1-0BD8-C98F4B076303}"/>
              </a:ext>
            </a:extLst>
          </p:cNvPr>
          <p:cNvSpPr txBox="1"/>
          <p:nvPr/>
        </p:nvSpPr>
        <p:spPr>
          <a:xfrm>
            <a:off x="836956" y="1493158"/>
            <a:ext cx="3868393" cy="2262158"/>
          </a:xfrm>
          <a:prstGeom prst="rect">
            <a:avLst/>
          </a:prstGeom>
          <a:noFill/>
          <a:ln cap="flat">
            <a:noFill/>
          </a:ln>
        </p:spPr>
        <p:txBody>
          <a:bodyPr vert="horz" wrap="square" lIns="91440" tIns="45720" rIns="91440" bIns="45720" anchor="t" anchorCtr="0" compatLnSpc="1">
            <a:spAutoFit/>
          </a:bodyPr>
          <a:lstStyle/>
          <a:p>
            <a:pPr>
              <a:spcBef>
                <a:spcPts val="600"/>
              </a:spcBef>
              <a:defRPr sz="1800" b="0" i="0" u="none" strike="noStrike" kern="0" cap="none" spc="0" baseline="0">
                <a:solidFill>
                  <a:srgbClr val="000000"/>
                </a:solidFill>
                <a:uFillTx/>
              </a:defRPr>
            </a:pPr>
            <a:r>
              <a:rPr lang="en-US">
                <a:solidFill>
                  <a:srgbClr val="FFFFFF"/>
                </a:solidFill>
                <a:latin typeface="Montserrat"/>
              </a:rPr>
              <a:t>Many thanks to:</a:t>
            </a:r>
          </a:p>
          <a:p>
            <a:pPr>
              <a:spcBef>
                <a:spcPts val="600"/>
              </a:spcBef>
              <a:defRPr sz="1800" b="0" i="0" u="none" strike="noStrike" kern="0" cap="none" spc="0" baseline="0">
                <a:solidFill>
                  <a:srgbClr val="000000"/>
                </a:solidFill>
                <a:uFillTx/>
              </a:defRPr>
            </a:pPr>
            <a:endParaRPr lang="en-US">
              <a:solidFill>
                <a:srgbClr val="FFFFFF"/>
              </a:solidFill>
              <a:latin typeface="Montserrat"/>
            </a:endParaRPr>
          </a:p>
          <a:p>
            <a:pPr>
              <a:spcBef>
                <a:spcPts val="600"/>
              </a:spcBef>
              <a:defRPr sz="1800" b="0" i="0" u="none" strike="noStrike" kern="0" cap="none" spc="0" baseline="0">
                <a:solidFill>
                  <a:srgbClr val="000000"/>
                </a:solidFill>
                <a:uFillTx/>
              </a:defRPr>
            </a:pPr>
            <a:r>
              <a:rPr lang="en-US">
                <a:solidFill>
                  <a:srgbClr val="FFFFFF"/>
                </a:solidFill>
                <a:latin typeface="Montserrat"/>
              </a:rPr>
              <a:t>US EPA, FL DEP, The City of Orlando, &amp; all at 374Water, who each have uniquely contributed to get this demo off the ground</a:t>
            </a:r>
          </a:p>
          <a:p>
            <a:pPr>
              <a:spcBef>
                <a:spcPts val="600"/>
              </a:spcBef>
              <a:defRPr sz="1800" b="0" i="0" u="none" strike="noStrike" kern="0" cap="none" spc="0" baseline="0">
                <a:solidFill>
                  <a:srgbClr val="000000"/>
                </a:solidFill>
                <a:uFillTx/>
              </a:defRPr>
            </a:pPr>
            <a:endParaRPr lang="en-US">
              <a:solidFill>
                <a:srgbClr val="FFFFFF"/>
              </a:solidFill>
              <a:latin typeface="Montserrat"/>
            </a:endParaRPr>
          </a:p>
        </p:txBody>
      </p:sp>
      <p:pic>
        <p:nvPicPr>
          <p:cNvPr id="15" name="Picture 14" descr="A group of people posing for a photo&#10;&#10;Description automatically generated">
            <a:extLst>
              <a:ext uri="{FF2B5EF4-FFF2-40B4-BE49-F238E27FC236}">
                <a16:creationId xmlns:a16="http://schemas.microsoft.com/office/drawing/2014/main" id="{6A4B7DC8-0572-9316-AFBE-1B02D69928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20867" y="1470911"/>
            <a:ext cx="5682868" cy="2759407"/>
          </a:xfrm>
          <a:prstGeom prst="rect">
            <a:avLst/>
          </a:prstGeom>
        </p:spPr>
      </p:pic>
    </p:spTree>
    <p:extLst>
      <p:ext uri="{BB962C8B-B14F-4D97-AF65-F5344CB8AC3E}">
        <p14:creationId xmlns:p14="http://schemas.microsoft.com/office/powerpoint/2010/main" val="3501856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2A185-D901-FEA4-03E4-F63E6FA6378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6AA9ED7-6154-0DEC-D9C4-537EDCE1E9AA}"/>
              </a:ext>
            </a:extLst>
          </p:cNvPr>
          <p:cNvSpPr>
            <a:spLocks noGrp="1"/>
          </p:cNvSpPr>
          <p:nvPr>
            <p:ph type="body" idx="1"/>
          </p:nvPr>
        </p:nvSpPr>
        <p:spPr>
          <a:xfrm>
            <a:off x="722697" y="1799564"/>
            <a:ext cx="10515600" cy="2579931"/>
          </a:xfrm>
        </p:spPr>
        <p:txBody>
          <a:bodyPr>
            <a:noAutofit/>
          </a:bodyPr>
          <a:lstStyle/>
          <a:p>
            <a:pPr algn="ctr"/>
            <a:r>
              <a:rPr lang="en-US" sz="4800" b="1">
                <a:solidFill>
                  <a:schemeClr val="tx1"/>
                </a:solidFill>
                <a:latin typeface="Tahoma" panose="020B0604030504040204" pitchFamily="34" charset="0"/>
                <a:ea typeface="Tahoma" panose="020B0604030504040204" pitchFamily="34" charset="0"/>
                <a:cs typeface="Tahoma" panose="020B0604030504040204" pitchFamily="34" charset="0"/>
              </a:rPr>
              <a:t>Discussion</a:t>
            </a:r>
          </a:p>
        </p:txBody>
      </p:sp>
    </p:spTree>
    <p:extLst>
      <p:ext uri="{BB962C8B-B14F-4D97-AF65-F5344CB8AC3E}">
        <p14:creationId xmlns:p14="http://schemas.microsoft.com/office/powerpoint/2010/main" val="1604700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2CD53-2EDC-DA9C-A539-91CCADF2F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CC05A3-3B0F-9E33-3AA6-801946F05893}"/>
              </a:ext>
            </a:extLst>
          </p:cNvPr>
          <p:cNvSpPr>
            <a:spLocks noGrp="1"/>
          </p:cNvSpPr>
          <p:nvPr>
            <p:ph type="title"/>
          </p:nvPr>
        </p:nvSpPr>
        <p:spPr>
          <a:xfrm>
            <a:off x="551480" y="235272"/>
            <a:ext cx="11069019" cy="926543"/>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Discussion Topics</a:t>
            </a:r>
          </a:p>
        </p:txBody>
      </p:sp>
      <p:sp>
        <p:nvSpPr>
          <p:cNvPr id="3" name="Content Placeholder 2">
            <a:extLst>
              <a:ext uri="{FF2B5EF4-FFF2-40B4-BE49-F238E27FC236}">
                <a16:creationId xmlns:a16="http://schemas.microsoft.com/office/drawing/2014/main" id="{78D99998-1450-3320-6B7C-99C5539C1F7A}"/>
              </a:ext>
            </a:extLst>
          </p:cNvPr>
          <p:cNvSpPr>
            <a:spLocks noGrp="1"/>
          </p:cNvSpPr>
          <p:nvPr>
            <p:ph idx="1"/>
          </p:nvPr>
        </p:nvSpPr>
        <p:spPr>
          <a:xfrm>
            <a:off x="756908" y="1322945"/>
            <a:ext cx="9958717" cy="4475399"/>
          </a:xfrm>
        </p:spPr>
        <p:txBody>
          <a:bodyPr>
            <a:normAutofit/>
          </a:bodyPr>
          <a:lstStyle/>
          <a:p>
            <a:r>
              <a:rPr lang="en-US" sz="3200"/>
              <a:t>Outreach efforts to build an EC project pipeline</a:t>
            </a:r>
          </a:p>
          <a:p>
            <a:pPr marL="0" indent="0">
              <a:buNone/>
            </a:pPr>
            <a:endParaRPr lang="en-US" sz="3200"/>
          </a:p>
          <a:p>
            <a:r>
              <a:rPr lang="en-US" sz="3200"/>
              <a:t>Using EPA’s tools and resources</a:t>
            </a:r>
          </a:p>
          <a:p>
            <a:pPr marL="0" indent="0">
              <a:buNone/>
            </a:pPr>
            <a:endParaRPr lang="en-US" sz="3200"/>
          </a:p>
          <a:p>
            <a:r>
              <a:rPr lang="en-US" sz="3200"/>
              <a:t>How demonstration projects impact future project development</a:t>
            </a:r>
          </a:p>
          <a:p>
            <a:pPr marL="0" indent="0">
              <a:buNone/>
            </a:pPr>
            <a:endParaRPr lang="en-US" sz="3200"/>
          </a:p>
          <a:p>
            <a:r>
              <a:rPr lang="en-US" sz="3200"/>
              <a:t>Building laboratory capacity</a:t>
            </a:r>
          </a:p>
        </p:txBody>
      </p:sp>
    </p:spTree>
    <p:extLst>
      <p:ext uri="{BB962C8B-B14F-4D97-AF65-F5344CB8AC3E}">
        <p14:creationId xmlns:p14="http://schemas.microsoft.com/office/powerpoint/2010/main" val="974595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4C329-0A15-B01E-0FB4-90A7B0D30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BE99FC-27FA-5F3C-661C-275A12A70970}"/>
              </a:ext>
            </a:extLst>
          </p:cNvPr>
          <p:cNvSpPr>
            <a:spLocks noGrp="1"/>
          </p:cNvSpPr>
          <p:nvPr>
            <p:ph type="title"/>
          </p:nvPr>
        </p:nvSpPr>
        <p:spPr>
          <a:xfrm>
            <a:off x="551480" y="235272"/>
            <a:ext cx="11069019" cy="926543"/>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Discussion Topic:</a:t>
            </a:r>
          </a:p>
        </p:txBody>
      </p:sp>
      <p:sp>
        <p:nvSpPr>
          <p:cNvPr id="3" name="Content Placeholder 2">
            <a:extLst>
              <a:ext uri="{FF2B5EF4-FFF2-40B4-BE49-F238E27FC236}">
                <a16:creationId xmlns:a16="http://schemas.microsoft.com/office/drawing/2014/main" id="{4A882E1C-7B74-A4E6-F027-789C2E8A2453}"/>
              </a:ext>
            </a:extLst>
          </p:cNvPr>
          <p:cNvSpPr>
            <a:spLocks noGrp="1"/>
          </p:cNvSpPr>
          <p:nvPr>
            <p:ph idx="1"/>
          </p:nvPr>
        </p:nvSpPr>
        <p:spPr>
          <a:xfrm>
            <a:off x="833108" y="2504046"/>
            <a:ext cx="9958717" cy="1144030"/>
          </a:xfrm>
        </p:spPr>
        <p:txBody>
          <a:bodyPr>
            <a:noAutofit/>
          </a:bodyPr>
          <a:lstStyle/>
          <a:p>
            <a:pPr marL="0" indent="0" algn="ctr">
              <a:buNone/>
            </a:pPr>
            <a:r>
              <a:rPr lang="en-US" sz="4000">
                <a:effectLst/>
                <a:latin typeface="Tahoma" panose="020B0604030504040204" pitchFamily="34" charset="0"/>
                <a:ea typeface="Tahoma" panose="020B0604030504040204" pitchFamily="34" charset="0"/>
                <a:cs typeface="Tahoma" panose="020B0604030504040204" pitchFamily="34" charset="0"/>
              </a:rPr>
              <a:t>What kind of efforts have you pursued to build your CWSRF EC project pipeline?</a:t>
            </a:r>
            <a:br>
              <a:rPr lang="en-US" sz="4000">
                <a:effectLst/>
                <a:latin typeface="Tahoma" panose="020B0604030504040204" pitchFamily="34" charset="0"/>
                <a:ea typeface="Tahoma" panose="020B0604030504040204" pitchFamily="34" charset="0"/>
                <a:cs typeface="Tahoma" panose="020B0604030504040204" pitchFamily="34" charset="0"/>
              </a:rPr>
            </a:br>
            <a:endParaRPr lang="en-US" sz="40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8060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FF65C-625E-AC59-4C81-1682D084A3E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325F3AF-12F6-BFDB-48A3-D5E837E5A97C}"/>
              </a:ext>
            </a:extLst>
          </p:cNvPr>
          <p:cNvSpPr>
            <a:spLocks noGrp="1"/>
          </p:cNvSpPr>
          <p:nvPr>
            <p:ph type="body" idx="1"/>
          </p:nvPr>
        </p:nvSpPr>
        <p:spPr>
          <a:xfrm>
            <a:off x="722697" y="1799564"/>
            <a:ext cx="10515600" cy="2579931"/>
          </a:xfrm>
        </p:spPr>
        <p:txBody>
          <a:bodyPr>
            <a:noAutofit/>
          </a:bodyPr>
          <a:lstStyle/>
          <a:p>
            <a:pPr algn="ctr"/>
            <a:r>
              <a:rPr lang="en-US" sz="4800" b="1">
                <a:solidFill>
                  <a:schemeClr val="tx1"/>
                </a:solidFill>
                <a:latin typeface="Tahoma" panose="020B0604030504040204" pitchFamily="34" charset="0"/>
                <a:ea typeface="Tahoma" panose="020B0604030504040204" pitchFamily="34" charset="0"/>
                <a:cs typeface="Tahoma" panose="020B0604030504040204" pitchFamily="34" charset="0"/>
              </a:rPr>
              <a:t>Background &amp; </a:t>
            </a:r>
          </a:p>
          <a:p>
            <a:pPr algn="ctr"/>
            <a:r>
              <a:rPr lang="en-US" sz="4800" b="1">
                <a:solidFill>
                  <a:schemeClr val="tx1"/>
                </a:solidFill>
                <a:latin typeface="Tahoma" panose="020B0604030504040204" pitchFamily="34" charset="0"/>
                <a:ea typeface="Tahoma" panose="020B0604030504040204" pitchFamily="34" charset="0"/>
                <a:cs typeface="Tahoma" panose="020B0604030504040204" pitchFamily="34" charset="0"/>
              </a:rPr>
              <a:t>Current Project Portfolio</a:t>
            </a:r>
          </a:p>
        </p:txBody>
      </p:sp>
    </p:spTree>
    <p:extLst>
      <p:ext uri="{BB962C8B-B14F-4D97-AF65-F5344CB8AC3E}">
        <p14:creationId xmlns:p14="http://schemas.microsoft.com/office/powerpoint/2010/main" val="3041829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F8809-0DBE-6993-E6CC-8DA4CCCB4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56595-6E48-8CAA-B835-5D459B663703}"/>
              </a:ext>
            </a:extLst>
          </p:cNvPr>
          <p:cNvSpPr>
            <a:spLocks noGrp="1"/>
          </p:cNvSpPr>
          <p:nvPr>
            <p:ph type="title"/>
          </p:nvPr>
        </p:nvSpPr>
        <p:spPr>
          <a:xfrm>
            <a:off x="551480" y="235272"/>
            <a:ext cx="11069019" cy="926543"/>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Discussion Topic:</a:t>
            </a:r>
          </a:p>
        </p:txBody>
      </p:sp>
      <p:sp>
        <p:nvSpPr>
          <p:cNvPr id="3" name="Content Placeholder 2">
            <a:extLst>
              <a:ext uri="{FF2B5EF4-FFF2-40B4-BE49-F238E27FC236}">
                <a16:creationId xmlns:a16="http://schemas.microsoft.com/office/drawing/2014/main" id="{B117C10E-A3AF-D079-6ADF-38399AE8B7FB}"/>
              </a:ext>
            </a:extLst>
          </p:cNvPr>
          <p:cNvSpPr>
            <a:spLocks noGrp="1"/>
          </p:cNvSpPr>
          <p:nvPr>
            <p:ph idx="1"/>
          </p:nvPr>
        </p:nvSpPr>
        <p:spPr>
          <a:xfrm>
            <a:off x="833108" y="2504045"/>
            <a:ext cx="9958717" cy="1448829"/>
          </a:xfrm>
        </p:spPr>
        <p:txBody>
          <a:bodyPr>
            <a:noAutofit/>
          </a:bodyPr>
          <a:lstStyle/>
          <a:p>
            <a:pPr marL="0" indent="0" algn="ctr">
              <a:buNone/>
            </a:pPr>
            <a:r>
              <a:rPr lang="en-US" sz="4000">
                <a:effectLst/>
                <a:latin typeface="Tahoma" panose="020B0604030504040204" pitchFamily="34" charset="0"/>
                <a:ea typeface="Tahoma" panose="020B0604030504040204" pitchFamily="34" charset="0"/>
                <a:cs typeface="Tahoma" panose="020B0604030504040204" pitchFamily="34" charset="0"/>
              </a:rPr>
              <a:t>How could you use EPA’s resources and tools to build the EC project pipeline?</a:t>
            </a:r>
            <a:br>
              <a:rPr lang="en-US" sz="4000">
                <a:effectLst/>
                <a:latin typeface="Tahoma" panose="020B0604030504040204" pitchFamily="34" charset="0"/>
                <a:ea typeface="Tahoma" panose="020B0604030504040204" pitchFamily="34" charset="0"/>
                <a:cs typeface="Tahoma" panose="020B0604030504040204" pitchFamily="34" charset="0"/>
              </a:rPr>
            </a:br>
            <a:endParaRPr lang="en-US" sz="40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8128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F9BCD-7E83-F493-A2C1-D4C1EB612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BD175-02A4-50ED-B4D4-03B7A8DFC29C}"/>
              </a:ext>
            </a:extLst>
          </p:cNvPr>
          <p:cNvSpPr>
            <a:spLocks noGrp="1"/>
          </p:cNvSpPr>
          <p:nvPr>
            <p:ph type="title"/>
          </p:nvPr>
        </p:nvSpPr>
        <p:spPr>
          <a:xfrm>
            <a:off x="551480" y="235272"/>
            <a:ext cx="11069019" cy="926543"/>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Discussion Topics:</a:t>
            </a:r>
          </a:p>
        </p:txBody>
      </p:sp>
      <p:sp>
        <p:nvSpPr>
          <p:cNvPr id="3" name="Content Placeholder 2">
            <a:extLst>
              <a:ext uri="{FF2B5EF4-FFF2-40B4-BE49-F238E27FC236}">
                <a16:creationId xmlns:a16="http://schemas.microsoft.com/office/drawing/2014/main" id="{CA4169F6-AB44-AACE-1E4F-FAADEE2AD17C}"/>
              </a:ext>
            </a:extLst>
          </p:cNvPr>
          <p:cNvSpPr>
            <a:spLocks noGrp="1"/>
          </p:cNvSpPr>
          <p:nvPr>
            <p:ph idx="1"/>
          </p:nvPr>
        </p:nvSpPr>
        <p:spPr>
          <a:xfrm>
            <a:off x="666750" y="2504045"/>
            <a:ext cx="10610850" cy="2087005"/>
          </a:xfrm>
        </p:spPr>
        <p:txBody>
          <a:bodyPr>
            <a:noAutofit/>
          </a:bodyPr>
          <a:lstStyle/>
          <a:p>
            <a:pPr marL="0" indent="0" algn="ctr">
              <a:buNone/>
            </a:pPr>
            <a:r>
              <a:rPr lang="en-US" sz="4000">
                <a:effectLst/>
                <a:latin typeface="Tahoma" panose="020B0604030504040204" pitchFamily="34" charset="0"/>
                <a:ea typeface="Tahoma" panose="020B0604030504040204" pitchFamily="34" charset="0"/>
                <a:cs typeface="Tahoma" panose="020B0604030504040204" pitchFamily="34" charset="0"/>
              </a:rPr>
              <a:t>For those that are funding a demonstration or pilot project, how do you envision those helping to create more projects in the future? </a:t>
            </a:r>
            <a:br>
              <a:rPr lang="en-US" sz="4000">
                <a:effectLst/>
                <a:latin typeface="Tahoma" panose="020B0604030504040204" pitchFamily="34" charset="0"/>
                <a:ea typeface="Tahoma" panose="020B0604030504040204" pitchFamily="34" charset="0"/>
                <a:cs typeface="Tahoma" panose="020B0604030504040204" pitchFamily="34" charset="0"/>
              </a:rPr>
            </a:br>
            <a:endParaRPr lang="en-US" sz="40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2093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AA3C6-85E8-B926-E642-90D2BA4E5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7E39F2-06FC-1C0A-E747-C466C9054438}"/>
              </a:ext>
            </a:extLst>
          </p:cNvPr>
          <p:cNvSpPr>
            <a:spLocks noGrp="1"/>
          </p:cNvSpPr>
          <p:nvPr>
            <p:ph type="title"/>
          </p:nvPr>
        </p:nvSpPr>
        <p:spPr>
          <a:xfrm>
            <a:off x="551480" y="235272"/>
            <a:ext cx="11069019" cy="926543"/>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Discussion Topics:</a:t>
            </a:r>
          </a:p>
        </p:txBody>
      </p:sp>
      <p:sp>
        <p:nvSpPr>
          <p:cNvPr id="3" name="Content Placeholder 2">
            <a:extLst>
              <a:ext uri="{FF2B5EF4-FFF2-40B4-BE49-F238E27FC236}">
                <a16:creationId xmlns:a16="http://schemas.microsoft.com/office/drawing/2014/main" id="{397E0071-F284-E3C6-DE6F-DE5CB9CB3BB1}"/>
              </a:ext>
            </a:extLst>
          </p:cNvPr>
          <p:cNvSpPr>
            <a:spLocks noGrp="1"/>
          </p:cNvSpPr>
          <p:nvPr>
            <p:ph idx="1"/>
          </p:nvPr>
        </p:nvSpPr>
        <p:spPr>
          <a:xfrm>
            <a:off x="666750" y="2504045"/>
            <a:ext cx="10610850" cy="2087005"/>
          </a:xfrm>
        </p:spPr>
        <p:txBody>
          <a:bodyPr>
            <a:noAutofit/>
          </a:bodyPr>
          <a:lstStyle/>
          <a:p>
            <a:pPr marL="0" indent="0" algn="ctr">
              <a:buNone/>
            </a:pPr>
            <a:r>
              <a:rPr lang="en-US" sz="4000">
                <a:effectLst/>
                <a:latin typeface="Tahoma" panose="020B0604030504040204" pitchFamily="34" charset="0"/>
                <a:ea typeface="Tahoma" panose="020B0604030504040204" pitchFamily="34" charset="0"/>
                <a:cs typeface="Tahoma" panose="020B0604030504040204" pitchFamily="34" charset="0"/>
              </a:rPr>
              <a:t>How are you building laboratory capacity?</a:t>
            </a:r>
            <a:br>
              <a:rPr lang="en-US" sz="4000">
                <a:effectLst/>
                <a:latin typeface="Tahoma" panose="020B0604030504040204" pitchFamily="34" charset="0"/>
                <a:ea typeface="Tahoma" panose="020B0604030504040204" pitchFamily="34" charset="0"/>
                <a:cs typeface="Tahoma" panose="020B0604030504040204" pitchFamily="34" charset="0"/>
              </a:rPr>
            </a:br>
            <a:endParaRPr lang="en-US" sz="40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8119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1F1F1-1F6D-4A9F-2FF1-7C3F410378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2D994C-35CA-1ED9-1C30-32DE257868B2}"/>
              </a:ext>
            </a:extLst>
          </p:cNvPr>
          <p:cNvSpPr>
            <a:spLocks noGrp="1"/>
          </p:cNvSpPr>
          <p:nvPr>
            <p:ph type="title"/>
          </p:nvPr>
        </p:nvSpPr>
        <p:spPr>
          <a:xfrm>
            <a:off x="551480" y="235272"/>
            <a:ext cx="11069019" cy="926543"/>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Call for CWSRF EC Project Data</a:t>
            </a:r>
          </a:p>
        </p:txBody>
      </p:sp>
      <p:sp>
        <p:nvSpPr>
          <p:cNvPr id="3" name="Content Placeholder 2">
            <a:extLst>
              <a:ext uri="{FF2B5EF4-FFF2-40B4-BE49-F238E27FC236}">
                <a16:creationId xmlns:a16="http://schemas.microsoft.com/office/drawing/2014/main" id="{4274FB42-8511-3769-2616-12430B29E2F5}"/>
              </a:ext>
            </a:extLst>
          </p:cNvPr>
          <p:cNvSpPr>
            <a:spLocks noGrp="1"/>
          </p:cNvSpPr>
          <p:nvPr>
            <p:ph idx="1"/>
          </p:nvPr>
        </p:nvSpPr>
        <p:spPr>
          <a:xfrm>
            <a:off x="756908" y="1322945"/>
            <a:ext cx="9958717" cy="4475399"/>
          </a:xfrm>
        </p:spPr>
        <p:txBody>
          <a:bodyPr>
            <a:normAutofit/>
          </a:bodyPr>
          <a:lstStyle/>
          <a:p>
            <a:r>
              <a:rPr lang="en-US" sz="3200"/>
              <a:t>Project type</a:t>
            </a:r>
          </a:p>
          <a:p>
            <a:pPr marL="0" indent="0">
              <a:buNone/>
            </a:pPr>
            <a:endParaRPr lang="en-US" sz="3200"/>
          </a:p>
          <a:p>
            <a:r>
              <a:rPr lang="en-US" sz="3200"/>
              <a:t>EC addressed</a:t>
            </a:r>
          </a:p>
          <a:p>
            <a:pPr marL="0" indent="0">
              <a:buNone/>
            </a:pPr>
            <a:endParaRPr lang="en-US" sz="3200"/>
          </a:p>
          <a:p>
            <a:r>
              <a:rPr lang="en-US" sz="3200"/>
              <a:t>Technology utilized</a:t>
            </a:r>
          </a:p>
          <a:p>
            <a:pPr marL="0" indent="0">
              <a:buNone/>
            </a:pPr>
            <a:endParaRPr lang="en-US" sz="3200"/>
          </a:p>
          <a:p>
            <a:r>
              <a:rPr lang="en-US" sz="3200"/>
              <a:t>Results: What was the fate of the EC(s)?</a:t>
            </a:r>
          </a:p>
        </p:txBody>
      </p:sp>
    </p:spTree>
    <p:extLst>
      <p:ext uri="{BB962C8B-B14F-4D97-AF65-F5344CB8AC3E}">
        <p14:creationId xmlns:p14="http://schemas.microsoft.com/office/powerpoint/2010/main" val="12065625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2BF6-4B53-C599-24CB-A6D8D802B786}"/>
              </a:ext>
            </a:extLst>
          </p:cNvPr>
          <p:cNvSpPr>
            <a:spLocks noGrp="1"/>
          </p:cNvSpPr>
          <p:nvPr>
            <p:ph type="title"/>
          </p:nvPr>
        </p:nvSpPr>
        <p:spPr>
          <a:xfrm>
            <a:off x="581025" y="245341"/>
            <a:ext cx="9414192" cy="973859"/>
          </a:xfrm>
        </p:spPr>
        <p:txBody>
          <a:bodyPr>
            <a:normAutofit/>
          </a:bodyPr>
          <a:lstStyle/>
          <a:p>
            <a:r>
              <a:rPr lang="en-US" b="1">
                <a:latin typeface="Tahoma" panose="020B0604030504040204" pitchFamily="34" charset="0"/>
                <a:ea typeface="Tahoma" panose="020B0604030504040204" pitchFamily="34" charset="0"/>
                <a:cs typeface="Tahoma" panose="020B0604030504040204" pitchFamily="34" charset="0"/>
              </a:rPr>
              <a:t>Connect with Us</a:t>
            </a:r>
          </a:p>
        </p:txBody>
      </p:sp>
      <p:sp>
        <p:nvSpPr>
          <p:cNvPr id="3" name="Content Placeholder 2">
            <a:extLst>
              <a:ext uri="{FF2B5EF4-FFF2-40B4-BE49-F238E27FC236}">
                <a16:creationId xmlns:a16="http://schemas.microsoft.com/office/drawing/2014/main" id="{E7C43B7B-CD2A-A011-7865-48A40422F24A}"/>
              </a:ext>
            </a:extLst>
          </p:cNvPr>
          <p:cNvSpPr>
            <a:spLocks noGrp="1"/>
          </p:cNvSpPr>
          <p:nvPr>
            <p:ph idx="1"/>
          </p:nvPr>
        </p:nvSpPr>
        <p:spPr>
          <a:xfrm>
            <a:off x="657225" y="2298232"/>
            <a:ext cx="10515600" cy="2623486"/>
          </a:xfrm>
        </p:spPr>
        <p:txBody>
          <a:bodyPr>
            <a:normAutofit/>
          </a:bodyPr>
          <a:lstStyle/>
          <a:p>
            <a:pPr marL="202565" indent="0">
              <a:buNone/>
            </a:pPr>
            <a:r>
              <a:rPr lang="en-US" sz="3200" b="1"/>
              <a:t>CWSRF Emerging Contaminants Website:</a:t>
            </a:r>
          </a:p>
          <a:p>
            <a:pPr marL="2032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4A6"/>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https://www.epa.gov/cwsrf/clean-water-state-revolving-fund-emerging-contaminants</a:t>
            </a:r>
            <a:endParaRPr kumimoji="0" lang="en-US" sz="2200" b="0" i="0" u="none" strike="noStrike" kern="1200" cap="none" spc="0" normalizeH="0" baseline="0" noProof="0">
              <a:ln>
                <a:noFill/>
              </a:ln>
              <a:solidFill>
                <a:srgbClr val="0054A6"/>
              </a:solidFill>
              <a:effectLst/>
              <a:uLnTx/>
              <a:uFillTx/>
              <a:latin typeface="Calibri" panose="020F0502020204030204"/>
              <a:ea typeface="+mn-ea"/>
              <a:cs typeface="+mn-cs"/>
            </a:endParaRPr>
          </a:p>
          <a:p>
            <a:pPr marL="2032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000">
              <a:solidFill>
                <a:srgbClr val="0054A6"/>
              </a:solidFill>
              <a:latin typeface="Calibri" panose="020F0502020204030204"/>
            </a:endParaRPr>
          </a:p>
          <a:p>
            <a:pPr marL="2032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000">
              <a:solidFill>
                <a:srgbClr val="0054A6"/>
              </a:solidFill>
              <a:latin typeface="Calibri" panose="020F0502020204030204"/>
            </a:endParaRPr>
          </a:p>
          <a:p>
            <a:pPr marL="2032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kern="0"/>
              <a:t>EPA’s Emerging Contaminants Team: </a:t>
            </a:r>
            <a:r>
              <a:rPr lang="en-US" sz="2200" kern="0">
                <a:solidFill>
                  <a:srgbClr val="0054A6"/>
                </a:solidFill>
                <a:hlinkClick r:id="rId3">
                  <a:extLst>
                    <a:ext uri="{A12FA001-AC4F-418D-AE19-62706E023703}">
                      <ahyp:hlinkClr xmlns:ahyp="http://schemas.microsoft.com/office/drawing/2018/hyperlinkcolor" val="tx"/>
                    </a:ext>
                  </a:extLst>
                </a:hlinkClick>
              </a:rPr>
              <a:t>cwsrfEC@epa.gov</a:t>
            </a:r>
            <a:endParaRPr lang="en-US" sz="2200" kern="0">
              <a:solidFill>
                <a:srgbClr val="0054A6"/>
              </a:solidFill>
            </a:endParaRPr>
          </a:p>
          <a:p>
            <a:pPr marL="203200" indent="0">
              <a:buNone/>
            </a:pPr>
            <a:endParaRPr lang="en-US" sz="2000"/>
          </a:p>
          <a:p>
            <a:pPr marL="0" indent="0">
              <a:buNone/>
            </a:pPr>
            <a:endParaRPr lang="en-US"/>
          </a:p>
        </p:txBody>
      </p:sp>
      <p:pic>
        <p:nvPicPr>
          <p:cNvPr id="5" name="Picture 4">
            <a:extLst>
              <a:ext uri="{FF2B5EF4-FFF2-40B4-BE49-F238E27FC236}">
                <a16:creationId xmlns:a16="http://schemas.microsoft.com/office/drawing/2014/main" id="{A8E0FF01-2D1D-3E6C-0077-3EC7C8738C4B}"/>
              </a:ext>
            </a:extLst>
          </p:cNvPr>
          <p:cNvPicPr>
            <a:picLocks noChangeAspect="1"/>
          </p:cNvPicPr>
          <p:nvPr/>
        </p:nvPicPr>
        <p:blipFill>
          <a:blip r:embed="rId4"/>
          <a:stretch>
            <a:fillRect/>
          </a:stretch>
        </p:blipFill>
        <p:spPr>
          <a:xfrm>
            <a:off x="9596438" y="519130"/>
            <a:ext cx="1708467" cy="1695750"/>
          </a:xfrm>
          <a:prstGeom prst="rect">
            <a:avLst/>
          </a:prstGeom>
        </p:spPr>
      </p:pic>
    </p:spTree>
    <p:extLst>
      <p:ext uri="{BB962C8B-B14F-4D97-AF65-F5344CB8AC3E}">
        <p14:creationId xmlns:p14="http://schemas.microsoft.com/office/powerpoint/2010/main" val="2184027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19542D-2693-F7B4-E169-1EA0D97C6723}"/>
              </a:ext>
            </a:extLst>
          </p:cNvPr>
          <p:cNvSpPr>
            <a:spLocks noGrp="1"/>
          </p:cNvSpPr>
          <p:nvPr>
            <p:ph idx="1"/>
          </p:nvPr>
        </p:nvSpPr>
        <p:spPr/>
        <p:txBody>
          <a:bodyPr/>
          <a:lstStyle/>
          <a:p>
            <a:pPr marL="0" indent="0" algn="ctr">
              <a:buNone/>
            </a:pPr>
            <a:r>
              <a:rPr lang="en-US"/>
              <a:t>Appendix slides from here on out if needed during discussion</a:t>
            </a:r>
          </a:p>
        </p:txBody>
      </p:sp>
    </p:spTree>
    <p:extLst>
      <p:ext uri="{BB962C8B-B14F-4D97-AF65-F5344CB8AC3E}">
        <p14:creationId xmlns:p14="http://schemas.microsoft.com/office/powerpoint/2010/main" val="4120609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704AE-6038-7ABB-E0C4-FC1B9C2B232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53647CD-8E12-F8B8-8BF6-22536B829978}"/>
              </a:ext>
            </a:extLst>
          </p:cNvPr>
          <p:cNvPicPr>
            <a:picLocks noChangeAspect="1"/>
          </p:cNvPicPr>
          <p:nvPr/>
        </p:nvPicPr>
        <p:blipFill>
          <a:blip r:embed="rId3"/>
          <a:srcRect l="2826" t="2096" r="877"/>
          <a:stretch/>
        </p:blipFill>
        <p:spPr>
          <a:xfrm>
            <a:off x="-5115" y="915654"/>
            <a:ext cx="12220671" cy="4065864"/>
          </a:xfrm>
          <a:prstGeom prst="rect">
            <a:avLst/>
          </a:prstGeom>
        </p:spPr>
      </p:pic>
    </p:spTree>
    <p:extLst>
      <p:ext uri="{BB962C8B-B14F-4D97-AF65-F5344CB8AC3E}">
        <p14:creationId xmlns:p14="http://schemas.microsoft.com/office/powerpoint/2010/main" val="3762528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04193-D581-5E66-A908-EB95ECE515C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AE22BD7-79E5-6DFA-67F7-402EC3FD5D5F}"/>
              </a:ext>
            </a:extLst>
          </p:cNvPr>
          <p:cNvPicPr>
            <a:picLocks noChangeAspect="1"/>
          </p:cNvPicPr>
          <p:nvPr/>
        </p:nvPicPr>
        <p:blipFill>
          <a:blip r:embed="rId3"/>
          <a:srcRect t="9042" r="146"/>
          <a:stretch/>
        </p:blipFill>
        <p:spPr>
          <a:xfrm>
            <a:off x="-1929" y="1037538"/>
            <a:ext cx="12202243" cy="4137142"/>
          </a:xfrm>
          <a:prstGeom prst="rect">
            <a:avLst/>
          </a:prstGeom>
        </p:spPr>
      </p:pic>
    </p:spTree>
    <p:extLst>
      <p:ext uri="{BB962C8B-B14F-4D97-AF65-F5344CB8AC3E}">
        <p14:creationId xmlns:p14="http://schemas.microsoft.com/office/powerpoint/2010/main" val="537773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3F192-CAAE-D206-39B8-8E6B2374FDC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C5D6968-7186-B931-B7A4-F5816329620C}"/>
              </a:ext>
            </a:extLst>
          </p:cNvPr>
          <p:cNvPicPr>
            <a:picLocks noChangeAspect="1"/>
          </p:cNvPicPr>
          <p:nvPr/>
        </p:nvPicPr>
        <p:blipFill>
          <a:blip r:embed="rId3"/>
          <a:srcRect t="6723" r="-16"/>
          <a:stretch/>
        </p:blipFill>
        <p:spPr>
          <a:xfrm>
            <a:off x="586" y="1203985"/>
            <a:ext cx="12204873" cy="4029610"/>
          </a:xfrm>
          <a:prstGeom prst="rect">
            <a:avLst/>
          </a:prstGeom>
        </p:spPr>
      </p:pic>
    </p:spTree>
    <p:extLst>
      <p:ext uri="{BB962C8B-B14F-4D97-AF65-F5344CB8AC3E}">
        <p14:creationId xmlns:p14="http://schemas.microsoft.com/office/powerpoint/2010/main" val="27204526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7"/>
          <p:cNvSpPr txBox="1">
            <a:spLocks noGrp="1"/>
          </p:cNvSpPr>
          <p:nvPr>
            <p:ph type="title"/>
          </p:nvPr>
        </p:nvSpPr>
        <p:spPr>
          <a:xfrm>
            <a:off x="330799" y="237744"/>
            <a:ext cx="11406523" cy="434100"/>
          </a:xfrm>
          <a:prstGeom prst="rect">
            <a:avLst/>
          </a:prstGeom>
          <a:noFill/>
          <a:ln>
            <a:noFill/>
          </a:ln>
        </p:spPr>
        <p:txBody>
          <a:bodyPr spcFirstLastPara="1" wrap="square" lIns="91425" tIns="45700" rIns="91425" bIns="45700" anchor="t" anchorCtr="0">
            <a:noAutofit/>
          </a:bodyPr>
          <a:lstStyle/>
          <a:p>
            <a:r>
              <a:rPr lang="en-US" sz="2200">
                <a:latin typeface="Montserrat SemiBold"/>
                <a:sym typeface="Montserrat"/>
              </a:rPr>
              <a:t>Project Implementation – Operation (</a:t>
            </a:r>
            <a:r>
              <a:rPr lang="en-US" sz="2200" err="1">
                <a:latin typeface="Montserrat SemiBold"/>
                <a:sym typeface="Montserrat"/>
              </a:rPr>
              <a:t>AirSCWO</a:t>
            </a:r>
            <a:r>
              <a:rPr lang="en-US" sz="2200">
                <a:latin typeface="Montserrat SemiBold"/>
                <a:sym typeface="Montserrat"/>
              </a:rPr>
              <a:t> Process)</a:t>
            </a:r>
            <a:endParaRPr lang="en-US"/>
          </a:p>
        </p:txBody>
      </p:sp>
      <p:sp>
        <p:nvSpPr>
          <p:cNvPr id="5" name="Slide Number Placeholder 1">
            <a:extLst>
              <a:ext uri="{FF2B5EF4-FFF2-40B4-BE49-F238E27FC236}">
                <a16:creationId xmlns:a16="http://schemas.microsoft.com/office/drawing/2014/main" id="{720967FB-81A4-D3F1-166F-7AB5A516BD1B}"/>
              </a:ext>
            </a:extLst>
          </p:cNvPr>
          <p:cNvSpPr txBox="1">
            <a:spLocks/>
          </p:cNvSpPr>
          <p:nvPr/>
        </p:nvSpPr>
        <p:spPr>
          <a:xfrm>
            <a:off x="10581880" y="6409325"/>
            <a:ext cx="1427100" cy="52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00">
                <a:latin typeface="Montserrat" pitchFamily="2" charset="77"/>
              </a:rPr>
              <a:t>Page </a:t>
            </a:r>
            <a:fld id="{00000000-1234-1234-1234-123412341234}" type="slidenum">
              <a:rPr lang="en-US" sz="1000" smtClean="0">
                <a:latin typeface="Montserrat" pitchFamily="2" charset="77"/>
              </a:rPr>
              <a:pPr algn="r"/>
              <a:t>59</a:t>
            </a:fld>
            <a:endParaRPr sz="1000">
              <a:latin typeface="Montserrat" pitchFamily="2" charset="77"/>
            </a:endParaRPr>
          </a:p>
        </p:txBody>
      </p:sp>
      <p:sp>
        <p:nvSpPr>
          <p:cNvPr id="4" name="Google Shape;513;g276f12141a3_0_14">
            <a:extLst>
              <a:ext uri="{FF2B5EF4-FFF2-40B4-BE49-F238E27FC236}">
                <a16:creationId xmlns:a16="http://schemas.microsoft.com/office/drawing/2014/main" id="{5B2532A0-2A0C-58CE-56B0-626FFEB9F4B6}"/>
              </a:ext>
            </a:extLst>
          </p:cNvPr>
          <p:cNvSpPr txBox="1"/>
          <p:nvPr/>
        </p:nvSpPr>
        <p:spPr>
          <a:xfrm>
            <a:off x="325991" y="4704328"/>
            <a:ext cx="7610400" cy="434926"/>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000"/>
              </a:spcBef>
              <a:spcAft>
                <a:spcPts val="0"/>
              </a:spcAft>
              <a:buClr>
                <a:srgbClr val="000000"/>
              </a:buClr>
              <a:buSzPts val="1000"/>
              <a:buFont typeface="Arial"/>
              <a:buNone/>
            </a:pPr>
            <a:r>
              <a:rPr lang="en-US" sz="1400" b="0" i="0" u="none" strike="noStrike" cap="none">
                <a:solidFill>
                  <a:schemeClr val="dk1"/>
                </a:solidFill>
                <a:latin typeface="Montserrat"/>
                <a:ea typeface="Montserrat"/>
                <a:cs typeface="Montserrat"/>
                <a:sym typeface="Montserrat"/>
              </a:rPr>
              <a:t>The system operates continuously and </a:t>
            </a:r>
            <a:r>
              <a:rPr lang="en-US" sz="1400">
                <a:solidFill>
                  <a:schemeClr val="dk1"/>
                </a:solidFill>
                <a:latin typeface="Montserrat"/>
                <a:ea typeface="Montserrat"/>
                <a:cs typeface="Montserrat"/>
                <a:sym typeface="Montserrat"/>
              </a:rPr>
              <a:t>is protected by multiple patents.</a:t>
            </a:r>
            <a:endParaRPr lang="en-US" sz="1400" b="0" i="0" u="none" strike="noStrike" cap="none">
              <a:solidFill>
                <a:schemeClr val="dk1"/>
              </a:solidFill>
              <a:latin typeface="Montserrat"/>
              <a:ea typeface="Montserrat"/>
              <a:cs typeface="Montserrat"/>
            </a:endParaRPr>
          </a:p>
        </p:txBody>
      </p:sp>
      <p:pic>
        <p:nvPicPr>
          <p:cNvPr id="9" name="Picture 8" descr="A diagram of a heating system&#10;&#10;Description automatically generated">
            <a:extLst>
              <a:ext uri="{FF2B5EF4-FFF2-40B4-BE49-F238E27FC236}">
                <a16:creationId xmlns:a16="http://schemas.microsoft.com/office/drawing/2014/main" id="{66E6DE39-DFBC-E834-3348-ED5452E0AF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997" y="1572305"/>
            <a:ext cx="7391224" cy="2851434"/>
          </a:xfrm>
          <a:prstGeom prst="rect">
            <a:avLst/>
          </a:prstGeom>
        </p:spPr>
      </p:pic>
      <p:sp>
        <p:nvSpPr>
          <p:cNvPr id="11" name="Google Shape;511;g276f12141a3_0_14">
            <a:extLst>
              <a:ext uri="{FF2B5EF4-FFF2-40B4-BE49-F238E27FC236}">
                <a16:creationId xmlns:a16="http://schemas.microsoft.com/office/drawing/2014/main" id="{513F2B3E-51CD-EF13-655D-DF3610E5ADFF}"/>
              </a:ext>
            </a:extLst>
          </p:cNvPr>
          <p:cNvSpPr txBox="1"/>
          <p:nvPr/>
        </p:nvSpPr>
        <p:spPr>
          <a:xfrm>
            <a:off x="8046092" y="1441006"/>
            <a:ext cx="3685184" cy="3970277"/>
          </a:xfrm>
          <a:prstGeom prst="rect">
            <a:avLst/>
          </a:prstGeom>
          <a:noFill/>
          <a:ln>
            <a:noFill/>
          </a:ln>
        </p:spPr>
        <p:txBody>
          <a:bodyPr spcFirstLastPara="1" wrap="square" lIns="57150" tIns="45700" rIns="91425" bIns="45700" anchor="t" anchorCtr="0">
            <a:spAutoFit/>
          </a:bodyPr>
          <a:lstStyle/>
          <a:p>
            <a:pPr marL="228600" marR="0" lvl="0" indent="-228600" algn="l" rtl="0">
              <a:lnSpc>
                <a:spcPct val="100000"/>
              </a:lnSpc>
              <a:spcBef>
                <a:spcPts val="0"/>
              </a:spcBef>
              <a:spcAft>
                <a:spcPts val="0"/>
              </a:spcAft>
              <a:buClr>
                <a:srgbClr val="000000"/>
              </a:buClr>
              <a:buSzPts val="1300"/>
              <a:buFont typeface="Arial"/>
              <a:buNone/>
            </a:pPr>
            <a:r>
              <a:rPr lang="en-US" sz="1300" b="1" i="0" u="none" strike="noStrike" cap="none">
                <a:solidFill>
                  <a:srgbClr val="E97132"/>
                </a:solidFill>
                <a:latin typeface="Montserrat"/>
                <a:ea typeface="Montserrat"/>
                <a:cs typeface="Montserrat"/>
                <a:sym typeface="Montserrat"/>
              </a:rPr>
              <a:t>1.</a:t>
            </a:r>
            <a:r>
              <a:rPr lang="en-US" sz="1300" b="0" i="0" u="none" strike="noStrike" cap="none">
                <a:solidFill>
                  <a:srgbClr val="000000"/>
                </a:solidFill>
                <a:latin typeface="Montserrat"/>
                <a:ea typeface="Montserrat"/>
                <a:cs typeface="Montserrat"/>
                <a:sym typeface="Montserrat"/>
              </a:rPr>
              <a:t>  </a:t>
            </a:r>
            <a:r>
              <a:rPr lang="en-US" sz="1400" b="0" i="0" u="none" strike="noStrike" cap="none" err="1">
                <a:solidFill>
                  <a:srgbClr val="000000"/>
                </a:solidFill>
                <a:latin typeface="Montserrat"/>
                <a:ea typeface="Montserrat"/>
                <a:cs typeface="Montserrat"/>
                <a:sym typeface="Montserrat"/>
              </a:rPr>
              <a:t>Slurried</a:t>
            </a:r>
            <a:r>
              <a:rPr lang="en-US" sz="1400" b="0" i="0" u="none" strike="noStrike" cap="none">
                <a:solidFill>
                  <a:srgbClr val="000000"/>
                </a:solidFill>
                <a:latin typeface="Montserrat"/>
                <a:ea typeface="Montserrat"/>
                <a:cs typeface="Montserrat"/>
                <a:sym typeface="Montserrat"/>
              </a:rPr>
              <a:t> wastes and compressed ambient air heated towards 374ºC</a:t>
            </a:r>
            <a:endParaRPr lang="en-US" sz="1400" b="0" i="0" u="none" strike="noStrike" cap="none">
              <a:solidFill>
                <a:srgbClr val="000000"/>
              </a:solidFill>
              <a:latin typeface="Montserrat"/>
              <a:ea typeface="Montserrat"/>
              <a:cs typeface="Montserrat"/>
            </a:endParaRPr>
          </a:p>
          <a:p>
            <a:pPr marL="228600" marR="0" lvl="0" indent="-228600" algn="l" rtl="0">
              <a:lnSpc>
                <a:spcPct val="100000"/>
              </a:lnSpc>
              <a:spcBef>
                <a:spcPts val="0"/>
              </a:spcBef>
              <a:spcAft>
                <a:spcPts val="0"/>
              </a:spcAft>
              <a:buClr>
                <a:srgbClr val="000000"/>
              </a:buClr>
              <a:buSzPts val="1300"/>
              <a:buFont typeface="Arial"/>
              <a:buNone/>
            </a:pPr>
            <a:endParaRPr sz="1400" b="0" i="0" u="none" strike="noStrike" cap="none">
              <a:solidFill>
                <a:srgbClr val="000000"/>
              </a:solidFill>
              <a:latin typeface="Montserrat"/>
              <a:ea typeface="Montserrat"/>
              <a:cs typeface="Montserrat"/>
            </a:endParaRPr>
          </a:p>
          <a:p>
            <a:pPr marL="228600" marR="0" lvl="0" indent="-228600" algn="l" rtl="0">
              <a:lnSpc>
                <a:spcPct val="100000"/>
              </a:lnSpc>
              <a:spcBef>
                <a:spcPts val="0"/>
              </a:spcBef>
              <a:spcAft>
                <a:spcPts val="0"/>
              </a:spcAft>
              <a:buClr>
                <a:srgbClr val="000000"/>
              </a:buClr>
              <a:buSzPts val="1300"/>
              <a:buFont typeface="Arial"/>
              <a:buNone/>
            </a:pPr>
            <a:r>
              <a:rPr lang="en-US" sz="1400" b="1" i="0" u="none" strike="noStrike" cap="none">
                <a:solidFill>
                  <a:srgbClr val="E97132"/>
                </a:solidFill>
                <a:latin typeface="Montserrat"/>
                <a:ea typeface="Montserrat"/>
                <a:cs typeface="Montserrat"/>
                <a:sym typeface="Montserrat"/>
              </a:rPr>
              <a:t>2.</a:t>
            </a:r>
            <a:r>
              <a:rPr lang="en-US" sz="1400" b="1" i="0" u="none" strike="noStrike" cap="none">
                <a:solidFill>
                  <a:srgbClr val="000000"/>
                </a:solidFill>
                <a:latin typeface="Montserrat"/>
                <a:ea typeface="Montserrat"/>
                <a:cs typeface="Montserrat"/>
                <a:sym typeface="Montserrat"/>
              </a:rPr>
              <a:t>  </a:t>
            </a:r>
            <a:r>
              <a:rPr lang="en-US" sz="1400" b="0" i="0" u="none" strike="noStrike" cap="none">
                <a:solidFill>
                  <a:srgbClr val="000000"/>
                </a:solidFill>
                <a:latin typeface="Montserrat"/>
                <a:ea typeface="Montserrat"/>
                <a:cs typeface="Montserrat"/>
                <a:sym typeface="Montserrat"/>
              </a:rPr>
              <a:t>Waste/air mixture oxidizes in reactor at P&gt;221 bar and T &gt; 374ºC</a:t>
            </a:r>
            <a:endParaRPr sz="1400" b="0" i="0" u="none" strike="noStrike" cap="none">
              <a:solidFill>
                <a:srgbClr val="000000"/>
              </a:solidFill>
              <a:latin typeface="Montserrat"/>
              <a:ea typeface="Montserrat"/>
              <a:cs typeface="Montserrat"/>
            </a:endParaRPr>
          </a:p>
          <a:p>
            <a:pPr marL="228600" marR="0" lvl="0" indent="-228600" algn="l" rtl="0">
              <a:lnSpc>
                <a:spcPct val="100000"/>
              </a:lnSpc>
              <a:spcBef>
                <a:spcPts val="0"/>
              </a:spcBef>
              <a:spcAft>
                <a:spcPts val="0"/>
              </a:spcAft>
              <a:buClr>
                <a:srgbClr val="000000"/>
              </a:buClr>
              <a:buSzPts val="1300"/>
              <a:buFont typeface="Arial"/>
              <a:buNone/>
            </a:pPr>
            <a:endParaRPr sz="1400" b="0" i="0" u="none" strike="noStrike" cap="none">
              <a:solidFill>
                <a:srgbClr val="000000"/>
              </a:solidFill>
              <a:latin typeface="Montserrat"/>
              <a:ea typeface="Montserrat"/>
              <a:cs typeface="Montserrat"/>
            </a:endParaRPr>
          </a:p>
          <a:p>
            <a:pPr marL="228600" marR="0" lvl="0" indent="-228600" algn="l" rtl="0">
              <a:lnSpc>
                <a:spcPct val="100000"/>
              </a:lnSpc>
              <a:spcBef>
                <a:spcPts val="0"/>
              </a:spcBef>
              <a:spcAft>
                <a:spcPts val="0"/>
              </a:spcAft>
              <a:buClr>
                <a:srgbClr val="000000"/>
              </a:buClr>
              <a:buSzPts val="1300"/>
              <a:buFont typeface="Arial"/>
              <a:buNone/>
            </a:pPr>
            <a:r>
              <a:rPr lang="en-US" sz="1400" b="1" i="0" u="none" strike="noStrike" cap="none">
                <a:solidFill>
                  <a:srgbClr val="E97132"/>
                </a:solidFill>
                <a:latin typeface="Montserrat"/>
                <a:ea typeface="Montserrat"/>
                <a:cs typeface="Montserrat"/>
                <a:sym typeface="Montserrat"/>
              </a:rPr>
              <a:t>3.</a:t>
            </a:r>
            <a:r>
              <a:rPr lang="en-US" sz="1400" b="0" i="0" u="none" strike="noStrike" cap="none">
                <a:solidFill>
                  <a:srgbClr val="E97132"/>
                </a:solidFill>
                <a:latin typeface="Montserrat"/>
                <a:ea typeface="Montserrat"/>
                <a:cs typeface="Montserrat"/>
                <a:sym typeface="Montserrat"/>
              </a:rPr>
              <a:t> </a:t>
            </a:r>
            <a:r>
              <a:rPr lang="en-US" sz="1400" b="0" i="0" u="none" strike="noStrike" cap="none">
                <a:solidFill>
                  <a:srgbClr val="000000"/>
                </a:solidFill>
                <a:latin typeface="Montserrat"/>
                <a:ea typeface="Montserrat"/>
                <a:cs typeface="Montserrat"/>
                <a:sym typeface="Montserrat"/>
              </a:rPr>
              <a:t> Ambient air is compressed and pre-heated prior to mixing with </a:t>
            </a:r>
            <a:r>
              <a:rPr lang="en-US" sz="1400" b="0" i="0" u="none" strike="noStrike" cap="none" err="1">
                <a:solidFill>
                  <a:srgbClr val="000000"/>
                </a:solidFill>
                <a:latin typeface="Montserrat"/>
                <a:ea typeface="Montserrat"/>
                <a:cs typeface="Montserrat"/>
                <a:sym typeface="Montserrat"/>
              </a:rPr>
              <a:t>slurried</a:t>
            </a:r>
            <a:r>
              <a:rPr lang="en-US" sz="1400" b="0" i="0" u="none" strike="noStrike" cap="none">
                <a:solidFill>
                  <a:srgbClr val="000000"/>
                </a:solidFill>
                <a:latin typeface="Montserrat"/>
                <a:ea typeface="Montserrat"/>
                <a:cs typeface="Montserrat"/>
                <a:sym typeface="Montserrat"/>
              </a:rPr>
              <a:t> waste</a:t>
            </a:r>
            <a:endParaRPr lang="en-US" sz="1400" b="0" i="0" u="none" strike="noStrike" cap="none">
              <a:solidFill>
                <a:srgbClr val="000000"/>
              </a:solidFill>
              <a:latin typeface="Montserrat"/>
              <a:ea typeface="Montserrat"/>
              <a:cs typeface="Montserrat"/>
            </a:endParaRPr>
          </a:p>
          <a:p>
            <a:pPr marL="228600" marR="0" lvl="0" indent="-228600" algn="l" rtl="0">
              <a:lnSpc>
                <a:spcPct val="100000"/>
              </a:lnSpc>
              <a:spcBef>
                <a:spcPts val="0"/>
              </a:spcBef>
              <a:spcAft>
                <a:spcPts val="0"/>
              </a:spcAft>
              <a:buClr>
                <a:srgbClr val="000000"/>
              </a:buClr>
              <a:buSzPts val="1300"/>
              <a:buFont typeface="Arial"/>
              <a:buNone/>
            </a:pPr>
            <a:endParaRPr sz="1400" b="0" i="0" u="none" strike="noStrike" cap="none">
              <a:solidFill>
                <a:srgbClr val="000000"/>
              </a:solidFill>
              <a:latin typeface="Montserrat"/>
              <a:ea typeface="Montserrat"/>
              <a:cs typeface="Montserrat"/>
            </a:endParaRPr>
          </a:p>
          <a:p>
            <a:pPr marL="228600" marR="0" lvl="0" indent="-228600" algn="l" rtl="0">
              <a:lnSpc>
                <a:spcPct val="100000"/>
              </a:lnSpc>
              <a:spcBef>
                <a:spcPts val="0"/>
              </a:spcBef>
              <a:spcAft>
                <a:spcPts val="0"/>
              </a:spcAft>
              <a:buClr>
                <a:srgbClr val="000000"/>
              </a:buClr>
              <a:buSzPts val="1300"/>
              <a:buFont typeface="Arial"/>
              <a:buNone/>
            </a:pPr>
            <a:r>
              <a:rPr lang="en-US" sz="1400" b="1">
                <a:solidFill>
                  <a:srgbClr val="E97132"/>
                </a:solidFill>
                <a:latin typeface="Montserrat"/>
                <a:sym typeface="Montserrat"/>
              </a:rPr>
              <a:t>4. </a:t>
            </a:r>
            <a:r>
              <a:rPr lang="en-US" sz="1400" b="0" i="0" u="none" strike="noStrike" cap="none">
                <a:solidFill>
                  <a:srgbClr val="000000"/>
                </a:solidFill>
                <a:latin typeface="Montserrat"/>
                <a:ea typeface="Montserrat"/>
                <a:cs typeface="Montserrat"/>
                <a:sym typeface="Montserrat"/>
              </a:rPr>
              <a:t>Gasses, liquids, and solids (minerals) are separated by lowering the pressure and temperature</a:t>
            </a:r>
            <a:endParaRPr lang="en-US" sz="1400" b="0" i="0" u="none" strike="noStrike" cap="none">
              <a:solidFill>
                <a:srgbClr val="000000"/>
              </a:solidFill>
              <a:latin typeface="Montserrat"/>
              <a:ea typeface="Montserrat"/>
              <a:cs typeface="Montserrat"/>
            </a:endParaRPr>
          </a:p>
          <a:p>
            <a:pPr marL="228600" marR="0" lvl="0" indent="-228600" algn="l" rtl="0">
              <a:lnSpc>
                <a:spcPct val="100000"/>
              </a:lnSpc>
              <a:spcBef>
                <a:spcPts val="0"/>
              </a:spcBef>
              <a:spcAft>
                <a:spcPts val="0"/>
              </a:spcAft>
              <a:buClr>
                <a:srgbClr val="000000"/>
              </a:buClr>
              <a:buSzPts val="1300"/>
              <a:buFont typeface="Arial"/>
              <a:buNone/>
            </a:pPr>
            <a:endParaRPr sz="1400" b="0" i="0" u="none" strike="noStrike" cap="none">
              <a:solidFill>
                <a:srgbClr val="000000"/>
              </a:solidFill>
              <a:latin typeface="Montserrat"/>
              <a:ea typeface="Montserrat"/>
              <a:cs typeface="Montserrat"/>
            </a:endParaRPr>
          </a:p>
          <a:p>
            <a:pPr marL="228600" marR="0" lvl="0" indent="-228600" algn="l" rtl="0">
              <a:lnSpc>
                <a:spcPct val="100000"/>
              </a:lnSpc>
              <a:spcBef>
                <a:spcPts val="0"/>
              </a:spcBef>
              <a:spcAft>
                <a:spcPts val="0"/>
              </a:spcAft>
              <a:buClr>
                <a:srgbClr val="000000"/>
              </a:buClr>
              <a:buSzPts val="1300"/>
              <a:buFont typeface="Arial"/>
              <a:buNone/>
            </a:pPr>
            <a:r>
              <a:rPr lang="en-US" sz="1400" b="1">
                <a:solidFill>
                  <a:srgbClr val="E97132"/>
                </a:solidFill>
                <a:latin typeface="Montserrat"/>
                <a:sym typeface="Montserrat"/>
              </a:rPr>
              <a:t>5.</a:t>
            </a:r>
            <a:r>
              <a:rPr lang="en-US" sz="1400" b="1">
                <a:solidFill>
                  <a:srgbClr val="000000"/>
                </a:solidFill>
                <a:latin typeface="Montserrat"/>
                <a:sym typeface="Montserrat"/>
              </a:rPr>
              <a:t> </a:t>
            </a:r>
            <a:r>
              <a:rPr lang="en-US" sz="1400" b="0" i="0" u="none" strike="noStrike" cap="none">
                <a:solidFill>
                  <a:srgbClr val="000000"/>
                </a:solidFill>
                <a:latin typeface="Montserrat"/>
                <a:ea typeface="Montserrat"/>
                <a:cs typeface="Montserrat"/>
                <a:sym typeface="Montserrat"/>
              </a:rPr>
              <a:t>Heat is recycled to the front of the process, enabling economic operation amidst higher operating temperatures</a:t>
            </a:r>
            <a:endParaRPr sz="1400" b="0" i="0" u="none" strike="noStrike" cap="none">
              <a:solidFill>
                <a:srgbClr val="000000"/>
              </a:solidFill>
              <a:latin typeface="Montserrat"/>
              <a:ea typeface="Montserrat"/>
              <a:cs typeface="Montserrat"/>
              <a:sym typeface="Montserrat"/>
            </a:endParaRPr>
          </a:p>
        </p:txBody>
      </p:sp>
    </p:spTree>
    <p:extLst>
      <p:ext uri="{BB962C8B-B14F-4D97-AF65-F5344CB8AC3E}">
        <p14:creationId xmlns:p14="http://schemas.microsoft.com/office/powerpoint/2010/main" val="1900464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A673E-012F-A3CD-7220-EFF92383E636}"/>
              </a:ext>
            </a:extLst>
          </p:cNvPr>
          <p:cNvSpPr>
            <a:spLocks noGrp="1"/>
          </p:cNvSpPr>
          <p:nvPr>
            <p:ph type="title"/>
          </p:nvPr>
        </p:nvSpPr>
        <p:spPr>
          <a:xfrm>
            <a:off x="647700" y="364928"/>
            <a:ext cx="10515600" cy="749497"/>
          </a:xfrm>
        </p:spPr>
        <p:txBody>
          <a:bodyPr/>
          <a:lstStyle/>
          <a:p>
            <a:r>
              <a:rPr lang="en-US" sz="3600" b="1">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rPr>
              <a:t>What is an emerging contaminant?</a:t>
            </a:r>
            <a:endParaRPr lang="en-US" sz="3600" b="1">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2">
            <a:extLst>
              <a:ext uri="{FF2B5EF4-FFF2-40B4-BE49-F238E27FC236}">
                <a16:creationId xmlns:a16="http://schemas.microsoft.com/office/drawing/2014/main" id="{E84D846D-AACC-C069-3F2D-993A7935EFEB}"/>
              </a:ext>
            </a:extLst>
          </p:cNvPr>
          <p:cNvSpPr txBox="1">
            <a:spLocks noGrp="1"/>
          </p:cNvSpPr>
          <p:nvPr>
            <p:ph idx="1"/>
          </p:nvPr>
        </p:nvSpPr>
        <p:spPr>
          <a:xfrm>
            <a:off x="647701" y="1114425"/>
            <a:ext cx="6515100" cy="464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06390" algn="l" rtl="0" eaLnBrk="1" hangingPunct="1">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Poppins"/>
                <a:ea typeface="Poppins"/>
                <a:cs typeface="Poppins"/>
                <a:sym typeface="Poppins"/>
              </a:defRPr>
            </a:lvl1pPr>
            <a:lvl2pPr marL="1219170" marR="0" lvl="1" indent="-406390" algn="l" rtl="0" eaLnBrk="1" hangingPunct="1">
              <a:lnSpc>
                <a:spcPct val="100000"/>
              </a:lnSpc>
              <a:spcBef>
                <a:spcPts val="1600"/>
              </a:spcBef>
              <a:spcAft>
                <a:spcPts val="0"/>
              </a:spcAft>
              <a:buClr>
                <a:schemeClr val="dk1"/>
              </a:buClr>
              <a:buSzPts val="1200"/>
              <a:buFont typeface="Nunito Light"/>
              <a:buChar char="○"/>
              <a:defRPr sz="1200" b="0" i="0" u="none" strike="noStrike" cap="none">
                <a:solidFill>
                  <a:schemeClr val="dk1"/>
                </a:solidFill>
                <a:latin typeface="Poppins"/>
                <a:ea typeface="Poppins"/>
                <a:cs typeface="Poppins"/>
                <a:sym typeface="Poppins"/>
              </a:defRPr>
            </a:lvl2pPr>
            <a:lvl3pPr marL="1828754" marR="0" lvl="2" indent="-406390" algn="l" rtl="0" eaLnBrk="1" hangingPunct="1">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Poppins"/>
                <a:ea typeface="Poppins"/>
                <a:cs typeface="Poppins"/>
                <a:sym typeface="Poppins"/>
              </a:defRPr>
            </a:lvl3pPr>
            <a:lvl4pPr marL="2438339" marR="0" lvl="3" indent="-406390" algn="l" rtl="0" eaLnBrk="1" hangingPunct="1">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Poppins"/>
                <a:ea typeface="Poppins"/>
                <a:cs typeface="Poppins"/>
                <a:sym typeface="Poppins"/>
              </a:defRPr>
            </a:lvl4pPr>
            <a:lvl5pPr marL="3047924" marR="0" lvl="4" indent="-406390" algn="l" rtl="0" eaLnBrk="1" hangingPunct="1">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Poppins"/>
                <a:ea typeface="Poppins"/>
                <a:cs typeface="Poppins"/>
                <a:sym typeface="Poppins"/>
              </a:defRPr>
            </a:lvl5pPr>
            <a:lvl6pPr marL="3657509" marR="0" lvl="5" indent="-406390" algn="l" rtl="0" eaLnBrk="1" hangingPunct="1">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Poppins"/>
                <a:ea typeface="Poppins"/>
                <a:cs typeface="Poppins"/>
                <a:sym typeface="Poppins"/>
              </a:defRPr>
            </a:lvl6pPr>
            <a:lvl7pPr marL="4267093" marR="0" lvl="6" indent="-406390" algn="l" rtl="0" eaLnBrk="1" hangingPunct="1">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Poppins"/>
                <a:ea typeface="Poppins"/>
                <a:cs typeface="Poppins"/>
                <a:sym typeface="Poppins"/>
              </a:defRPr>
            </a:lvl7pPr>
            <a:lvl8pPr marL="4876678" marR="0" lvl="7" indent="-406390" algn="l" rtl="0" eaLnBrk="1" hangingPunct="1">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Poppins"/>
                <a:ea typeface="Poppins"/>
                <a:cs typeface="Poppins"/>
                <a:sym typeface="Poppins"/>
              </a:defRPr>
            </a:lvl8pPr>
            <a:lvl9pPr marL="5486263" marR="0" lvl="8" indent="-406390" algn="l" rtl="0" eaLnBrk="1" hangingPunct="1">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Poppins"/>
                <a:ea typeface="Poppins"/>
                <a:cs typeface="Poppins"/>
                <a:sym typeface="Poppins"/>
              </a:defRPr>
            </a:lvl9pPr>
          </a:lstStyle>
          <a:p>
            <a:pPr marL="203200" indent="0">
              <a:spcAft>
                <a:spcPts val="600"/>
              </a:spcAft>
              <a:buSzPct val="100000"/>
              <a:buNone/>
            </a:pPr>
            <a:r>
              <a:rPr lang="en-US" sz="2000" kern="0" dirty="0">
                <a:latin typeface="+mn-lt"/>
                <a:ea typeface="Tahoma" panose="020B0604030504040204" pitchFamily="34" charset="0"/>
                <a:cs typeface="Tahoma" panose="020B0604030504040204" pitchFamily="34" charset="0"/>
              </a:rPr>
              <a:t>Clean Water SRF EC Examples</a:t>
            </a:r>
          </a:p>
          <a:p>
            <a:pPr marL="422290" lvl="3" indent="-404813" fontAlgn="base">
              <a:buSzPct val="100000"/>
            </a:pPr>
            <a:r>
              <a:rPr lang="en-US" sz="2000" dirty="0">
                <a:latin typeface="+mn-lt"/>
                <a:ea typeface="Tahoma" panose="020B0604030504040204" pitchFamily="34" charset="0"/>
                <a:cs typeface="Tahoma" panose="020B0604030504040204" pitchFamily="34" charset="0"/>
              </a:rPr>
              <a:t>Per- and polyfluoroalkyl substances (PFAS)</a:t>
            </a:r>
          </a:p>
          <a:p>
            <a:pPr marL="422290" lvl="3" indent="-404813" fontAlgn="base">
              <a:buSzPct val="100000"/>
            </a:pPr>
            <a:r>
              <a:rPr lang="en-US" sz="2000" dirty="0">
                <a:latin typeface="+mn-lt"/>
                <a:ea typeface="Tahoma" panose="020B0604030504040204" pitchFamily="34" charset="0"/>
                <a:cs typeface="Tahoma" panose="020B0604030504040204" pitchFamily="34" charset="0"/>
              </a:rPr>
              <a:t>Antimicrobial resistant bacteria</a:t>
            </a:r>
          </a:p>
          <a:p>
            <a:pPr marL="422290" lvl="3" indent="-404813" fontAlgn="base">
              <a:buSzPct val="100000"/>
            </a:pPr>
            <a:r>
              <a:rPr lang="en-US" sz="2000" dirty="0">
                <a:latin typeface="+mn-lt"/>
                <a:ea typeface="Tahoma" panose="020B0604030504040204" pitchFamily="34" charset="0"/>
                <a:cs typeface="Tahoma" panose="020B0604030504040204" pitchFamily="34" charset="0"/>
              </a:rPr>
              <a:t>6PPD-quinone (from tires)</a:t>
            </a:r>
          </a:p>
          <a:p>
            <a:pPr marL="422290" lvl="3" indent="-404813" fontAlgn="base">
              <a:buSzPct val="100000"/>
            </a:pPr>
            <a:r>
              <a:rPr lang="en-US" sz="2000" dirty="0">
                <a:latin typeface="+mn-lt"/>
                <a:ea typeface="Tahoma" panose="020B0604030504040204" pitchFamily="34" charset="0"/>
                <a:cs typeface="Tahoma" panose="020B0604030504040204" pitchFamily="34" charset="0"/>
              </a:rPr>
              <a:t>Microplastics</a:t>
            </a:r>
          </a:p>
          <a:p>
            <a:pPr marL="422290" lvl="3" indent="-404813" fontAlgn="base">
              <a:buSzPct val="100000"/>
            </a:pPr>
            <a:r>
              <a:rPr lang="en-US" sz="2000" dirty="0">
                <a:latin typeface="+mn-lt"/>
                <a:ea typeface="Tahoma" panose="020B0604030504040204" pitchFamily="34" charset="0"/>
                <a:cs typeface="Tahoma" panose="020B0604030504040204" pitchFamily="34" charset="0"/>
              </a:rPr>
              <a:t>Pharmaceuticals and personal care products (PPCPs)</a:t>
            </a:r>
          </a:p>
          <a:p>
            <a:pPr marL="798512" lvl="4" indent="-171450" fontAlgn="base">
              <a:spcAft>
                <a:spcPts val="600"/>
              </a:spcAft>
              <a:buSzPct val="100000"/>
            </a:pPr>
            <a:endParaRPr lang="en-US" sz="900" dirty="0">
              <a:latin typeface="+mn-lt"/>
              <a:ea typeface="Tahoma" panose="020B0604030504040204" pitchFamily="34" charset="0"/>
              <a:cs typeface="Tahoma" panose="020B0604030504040204" pitchFamily="34" charset="0"/>
            </a:endParaRPr>
          </a:p>
          <a:p>
            <a:pPr marL="17477" lvl="3" indent="0" fontAlgn="base">
              <a:spcAft>
                <a:spcPts val="600"/>
              </a:spcAft>
              <a:buSzPct val="100000"/>
              <a:buNone/>
            </a:pPr>
            <a:r>
              <a:rPr lang="en-US" sz="2000" dirty="0">
                <a:latin typeface="+mn-lt"/>
                <a:ea typeface="Tahoma" panose="020B0604030504040204" pitchFamily="34" charset="0"/>
                <a:cs typeface="Tahoma" panose="020B0604030504040204" pitchFamily="34" charset="0"/>
              </a:rPr>
              <a:t>Contaminants with </a:t>
            </a:r>
            <a:r>
              <a:rPr lang="en-US" sz="2000" dirty="0">
                <a:solidFill>
                  <a:srgbClr val="0070C0"/>
                </a:solidFill>
                <a:latin typeface="+mn-lt"/>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water quality criteria</a:t>
            </a:r>
            <a:r>
              <a:rPr lang="en-US" sz="2000" dirty="0">
                <a:solidFill>
                  <a:srgbClr val="0070C0"/>
                </a:solidFill>
                <a:latin typeface="+mn-lt"/>
                <a:ea typeface="Tahoma" panose="020B0604030504040204" pitchFamily="34" charset="0"/>
                <a:cs typeface="Tahoma" panose="020B0604030504040204" pitchFamily="34" charset="0"/>
              </a:rPr>
              <a:t> </a:t>
            </a:r>
            <a:r>
              <a:rPr lang="en-US" sz="2000" dirty="0">
                <a:latin typeface="+mn-lt"/>
                <a:ea typeface="Tahoma" panose="020B0604030504040204" pitchFamily="34" charset="0"/>
                <a:cs typeface="Tahoma" panose="020B0604030504040204" pitchFamily="34" charset="0"/>
              </a:rPr>
              <a:t>recommendations published by EPA under CWA Section 304(a), except for PFAS, </a:t>
            </a:r>
            <a:r>
              <a:rPr lang="en-US" sz="2000" b="1" u="sng" dirty="0">
                <a:latin typeface="+mn-lt"/>
                <a:ea typeface="Tahoma" panose="020B0604030504040204" pitchFamily="34" charset="0"/>
                <a:cs typeface="Tahoma" panose="020B0604030504040204" pitchFamily="34" charset="0"/>
              </a:rPr>
              <a:t>are not</a:t>
            </a:r>
            <a:r>
              <a:rPr lang="en-US" sz="2000" dirty="0">
                <a:latin typeface="+mn-lt"/>
                <a:ea typeface="Tahoma" panose="020B0604030504040204" pitchFamily="34" charset="0"/>
                <a:cs typeface="Tahoma" panose="020B0604030504040204" pitchFamily="34" charset="0"/>
              </a:rPr>
              <a:t> considered emerging contaminants</a:t>
            </a:r>
          </a:p>
          <a:p>
            <a:pPr marL="188927" lvl="3" indent="-171450" fontAlgn="base">
              <a:spcAft>
                <a:spcPts val="600"/>
              </a:spcAft>
              <a:buSzPct val="100000"/>
            </a:pPr>
            <a:endParaRPr lang="en-US" sz="500" dirty="0">
              <a:latin typeface="+mn-lt"/>
              <a:ea typeface="Tahoma" panose="020B0604030504040204" pitchFamily="34" charset="0"/>
              <a:cs typeface="Tahoma" panose="020B0604030504040204" pitchFamily="34" charset="0"/>
            </a:endParaRPr>
          </a:p>
          <a:p>
            <a:pPr marL="17477" lvl="3" indent="0" fontAlgn="base">
              <a:spcAft>
                <a:spcPts val="600"/>
              </a:spcAft>
              <a:buSzPct val="100000"/>
              <a:buNone/>
            </a:pPr>
            <a:r>
              <a:rPr lang="en-US" sz="2000" b="1" u="sng" dirty="0">
                <a:latin typeface="+mn-lt"/>
                <a:ea typeface="Tahoma" panose="020B0604030504040204" pitchFamily="34" charset="0"/>
                <a:cs typeface="Tahoma" panose="020B0604030504040204" pitchFamily="34" charset="0"/>
              </a:rPr>
              <a:t>Separate</a:t>
            </a:r>
            <a:r>
              <a:rPr lang="en-US" sz="2000" dirty="0">
                <a:latin typeface="+mn-lt"/>
                <a:ea typeface="Tahoma" panose="020B0604030504040204" pitchFamily="34" charset="0"/>
                <a:cs typeface="Tahoma" panose="020B0604030504040204" pitchFamily="34" charset="0"/>
              </a:rPr>
              <a:t> definition for Drinking Water SRF emerging contaminants</a:t>
            </a:r>
          </a:p>
          <a:p>
            <a:pPr marL="422290" lvl="3" indent="-404813" fontAlgn="base">
              <a:buSzPct val="100000"/>
              <a:buBlip>
                <a:blip r:embed="rId4">
                  <a:extLst>
                    <a:ext uri="{96DAC541-7B7A-43D3-8B79-37D633B846F1}">
                      <asvg:svgBlip xmlns:asvg="http://schemas.microsoft.com/office/drawing/2016/SVG/main" r:embed="rId5"/>
                    </a:ext>
                  </a:extLst>
                </a:blip>
              </a:buBlip>
            </a:pPr>
            <a:endParaRPr lang="en-US" sz="1800" dirty="0"/>
          </a:p>
          <a:p>
            <a:pPr marL="1218550" lvl="1" indent="-405765">
              <a:spcAft>
                <a:spcPts val="600"/>
              </a:spcAft>
              <a:buSzPct val="100000"/>
              <a:buBlip>
                <a:blip r:embed="rId4">
                  <a:extLst>
                    <a:ext uri="{96DAC541-7B7A-43D3-8B79-37D633B846F1}">
                      <asvg:svgBlip xmlns:asvg="http://schemas.microsoft.com/office/drawing/2016/SVG/main" r:embed="rId5"/>
                    </a:ext>
                  </a:extLst>
                </a:blip>
              </a:buBlip>
            </a:pPr>
            <a:endParaRPr lang="en-US" sz="2800" b="1" kern="0" dirty="0">
              <a:solidFill>
                <a:srgbClr val="45818E"/>
              </a:solidFill>
            </a:endParaRPr>
          </a:p>
          <a:p>
            <a:pPr marL="202565" indent="0">
              <a:buSzPct val="100000"/>
              <a:buFont typeface="Nunito Light"/>
              <a:buNone/>
            </a:pPr>
            <a:endParaRPr lang="en-US" sz="2400" kern="0" dirty="0"/>
          </a:p>
        </p:txBody>
      </p:sp>
      <p:sp>
        <p:nvSpPr>
          <p:cNvPr id="5" name="Content Placeholder 4">
            <a:extLst>
              <a:ext uri="{FF2B5EF4-FFF2-40B4-BE49-F238E27FC236}">
                <a16:creationId xmlns:a16="http://schemas.microsoft.com/office/drawing/2014/main" id="{8076B449-442B-9BF9-0B55-7090B42292A7}"/>
              </a:ext>
            </a:extLst>
          </p:cNvPr>
          <p:cNvSpPr txBox="1">
            <a:spLocks/>
          </p:cNvSpPr>
          <p:nvPr/>
        </p:nvSpPr>
        <p:spPr>
          <a:xfrm>
            <a:off x="7485250" y="1403269"/>
            <a:ext cx="4375443" cy="20257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75000"/>
                </a:schemeClr>
              </a:buClr>
              <a:buFont typeface="Arial" panose="020B0604020202020204" pitchFamily="34" charset="0"/>
              <a:buChar char="•"/>
              <a:defRPr sz="2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18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chemeClr val="tx2">
                    <a:lumMod val="10000"/>
                  </a:schemeClr>
                </a:solidFill>
              </a:rPr>
              <a:t>CWSRF EC Definition</a:t>
            </a:r>
            <a:r>
              <a:rPr lang="en-US" sz="1200" dirty="0">
                <a:solidFill>
                  <a:schemeClr val="tx2">
                    <a:lumMod val="10000"/>
                  </a:schemeClr>
                </a:solidFill>
              </a:rPr>
              <a:t>: Substance or microorganism, including manufactured or naturally occurring physical, chemical, biological, radiological, or nuclear material, which is known or anticipated in the environment, which may pose newly identified or re-emerging risks to human health, aquatic life, or the environment. </a:t>
            </a:r>
          </a:p>
          <a:p>
            <a:pPr marL="0" indent="0">
              <a:buNone/>
            </a:pPr>
            <a:r>
              <a:rPr lang="en-US" sz="1200" b="1" dirty="0">
                <a:solidFill>
                  <a:schemeClr val="tx2">
                    <a:lumMod val="10000"/>
                  </a:schemeClr>
                </a:solidFill>
                <a:ea typeface="Calibri" panose="020F0502020204030204" pitchFamily="34" charset="0"/>
              </a:rPr>
              <a:t>See Appendix B of EPA’s March 2022 memo for more detail: </a:t>
            </a:r>
            <a:r>
              <a:rPr lang="en-US" sz="1200" dirty="0">
                <a:solidFill>
                  <a:srgbClr val="0070C0"/>
                </a:solidFill>
                <a:ea typeface="Calibri" panose="020F0502020204030204" pitchFamily="34" charset="0"/>
                <a:hlinkClick r:id="rId6">
                  <a:extLst>
                    <a:ext uri="{A12FA001-AC4F-418D-AE19-62706E023703}">
                      <ahyp:hlinkClr xmlns:ahyp="http://schemas.microsoft.com/office/drawing/2018/hyperlinkcolor" val="tx"/>
                    </a:ext>
                  </a:extLst>
                </a:hlinkClick>
              </a:rPr>
              <a:t>https://www.epa.gov/system/files/documents/2022-03/combined_srf-implementation-memo_final_03.2022.pdf</a:t>
            </a:r>
            <a:r>
              <a:rPr lang="en-US" sz="1200" dirty="0">
                <a:solidFill>
                  <a:srgbClr val="0070C0"/>
                </a:solidFill>
                <a:ea typeface="Calibri" panose="020F0502020204030204" pitchFamily="34" charset="0"/>
              </a:rPr>
              <a:t>  </a:t>
            </a:r>
            <a:endParaRPr lang="en-US" sz="1200" dirty="0">
              <a:solidFill>
                <a:srgbClr val="0070C0"/>
              </a:solidFill>
            </a:endParaRPr>
          </a:p>
        </p:txBody>
      </p:sp>
      <p:pic>
        <p:nvPicPr>
          <p:cNvPr id="6" name="Picture 5">
            <a:extLst>
              <a:ext uri="{FF2B5EF4-FFF2-40B4-BE49-F238E27FC236}">
                <a16:creationId xmlns:a16="http://schemas.microsoft.com/office/drawing/2014/main" id="{64332C54-064D-F0C1-C03B-93D73F38F0A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485250" y="2969346"/>
            <a:ext cx="4265621" cy="2840904"/>
          </a:xfrm>
          <a:prstGeom prst="rect">
            <a:avLst/>
          </a:prstGeom>
        </p:spPr>
      </p:pic>
    </p:spTree>
    <p:extLst>
      <p:ext uri="{BB962C8B-B14F-4D97-AF65-F5344CB8AC3E}">
        <p14:creationId xmlns:p14="http://schemas.microsoft.com/office/powerpoint/2010/main" val="1834126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C2AC9-7D8A-C67C-9923-1924DB55BD4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7351212-2979-AF8E-B5B4-26E05BE68892}"/>
              </a:ext>
            </a:extLst>
          </p:cNvPr>
          <p:cNvPicPr>
            <a:picLocks noChangeAspect="1"/>
          </p:cNvPicPr>
          <p:nvPr/>
        </p:nvPicPr>
        <p:blipFill>
          <a:blip r:embed="rId3"/>
          <a:stretch>
            <a:fillRect/>
          </a:stretch>
        </p:blipFill>
        <p:spPr>
          <a:xfrm>
            <a:off x="10174501" y="4355818"/>
            <a:ext cx="1816790" cy="1325563"/>
          </a:xfrm>
          <a:prstGeom prst="rect">
            <a:avLst/>
          </a:prstGeom>
        </p:spPr>
      </p:pic>
      <p:sp>
        <p:nvSpPr>
          <p:cNvPr id="2" name="Title 1">
            <a:extLst>
              <a:ext uri="{FF2B5EF4-FFF2-40B4-BE49-F238E27FC236}">
                <a16:creationId xmlns:a16="http://schemas.microsoft.com/office/drawing/2014/main" id="{EA9F1B6D-0495-1583-50A3-3B5B9AB06FF9}"/>
              </a:ext>
            </a:extLst>
          </p:cNvPr>
          <p:cNvSpPr>
            <a:spLocks noGrp="1"/>
          </p:cNvSpPr>
          <p:nvPr>
            <p:ph type="title"/>
          </p:nvPr>
        </p:nvSpPr>
        <p:spPr>
          <a:xfrm>
            <a:off x="700087" y="142876"/>
            <a:ext cx="10791825" cy="1033744"/>
          </a:xfrm>
        </p:spPr>
        <p:txBody>
          <a:bodyPr>
            <a:normAutofit/>
          </a:bodyPr>
          <a:lstStyle/>
          <a:p>
            <a:r>
              <a:rPr lang="en-US" sz="3600" b="1">
                <a:latin typeface="Tahoma" panose="020B0604030504040204" pitchFamily="34" charset="0"/>
                <a:ea typeface="Tahoma" panose="020B0604030504040204" pitchFamily="34" charset="0"/>
                <a:cs typeface="Tahoma" panose="020B0604030504040204" pitchFamily="34" charset="0"/>
              </a:rPr>
              <a:t>Clean Water Emerging Contaminants Funds</a:t>
            </a:r>
            <a:endParaRPr lang="en-US" sz="360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61E3EB87-40E5-A9F6-14D6-0BAEB886F68E}"/>
              </a:ext>
            </a:extLst>
          </p:cNvPr>
          <p:cNvSpPr>
            <a:spLocks noGrp="1"/>
          </p:cNvSpPr>
          <p:nvPr>
            <p:ph idx="1"/>
          </p:nvPr>
        </p:nvSpPr>
        <p:spPr>
          <a:xfrm>
            <a:off x="804861" y="1049154"/>
            <a:ext cx="11111835" cy="4799195"/>
          </a:xfrm>
        </p:spPr>
        <p:txBody>
          <a:bodyPr>
            <a:normAutofit fontScale="25000" lnSpcReduction="20000"/>
          </a:bodyPr>
          <a:lstStyle/>
          <a:p>
            <a:pPr marL="0" indent="0">
              <a:buNone/>
            </a:pPr>
            <a:endParaRPr lang="en-US" sz="300" dirty="0"/>
          </a:p>
          <a:p>
            <a:r>
              <a:rPr lang="en-US" sz="7500" dirty="0">
                <a:latin typeface="Calibri  "/>
                <a:ea typeface="Tahoma" panose="020B0604030504040204" pitchFamily="34" charset="0"/>
                <a:cs typeface="Tahoma" panose="020B0604030504040204" pitchFamily="34" charset="0"/>
              </a:rPr>
              <a:t>The Bipartisan Infrastructure Law (BIL) provides funding </a:t>
            </a:r>
            <a:r>
              <a:rPr lang="en-US" sz="7500" b="1" dirty="0">
                <a:latin typeface="Calibri  "/>
                <a:ea typeface="Tahoma" panose="020B0604030504040204" pitchFamily="34" charset="0"/>
                <a:cs typeface="Tahoma" panose="020B0604030504040204" pitchFamily="34" charset="0"/>
              </a:rPr>
              <a:t>over five years (FFY 2022 – 2026) </a:t>
            </a:r>
            <a:r>
              <a:rPr lang="en-US" sz="7500" dirty="0">
                <a:latin typeface="Calibri  "/>
                <a:ea typeface="Tahoma" panose="020B0604030504040204" pitchFamily="34" charset="0"/>
                <a:cs typeface="Tahoma" panose="020B0604030504040204" pitchFamily="34" charset="0"/>
              </a:rPr>
              <a:t>specifically to address ECs in wastewater, stormwater, and nonpoint source pollution.</a:t>
            </a:r>
          </a:p>
          <a:p>
            <a:pPr marL="0" indent="0">
              <a:buNone/>
            </a:pPr>
            <a:endParaRPr lang="en-US" sz="7500" dirty="0">
              <a:latin typeface="Calibri  "/>
              <a:ea typeface="Tahoma" panose="020B0604030504040204" pitchFamily="34" charset="0"/>
              <a:cs typeface="Tahoma" panose="020B0604030504040204" pitchFamily="34" charset="0"/>
            </a:endParaRPr>
          </a:p>
          <a:p>
            <a:pPr lvl="1">
              <a:spcAft>
                <a:spcPts val="600"/>
              </a:spcAft>
              <a:buSzPct val="100000"/>
            </a:pPr>
            <a:r>
              <a:rPr lang="en-US" sz="7500" b="1" dirty="0">
                <a:solidFill>
                  <a:srgbClr val="0054A6"/>
                </a:solidFill>
                <a:latin typeface="Calibri  "/>
                <a:ea typeface="Tahoma" panose="020B0604030504040204" pitchFamily="34" charset="0"/>
                <a:cs typeface="Tahoma" panose="020B0604030504040204" pitchFamily="34" charset="0"/>
              </a:rPr>
              <a:t>$1 billion</a:t>
            </a:r>
            <a:r>
              <a:rPr lang="en-US" sz="7500" dirty="0">
                <a:latin typeface="Calibri  "/>
                <a:ea typeface="Tahoma" panose="020B0604030504040204" pitchFamily="34" charset="0"/>
                <a:cs typeface="Tahoma" panose="020B0604030504040204" pitchFamily="34" charset="0"/>
              </a:rPr>
              <a:t> in Clean Water SRF funding</a:t>
            </a:r>
          </a:p>
          <a:p>
            <a:pPr lvl="2">
              <a:spcAft>
                <a:spcPts val="600"/>
              </a:spcAft>
              <a:buSzPct val="100000"/>
            </a:pPr>
            <a:r>
              <a:rPr lang="en-US" sz="7500" b="1" dirty="0">
                <a:solidFill>
                  <a:srgbClr val="0054A6"/>
                </a:solidFill>
                <a:latin typeface="Calibri  "/>
                <a:ea typeface="Tahoma" panose="020B0604030504040204" pitchFamily="34" charset="0"/>
                <a:cs typeface="Tahoma" panose="020B0604030504040204" pitchFamily="34" charset="0"/>
              </a:rPr>
              <a:t>$775 million </a:t>
            </a:r>
            <a:r>
              <a:rPr lang="en-US" sz="7500" dirty="0">
                <a:latin typeface="Calibri  "/>
                <a:ea typeface="Tahoma" panose="020B0604030504040204" pitchFamily="34" charset="0"/>
                <a:cs typeface="Tahoma" panose="020B0604030504040204" pitchFamily="34" charset="0"/>
              </a:rPr>
              <a:t>has been allotted through FFY2025.</a:t>
            </a:r>
          </a:p>
          <a:p>
            <a:pPr lvl="2">
              <a:spcAft>
                <a:spcPts val="600"/>
              </a:spcAft>
              <a:buSzPct val="100000"/>
            </a:pPr>
            <a:r>
              <a:rPr lang="en-US" sz="7500" b="1" dirty="0">
                <a:solidFill>
                  <a:srgbClr val="0054A6"/>
                </a:solidFill>
                <a:latin typeface="Calibri  "/>
                <a:ea typeface="Tahoma" panose="020B0604030504040204" pitchFamily="34" charset="0"/>
                <a:cs typeface="Tahoma" panose="020B0604030504040204" pitchFamily="34" charset="0"/>
              </a:rPr>
              <a:t>$225 million </a:t>
            </a:r>
            <a:r>
              <a:rPr lang="en-US" sz="7500" dirty="0">
                <a:latin typeface="Calibri  "/>
                <a:ea typeface="Tahoma" panose="020B0604030504040204" pitchFamily="34" charset="0"/>
                <a:cs typeface="Tahoma" panose="020B0604030504040204" pitchFamily="34" charset="0"/>
              </a:rPr>
              <a:t>will be allotted in FFY2026.</a:t>
            </a:r>
          </a:p>
          <a:p>
            <a:pPr lvl="1">
              <a:spcAft>
                <a:spcPts val="600"/>
              </a:spcAft>
              <a:buSzPct val="100000"/>
            </a:pPr>
            <a:endParaRPr lang="en-US" sz="7500" dirty="0">
              <a:latin typeface="Calibri  "/>
              <a:ea typeface="Tahoma" panose="020B0604030504040204" pitchFamily="34" charset="0"/>
              <a:cs typeface="Tahoma" panose="020B0604030504040204" pitchFamily="34" charset="0"/>
            </a:endParaRPr>
          </a:p>
          <a:p>
            <a:pPr lvl="1">
              <a:spcAft>
                <a:spcPts val="600"/>
              </a:spcAft>
              <a:buSzPct val="100000"/>
            </a:pPr>
            <a:r>
              <a:rPr lang="en-US" sz="7500" b="1" dirty="0">
                <a:solidFill>
                  <a:srgbClr val="0054A6"/>
                </a:solidFill>
                <a:latin typeface="Calibri  "/>
                <a:ea typeface="Tahoma" panose="020B0604030504040204" pitchFamily="34" charset="0"/>
                <a:cs typeface="Tahoma" panose="020B0604030504040204" pitchFamily="34" charset="0"/>
              </a:rPr>
              <a:t>$20 million </a:t>
            </a:r>
            <a:r>
              <a:rPr lang="en-US" sz="7500" dirty="0">
                <a:latin typeface="Calibri  "/>
                <a:ea typeface="Tahoma" panose="020B0604030504040204" pitchFamily="34" charset="0"/>
                <a:cs typeface="Tahoma" panose="020B0604030504040204" pitchFamily="34" charset="0"/>
              </a:rPr>
              <a:t>in Clean Water Indian Set-Aside (CWISA) funding for federally recognized Tribes</a:t>
            </a:r>
          </a:p>
          <a:p>
            <a:pPr lvl="2">
              <a:spcAft>
                <a:spcPts val="600"/>
              </a:spcAft>
              <a:buSzPct val="100000"/>
            </a:pPr>
            <a:r>
              <a:rPr lang="en-US" sz="7500" b="1" dirty="0">
                <a:solidFill>
                  <a:srgbClr val="0054A6"/>
                </a:solidFill>
                <a:latin typeface="Calibri  "/>
                <a:ea typeface="Tahoma" panose="020B0604030504040204" pitchFamily="34" charset="0"/>
                <a:cs typeface="Tahoma" panose="020B0604030504040204" pitchFamily="34" charset="0"/>
              </a:rPr>
              <a:t>$11 million </a:t>
            </a:r>
            <a:r>
              <a:rPr lang="en-US" sz="7500" dirty="0">
                <a:latin typeface="Calibri  "/>
                <a:ea typeface="Tahoma" panose="020B0604030504040204" pitchFamily="34" charset="0"/>
                <a:cs typeface="Tahoma" panose="020B0604030504040204" pitchFamily="34" charset="0"/>
              </a:rPr>
              <a:t>has been allotted through FFY2024.</a:t>
            </a:r>
          </a:p>
          <a:p>
            <a:pPr lvl="2">
              <a:spcAft>
                <a:spcPts val="600"/>
              </a:spcAft>
              <a:buSzPct val="100000"/>
            </a:pPr>
            <a:r>
              <a:rPr lang="en-US" sz="7500" b="1" dirty="0">
                <a:solidFill>
                  <a:srgbClr val="0054A6"/>
                </a:solidFill>
                <a:latin typeface="Calibri  "/>
                <a:ea typeface="Tahoma" panose="020B0604030504040204" pitchFamily="34" charset="0"/>
                <a:cs typeface="Tahoma" panose="020B0604030504040204" pitchFamily="34" charset="0"/>
              </a:rPr>
              <a:t>$9 million </a:t>
            </a:r>
            <a:r>
              <a:rPr lang="en-US" sz="7500" dirty="0">
                <a:latin typeface="Calibri  "/>
                <a:ea typeface="Tahoma" panose="020B0604030504040204" pitchFamily="34" charset="0"/>
                <a:cs typeface="Tahoma" panose="020B0604030504040204" pitchFamily="34" charset="0"/>
              </a:rPr>
              <a:t>will be allotted in FFY2025 - FFY2026.</a:t>
            </a:r>
            <a:endParaRPr lang="en-US" sz="8000" dirty="0">
              <a:latin typeface="Calibri  "/>
              <a:ea typeface="Tahoma" panose="020B0604030504040204" pitchFamily="34" charset="0"/>
              <a:cs typeface="Tahoma" panose="020B0604030504040204" pitchFamily="34" charset="0"/>
            </a:endParaRPr>
          </a:p>
          <a:p>
            <a:pPr marL="0" indent="0" algn="ctr">
              <a:spcAft>
                <a:spcPts val="600"/>
              </a:spcAft>
              <a:buSzPct val="100000"/>
              <a:buNone/>
            </a:pPr>
            <a:r>
              <a:rPr lang="en-US" sz="8000" b="1" dirty="0">
                <a:solidFill>
                  <a:srgbClr val="0054A6"/>
                </a:solidFill>
                <a:latin typeface="Calibri  "/>
                <a:ea typeface="Tahoma" panose="020B0604030504040204" pitchFamily="34" charset="0"/>
                <a:cs typeface="Tahoma" panose="020B0604030504040204" pitchFamily="34" charset="0"/>
              </a:rPr>
              <a:t>Funding does not require a cost-share or match.</a:t>
            </a:r>
            <a:endParaRPr lang="en-US" sz="8000" dirty="0">
              <a:latin typeface="Calibri  "/>
              <a:ea typeface="Tahoma" panose="020B0604030504040204" pitchFamily="34" charset="0"/>
              <a:cs typeface="Tahoma" panose="020B0604030504040204" pitchFamily="34" charset="0"/>
            </a:endParaRPr>
          </a:p>
          <a:p>
            <a:pPr marL="990569" lvl="2" indent="0">
              <a:spcAft>
                <a:spcPts val="600"/>
              </a:spcAft>
              <a:buSzPct val="100000"/>
              <a:buNone/>
            </a:pPr>
            <a:endParaRPr lang="en-US" sz="6000" dirty="0">
              <a:latin typeface="Calibri  "/>
              <a:ea typeface="Tahoma" panose="020B0604030504040204" pitchFamily="34" charset="0"/>
              <a:cs typeface="Tahoma" panose="020B0604030504040204" pitchFamily="34" charset="0"/>
            </a:endParaRPr>
          </a:p>
          <a:p>
            <a:pPr marL="203195" indent="0" algn="ctr">
              <a:spcBef>
                <a:spcPts val="0"/>
              </a:spcBef>
              <a:buSzPct val="100000"/>
              <a:buNone/>
            </a:pPr>
            <a:r>
              <a:rPr lang="en-US" sz="12000" b="1" dirty="0">
                <a:solidFill>
                  <a:srgbClr val="0054A6"/>
                </a:solidFill>
                <a:latin typeface="Calibri  "/>
                <a:ea typeface="Tahoma" panose="020B0604030504040204" pitchFamily="34" charset="0"/>
                <a:cs typeface="Tahoma" panose="020B0604030504040204" pitchFamily="34" charset="0"/>
              </a:rPr>
              <a:t>All funds are awarded as </a:t>
            </a:r>
          </a:p>
          <a:p>
            <a:pPr marL="203195" indent="0" algn="ctr">
              <a:spcBef>
                <a:spcPts val="0"/>
              </a:spcBef>
              <a:buSzPct val="100000"/>
              <a:buNone/>
            </a:pPr>
            <a:r>
              <a:rPr lang="en-US" sz="12000" b="1" dirty="0">
                <a:solidFill>
                  <a:srgbClr val="0054A6"/>
                </a:solidFill>
                <a:latin typeface="Calibri  "/>
                <a:ea typeface="Tahoma" panose="020B0604030504040204" pitchFamily="34" charset="0"/>
                <a:cs typeface="Tahoma" panose="020B0604030504040204" pitchFamily="34" charset="0"/>
              </a:rPr>
              <a:t>100% forgivable loans or grants.</a:t>
            </a:r>
          </a:p>
          <a:p>
            <a:pPr marL="990569" lvl="2" indent="0">
              <a:spcAft>
                <a:spcPts val="600"/>
              </a:spcAft>
              <a:buSzPct val="100000"/>
              <a:buNone/>
            </a:pPr>
            <a:endParaRPr lang="en-US" sz="2400" dirty="0"/>
          </a:p>
          <a:p>
            <a:endParaRPr lang="en-US" dirty="0"/>
          </a:p>
        </p:txBody>
      </p:sp>
    </p:spTree>
    <p:extLst>
      <p:ext uri="{BB962C8B-B14F-4D97-AF65-F5344CB8AC3E}">
        <p14:creationId xmlns:p14="http://schemas.microsoft.com/office/powerpoint/2010/main" val="807486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A673E-012F-A3CD-7220-EFF92383E636}"/>
              </a:ext>
            </a:extLst>
          </p:cNvPr>
          <p:cNvSpPr>
            <a:spLocks noGrp="1"/>
          </p:cNvSpPr>
          <p:nvPr>
            <p:ph type="title"/>
          </p:nvPr>
        </p:nvSpPr>
        <p:spPr>
          <a:xfrm>
            <a:off x="561875" y="348733"/>
            <a:ext cx="10515600" cy="980426"/>
          </a:xfrm>
        </p:spPr>
        <p:txBody>
          <a:bodyPr>
            <a:normAutofit fontScale="90000"/>
          </a:bodyPr>
          <a:lstStyle/>
          <a:p>
            <a:br>
              <a:rPr lang="en-US" sz="3800" b="1">
                <a:solidFill>
                  <a:schemeClr val="tx1"/>
                </a:solidFill>
                <a:latin typeface="Tahoma" panose="020B0604030504040204" pitchFamily="34" charset="0"/>
                <a:ea typeface="Tahoma" panose="020B0604030504040204" pitchFamily="34" charset="0"/>
                <a:cs typeface="Tahoma" panose="020B0604030504040204" pitchFamily="34" charset="0"/>
              </a:rPr>
            </a:br>
            <a:r>
              <a:rPr lang="en-US" sz="3800" b="1">
                <a:solidFill>
                  <a:schemeClr val="tx1"/>
                </a:solidFill>
                <a:latin typeface="Tahoma" panose="020B0604030504040204" pitchFamily="34" charset="0"/>
                <a:ea typeface="Tahoma" panose="020B0604030504040204" pitchFamily="34" charset="0"/>
                <a:cs typeface="Tahoma" panose="020B0604030504040204" pitchFamily="34" charset="0"/>
              </a:rPr>
              <a:t>Clean Water SRF Emerging Contaminants Fund </a:t>
            </a:r>
            <a:br>
              <a:rPr lang="en-US" sz="3800" b="1">
                <a:solidFill>
                  <a:schemeClr val="tx1"/>
                </a:solidFill>
                <a:latin typeface="Tahoma" panose="020B0604030504040204" pitchFamily="34" charset="0"/>
                <a:ea typeface="Tahoma" panose="020B0604030504040204" pitchFamily="34" charset="0"/>
                <a:cs typeface="Tahoma" panose="020B0604030504040204" pitchFamily="34" charset="0"/>
              </a:rPr>
            </a:br>
            <a:r>
              <a:rPr lang="en-US" sz="3800">
                <a:solidFill>
                  <a:schemeClr val="tx1"/>
                </a:solidFill>
                <a:latin typeface="Tahoma" panose="020B0604030504040204" pitchFamily="34" charset="0"/>
                <a:ea typeface="Tahoma" panose="020B0604030504040204" pitchFamily="34" charset="0"/>
                <a:cs typeface="Tahoma" panose="020B0604030504040204" pitchFamily="34" charset="0"/>
              </a:rPr>
              <a:t>Project Types – FFY22 &amp; FFY23</a:t>
            </a:r>
            <a:br>
              <a:rPr lang="en-US" sz="4800" b="0">
                <a:solidFill>
                  <a:schemeClr val="tx1"/>
                </a:solidFill>
              </a:rPr>
            </a:b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571FDE0F-A659-58FE-2C64-45D0698880E0}"/>
              </a:ext>
            </a:extLst>
          </p:cNvPr>
          <p:cNvSpPr txBox="1">
            <a:spLocks/>
          </p:cNvSpPr>
          <p:nvPr/>
        </p:nvSpPr>
        <p:spPr>
          <a:xfrm>
            <a:off x="631658" y="1329159"/>
            <a:ext cx="10376034" cy="9419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3837" lvl="2" indent="0" fontAlgn="base">
              <a:buSzPct val="100000"/>
              <a:buFont typeface="Arial" panose="020B0604020202020204" pitchFamily="34" charset="0"/>
              <a:buNone/>
            </a:pPr>
            <a:r>
              <a:rPr lang="en-US" sz="2400">
                <a:ea typeface="Tahoma" panose="020B0604030504040204" pitchFamily="34" charset="0"/>
                <a:cs typeface="Tahoma" panose="020B0604030504040204" pitchFamily="34" charset="0"/>
              </a:rPr>
              <a:t>Currently, there are 146 proposed projects* across the states and Puerto Rico.</a:t>
            </a:r>
          </a:p>
          <a:p>
            <a:pPr marL="223837" lvl="2" indent="0" fontAlgn="base">
              <a:buSzPct val="100000"/>
              <a:buFont typeface="Arial" panose="020B0604020202020204" pitchFamily="34" charset="0"/>
              <a:buNone/>
            </a:pPr>
            <a:endParaRPr lang="en-US" sz="600">
              <a:ea typeface="Tahoma" panose="020B0604030504040204" pitchFamily="34" charset="0"/>
              <a:cs typeface="Tahoma" panose="020B0604030504040204" pitchFamily="34" charset="0"/>
            </a:endParaRPr>
          </a:p>
          <a:p>
            <a:pPr marL="223837" lvl="2" indent="0" fontAlgn="base">
              <a:buSzPct val="100000"/>
              <a:buFont typeface="Arial" panose="020B0604020202020204" pitchFamily="34" charset="0"/>
              <a:buNone/>
            </a:pPr>
            <a:r>
              <a:rPr lang="en-US" sz="2400">
                <a:ea typeface="Tahoma" panose="020B0604030504040204" pitchFamily="34" charset="0"/>
                <a:cs typeface="Tahoma" panose="020B0604030504040204" pitchFamily="34" charset="0"/>
              </a:rPr>
              <a:t>More than half of these projects are planning, design, and pilot projects</a:t>
            </a:r>
            <a:r>
              <a:rPr lang="en-US" sz="2400"/>
              <a:t>.</a:t>
            </a:r>
          </a:p>
          <a:p>
            <a:pPr marL="202565" indent="0" fontAlgn="base">
              <a:spcAft>
                <a:spcPts val="600"/>
              </a:spcAft>
              <a:buSzPct val="100000"/>
              <a:buFont typeface="Arial" panose="020B0604020202020204" pitchFamily="34" charset="0"/>
              <a:buNone/>
            </a:pPr>
            <a:endParaRPr lang="en-US" sz="2000"/>
          </a:p>
          <a:p>
            <a:pPr marL="202565" indent="0" fontAlgn="base">
              <a:spcAft>
                <a:spcPts val="600"/>
              </a:spcAft>
              <a:buSzPct val="100000"/>
              <a:buFont typeface="Arial" panose="020B0604020202020204" pitchFamily="34" charset="0"/>
              <a:buNone/>
            </a:pPr>
            <a:endParaRPr lang="en-US" sz="2400"/>
          </a:p>
          <a:p>
            <a:pPr marL="202565" indent="0">
              <a:buSzPct val="100000"/>
              <a:buFont typeface="Arial" panose="020B0604020202020204" pitchFamily="34" charset="0"/>
              <a:buNone/>
            </a:pPr>
            <a:endParaRPr lang="en-US"/>
          </a:p>
        </p:txBody>
      </p:sp>
      <p:graphicFrame>
        <p:nvGraphicFramePr>
          <p:cNvPr id="4" name="Chart 3">
            <a:extLst>
              <a:ext uri="{FF2B5EF4-FFF2-40B4-BE49-F238E27FC236}">
                <a16:creationId xmlns:a16="http://schemas.microsoft.com/office/drawing/2014/main" id="{35DDB196-5B0B-883E-B9D0-4F41B5BBBFD9}"/>
              </a:ext>
            </a:extLst>
          </p:cNvPr>
          <p:cNvGraphicFramePr/>
          <p:nvPr>
            <p:extLst>
              <p:ext uri="{D42A27DB-BD31-4B8C-83A1-F6EECF244321}">
                <p14:modId xmlns:p14="http://schemas.microsoft.com/office/powerpoint/2010/main" val="449869910"/>
              </p:ext>
            </p:extLst>
          </p:nvPr>
        </p:nvGraphicFramePr>
        <p:xfrm>
          <a:off x="1889158" y="1963128"/>
          <a:ext cx="8940767" cy="356571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BE74F22-605C-061F-68E9-B591012783BD}"/>
              </a:ext>
            </a:extLst>
          </p:cNvPr>
          <p:cNvSpPr txBox="1"/>
          <p:nvPr/>
        </p:nvSpPr>
        <p:spPr>
          <a:xfrm>
            <a:off x="631658" y="5523156"/>
            <a:ext cx="7888353" cy="338554"/>
          </a:xfrm>
          <a:prstGeom prst="rect">
            <a:avLst/>
          </a:prstGeom>
          <a:noFill/>
        </p:spPr>
        <p:txBody>
          <a:bodyPr wrap="square" rtlCol="0">
            <a:spAutoFit/>
          </a:bodyPr>
          <a:lstStyle/>
          <a:p>
            <a:r>
              <a:rPr lang="en-US" sz="1600" b="1">
                <a:latin typeface="Tahoma" panose="020B0604030504040204" pitchFamily="34" charset="0"/>
                <a:ea typeface="Tahoma" panose="020B0604030504040204" pitchFamily="34" charset="0"/>
                <a:cs typeface="Tahoma" panose="020B0604030504040204" pitchFamily="34" charset="0"/>
              </a:rPr>
              <a:t>*All data was pulled from Intended Use Plans and are subject to change.</a:t>
            </a:r>
          </a:p>
        </p:txBody>
      </p:sp>
    </p:spTree>
    <p:extLst>
      <p:ext uri="{BB962C8B-B14F-4D97-AF65-F5344CB8AC3E}">
        <p14:creationId xmlns:p14="http://schemas.microsoft.com/office/powerpoint/2010/main" val="72771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A673E-012F-A3CD-7220-EFF92383E636}"/>
              </a:ext>
            </a:extLst>
          </p:cNvPr>
          <p:cNvSpPr>
            <a:spLocks noGrp="1"/>
          </p:cNvSpPr>
          <p:nvPr>
            <p:ph type="title"/>
          </p:nvPr>
        </p:nvSpPr>
        <p:spPr>
          <a:xfrm>
            <a:off x="541648" y="238517"/>
            <a:ext cx="11108703" cy="1325563"/>
          </a:xfrm>
        </p:spPr>
        <p:txBody>
          <a:bodyPr>
            <a:normAutofit fontScale="90000"/>
          </a:bodyPr>
          <a:lstStyle/>
          <a:p>
            <a:br>
              <a:rPr lang="en-US" sz="4000" b="1">
                <a:solidFill>
                  <a:schemeClr val="tx1"/>
                </a:solidFill>
                <a:latin typeface="Tahoma" panose="020B0604030504040204" pitchFamily="34" charset="0"/>
                <a:ea typeface="Tahoma" panose="020B0604030504040204" pitchFamily="34" charset="0"/>
                <a:cs typeface="Tahoma" panose="020B0604030504040204" pitchFamily="34" charset="0"/>
              </a:rPr>
            </a:br>
            <a:r>
              <a:rPr lang="en-US" sz="3800" b="1">
                <a:solidFill>
                  <a:schemeClr val="tx1"/>
                </a:solidFill>
                <a:latin typeface="Tahoma" panose="020B0604030504040204" pitchFamily="34" charset="0"/>
                <a:ea typeface="Tahoma" panose="020B0604030504040204" pitchFamily="34" charset="0"/>
                <a:cs typeface="Tahoma" panose="020B0604030504040204" pitchFamily="34" charset="0"/>
              </a:rPr>
              <a:t>Clean Water SRF Emerging Contaminants Fund </a:t>
            </a:r>
            <a:br>
              <a:rPr lang="en-US" sz="38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3800">
                <a:solidFill>
                  <a:schemeClr val="tx1"/>
                </a:solidFill>
                <a:latin typeface="Tahoma" panose="020B0604030504040204" pitchFamily="34" charset="0"/>
                <a:ea typeface="Tahoma" panose="020B0604030504040204" pitchFamily="34" charset="0"/>
                <a:cs typeface="Tahoma" panose="020B0604030504040204" pitchFamily="34" charset="0"/>
              </a:rPr>
              <a:t>ECs Addressed – FFY22 &amp; FFY23</a:t>
            </a:r>
            <a:br>
              <a:rPr lang="en-US" sz="4000">
                <a:solidFill>
                  <a:schemeClr val="tx1"/>
                </a:solidFill>
              </a:rPr>
            </a:br>
            <a:endParaRPr lang="en-US" sz="3600">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6FCD9F59-4169-8027-5F46-A9685DABCF02}"/>
              </a:ext>
            </a:extLst>
          </p:cNvPr>
          <p:cNvSpPr/>
          <p:nvPr/>
        </p:nvSpPr>
        <p:spPr>
          <a:xfrm>
            <a:off x="6095998" y="4260915"/>
            <a:ext cx="446202" cy="4713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4677A96-FA02-761D-D2CB-40E0A7540499}"/>
              </a:ext>
            </a:extLst>
          </p:cNvPr>
          <p:cNvSpPr txBox="1"/>
          <p:nvPr/>
        </p:nvSpPr>
        <p:spPr>
          <a:xfrm>
            <a:off x="541648" y="1468267"/>
            <a:ext cx="5913467" cy="461665"/>
          </a:xfrm>
          <a:prstGeom prst="rect">
            <a:avLst/>
          </a:prstGeom>
          <a:noFill/>
        </p:spPr>
        <p:txBody>
          <a:bodyPr wrap="square" rtlCol="0">
            <a:spAutoFit/>
          </a:bodyPr>
          <a:lstStyle/>
          <a:p>
            <a:pPr marL="203195" fontAlgn="base">
              <a:spcAft>
                <a:spcPts val="600"/>
              </a:spcAft>
              <a:buSzPct val="100000"/>
            </a:pPr>
            <a:r>
              <a:rPr lang="en-US" sz="2400">
                <a:ea typeface="Tahoma" panose="020B0604030504040204" pitchFamily="34" charset="0"/>
                <a:cs typeface="Tahoma" panose="020B0604030504040204" pitchFamily="34" charset="0"/>
              </a:rPr>
              <a:t>Of the 146 proposed projects:</a:t>
            </a:r>
          </a:p>
        </p:txBody>
      </p:sp>
      <p:sp>
        <p:nvSpPr>
          <p:cNvPr id="5" name="Text Placeholder 2">
            <a:extLst>
              <a:ext uri="{FF2B5EF4-FFF2-40B4-BE49-F238E27FC236}">
                <a16:creationId xmlns:a16="http://schemas.microsoft.com/office/drawing/2014/main" id="{8D2042BD-01F0-C936-C15D-FACF29FC236E}"/>
              </a:ext>
            </a:extLst>
          </p:cNvPr>
          <p:cNvSpPr txBox="1">
            <a:spLocks/>
          </p:cNvSpPr>
          <p:nvPr/>
        </p:nvSpPr>
        <p:spPr>
          <a:xfrm>
            <a:off x="690596" y="1944102"/>
            <a:ext cx="4934009" cy="396139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200" indent="0">
              <a:spcAft>
                <a:spcPts val="600"/>
              </a:spcAft>
              <a:buSzPct val="100000"/>
              <a:buNone/>
            </a:pPr>
            <a:endParaRPr lang="en-US" sz="500">
              <a:latin typeface="Tahoma" panose="020B0604030504040204" pitchFamily="34" charset="0"/>
              <a:ea typeface="Tahoma" panose="020B0604030504040204" pitchFamily="34" charset="0"/>
              <a:cs typeface="Tahoma" panose="020B0604030504040204" pitchFamily="34" charset="0"/>
            </a:endParaRPr>
          </a:p>
          <a:p>
            <a:pPr marL="608965" indent="-405765">
              <a:spcAft>
                <a:spcPts val="600"/>
              </a:spcAft>
              <a:buSzPct val="100000"/>
              <a:buFont typeface="Arial" panose="020B0604020202020204" pitchFamily="34" charset="0"/>
              <a:buBlip>
                <a:blip r:embed="rId3">
                  <a:extLst>
                    <a:ext uri="{96DAC541-7B7A-43D3-8B79-37D633B846F1}">
                      <asvg:svgBlip xmlns:asvg="http://schemas.microsoft.com/office/drawing/2016/SVG/main" r:embed="rId4"/>
                    </a:ext>
                  </a:extLst>
                </a:blip>
              </a:buBlip>
            </a:pPr>
            <a:r>
              <a:rPr lang="en-US" sz="8800">
                <a:latin typeface="Calibri  "/>
                <a:ea typeface="Tahoma" panose="020B0604030504040204" pitchFamily="34" charset="0"/>
                <a:cs typeface="Tahoma" panose="020B0604030504040204" pitchFamily="34" charset="0"/>
              </a:rPr>
              <a:t>84% will address PFAS </a:t>
            </a:r>
          </a:p>
          <a:p>
            <a:pPr marL="608965" indent="-405765" fontAlgn="base">
              <a:spcAft>
                <a:spcPts val="600"/>
              </a:spcAft>
              <a:buSzPct val="100000"/>
              <a:buFont typeface="Arial" panose="020B0604020202020204" pitchFamily="34" charset="0"/>
              <a:buBlip>
                <a:blip r:embed="rId3">
                  <a:extLst>
                    <a:ext uri="{96DAC541-7B7A-43D3-8B79-37D633B846F1}">
                      <asvg:svgBlip xmlns:asvg="http://schemas.microsoft.com/office/drawing/2016/SVG/main" r:embed="rId4"/>
                    </a:ext>
                  </a:extLst>
                </a:blip>
              </a:buBlip>
            </a:pPr>
            <a:r>
              <a:rPr lang="en-US" sz="8800">
                <a:latin typeface="Calibri  "/>
                <a:ea typeface="Tahoma" panose="020B0604030504040204" pitchFamily="34" charset="0"/>
                <a:cs typeface="Tahoma" panose="020B0604030504040204" pitchFamily="34" charset="0"/>
              </a:rPr>
              <a:t>30% will address other contaminants:</a:t>
            </a:r>
          </a:p>
          <a:p>
            <a:pPr marL="1218565" lvl="1" indent="-405765" fontAlgn="base">
              <a:spcBef>
                <a:spcPts val="0"/>
              </a:spcBef>
              <a:spcAft>
                <a:spcPts val="600"/>
              </a:spcAft>
              <a:buSzPct val="100000"/>
              <a:buFont typeface="Arial" panose="020B0604020202020204" pitchFamily="34" charset="0"/>
              <a:buBlip>
                <a:blip r:embed="rId3">
                  <a:extLst>
                    <a:ext uri="{96DAC541-7B7A-43D3-8B79-37D633B846F1}">
                      <asvg:svgBlip xmlns:asvg="http://schemas.microsoft.com/office/drawing/2016/SVG/main" r:embed="rId4"/>
                    </a:ext>
                  </a:extLst>
                </a:blip>
              </a:buBlip>
            </a:pPr>
            <a:r>
              <a:rPr lang="en-US" sz="8800">
                <a:latin typeface="Calibri  "/>
                <a:ea typeface="Tahoma" panose="020B0604030504040204" pitchFamily="34" charset="0"/>
                <a:cs typeface="Tahoma" panose="020B0604030504040204" pitchFamily="34" charset="0"/>
              </a:rPr>
              <a:t>Pharmaceuticals and Personal Care Products (PPCP) </a:t>
            </a:r>
          </a:p>
          <a:p>
            <a:pPr marL="1218565" lvl="1" indent="-405765" fontAlgn="base">
              <a:spcBef>
                <a:spcPts val="0"/>
              </a:spcBef>
              <a:spcAft>
                <a:spcPts val="600"/>
              </a:spcAft>
              <a:buSzPct val="100000"/>
              <a:buFont typeface="Arial" panose="020B0604020202020204" pitchFamily="34" charset="0"/>
              <a:buBlip>
                <a:blip r:embed="rId3">
                  <a:extLst>
                    <a:ext uri="{96DAC541-7B7A-43D3-8B79-37D633B846F1}">
                      <asvg:svgBlip xmlns:asvg="http://schemas.microsoft.com/office/drawing/2016/SVG/main" r:embed="rId4"/>
                    </a:ext>
                  </a:extLst>
                </a:blip>
              </a:buBlip>
            </a:pPr>
            <a:r>
              <a:rPr lang="en-US" sz="8800">
                <a:latin typeface="Calibri  "/>
                <a:ea typeface="Tahoma" panose="020B0604030504040204" pitchFamily="34" charset="0"/>
                <a:cs typeface="Tahoma" panose="020B0604030504040204" pitchFamily="34" charset="0"/>
              </a:rPr>
              <a:t>6 PPD-Quinone </a:t>
            </a:r>
          </a:p>
          <a:p>
            <a:pPr marL="1218565" lvl="1" indent="-405765" fontAlgn="base">
              <a:spcBef>
                <a:spcPts val="0"/>
              </a:spcBef>
              <a:spcAft>
                <a:spcPts val="600"/>
              </a:spcAft>
              <a:buSzPct val="100000"/>
              <a:buFont typeface="Arial" panose="020B0604020202020204" pitchFamily="34" charset="0"/>
              <a:buBlip>
                <a:blip r:embed="rId3">
                  <a:extLst>
                    <a:ext uri="{96DAC541-7B7A-43D3-8B79-37D633B846F1}">
                      <asvg:svgBlip xmlns:asvg="http://schemas.microsoft.com/office/drawing/2016/SVG/main" r:embed="rId4"/>
                    </a:ext>
                  </a:extLst>
                </a:blip>
              </a:buBlip>
            </a:pPr>
            <a:r>
              <a:rPr lang="en-US" sz="8800">
                <a:latin typeface="Calibri  "/>
                <a:ea typeface="Tahoma" panose="020B0604030504040204" pitchFamily="34" charset="0"/>
                <a:cs typeface="Tahoma" panose="020B0604030504040204" pitchFamily="34" charset="0"/>
              </a:rPr>
              <a:t>1,4-Dioxane </a:t>
            </a:r>
          </a:p>
          <a:p>
            <a:pPr marL="1218565" lvl="1" indent="-405765" fontAlgn="base">
              <a:spcBef>
                <a:spcPts val="0"/>
              </a:spcBef>
              <a:spcAft>
                <a:spcPts val="600"/>
              </a:spcAft>
              <a:buSzPct val="100000"/>
              <a:buFont typeface="Arial" panose="020B0604020202020204" pitchFamily="34" charset="0"/>
              <a:buBlip>
                <a:blip r:embed="rId3">
                  <a:extLst>
                    <a:ext uri="{96DAC541-7B7A-43D3-8B79-37D633B846F1}">
                      <asvg:svgBlip xmlns:asvg="http://schemas.microsoft.com/office/drawing/2016/SVG/main" r:embed="rId4"/>
                    </a:ext>
                  </a:extLst>
                </a:blip>
              </a:buBlip>
            </a:pPr>
            <a:r>
              <a:rPr lang="en-US" sz="8800">
                <a:latin typeface="Calibri  "/>
                <a:ea typeface="Tahoma" panose="020B0604030504040204" pitchFamily="34" charset="0"/>
                <a:cs typeface="Tahoma" panose="020B0604030504040204" pitchFamily="34" charset="0"/>
              </a:rPr>
              <a:t>Harmful Algal Blooms (HABs)</a:t>
            </a:r>
          </a:p>
          <a:p>
            <a:pPr marL="1218565" lvl="1" indent="-405765" fontAlgn="base">
              <a:spcBef>
                <a:spcPts val="0"/>
              </a:spcBef>
              <a:spcAft>
                <a:spcPts val="600"/>
              </a:spcAft>
              <a:buSzPct val="100000"/>
              <a:buFont typeface="Arial" panose="020B0604020202020204" pitchFamily="34" charset="0"/>
              <a:buBlip>
                <a:blip r:embed="rId3">
                  <a:extLst>
                    <a:ext uri="{96DAC541-7B7A-43D3-8B79-37D633B846F1}">
                      <asvg:svgBlip xmlns:asvg="http://schemas.microsoft.com/office/drawing/2016/SVG/main" r:embed="rId4"/>
                    </a:ext>
                  </a:extLst>
                </a:blip>
              </a:buBlip>
            </a:pPr>
            <a:r>
              <a:rPr lang="en-US" sz="8800">
                <a:latin typeface="Calibri  "/>
                <a:ea typeface="Tahoma" panose="020B0604030504040204" pitchFamily="34" charset="0"/>
                <a:cs typeface="Tahoma" panose="020B0604030504040204" pitchFamily="34" charset="0"/>
              </a:rPr>
              <a:t>Microplastics </a:t>
            </a:r>
            <a:endParaRPr lang="en-US" sz="4500" b="1">
              <a:latin typeface="Calibri  "/>
              <a:ea typeface="Tahoma" panose="020B0604030504040204" pitchFamily="34" charset="0"/>
              <a:cs typeface="Tahoma" panose="020B0604030504040204" pitchFamily="34" charset="0"/>
            </a:endParaRPr>
          </a:p>
          <a:p>
            <a:pPr marL="202565" indent="0" fontAlgn="base">
              <a:spcAft>
                <a:spcPts val="600"/>
              </a:spcAft>
              <a:buSzPct val="100000"/>
              <a:buFont typeface="Arial" panose="020B0604020202020204" pitchFamily="34" charset="0"/>
              <a:buNone/>
            </a:pPr>
            <a:r>
              <a:rPr lang="en-US" sz="8800" b="1">
                <a:latin typeface="Calibri  "/>
                <a:ea typeface="Tahoma" panose="020B0604030504040204" pitchFamily="34" charset="0"/>
                <a:cs typeface="Tahoma" panose="020B0604030504040204" pitchFamily="34" charset="0"/>
              </a:rPr>
              <a:t>Note</a:t>
            </a:r>
            <a:r>
              <a:rPr lang="en-US" sz="8800">
                <a:latin typeface="Calibri  "/>
                <a:ea typeface="Tahoma" panose="020B0604030504040204" pitchFamily="34" charset="0"/>
                <a:cs typeface="Tahoma" panose="020B0604030504040204" pitchFamily="34" charset="0"/>
              </a:rPr>
              <a:t>: Percentage adds up to greater than 100% as some projects address more than one EC.</a:t>
            </a:r>
          </a:p>
          <a:p>
            <a:pPr marL="202565" indent="0">
              <a:buSzPct val="100000"/>
              <a:buFont typeface="Arial" panose="020B0604020202020204" pitchFamily="34" charset="0"/>
              <a:buNone/>
            </a:pPr>
            <a:endParaRPr lang="en-US" sz="2400"/>
          </a:p>
        </p:txBody>
      </p:sp>
      <p:graphicFrame>
        <p:nvGraphicFramePr>
          <p:cNvPr id="6" name="Chart 5">
            <a:extLst>
              <a:ext uri="{FF2B5EF4-FFF2-40B4-BE49-F238E27FC236}">
                <a16:creationId xmlns:a16="http://schemas.microsoft.com/office/drawing/2014/main" id="{2EFAD17A-81BB-D6B2-8170-D56CAA5F3586}"/>
              </a:ext>
            </a:extLst>
          </p:cNvPr>
          <p:cNvGraphicFramePr/>
          <p:nvPr>
            <p:extLst>
              <p:ext uri="{D42A27DB-BD31-4B8C-83A1-F6EECF244321}">
                <p14:modId xmlns:p14="http://schemas.microsoft.com/office/powerpoint/2010/main" val="2718968210"/>
              </p:ext>
            </p:extLst>
          </p:nvPr>
        </p:nvGraphicFramePr>
        <p:xfrm>
          <a:off x="5624605" y="1444618"/>
          <a:ext cx="5976611" cy="470033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13478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EsriMapsInfo xmlns="ESRI.ArcGIS.Mapping.OfficeIntegration.PowerPointInfo">
  <Version>Version1</Version>
  <RequiresSignIn>False</RequiresSignIn>
</EsriMapsInfo>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2021-09-13T15:56:58+00:00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SharedWithUsers xmlns="c3260772-5c27-4631-8461-10c3a9dd64de">
      <UserInfo>
        <DisplayName>SharingLinks.fbf5c615-2f47-4134-85de-7be4960ddaf7.OrganizationEdit.43d92283-0cc1-4c50-abb8-f4d84d42fd59</DisplayName>
        <AccountId>465</AccountId>
        <AccountType/>
      </UserInfo>
      <UserInfo>
        <DisplayName>Corcelli, Leslie (she/her/hers)</DisplayName>
        <AccountId>88</AccountId>
        <AccountType/>
      </UserInfo>
      <UserInfo>
        <DisplayName>SharingLinks.7666e394-458a-42af-8546-de1e11ff66ac.Flexible.83ee6815-2398-4f92-a0db-eddbbab14c31</DisplayName>
        <AccountId>981</AccountId>
        <AccountType/>
      </UserInfo>
      <UserInfo>
        <DisplayName>Meade, Emma</DisplayName>
        <AccountId>774</AccountId>
        <AccountType/>
      </UserInfo>
      <UserInfo>
        <DisplayName>SharingLinks.50edd9c7-6151-47cb-8c9d-6f06cfb42735.Flexible.c97b18c2-3bc5-4560-a4f2-756837f99df6</DisplayName>
        <AccountId>920</AccountId>
        <AccountType/>
      </UserInfo>
      <UserInfo>
        <DisplayName>Allen, Catherine</DisplayName>
        <AccountId>24</AccountId>
        <AccountType/>
      </UserInfo>
    </SharedWithUsers>
    <lcf76f155ced4ddcb4097134ff3c332f xmlns="af784ef6-d65a-4bc3-9ecf-b79c2e5ff91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E35C0DD8D46546A498C897E261D81D" ma:contentTypeVersion="16" ma:contentTypeDescription="Create a new document." ma:contentTypeScope="" ma:versionID="e4fc91a85ae57388a4656dacf6d0c745">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af784ef6-d65a-4bc3-9ecf-b79c2e5ff917" xmlns:ns6="c3260772-5c27-4631-8461-10c3a9dd64de" targetNamespace="http://schemas.microsoft.com/office/2006/metadata/properties" ma:root="true" ma:fieldsID="952e618891118ca15ed65fcbbdf1e305" ns1:_="" ns2:_="" ns3:_="" ns4:_="" ns5:_="" ns6:_="">
    <xsd:import namespace="http://schemas.microsoft.com/sharepoint/v3"/>
    <xsd:import namespace="4ffa91fb-a0ff-4ac5-b2db-65c790d184a4"/>
    <xsd:import namespace="http://schemas.microsoft.com/sharepoint.v3"/>
    <xsd:import namespace="http://schemas.microsoft.com/sharepoint/v3/fields"/>
    <xsd:import namespace="af784ef6-d65a-4bc3-9ecf-b79c2e5ff917"/>
    <xsd:import namespace="c3260772-5c27-4631-8461-10c3a9dd64de"/>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MediaServiceDateTaken" minOccurs="0"/>
                <xsd:element ref="ns5:MediaLengthInSeconds" minOccurs="0"/>
                <xsd:element ref="ns5:MediaServiceObjectDetectorVersions" minOccurs="0"/>
                <xsd:element ref="ns5:lcf76f155ced4ddcb4097134ff3c332f" minOccurs="0"/>
                <xsd:element ref="ns5:MediaServiceGenerationTime" minOccurs="0"/>
                <xsd:element ref="ns5:MediaServiceEventHashCode" minOccurs="0"/>
                <xsd:element ref="ns5:MediaServiceOCR" minOccurs="0"/>
                <xsd:element ref="ns5:MediaServiceLocation"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c7791fd6-8bf7-418c-be6e-d2a5fb7c1652}" ma:internalName="TaxCatchAllLabel" ma:readOnly="true" ma:showField="CatchAllDataLabel" ma:web="c3260772-5c27-4631-8461-10c3a9dd64de">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c7791fd6-8bf7-418c-be6e-d2a5fb7c1652}" ma:internalName="TaxCatchAll" ma:showField="CatchAllData" ma:web="c3260772-5c27-4631-8461-10c3a9dd64d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784ef6-d65a-4bc3-9ecf-b79c2e5ff917"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dexed="true" ma:internalName="MediaServiceDateTaken" ma:readOnly="true">
      <xsd:simpleType>
        <xsd:restriction base="dms:Text"/>
      </xsd:simpleType>
    </xsd:element>
    <xsd:element name="MediaLengthInSeconds" ma:index="33" nillable="true" ma:displayName="MediaLengthInSeconds" ma:hidden="true" ma:internalName="MediaLengthInSeconds" ma:readOnly="true">
      <xsd:simpleType>
        <xsd:restriction base="dms:Unknown"/>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lcf76f155ced4ddcb4097134ff3c332f" ma:index="36"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OCR" ma:index="39" nillable="true" ma:displayName="Extracted Text" ma:internalName="MediaServiceOCR" ma:readOnly="true">
      <xsd:simpleType>
        <xsd:restriction base="dms:Note">
          <xsd:maxLength value="255"/>
        </xsd:restriction>
      </xsd:simpleType>
    </xsd:element>
    <xsd:element name="MediaServiceLocation" ma:index="40" nillable="true" ma:displayName="Location" ma:indexed="true" ma:internalName="MediaServiceLocation"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260772-5c27-4631-8461-10c3a9dd64de"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EF2295B3-B321-4432-A78B-02105783702C}">
  <ds:schemaRefs>
    <ds:schemaRef ds:uri="ESRI.ArcGIS.Mapping.OfficeIntegration.PowerPointInfo"/>
  </ds:schemaRefs>
</ds:datastoreItem>
</file>

<file path=customXml/itemProps2.xml><?xml version="1.0" encoding="utf-8"?>
<ds:datastoreItem xmlns:ds="http://schemas.openxmlformats.org/officeDocument/2006/customXml" ds:itemID="{3A4464FD-642C-4D6E-BE8B-11E068D76132}">
  <ds:schemaRefs>
    <ds:schemaRef ds:uri="4ffa91fb-a0ff-4ac5-b2db-65c790d184a4"/>
    <ds:schemaRef ds:uri="af784ef6-d65a-4bc3-9ecf-b79c2e5ff917"/>
    <ds:schemaRef ds:uri="c3260772-5c27-4631-8461-10c3a9dd64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0B0FE73-A157-4EEF-8604-EBEC613B81F3}">
  <ds:schemaRefs>
    <ds:schemaRef ds:uri="4ffa91fb-a0ff-4ac5-b2db-65c790d184a4"/>
    <ds:schemaRef ds:uri="af784ef6-d65a-4bc3-9ecf-b79c2e5ff917"/>
    <ds:schemaRef ds:uri="c3260772-5c27-4631-8461-10c3a9dd64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6482A0D9-B1E0-4D8E-9540-6493985B2C87}">
  <ds:schemaRefs>
    <ds:schemaRef ds:uri="http://schemas.microsoft.com/sharepoint/v3/contenttype/forms"/>
  </ds:schemaRefs>
</ds:datastoreItem>
</file>

<file path=customXml/itemProps5.xml><?xml version="1.0" encoding="utf-8"?>
<ds:datastoreItem xmlns:ds="http://schemas.openxmlformats.org/officeDocument/2006/customXml" ds:itemID="{8DB83DBB-DF80-4744-B505-A7E242906402}">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6969</Words>
  <Application>Microsoft Office PowerPoint</Application>
  <PresentationFormat>Widescreen</PresentationFormat>
  <Paragraphs>692</Paragraphs>
  <Slides>59</Slides>
  <Notes>48</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59</vt:i4>
      </vt:variant>
    </vt:vector>
  </HeadingPairs>
  <TitlesOfParts>
    <vt:vector size="79" baseType="lpstr">
      <vt:lpstr>Aptos</vt:lpstr>
      <vt:lpstr>Arial</vt:lpstr>
      <vt:lpstr>Arial,Sans-Serif</vt:lpstr>
      <vt:lpstr>Calibri</vt:lpstr>
      <vt:lpstr>Calibri  </vt:lpstr>
      <vt:lpstr>Calibri Light</vt:lpstr>
      <vt:lpstr>Courier New</vt:lpstr>
      <vt:lpstr>Montserrat</vt:lpstr>
      <vt:lpstr>Montserrat Light</vt:lpstr>
      <vt:lpstr>Montserrat Medium</vt:lpstr>
      <vt:lpstr>Montserrat SemiBold</vt:lpstr>
      <vt:lpstr>Nunito Light</vt:lpstr>
      <vt:lpstr>Poppins</vt:lpstr>
      <vt:lpstr>Proxima Nova</vt:lpstr>
      <vt:lpstr>Roboto</vt:lpstr>
      <vt:lpstr>Segoe UI</vt:lpstr>
      <vt:lpstr>Source Sans Pro Web</vt:lpstr>
      <vt:lpstr>Tahoma</vt:lpstr>
      <vt:lpstr>Wingdings</vt:lpstr>
      <vt:lpstr>Office Theme</vt:lpstr>
      <vt:lpstr>PowerPoint Presentation</vt:lpstr>
      <vt:lpstr>Workshop Agenda</vt:lpstr>
      <vt:lpstr>Introductions</vt:lpstr>
      <vt:lpstr>Clean Water Technology Center </vt:lpstr>
      <vt:lpstr>PowerPoint Presentation</vt:lpstr>
      <vt:lpstr>What is an emerging contaminant?</vt:lpstr>
      <vt:lpstr>Clean Water Emerging Contaminants Funds</vt:lpstr>
      <vt:lpstr> Clean Water SRF Emerging Contaminants Fund  Project Types – FFY22 &amp; FFY23 </vt:lpstr>
      <vt:lpstr> Clean Water SRF Emerging Contaminants Fund  ECs Addressed – FFY22 &amp; FFY23 </vt:lpstr>
      <vt:lpstr>Building a CWSRF EC Project Pipeline</vt:lpstr>
      <vt:lpstr>PowerPoint Presentation</vt:lpstr>
      <vt:lpstr>CWSRF EC Outreach Support</vt:lpstr>
      <vt:lpstr>PowerPoint Presentation</vt:lpstr>
      <vt:lpstr>CWSRF Emerging Contaminants Project Eligibility Decision Tool</vt:lpstr>
      <vt:lpstr>CWSRF Emerging Contaminants Project Eligibility Decision Tool</vt:lpstr>
      <vt:lpstr>PowerPoint Presentation</vt:lpstr>
      <vt:lpstr>PPCP Technology Brief</vt:lpstr>
      <vt:lpstr>PPCP Technology Brief</vt:lpstr>
      <vt:lpstr>PowerPoint Presentation</vt:lpstr>
      <vt:lpstr>Technology Effectiveness for  Emerging Contaminants Framework</vt:lpstr>
      <vt:lpstr>Technology Effectiveness for  Emerging Contaminants Framework</vt:lpstr>
      <vt:lpstr>Technology Effectiveness for  Emerging Contaminants Framework</vt:lpstr>
      <vt:lpstr>Technology Effectiveness for  Emerging Contaminants Framework</vt:lpstr>
      <vt:lpstr>PowerPoint Presentation</vt:lpstr>
      <vt:lpstr>Emerging Contaminants &amp; PPL Connection Tool</vt:lpstr>
      <vt:lpstr>Emerging Contaminants &amp; PPL Connection Tool</vt:lpstr>
      <vt:lpstr>Emerging Contaminants &amp; PPL Connection Tool</vt:lpstr>
      <vt:lpstr>Emerging Contaminants and PPL Connection Tool</vt:lpstr>
      <vt:lpstr>PowerPoint Presentation</vt:lpstr>
      <vt:lpstr>EC Project Case Studies</vt:lpstr>
      <vt:lpstr>PowerPoint Presentation</vt:lpstr>
      <vt:lpstr>Learning Objectives </vt:lpstr>
      <vt:lpstr>Project Collaborators</vt:lpstr>
      <vt:lpstr>PowerPoint Presentation</vt:lpstr>
      <vt:lpstr>Project Motivation &amp; Goals</vt:lpstr>
      <vt:lpstr>Technology Evaluation</vt:lpstr>
      <vt:lpstr>Project Funding</vt:lpstr>
      <vt:lpstr>Project Implementation</vt:lpstr>
      <vt:lpstr>Project Implementation – Site Evaluation Stage</vt:lpstr>
      <vt:lpstr>Project Implementation – System Design</vt:lpstr>
      <vt:lpstr>Project Implementation – System Installation</vt:lpstr>
      <vt:lpstr>Project Implementation – Operation (AirSCWO Concept)</vt:lpstr>
      <vt:lpstr>Project Implementation – Operation (AirSCWO Performance)</vt:lpstr>
      <vt:lpstr>Next Steps</vt:lpstr>
      <vt:lpstr>Takeaways &amp; Tips</vt:lpstr>
      <vt:lpstr>PowerPoint Presentation</vt:lpstr>
      <vt:lpstr>PowerPoint Presentation</vt:lpstr>
      <vt:lpstr>Discussion Topics</vt:lpstr>
      <vt:lpstr>Discussion Topic:</vt:lpstr>
      <vt:lpstr>Discussion Topic:</vt:lpstr>
      <vt:lpstr>Discussion Topics:</vt:lpstr>
      <vt:lpstr>Discussion Topics:</vt:lpstr>
      <vt:lpstr>Call for CWSRF EC Project Data</vt:lpstr>
      <vt:lpstr>Connect with Us</vt:lpstr>
      <vt:lpstr>PowerPoint Presentation</vt:lpstr>
      <vt:lpstr>PowerPoint Presentation</vt:lpstr>
      <vt:lpstr>PowerPoint Presentation</vt:lpstr>
      <vt:lpstr>PowerPoint Presentation</vt:lpstr>
      <vt:lpstr>Project Implementation – Operation (AirSCWO Process)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Aguirre, Janita</dc:creator>
  <cp:lastModifiedBy>Strathearn, Heather (she/her/hers)</cp:lastModifiedBy>
  <cp:revision>1</cp:revision>
  <dcterms:created xsi:type="dcterms:W3CDTF">2020-10-29T15:40:27Z</dcterms:created>
  <dcterms:modified xsi:type="dcterms:W3CDTF">2024-11-14T21:13:15Z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e3f09c3df709400db2417a7161762d62">
    <vt:lpwstr/>
  </property>
  <property fmtid="{D5CDD505-2E9C-101B-9397-08002B2CF9AE}" pid="4" name="EPA_x0020_Subject">
    <vt:lpwstr/>
  </property>
  <property fmtid="{D5CDD505-2E9C-101B-9397-08002B2CF9AE}" pid="5" name="Document Type">
    <vt:lpwstr/>
  </property>
  <property fmtid="{D5CDD505-2E9C-101B-9397-08002B2CF9AE}" pid="6" name="EPA Subject">
    <vt:lpwstr/>
  </property>
  <property fmtid="{D5CDD505-2E9C-101B-9397-08002B2CF9AE}" pid="7" name="MediaServiceImageTags">
    <vt:lpwstr/>
  </property>
  <property fmtid="{D5CDD505-2E9C-101B-9397-08002B2CF9AE}" pid="8" name="ContentTypeId">
    <vt:lpwstr>0x0101007FE35C0DD8D46546A498C897E261D81D</vt:lpwstr>
  </property>
  <property fmtid="{D5CDD505-2E9C-101B-9397-08002B2CF9AE}" pid="9" name="Document_x0020_Type">
    <vt:lpwstr/>
  </property>
</Properties>
</file>