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3" r:id="rId2"/>
  </p:sldMasterIdLst>
  <p:notesMasterIdLst>
    <p:notesMasterId r:id="rId13"/>
  </p:notesMasterIdLst>
  <p:handoutMasterIdLst>
    <p:handoutMasterId r:id="rId14"/>
  </p:handoutMasterIdLst>
  <p:sldIdLst>
    <p:sldId id="355" r:id="rId3"/>
    <p:sldId id="527" r:id="rId4"/>
    <p:sldId id="529" r:id="rId5"/>
    <p:sldId id="530" r:id="rId6"/>
    <p:sldId id="526" r:id="rId7"/>
    <p:sldId id="533" r:id="rId8"/>
    <p:sldId id="534" r:id="rId9"/>
    <p:sldId id="531" r:id="rId10"/>
    <p:sldId id="532" r:id="rId11"/>
    <p:sldId id="397" r:id="rId12"/>
  </p:sldIdLst>
  <p:sldSz cx="9144000" cy="6858000" type="screen4x3"/>
  <p:notesSz cx="9296400" cy="70104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18E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73221" autoAdjust="0"/>
  </p:normalViewPr>
  <p:slideViewPr>
    <p:cSldViewPr>
      <p:cViewPr varScale="1">
        <p:scale>
          <a:sx n="57" d="100"/>
          <a:sy n="57" d="100"/>
        </p:scale>
        <p:origin x="1999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1770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FDCA6AB-1A14-489F-AD27-F6822428FF59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615267" y="6659880"/>
            <a:ext cx="2995507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920653" y="6658664"/>
            <a:ext cx="2373595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EA40697-7545-4361-8C3E-0302D163CB0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NC_SOG_EFC_Logo300gry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" y="6396991"/>
            <a:ext cx="2091690" cy="61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37567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4CE163F-6EE2-4634-BD55-572397B3C622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1B3F29-C53F-42F5-A2AA-FFFD0C2993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5440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D747B-FDCD-40DF-94DD-6254090F3B7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82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Answers: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SDWIS. LGC. EFC/NCLM/NCACC/SOG/NCAWWA-WEA/RWA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SDWIS.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NCOneMap</a:t>
            </a:r>
            <a:r>
              <a:rPr lang="en-US" baseline="0" dirty="0" smtClean="0"/>
              <a:t>. LWSP. EFC. </a:t>
            </a:r>
            <a:endParaRPr lang="en-US" dirty="0" smtClean="0"/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SDWIS. LWSP. EFC. 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LWSP.</a:t>
            </a:r>
            <a:r>
              <a:rPr lang="en-US" baseline="0" dirty="0" smtClean="0"/>
              <a:t> No water permitting system in NC. No water markets.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SDWIS (violations). Sanitary Surveys.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Financial statements. LGC. Sanitary Surveys.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WSMP / combo of other related technical and financial indicators / PWSS sanitary surveys. Completion of trainings and workshops (EFC/SOG, RWA, NCAWWA-WEA)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NC water treatment facility operators</a:t>
            </a:r>
            <a:r>
              <a:rPr lang="en-US" baseline="0" dirty="0" smtClean="0"/>
              <a:t> certification board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EPA needs surveys. CIPs or planning documents of utilities. Funding applications (SWIA/DWI, </a:t>
            </a:r>
            <a:r>
              <a:rPr lang="en-US" baseline="0" dirty="0" err="1" smtClean="0"/>
              <a:t>Dept</a:t>
            </a:r>
            <a:r>
              <a:rPr lang="en-US" baseline="0" dirty="0" smtClean="0"/>
              <a:t> of Commerce, USDA)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Census of local governments finances. Financial statements. ENR’s CCI.  Funding agencies.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LGC. Credit rating agencies.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Utility’s rate sheets and surveys conducted by entities (EFC, Logics). </a:t>
            </a:r>
            <a:r>
              <a:rPr lang="en-US" baseline="0" dirty="0" err="1" smtClean="0"/>
              <a:t>Listservs</a:t>
            </a:r>
            <a:r>
              <a:rPr lang="en-US" baseline="0" dirty="0" smtClean="0"/>
              <a:t>!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LWSP. LGC AFIR. Utilities themselves and entities that survey them (EFC)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Utilities themselves (and entities that get billing data: e.g. EFC/UNC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LGC AFIR. LWSP. No centralized database like TN or GA.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State demographers or Census Bureau. Trends in number of accounts. Master plans of towns. Developers’ permits.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Census Bureau and State demographers. Maybe universities. Customer Service surveys by utilities. Surveys conducted for funding purposes (e.g. CDBG)</a:t>
            </a:r>
          </a:p>
          <a:p>
            <a:pPr marL="228600" indent="-228600">
              <a:buFont typeface="+mj-lt"/>
              <a:buAutoNum type="arabicPeriod"/>
            </a:pP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95C3756-3C89-49D0-9D09-D3CECF8831AE}" type="datetime1">
              <a:rPr lang="en-US" smtClean="0"/>
              <a:t>10/31/2016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1B3F29-C53F-42F5-A2AA-FFFD0C29932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66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EPA. PWSS. DWI/SWIA.</a:t>
            </a:r>
            <a:r>
              <a:rPr lang="en-US" baseline="0" dirty="0" smtClean="0"/>
              <a:t> DWR. WTFOCB. LGC. NCLM. NCACC. EFC/SOG/universities/Logics/RFC in general. NCAWWA-WEA. RWA. </a:t>
            </a:r>
            <a:r>
              <a:rPr lang="en-US" baseline="0" dirty="0" err="1" smtClean="0"/>
              <a:t>NCOneMap</a:t>
            </a:r>
            <a:r>
              <a:rPr lang="en-US" baseline="0" dirty="0" smtClean="0"/>
              <a:t>. NC </a:t>
            </a:r>
            <a:r>
              <a:rPr lang="en-US" baseline="0" dirty="0" err="1" smtClean="0"/>
              <a:t>Dept</a:t>
            </a:r>
            <a:r>
              <a:rPr lang="en-US" baseline="0" dirty="0" smtClean="0"/>
              <a:t> of Commerce. USDA. Credit Rating agencies (3). ENR. Census Bureau. State Demographers. </a:t>
            </a:r>
            <a:endParaRPr lang="en-US" dirty="0" smtClean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95C3756-3C89-49D0-9D09-D3CECF8831AE}" type="datetime1">
              <a:rPr lang="en-US" smtClean="0"/>
              <a:t>10/31/2016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1B3F29-C53F-42F5-A2AA-FFFD0C29932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78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Answers: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SDWIS. LGC. EFC/NCLM/NCACC/SOG/NCAWWA-WEA/RWA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SDWIS.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NCOneMap</a:t>
            </a:r>
            <a:r>
              <a:rPr lang="en-US" baseline="0" dirty="0" smtClean="0"/>
              <a:t>. LWSP. EFC. </a:t>
            </a:r>
            <a:endParaRPr lang="en-US" dirty="0" smtClean="0"/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SDWIS. LWSP. EFC. 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LWSP.</a:t>
            </a:r>
            <a:r>
              <a:rPr lang="en-US" baseline="0" dirty="0" smtClean="0"/>
              <a:t> No water permitting system in NC. No water markets.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SDWIS (violations). Sanitary Surveys.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Financial statements. LGC. Sanitary Surveys.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WSMP / combo of other related technical and financial indicators / PWSS sanitary surveys. Completion of trainings and workshops (EFC/SOG, RWA, NCAWWA-WEA)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NC water treatment facility operators</a:t>
            </a:r>
            <a:r>
              <a:rPr lang="en-US" baseline="0" dirty="0" smtClean="0"/>
              <a:t> certification board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EPA needs surveys. CIPs or planning documents of utilities. Funding applications (SWIA/DWI, </a:t>
            </a:r>
            <a:r>
              <a:rPr lang="en-US" baseline="0" dirty="0" err="1" smtClean="0"/>
              <a:t>Dept</a:t>
            </a:r>
            <a:r>
              <a:rPr lang="en-US" baseline="0" dirty="0" smtClean="0"/>
              <a:t> of Commerce, USDA)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Census of local governments finances. Financial statements. ENR’s CCI.  Funding agencies.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LGC. Credit rating agencies.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Utility’s rate sheets and surveys conducted by entities (EFC, Logics). </a:t>
            </a:r>
            <a:r>
              <a:rPr lang="en-US" baseline="0" dirty="0" err="1" smtClean="0"/>
              <a:t>Listservs</a:t>
            </a:r>
            <a:r>
              <a:rPr lang="en-US" baseline="0" dirty="0" smtClean="0"/>
              <a:t>!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LWSP. LGC AFIR. Utilities themselves and entities that survey them (EFC)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Utilities themselves (and entities that get billing data: e.g. EFC/UNC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LGC AFIR. LWSP. No centralized database like TN or GA.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State demographers or Census Bureau. Trends in number of accounts. Master plans of towns. Developers’ permits.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Census Bureau and State demographers. Maybe universities. Customer Service surveys by utilities. Surveys conducted for funding purposes (e.g. CDBG)</a:t>
            </a:r>
          </a:p>
          <a:p>
            <a:pPr marL="228600" indent="-228600">
              <a:buFont typeface="+mj-lt"/>
              <a:buAutoNum type="arabicPeriod"/>
            </a:pP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95C3756-3C89-49D0-9D09-D3CECF8831AE}" type="datetime1">
              <a:rPr lang="en-US" smtClean="0"/>
              <a:t>10/31/2016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1B3F29-C53F-42F5-A2AA-FFFD0C29932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34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buAutoNum type="arabicParenR"/>
            </a:pPr>
            <a:endParaRPr lang="en-US" baseline="0" dirty="0" smtClean="0"/>
          </a:p>
          <a:p>
            <a:pPr marL="685800" lvl="1" indent="-228600">
              <a:buAutoNum type="arabicParenR"/>
            </a:pPr>
            <a:endParaRPr lang="en-US" baseline="0" dirty="0" smtClean="0"/>
          </a:p>
          <a:p>
            <a:pPr marL="685800" lvl="1" indent="-228600">
              <a:buAutoNum type="arabicParenR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51C23FA-9441-4AF3-929F-F57E555AB5EE}" type="datetime1">
              <a:rPr lang="en-US" smtClean="0"/>
              <a:t>10/31/2016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1B3F29-C53F-42F5-A2AA-FFFD0C29932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47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B4ACE4D-D2F5-4C27-BBAB-F9CE6D61D4D2}" type="datetime1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1B3F29-C53F-42F5-A2AA-FFFD0C29932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10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OGPPT_Cupploa_nochimney.bmp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7712"/>
            <a:ext cx="9144000" cy="45902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1"/>
            <a:ext cx="8534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362199"/>
            <a:ext cx="8534400" cy="33971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457200" y="5791200"/>
            <a:ext cx="5105400" cy="685800"/>
          </a:xfrm>
          <a:prstGeom prst="rect">
            <a:avLst/>
          </a:prstGeom>
          <a:solidFill>
            <a:srgbClr val="518E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White_EFCSOGlogo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5938178"/>
            <a:ext cx="2835803" cy="467930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6553200" y="5980211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bg1"/>
                </a:solidFill>
                <a:latin typeface="+mj-lt"/>
                <a:cs typeface="Tahoma" pitchFamily="34" charset="0"/>
              </a:rPr>
              <a:t>http://efc.sog.unc.edu</a:t>
            </a:r>
            <a:endParaRPr lang="en-US" sz="1400" b="1" dirty="0">
              <a:solidFill>
                <a:schemeClr val="bg1"/>
              </a:solidFill>
              <a:latin typeface="+mj-lt"/>
              <a:cs typeface="Tahoma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058099" y="6252219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bg1"/>
                </a:solidFill>
                <a:latin typeface="+mj-lt"/>
                <a:cs typeface="Tahoma" pitchFamily="34" charset="0"/>
              </a:rPr>
              <a:t>@</a:t>
            </a:r>
            <a:r>
              <a:rPr lang="en-US" sz="1400" b="1" dirty="0" err="1" smtClean="0">
                <a:solidFill>
                  <a:schemeClr val="bg1"/>
                </a:solidFill>
                <a:latin typeface="+mj-lt"/>
                <a:cs typeface="Tahoma" pitchFamily="34" charset="0"/>
              </a:rPr>
              <a:t>EFCatUNC</a:t>
            </a:r>
            <a:endParaRPr lang="en-US" sz="1400" b="1" dirty="0">
              <a:solidFill>
                <a:schemeClr val="bg1"/>
              </a:solidFill>
              <a:latin typeface="+mj-lt"/>
              <a:cs typeface="Tahoma" pitchFamily="34" charset="0"/>
            </a:endParaRPr>
          </a:p>
        </p:txBody>
      </p:sp>
      <p:pic>
        <p:nvPicPr>
          <p:cNvPr id="1027" name="Picture 3" descr="C:\Users\akay\Desktop\twitter-256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686" y="6272894"/>
            <a:ext cx="266425" cy="26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539" y="2033446"/>
            <a:ext cx="86868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902241"/>
            <a:ext cx="8686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518E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White_EFCSOG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166835"/>
            <a:ext cx="2835803" cy="467930"/>
          </a:xfrm>
          <a:prstGeom prst="rect">
            <a:avLst/>
          </a:prstGeom>
        </p:spPr>
      </p:pic>
      <p:grpSp>
        <p:nvGrpSpPr>
          <p:cNvPr id="4" name="Group 3"/>
          <p:cNvGrpSpPr/>
          <p:nvPr userDrawn="1"/>
        </p:nvGrpSpPr>
        <p:grpSpPr>
          <a:xfrm>
            <a:off x="6934200" y="6166842"/>
            <a:ext cx="2788038" cy="547336"/>
            <a:chOff x="6934200" y="6166842"/>
            <a:chExt cx="2788038" cy="547336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6934200" y="6166842"/>
              <a:ext cx="193520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300" b="1" kern="1200" dirty="0" smtClean="0">
                  <a:solidFill>
                    <a:schemeClr val="bg1"/>
                  </a:solidFill>
                  <a:latin typeface="+mn-lt"/>
                  <a:ea typeface="+mn-ea"/>
                  <a:cs typeface="Tahoma" pitchFamily="34" charset="0"/>
                </a:rPr>
                <a:t>http://efc.sog.unc.edu</a:t>
              </a:r>
              <a:endParaRPr lang="en-US" sz="1300" b="1" kern="1200" dirty="0">
                <a:solidFill>
                  <a:schemeClr val="bg1"/>
                </a:solidFill>
                <a:latin typeface="+mn-lt"/>
                <a:ea typeface="+mn-ea"/>
                <a:cs typeface="Tahoma" pitchFamily="34" charset="0"/>
              </a:endParaRPr>
            </a:p>
          </p:txBody>
        </p:sp>
        <p:sp>
          <p:nvSpPr>
            <p:cNvPr id="8" name="TextBox 7"/>
            <p:cNvSpPr txBox="1"/>
            <p:nvPr userDrawn="1"/>
          </p:nvSpPr>
          <p:spPr>
            <a:xfrm>
              <a:off x="7360038" y="6406401"/>
              <a:ext cx="2362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400" b="1" dirty="0" smtClean="0">
                  <a:solidFill>
                    <a:schemeClr val="bg1"/>
                  </a:solidFill>
                  <a:latin typeface="+mj-lt"/>
                  <a:cs typeface="Tahoma" pitchFamily="34" charset="0"/>
                </a:rPr>
                <a:t>@</a:t>
              </a:r>
              <a:r>
                <a:rPr lang="en-US" sz="1400" b="1" dirty="0" err="1" smtClean="0">
                  <a:solidFill>
                    <a:schemeClr val="bg1"/>
                  </a:solidFill>
                  <a:latin typeface="+mj-lt"/>
                  <a:cs typeface="Tahoma" pitchFamily="34" charset="0"/>
                </a:rPr>
                <a:t>EFCatUNC</a:t>
              </a:r>
              <a:endParaRPr lang="en-US" sz="1400" b="1" dirty="0">
                <a:solidFill>
                  <a:schemeClr val="bg1"/>
                </a:solidFill>
                <a:latin typeface="+mj-lt"/>
                <a:cs typeface="Tahoma" pitchFamily="34" charset="0"/>
              </a:endParaRPr>
            </a:p>
          </p:txBody>
        </p:sp>
        <p:pic>
          <p:nvPicPr>
            <p:cNvPr id="10" name="Picture 3" descr="C:\Users\akay\Desktop\twitter-256.png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6625" y="6427076"/>
              <a:ext cx="266425" cy="2664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457200" y="1600200"/>
            <a:ext cx="40386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2"/>
          </p:nvPr>
        </p:nvSpPr>
        <p:spPr>
          <a:xfrm>
            <a:off x="4648200" y="1603513"/>
            <a:ext cx="40386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9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t" anchorCtr="0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OGPPT_Cupploa_nochimney.bmp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7712"/>
            <a:ext cx="9144000" cy="459028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2362199"/>
            <a:ext cx="8686800" cy="3443049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Environmental Finance Center</a:t>
            </a:r>
          </a:p>
          <a:p>
            <a:r>
              <a:rPr lang="en-US" dirty="0" smtClean="0"/>
              <a:t>at the University of North Carolina School of Government</a:t>
            </a:r>
          </a:p>
          <a:p>
            <a:r>
              <a:rPr lang="en-US" dirty="0" smtClean="0"/>
              <a:t>CB #3330, Knapp-Sanders Building</a:t>
            </a:r>
          </a:p>
          <a:p>
            <a:r>
              <a:rPr lang="en-US" dirty="0" smtClean="0"/>
              <a:t>Chapel Hill, NC 27599-3330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457200" y="5791200"/>
            <a:ext cx="5105400" cy="685800"/>
          </a:xfrm>
          <a:prstGeom prst="rect">
            <a:avLst/>
          </a:prstGeom>
          <a:solidFill>
            <a:srgbClr val="518E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White_EFCSOGlogo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5938178"/>
            <a:ext cx="2835803" cy="46793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28600" y="274638"/>
            <a:ext cx="8458200" cy="1706562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 dirty="0" smtClean="0"/>
              <a:t>Name</a:t>
            </a:r>
            <a:br>
              <a:rPr lang="en-US" dirty="0" smtClean="0"/>
            </a:br>
            <a:r>
              <a:rPr lang="en-US" dirty="0" smtClean="0"/>
              <a:t>Email</a:t>
            </a:r>
            <a:br>
              <a:rPr lang="en-US" dirty="0" smtClean="0"/>
            </a:br>
            <a:r>
              <a:rPr lang="en-US" dirty="0" smtClean="0"/>
              <a:t>Phone</a:t>
            </a: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6705600" y="5938178"/>
            <a:ext cx="2788038" cy="547336"/>
            <a:chOff x="6934200" y="6166842"/>
            <a:chExt cx="2788038" cy="547336"/>
          </a:xfrm>
        </p:grpSpPr>
        <p:sp>
          <p:nvSpPr>
            <p:cNvPr id="12" name="TextBox 11"/>
            <p:cNvSpPr txBox="1"/>
            <p:nvPr userDrawn="1"/>
          </p:nvSpPr>
          <p:spPr>
            <a:xfrm>
              <a:off x="6934200" y="6166842"/>
              <a:ext cx="193520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300" b="1" kern="1200" dirty="0" smtClean="0">
                  <a:solidFill>
                    <a:schemeClr val="bg1"/>
                  </a:solidFill>
                  <a:latin typeface="+mn-lt"/>
                  <a:ea typeface="+mn-ea"/>
                  <a:cs typeface="Tahoma" pitchFamily="34" charset="0"/>
                </a:rPr>
                <a:t>http://efc.sog.unc.edu</a:t>
              </a:r>
              <a:endParaRPr lang="en-US" sz="1300" b="1" kern="1200" dirty="0">
                <a:solidFill>
                  <a:schemeClr val="bg1"/>
                </a:solidFill>
                <a:latin typeface="+mn-lt"/>
                <a:ea typeface="+mn-ea"/>
                <a:cs typeface="Tahoma" pitchFamily="34" charset="0"/>
              </a:endParaRPr>
            </a:p>
          </p:txBody>
        </p:sp>
        <p:sp>
          <p:nvSpPr>
            <p:cNvPr id="13" name="TextBox 12"/>
            <p:cNvSpPr txBox="1"/>
            <p:nvPr userDrawn="1"/>
          </p:nvSpPr>
          <p:spPr>
            <a:xfrm>
              <a:off x="7360038" y="6406401"/>
              <a:ext cx="2362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400" b="1" dirty="0" smtClean="0">
                  <a:solidFill>
                    <a:schemeClr val="bg1"/>
                  </a:solidFill>
                  <a:latin typeface="+mj-lt"/>
                  <a:cs typeface="Tahoma" pitchFamily="34" charset="0"/>
                </a:rPr>
                <a:t>@</a:t>
              </a:r>
              <a:r>
                <a:rPr lang="en-US" sz="1400" b="1" dirty="0" err="1" smtClean="0">
                  <a:solidFill>
                    <a:schemeClr val="bg1"/>
                  </a:solidFill>
                  <a:latin typeface="+mj-lt"/>
                  <a:cs typeface="Tahoma" pitchFamily="34" charset="0"/>
                </a:rPr>
                <a:t>EFCatUNC</a:t>
              </a:r>
              <a:endParaRPr lang="en-US" sz="1400" b="1" dirty="0">
                <a:solidFill>
                  <a:schemeClr val="bg1"/>
                </a:solidFill>
                <a:latin typeface="+mj-lt"/>
                <a:cs typeface="Tahoma" pitchFamily="34" charset="0"/>
              </a:endParaRPr>
            </a:p>
          </p:txBody>
        </p:sp>
        <p:pic>
          <p:nvPicPr>
            <p:cNvPr id="14" name="Picture 3" descr="C:\Users\akay\Desktop\twitter-256.png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6625" y="6427076"/>
              <a:ext cx="266425" cy="2664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bsolu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7678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and white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28650" y="1905000"/>
            <a:ext cx="7886700" cy="426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12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PP_bottombar copy.png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4702"/>
            <a:ext cx="9143245" cy="423298"/>
          </a:xfrm>
          <a:prstGeom prst="rect">
            <a:avLst/>
          </a:prstGeom>
        </p:spPr>
      </p:pic>
      <p:grpSp>
        <p:nvGrpSpPr>
          <p:cNvPr id="40" name="Group 39"/>
          <p:cNvGrpSpPr/>
          <p:nvPr/>
        </p:nvGrpSpPr>
        <p:grpSpPr>
          <a:xfrm>
            <a:off x="4267200" y="6553200"/>
            <a:ext cx="4724400" cy="152400"/>
            <a:chOff x="4267200" y="6553200"/>
            <a:chExt cx="4724400" cy="152400"/>
          </a:xfrm>
        </p:grpSpPr>
        <p:sp>
          <p:nvSpPr>
            <p:cNvPr id="8" name="Rectangle 7"/>
            <p:cNvSpPr/>
            <p:nvPr userDrawn="1"/>
          </p:nvSpPr>
          <p:spPr bwMode="auto">
            <a:xfrm>
              <a:off x="5486400" y="6553200"/>
              <a:ext cx="152400" cy="152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9" name="Rectangle 8"/>
            <p:cNvSpPr/>
            <p:nvPr userDrawn="1"/>
          </p:nvSpPr>
          <p:spPr bwMode="auto">
            <a:xfrm>
              <a:off x="4267200" y="6553200"/>
              <a:ext cx="152400" cy="152400"/>
            </a:xfrm>
            <a:prstGeom prst="rect">
              <a:avLst/>
            </a:prstGeom>
            <a:solidFill>
              <a:schemeClr val="bg1">
                <a:alpha val="1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>
              <a:off x="5791200" y="6553200"/>
              <a:ext cx="152400" cy="152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1" name="Rectangle 10"/>
            <p:cNvSpPr/>
            <p:nvPr userDrawn="1"/>
          </p:nvSpPr>
          <p:spPr bwMode="auto">
            <a:xfrm>
              <a:off x="4572000" y="6553200"/>
              <a:ext cx="152400" cy="152400"/>
            </a:xfrm>
            <a:prstGeom prst="rect">
              <a:avLst/>
            </a:prstGeom>
            <a:solidFill>
              <a:schemeClr val="bg1">
                <a:alpha val="1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2" name="Rectangle 11"/>
            <p:cNvSpPr/>
            <p:nvPr userDrawn="1"/>
          </p:nvSpPr>
          <p:spPr bwMode="auto">
            <a:xfrm>
              <a:off x="6096000" y="6553200"/>
              <a:ext cx="152400" cy="1524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3" name="Rectangle 12"/>
            <p:cNvSpPr/>
            <p:nvPr userDrawn="1"/>
          </p:nvSpPr>
          <p:spPr bwMode="auto">
            <a:xfrm>
              <a:off x="4876800" y="6553200"/>
              <a:ext cx="152400" cy="15240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 bwMode="auto">
            <a:xfrm>
              <a:off x="6400800" y="6553200"/>
              <a:ext cx="152400" cy="1524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>
              <a:off x="5181600" y="6553200"/>
              <a:ext cx="152400" cy="15240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>
              <a:off x="7924800" y="6553200"/>
              <a:ext cx="152400" cy="152400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>
              <a:off x="6705600" y="6553200"/>
              <a:ext cx="152400" cy="1524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>
              <a:off x="8229600" y="6553200"/>
              <a:ext cx="152400" cy="152400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19" name="Rectangle 18"/>
            <p:cNvSpPr/>
            <p:nvPr userDrawn="1"/>
          </p:nvSpPr>
          <p:spPr bwMode="auto">
            <a:xfrm>
              <a:off x="7010400" y="6553200"/>
              <a:ext cx="152400" cy="15240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20" name="Rectangle 19"/>
            <p:cNvSpPr/>
            <p:nvPr userDrawn="1"/>
          </p:nvSpPr>
          <p:spPr bwMode="auto">
            <a:xfrm>
              <a:off x="8534400" y="6553200"/>
              <a:ext cx="152400" cy="152400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21" name="Rectangle 20"/>
            <p:cNvSpPr/>
            <p:nvPr userDrawn="1"/>
          </p:nvSpPr>
          <p:spPr bwMode="auto">
            <a:xfrm>
              <a:off x="7315200" y="6553200"/>
              <a:ext cx="152400" cy="152400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22" name="Rectangle 21"/>
            <p:cNvSpPr/>
            <p:nvPr userDrawn="1"/>
          </p:nvSpPr>
          <p:spPr bwMode="auto">
            <a:xfrm>
              <a:off x="8839200" y="6553200"/>
              <a:ext cx="152400" cy="152400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  <p:sp>
          <p:nvSpPr>
            <p:cNvPr id="23" name="Rectangle 22"/>
            <p:cNvSpPr/>
            <p:nvPr userDrawn="1"/>
          </p:nvSpPr>
          <p:spPr bwMode="auto">
            <a:xfrm>
              <a:off x="7620000" y="6553200"/>
              <a:ext cx="152400" cy="152400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09" charset="0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72" r:id="rId5"/>
    <p:sldLayoutId id="2147483657" r:id="rId6"/>
    <p:sldLayoutId id="2147483661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916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skaf@sog.unc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tm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1"/>
            <a:ext cx="8763000" cy="1470025"/>
          </a:xfrm>
        </p:spPr>
        <p:txBody>
          <a:bodyPr>
            <a:noAutofit/>
          </a:bodyPr>
          <a:lstStyle/>
          <a:p>
            <a:r>
              <a:rPr lang="en-US" sz="3400" dirty="0" smtClean="0"/>
              <a:t>Big Data, Many Data </a:t>
            </a:r>
            <a:br>
              <a:rPr lang="en-US" sz="3400" dirty="0" smtClean="0"/>
            </a:br>
            <a:r>
              <a:rPr lang="en-US" sz="3400" dirty="0" smtClean="0"/>
              <a:t>(on Water Utilities)</a:t>
            </a:r>
            <a:endParaRPr lang="en-US" sz="3400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28600" y="2362200"/>
            <a:ext cx="8763000" cy="3352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Shadi Eskaf</a:t>
            </a:r>
          </a:p>
          <a:p>
            <a:r>
              <a:rPr lang="en-US" sz="2200" dirty="0" smtClean="0"/>
              <a:t>Senior Project Director</a:t>
            </a:r>
          </a:p>
          <a:p>
            <a:r>
              <a:rPr lang="en-US" sz="2200" dirty="0" smtClean="0"/>
              <a:t>Environmental Finance Center at the University of North Carolina</a:t>
            </a:r>
          </a:p>
          <a:p>
            <a:endParaRPr lang="en-US" sz="2200" dirty="0" smtClean="0"/>
          </a:p>
          <a:p>
            <a:r>
              <a:rPr lang="en-US" sz="2200" dirty="0" smtClean="0"/>
              <a:t>CIFA Conference 2016</a:t>
            </a:r>
            <a:endParaRPr lang="en-US" sz="2200" dirty="0"/>
          </a:p>
          <a:p>
            <a:r>
              <a:rPr lang="en-US" sz="2200" dirty="0" smtClean="0"/>
              <a:t>November 1, </a:t>
            </a:r>
            <a:r>
              <a:rPr lang="en-US" sz="2200" dirty="0" smtClean="0"/>
              <a:t>2016</a:t>
            </a:r>
            <a:endParaRPr lang="en-US" sz="2200" dirty="0"/>
          </a:p>
          <a:p>
            <a:r>
              <a:rPr lang="en-US" sz="2200" dirty="0" smtClean="0"/>
              <a:t>Austin, TX</a:t>
            </a:r>
            <a:endParaRPr lang="en-US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762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" y="2362200"/>
            <a:ext cx="8915400" cy="2438400"/>
          </a:xfrm>
        </p:spPr>
        <p:txBody>
          <a:bodyPr>
            <a:noAutofit/>
          </a:bodyPr>
          <a:lstStyle/>
          <a:p>
            <a:r>
              <a:rPr lang="en-US" sz="2200" dirty="0" smtClean="0"/>
              <a:t>Environmental Finance Center at the University of North Carolina</a:t>
            </a:r>
          </a:p>
          <a:p>
            <a:r>
              <a:rPr lang="en-US" sz="2200" dirty="0" smtClean="0"/>
              <a:t>School of Government, Knapp-Sanders Building</a:t>
            </a:r>
          </a:p>
          <a:p>
            <a:r>
              <a:rPr lang="en-US" sz="2200" dirty="0" smtClean="0"/>
              <a:t>CB #3330</a:t>
            </a:r>
          </a:p>
          <a:p>
            <a:r>
              <a:rPr lang="en-US" sz="2200" dirty="0" smtClean="0"/>
              <a:t>Chapel Hill, NC 27599-3330</a:t>
            </a:r>
          </a:p>
          <a:p>
            <a:r>
              <a:rPr lang="en-US" sz="2200" dirty="0" smtClean="0"/>
              <a:t>USA</a:t>
            </a: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935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Want to talk about the data in your state?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Shadi Eskaf</a:t>
            </a:r>
            <a:br>
              <a:rPr lang="en-US" dirty="0" smtClean="0"/>
            </a:br>
            <a:r>
              <a:rPr lang="en-US" dirty="0" smtClean="0"/>
              <a:t>Senior Project Director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Eskaf@sog.unc.edu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919-962-2785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7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Water Utility Data in 1 State </a:t>
            </a:r>
            <a:br>
              <a:rPr lang="en-US" dirty="0" smtClean="0"/>
            </a:br>
            <a:r>
              <a:rPr lang="en-US" sz="3600" dirty="0" smtClean="0"/>
              <a:t>(using the example of North Carolina)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991600" cy="5181598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Number and types of systems and governance structures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Location of systems and service area maps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Interconnections of </a:t>
            </a:r>
            <a:r>
              <a:rPr lang="en-US" dirty="0"/>
              <a:t>water systems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Water sources and water supply levels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Technical performance of systems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Financial performance of systems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Managerial performance of systems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Operator certification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Capital needs estimates and projections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Capital </a:t>
            </a:r>
            <a:r>
              <a:rPr lang="en-US" dirty="0" smtClean="0"/>
              <a:t>expenditures and costs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Debt history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Rates and charges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System-wide water demand trends and projections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Customer-level water demands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Non-revenue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Growth rate of customers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Socioeconomic and demographic data of customers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6478241"/>
            <a:ext cx="369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and more but I ran out of space!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7696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Water Utility Data in 1 State </a:t>
            </a:r>
            <a:br>
              <a:rPr lang="en-US" dirty="0" smtClean="0"/>
            </a:br>
            <a:r>
              <a:rPr lang="en-US" sz="3600" dirty="0" smtClean="0"/>
              <a:t>(using the example of North Carolina)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991600" cy="5181598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Number and types of systems and governance structures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Location of systems and service area maps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Interconnections of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water systems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Water sources and water supply levels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Technical performance of systems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Financial performance of systems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Managerial performance of systems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Operator certification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Capital needs estimates and projections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Capital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expenditures and costs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Debt history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Rates and charges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System-wide water demand trends and projections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Customer-level water demands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Non-revenue water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Growth rate of customers</a:t>
            </a:r>
          </a:p>
          <a:p>
            <a:pPr marL="514350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Socioeconomic and demographic data of customers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2590800"/>
            <a:ext cx="8686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</a:rPr>
              <a:t>Centralized data at</a:t>
            </a:r>
          </a:p>
          <a:p>
            <a:pPr algn="ctr"/>
            <a:r>
              <a:rPr lang="en-US" sz="3600" dirty="0">
                <a:solidFill>
                  <a:schemeClr val="tx2"/>
                </a:solidFill>
              </a:rPr>
              <a:t>m</a:t>
            </a:r>
            <a:r>
              <a:rPr lang="en-US" sz="3600" dirty="0" smtClean="0">
                <a:solidFill>
                  <a:schemeClr val="tx2"/>
                </a:solidFill>
              </a:rPr>
              <a:t>ore than 20 organizations/departments,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en-US" sz="2800" dirty="0" smtClean="0">
                <a:solidFill>
                  <a:schemeClr val="tx2"/>
                </a:solidFill>
              </a:rPr>
              <a:t>not counting data at the individual utilities or towns.</a:t>
            </a:r>
          </a:p>
          <a:p>
            <a:pPr algn="ctr"/>
            <a:endParaRPr lang="en-US" sz="2800" dirty="0" smtClean="0">
              <a:solidFill>
                <a:schemeClr val="tx2"/>
              </a:solidFill>
            </a:endParaRPr>
          </a:p>
          <a:p>
            <a:pPr algn="ctr"/>
            <a:endParaRPr lang="en-US" sz="2800" dirty="0">
              <a:solidFill>
                <a:schemeClr val="tx2"/>
              </a:solidFill>
            </a:endParaRPr>
          </a:p>
          <a:p>
            <a:pPr algn="ctr"/>
            <a:r>
              <a:rPr lang="en-US" sz="2800" dirty="0" smtClean="0">
                <a:solidFill>
                  <a:schemeClr val="tx2"/>
                </a:solidFill>
              </a:rPr>
              <a:t>And that’s just for the drinking water systems.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19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 the potential of connecting these 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991600" cy="5181598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Number and types of systems and governance structures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Location of systems and service area maps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Interconnections of </a:t>
            </a:r>
            <a:r>
              <a:rPr lang="en-US" dirty="0"/>
              <a:t>water systems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Water sources and water supply levels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Technical performance of systems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Financial performance of systems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Managerial performance of systems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Operator certification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Capital needs estimates and projections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Capital </a:t>
            </a:r>
            <a:r>
              <a:rPr lang="en-US" dirty="0" smtClean="0"/>
              <a:t>expenditures and costs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Debt history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Rates and charges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System-wide water demand trends and projections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Customer-level water demands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Non-revenue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Growth rate of customers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Socioeconomic and demographic data of customers</a:t>
            </a:r>
          </a:p>
        </p:txBody>
      </p:sp>
    </p:spTree>
    <p:extLst>
      <p:ext uri="{BB962C8B-B14F-4D97-AF65-F5344CB8AC3E}">
        <p14:creationId xmlns:p14="http://schemas.microsoft.com/office/powerpoint/2010/main" val="194496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>Examining the capital </a:t>
            </a:r>
            <a:r>
              <a:rPr lang="en-US" dirty="0"/>
              <a:t>n</a:t>
            </a:r>
            <a:r>
              <a:rPr lang="en-US" dirty="0" smtClean="0"/>
              <a:t>eeds in NC</a:t>
            </a:r>
            <a:endParaRPr lang="en-US" dirty="0"/>
          </a:p>
        </p:txBody>
      </p:sp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52600"/>
            <a:ext cx="3429000" cy="4427956"/>
          </a:xfr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905000"/>
            <a:ext cx="4341680" cy="210148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4598469" y="4724400"/>
            <a:ext cx="44807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EPA needs surveys + utilities’ C.I.P.s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projected statewide needs (beyond EPA’s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focus)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1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295400"/>
            <a:ext cx="5867400" cy="5086611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34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>Rates Dashboard in Texas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29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>Rates Dashboards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152" y="1295400"/>
            <a:ext cx="6372095" cy="504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131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Access to the data</a:t>
            </a:r>
          </a:p>
          <a:p>
            <a:r>
              <a:rPr lang="en-US" dirty="0" smtClean="0"/>
              <a:t>Merging the data</a:t>
            </a:r>
          </a:p>
          <a:p>
            <a:r>
              <a:rPr lang="en-US" dirty="0" smtClean="0"/>
              <a:t>Purpose and definition of the data</a:t>
            </a:r>
          </a:p>
          <a:p>
            <a:r>
              <a:rPr lang="en-US" dirty="0" smtClean="0"/>
              <a:t>Completeness of data (scope and scale)</a:t>
            </a:r>
          </a:p>
          <a:p>
            <a:r>
              <a:rPr lang="en-US" dirty="0" smtClean="0"/>
              <a:t>Unfamiliarity and quality checking the data</a:t>
            </a:r>
          </a:p>
          <a:p>
            <a:r>
              <a:rPr lang="en-US" dirty="0" smtClean="0"/>
              <a:t>Inconsistencies across data sources</a:t>
            </a:r>
          </a:p>
          <a:p>
            <a:r>
              <a:rPr lang="en-US" dirty="0" smtClean="0"/>
              <a:t>Resources and skills required to merge, manage, and analyze the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the benefits are huge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Comprehensive statewide planning and policy-making</a:t>
            </a:r>
          </a:p>
          <a:p>
            <a:r>
              <a:rPr lang="en-US" dirty="0" smtClean="0"/>
              <a:t>Better monitoring and assessment or performance measurement</a:t>
            </a:r>
          </a:p>
          <a:p>
            <a:r>
              <a:rPr lang="en-US" dirty="0" smtClean="0"/>
              <a:t>Targeted actions based on trends and correlations identified</a:t>
            </a:r>
          </a:p>
          <a:p>
            <a:r>
              <a:rPr lang="en-US" dirty="0" smtClean="0"/>
              <a:t>Collaboration between agencies with potential for consolidation of efforts and coordination of actions</a:t>
            </a:r>
          </a:p>
          <a:p>
            <a:r>
              <a:rPr lang="en-US" dirty="0" smtClean="0"/>
              <a:t>Improved knowledge retention and transfer</a:t>
            </a:r>
          </a:p>
        </p:txBody>
      </p:sp>
    </p:spTree>
    <p:extLst>
      <p:ext uri="{BB962C8B-B14F-4D97-AF65-F5344CB8AC3E}">
        <p14:creationId xmlns:p14="http://schemas.microsoft.com/office/powerpoint/2010/main" val="256134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esentation Title&amp;#x0D;&amp;#x0A;Subtitle&amp;quot;&quot;/&gt;&lt;property id=&quot;20307&quot; value=&quot;256&quot;/&gt;&lt;/object&gt;&lt;object type=&quot;3&quot; unique_id=&quot;10041&quot;&gt;&lt;property id=&quot;20148&quot; value=&quot;5&quot;/&gt;&lt;property id=&quot;20300&quot; value=&quot;Slide 2 - &amp;quot;Slide Title&amp;quot;&quot;/&gt;&lt;property id=&quot;20307&quot; value=&quot;257&quot;/&gt;&lt;/object&gt;&lt;/object&gt;&lt;/object&gt;&lt;/database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EFC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E6C0660B-DFF4-4121-9359-ACE9BAE32239}" vid="{17D682DF-D107-4D69-B8BC-5F5CD9ED4C2C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E6C0660B-DFF4-4121-9359-ACE9BAE32239}" vid="{1CBBFBDB-9422-4424-9BE4-5E1C0E1EE01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EFC Powerpoint Template - Copy</Template>
  <TotalTime>146</TotalTime>
  <Words>965</Words>
  <Application>Microsoft Office PowerPoint</Application>
  <PresentationFormat>On-screen Show (4:3)</PresentationFormat>
  <Paragraphs>146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Times</vt:lpstr>
      <vt:lpstr>Wingdings</vt:lpstr>
      <vt:lpstr>EFC Powerpoint Template</vt:lpstr>
      <vt:lpstr>Custom Design</vt:lpstr>
      <vt:lpstr>Big Data, Many Data  (on Water Utilities)</vt:lpstr>
      <vt:lpstr>Water Utility Data in 1 State  (using the example of North Carolina)</vt:lpstr>
      <vt:lpstr>Water Utility Data in 1 State  (using the example of North Carolina)</vt:lpstr>
      <vt:lpstr>Consider the potential of connecting these data sources</vt:lpstr>
      <vt:lpstr>Example: Examining the capital needs in NC</vt:lpstr>
      <vt:lpstr>PowerPoint Presentation</vt:lpstr>
      <vt:lpstr>PowerPoint Presentation</vt:lpstr>
      <vt:lpstr>Challenges</vt:lpstr>
      <vt:lpstr>But the benefits are huge</vt:lpstr>
      <vt:lpstr>Want to talk about the data in your state?   Shadi Eskaf Senior Project Director Eskaf@sog.unc.edu 919-962-2785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EFC PowerPoint Template</dc:title>
  <dc:creator>Eskaf, Shadi</dc:creator>
  <cp:lastModifiedBy>Eskaf, Shadi</cp:lastModifiedBy>
  <cp:revision>23</cp:revision>
  <cp:lastPrinted>2012-02-23T18:44:33Z</cp:lastPrinted>
  <dcterms:created xsi:type="dcterms:W3CDTF">2016-10-28T20:51:43Z</dcterms:created>
  <dcterms:modified xsi:type="dcterms:W3CDTF">2016-10-31T17:24:42Z</dcterms:modified>
</cp:coreProperties>
</file>