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2"/>
  </p:sldMasterIdLst>
  <p:notesMasterIdLst>
    <p:notesMasterId r:id="rId81"/>
  </p:notesMasterIdLst>
  <p:handoutMasterIdLst>
    <p:handoutMasterId r:id="rId82"/>
  </p:handoutMasterIdLst>
  <p:sldIdLst>
    <p:sldId id="256" r:id="rId63"/>
    <p:sldId id="493" r:id="rId64"/>
    <p:sldId id="428" r:id="rId65"/>
    <p:sldId id="363" r:id="rId66"/>
    <p:sldId id="444" r:id="rId67"/>
    <p:sldId id="426" r:id="rId68"/>
    <p:sldId id="479" r:id="rId69"/>
    <p:sldId id="460" r:id="rId70"/>
    <p:sldId id="480" r:id="rId71"/>
    <p:sldId id="488" r:id="rId72"/>
    <p:sldId id="485" r:id="rId73"/>
    <p:sldId id="487" r:id="rId74"/>
    <p:sldId id="486" r:id="rId75"/>
    <p:sldId id="489" r:id="rId76"/>
    <p:sldId id="490" r:id="rId77"/>
    <p:sldId id="494" r:id="rId78"/>
    <p:sldId id="483" r:id="rId79"/>
    <p:sldId id="484" r:id="rId8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rris, Adrienne" initials="HA" lastIdx="5" clrIdx="6">
    <p:extLst>
      <p:ext uri="{19B8F6BF-5375-455C-9EA6-DF929625EA0E}">
        <p15:presenceInfo xmlns:p15="http://schemas.microsoft.com/office/powerpoint/2012/main" userId="S-1-5-21-1339303556-449845944-1601390327-191579" providerId="AD"/>
      </p:ext>
    </p:extLst>
  </p:cmAuthor>
  <p:cmAuthor id="1" name="Grevatt, Peter" initials="GP" lastIdx="2" clrIdx="0">
    <p:extLst>
      <p:ext uri="{19B8F6BF-5375-455C-9EA6-DF929625EA0E}">
        <p15:presenceInfo xmlns:p15="http://schemas.microsoft.com/office/powerpoint/2012/main" userId="S-1-5-21-1339303556-449845944-1601390327-147658" providerId="AD"/>
      </p:ext>
    </p:extLst>
  </p:cmAuthor>
  <p:cmAuthor id="2" name="Albert, Ryan" initials="AR" lastIdx="18" clrIdx="1">
    <p:extLst>
      <p:ext uri="{19B8F6BF-5375-455C-9EA6-DF929625EA0E}">
        <p15:presenceInfo xmlns:p15="http://schemas.microsoft.com/office/powerpoint/2012/main" userId="S-1-5-21-1339303556-449845944-1601390327-148683" providerId="AD"/>
      </p:ext>
    </p:extLst>
  </p:cmAuthor>
  <p:cmAuthor id="3" name="Hogan, James" initials="HJ" lastIdx="19" clrIdx="2">
    <p:extLst>
      <p:ext uri="{19B8F6BF-5375-455C-9EA6-DF929625EA0E}">
        <p15:presenceInfo xmlns:p15="http://schemas.microsoft.com/office/powerpoint/2012/main" userId="S-1-5-21-1339303556-449845944-1601390327-424778" providerId="AD"/>
      </p:ext>
    </p:extLst>
  </p:cmAuthor>
  <p:cmAuthor id="4" name="Viveiros, Edward" initials="VE" lastIdx="32" clrIdx="3">
    <p:extLst>
      <p:ext uri="{19B8F6BF-5375-455C-9EA6-DF929625EA0E}">
        <p15:presenceInfo xmlns:p15="http://schemas.microsoft.com/office/powerpoint/2012/main" userId="S-1-5-21-1339303556-449845944-1601390327-379841" providerId="AD"/>
      </p:ext>
    </p:extLst>
  </p:cmAuthor>
  <p:cmAuthor id="5" name="Russell, Sam" initials="RS" lastIdx="4" clrIdx="4">
    <p:extLst>
      <p:ext uri="{19B8F6BF-5375-455C-9EA6-DF929625EA0E}">
        <p15:presenceInfo xmlns:p15="http://schemas.microsoft.com/office/powerpoint/2012/main" userId="S-1-5-21-1339303556-449845944-1601390327-388257" providerId="AD"/>
      </p:ext>
    </p:extLst>
  </p:cmAuthor>
  <p:cmAuthor id="6" name="Cathy Davis" initials="CMD" lastIdx="113" clrIdx="5">
    <p:extLst>
      <p:ext uri="{19B8F6BF-5375-455C-9EA6-DF929625EA0E}">
        <p15:presenceInfo xmlns:p15="http://schemas.microsoft.com/office/powerpoint/2012/main" userId="Cathy Dav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32F"/>
    <a:srgbClr val="4E83A4"/>
    <a:srgbClr val="B6CBE4"/>
    <a:srgbClr val="C7D5CF"/>
    <a:srgbClr val="A7BDB4"/>
    <a:srgbClr val="768BB6"/>
    <a:srgbClr val="D1DD87"/>
    <a:srgbClr val="E7E7B5"/>
    <a:srgbClr val="A75E4F"/>
    <a:srgbClr val="1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70426" autoAdjust="0"/>
  </p:normalViewPr>
  <p:slideViewPr>
    <p:cSldViewPr>
      <p:cViewPr varScale="1">
        <p:scale>
          <a:sx n="83" d="100"/>
          <a:sy n="83" d="100"/>
        </p:scale>
        <p:origin x="1248" y="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1.xml"/><Relationship Id="rId68" Type="http://schemas.openxmlformats.org/officeDocument/2006/relationships/slide" Target="slides/slide6.xml"/><Relationship Id="rId76" Type="http://schemas.openxmlformats.org/officeDocument/2006/relationships/slide" Target="slides/slide14.xml"/><Relationship Id="rId84"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4.xml"/><Relationship Id="rId74" Type="http://schemas.openxmlformats.org/officeDocument/2006/relationships/slide" Target="slides/slide12.xml"/><Relationship Id="rId79" Type="http://schemas.openxmlformats.org/officeDocument/2006/relationships/slide" Target="slides/slide17.xml"/><Relationship Id="rId87"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handoutMaster" Target="handoutMasters/handoutMaster1.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2.xml"/><Relationship Id="rId69" Type="http://schemas.openxmlformats.org/officeDocument/2006/relationships/slide" Target="slides/slide7.xml"/><Relationship Id="rId77" Type="http://schemas.openxmlformats.org/officeDocument/2006/relationships/slide" Target="slides/slide15.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0.xml"/><Relationship Id="rId80" Type="http://schemas.openxmlformats.org/officeDocument/2006/relationships/slide" Target="slides/slide18.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5.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1.xml"/><Relationship Id="rId70" Type="http://schemas.openxmlformats.org/officeDocument/2006/relationships/slide" Target="slides/slide8.xml"/><Relationship Id="rId75" Type="http://schemas.openxmlformats.org/officeDocument/2006/relationships/slide" Target="slides/slide13.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3.xml"/><Relationship Id="rId73" Type="http://schemas.openxmlformats.org/officeDocument/2006/relationships/slide" Target="slides/slide11.xml"/><Relationship Id="rId78" Type="http://schemas.openxmlformats.org/officeDocument/2006/relationships/slide" Target="slides/slide16.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DAVIS06\Desktop\Pie%20Charts%20-%202017%20violations,%20system%20siz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DAVIS06\Desktop\Pie%20Charts%20-%202017%20violations,%20system%20siz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DAVIS06\Desktop\Compliance%20since%20199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CWSs w/HB Violation </a:t>
            </a:r>
          </a:p>
          <a:p>
            <a:pPr>
              <a:defRPr/>
            </a:pPr>
            <a:r>
              <a:rPr lang="en-US" dirty="0"/>
              <a:t>by System Size</a:t>
            </a:r>
          </a:p>
        </c:rich>
      </c:tx>
      <c:layout>
        <c:manualLayout>
          <c:xMode val="edge"/>
          <c:yMode val="edge"/>
          <c:x val="0.398242103524868"/>
          <c:y val="7.18288810648440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Sheet2!$E$1</c:f>
              <c:strCache>
                <c:ptCount val="1"/>
                <c:pt idx="0">
                  <c:v>% Systems w/HB Violation by System Size</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C55-4F8E-A390-615CA48139AC}"/>
              </c:ext>
            </c:extLst>
          </c:dPt>
          <c:dPt>
            <c:idx val="1"/>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C55-4F8E-A390-615CA48139AC}"/>
              </c:ext>
            </c:extLst>
          </c:dPt>
          <c:dPt>
            <c:idx val="2"/>
            <c:invertIfNegative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C55-4F8E-A390-615CA48139AC}"/>
              </c:ext>
            </c:extLst>
          </c:dPt>
          <c:dPt>
            <c:idx val="3"/>
            <c:invertIfNegative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C55-4F8E-A390-615CA48139AC}"/>
              </c:ext>
            </c:extLst>
          </c:dPt>
          <c:dPt>
            <c:idx val="4"/>
            <c:invertIfNegative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9-BC55-4F8E-A390-615CA48139A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&lt;=500</c:v>
                </c:pt>
                <c:pt idx="1">
                  <c:v>501-3,300</c:v>
                </c:pt>
                <c:pt idx="2">
                  <c:v>3,301-10,000</c:v>
                </c:pt>
                <c:pt idx="3">
                  <c:v>10,001-100,000</c:v>
                </c:pt>
                <c:pt idx="4">
                  <c:v>&gt;100,000</c:v>
                </c:pt>
              </c:strCache>
            </c:strRef>
          </c:cat>
          <c:val>
            <c:numRef>
              <c:f>Sheet2!$E$2:$E$6</c:f>
              <c:numCache>
                <c:formatCode>0.0%</c:formatCode>
                <c:ptCount val="5"/>
                <c:pt idx="0">
                  <c:v>6.9874704921009625E-2</c:v>
                </c:pt>
                <c:pt idx="1">
                  <c:v>7.333084669899291E-2</c:v>
                </c:pt>
                <c:pt idx="2">
                  <c:v>6.857257097161136E-2</c:v>
                </c:pt>
                <c:pt idx="3">
                  <c:v>6.150283067421513E-2</c:v>
                </c:pt>
                <c:pt idx="4">
                  <c:v>4.4083526682134569E-2</c:v>
                </c:pt>
              </c:numCache>
            </c:numRef>
          </c:val>
          <c:extLst xmlns:c16r2="http://schemas.microsoft.com/office/drawing/2015/06/chart">
            <c:ext xmlns:c16="http://schemas.microsoft.com/office/drawing/2014/chart" uri="{C3380CC4-5D6E-409C-BE32-E72D297353CC}">
              <c16:uniqueId val="{0000000A-BC55-4F8E-A390-615CA48139AC}"/>
            </c:ext>
          </c:extLst>
        </c:ser>
        <c:dLbls>
          <c:showLegendKey val="0"/>
          <c:showVal val="0"/>
          <c:showCatName val="0"/>
          <c:showSerName val="0"/>
          <c:showPercent val="0"/>
          <c:showBubbleSize val="0"/>
        </c:dLbls>
        <c:gapWidth val="100"/>
        <c:axId val="157430416"/>
        <c:axId val="157432016"/>
      </c:barChart>
      <c:catAx>
        <c:axId val="15743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57432016"/>
        <c:crosses val="autoZero"/>
        <c:auto val="1"/>
        <c:lblAlgn val="ctr"/>
        <c:lblOffset val="40"/>
        <c:noMultiLvlLbl val="0"/>
      </c:catAx>
      <c:valAx>
        <c:axId val="157432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743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CWSs with HB Violation </a:t>
            </a:r>
          </a:p>
          <a:p>
            <a:pPr>
              <a:defRPr/>
            </a:pPr>
            <a:r>
              <a:rPr lang="en-US" dirty="0"/>
              <a:t>by System Size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Sheet2!$D$1</c:f>
              <c:strCache>
                <c:ptCount val="1"/>
                <c:pt idx="0">
                  <c:v>Systems with HB Violation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906-485E-830C-8C32644CD4B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906-485E-830C-8C32644CD4B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906-485E-830C-8C32644CD4B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906-485E-830C-8C32644CD4B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906-485E-830C-8C32644CD4B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Sheet2!$A$2:$A$6</c:f>
              <c:strCache>
                <c:ptCount val="5"/>
                <c:pt idx="0">
                  <c:v>&lt;=500</c:v>
                </c:pt>
                <c:pt idx="1">
                  <c:v>501-3,300</c:v>
                </c:pt>
                <c:pt idx="2">
                  <c:v>3,301-10,000</c:v>
                </c:pt>
                <c:pt idx="3">
                  <c:v>10,001-100,000</c:v>
                </c:pt>
                <c:pt idx="4">
                  <c:v>&gt;100,000</c:v>
                </c:pt>
              </c:strCache>
            </c:strRef>
          </c:cat>
          <c:val>
            <c:numRef>
              <c:f>Sheet2!$D$2:$D$6</c:f>
              <c:numCache>
                <c:formatCode>General</c:formatCode>
                <c:ptCount val="5"/>
                <c:pt idx="0" formatCode="#,##0">
                  <c:v>1924</c:v>
                </c:pt>
                <c:pt idx="1">
                  <c:v>983</c:v>
                </c:pt>
                <c:pt idx="2">
                  <c:v>343</c:v>
                </c:pt>
                <c:pt idx="3">
                  <c:v>239</c:v>
                </c:pt>
                <c:pt idx="4">
                  <c:v>19</c:v>
                </c:pt>
              </c:numCache>
            </c:numRef>
          </c:val>
          <c:extLst xmlns:c16r2="http://schemas.microsoft.com/office/drawing/2015/06/chart">
            <c:ext xmlns:c16="http://schemas.microsoft.com/office/drawing/2014/chart" uri="{C3380CC4-5D6E-409C-BE32-E72D297353CC}">
              <c16:uniqueId val="{0000000A-6906-485E-830C-8C32644CD4B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 CWS Meeting All Health-Based Standards</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8F3D-4F78-BF47-3D2D3B5DFC37}"/>
              </c:ext>
            </c:extLst>
          </c:dPt>
          <c:cat>
            <c:numRef>
              <c:f>Sheet1!$A$4:$A$17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2022</c:v>
                </c:pt>
              </c:numCache>
            </c:numRef>
          </c:cat>
          <c:val>
            <c:numRef>
              <c:f>Sheet1!$B$4:$B$17</c:f>
              <c:numCache>
                <c:formatCode>General</c:formatCode>
                <c:ptCount val="14"/>
                <c:pt idx="0">
                  <c:v>89</c:v>
                </c:pt>
                <c:pt idx="1">
                  <c:v>89.3</c:v>
                </c:pt>
                <c:pt idx="2">
                  <c:v>89</c:v>
                </c:pt>
                <c:pt idx="3">
                  <c:v>89</c:v>
                </c:pt>
                <c:pt idx="4">
                  <c:v>89.1</c:v>
                </c:pt>
                <c:pt idx="5">
                  <c:v>89.6</c:v>
                </c:pt>
                <c:pt idx="6">
                  <c:v>90.7</c:v>
                </c:pt>
                <c:pt idx="7">
                  <c:v>91</c:v>
                </c:pt>
                <c:pt idx="8">
                  <c:v>91</c:v>
                </c:pt>
                <c:pt idx="9">
                  <c:v>91</c:v>
                </c:pt>
                <c:pt idx="10">
                  <c:v>90</c:v>
                </c:pt>
                <c:pt idx="11">
                  <c:v>90.4</c:v>
                </c:pt>
                <c:pt idx="12">
                  <c:v>93</c:v>
                </c:pt>
                <c:pt idx="13">
                  <c:v>94.6</c:v>
                </c:pt>
              </c:numCache>
            </c:numRef>
          </c:val>
          <c:extLst xmlns:c16r2="http://schemas.microsoft.com/office/drawing/2015/06/chart">
            <c:ext xmlns:c16="http://schemas.microsoft.com/office/drawing/2014/chart" uri="{C3380CC4-5D6E-409C-BE32-E72D297353CC}">
              <c16:uniqueId val="{00000002-8F3D-4F78-BF47-3D2D3B5DFC37}"/>
            </c:ext>
          </c:extLst>
        </c:ser>
        <c:dLbls>
          <c:showLegendKey val="0"/>
          <c:showVal val="0"/>
          <c:showCatName val="0"/>
          <c:showSerName val="0"/>
          <c:showPercent val="0"/>
          <c:showBubbleSize val="0"/>
        </c:dLbls>
        <c:gapWidth val="219"/>
        <c:overlap val="-27"/>
        <c:axId val="156912992"/>
        <c:axId val="156827688"/>
      </c:barChart>
      <c:catAx>
        <c:axId val="15691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827688"/>
        <c:crosses val="autoZero"/>
        <c:auto val="1"/>
        <c:lblAlgn val="ctr"/>
        <c:lblOffset val="100"/>
        <c:noMultiLvlLbl val="0"/>
      </c:catAx>
      <c:valAx>
        <c:axId val="156827688"/>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CWSs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1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2017 State-by-State Disbursement Ratios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Chart!$B$1</c:f>
              <c:strCache>
                <c:ptCount val="1"/>
                <c:pt idx="0">
                  <c:v>2017 Undisbursed/3 year average</c:v>
                </c:pt>
              </c:strCache>
            </c:strRef>
          </c:tx>
          <c:spPr>
            <a:solidFill>
              <a:schemeClr val="accent1"/>
            </a:solidFill>
            <a:ln>
              <a:noFill/>
            </a:ln>
            <a:effectLst/>
          </c:spPr>
          <c:invertIfNegative val="0"/>
          <c:cat>
            <c:strRef>
              <c:f>Chart!$A$2:$A$52</c:f>
              <c:strCache>
                <c:ptCount val="51"/>
                <c:pt idx="0">
                  <c:v>OR</c:v>
                </c:pt>
                <c:pt idx="1">
                  <c:v>AR</c:v>
                </c:pt>
                <c:pt idx="2">
                  <c:v>FL</c:v>
                </c:pt>
                <c:pt idx="3">
                  <c:v>WY</c:v>
                </c:pt>
                <c:pt idx="4">
                  <c:v>PR</c:v>
                </c:pt>
                <c:pt idx="5">
                  <c:v>MS</c:v>
                </c:pt>
                <c:pt idx="6">
                  <c:v>NE</c:v>
                </c:pt>
                <c:pt idx="7">
                  <c:v>IN</c:v>
                </c:pt>
                <c:pt idx="8">
                  <c:v>UT</c:v>
                </c:pt>
                <c:pt idx="9">
                  <c:v>AZ</c:v>
                </c:pt>
                <c:pt idx="10">
                  <c:v>ID</c:v>
                </c:pt>
                <c:pt idx="11">
                  <c:v>GA</c:v>
                </c:pt>
                <c:pt idx="12">
                  <c:v>NJ</c:v>
                </c:pt>
                <c:pt idx="13">
                  <c:v>LA</c:v>
                </c:pt>
                <c:pt idx="14">
                  <c:v>DE</c:v>
                </c:pt>
                <c:pt idx="15">
                  <c:v>MI</c:v>
                </c:pt>
                <c:pt idx="16">
                  <c:v>OK</c:v>
                </c:pt>
                <c:pt idx="17">
                  <c:v>OH</c:v>
                </c:pt>
                <c:pt idx="18">
                  <c:v>AL</c:v>
                </c:pt>
                <c:pt idx="19">
                  <c:v>MO</c:v>
                </c:pt>
                <c:pt idx="20">
                  <c:v>VT</c:v>
                </c:pt>
                <c:pt idx="21">
                  <c:v>NM</c:v>
                </c:pt>
                <c:pt idx="22">
                  <c:v>VA</c:v>
                </c:pt>
                <c:pt idx="23">
                  <c:v>KS</c:v>
                </c:pt>
                <c:pt idx="24">
                  <c:v>MD</c:v>
                </c:pt>
                <c:pt idx="25">
                  <c:v>SD</c:v>
                </c:pt>
                <c:pt idx="26">
                  <c:v>NH</c:v>
                </c:pt>
                <c:pt idx="27">
                  <c:v>AK</c:v>
                </c:pt>
                <c:pt idx="28">
                  <c:v>TN</c:v>
                </c:pt>
                <c:pt idx="29">
                  <c:v>PA</c:v>
                </c:pt>
                <c:pt idx="30">
                  <c:v>RI</c:v>
                </c:pt>
                <c:pt idx="31">
                  <c:v>WI</c:v>
                </c:pt>
                <c:pt idx="32">
                  <c:v>SC</c:v>
                </c:pt>
                <c:pt idx="33">
                  <c:v>CT</c:v>
                </c:pt>
                <c:pt idx="34">
                  <c:v>NC</c:v>
                </c:pt>
                <c:pt idx="35">
                  <c:v>KY</c:v>
                </c:pt>
                <c:pt idx="36">
                  <c:v>ND</c:v>
                </c:pt>
                <c:pt idx="37">
                  <c:v>CO</c:v>
                </c:pt>
                <c:pt idx="38">
                  <c:v>MN</c:v>
                </c:pt>
                <c:pt idx="39">
                  <c:v>CA</c:v>
                </c:pt>
                <c:pt idx="40">
                  <c:v>MT</c:v>
                </c:pt>
                <c:pt idx="41">
                  <c:v>IA</c:v>
                </c:pt>
                <c:pt idx="42">
                  <c:v>MA</c:v>
                </c:pt>
                <c:pt idx="43">
                  <c:v>TX</c:v>
                </c:pt>
                <c:pt idx="44">
                  <c:v>ME</c:v>
                </c:pt>
                <c:pt idx="45">
                  <c:v>NV</c:v>
                </c:pt>
                <c:pt idx="46">
                  <c:v>WV</c:v>
                </c:pt>
                <c:pt idx="47">
                  <c:v>IL</c:v>
                </c:pt>
                <c:pt idx="48">
                  <c:v>WA</c:v>
                </c:pt>
                <c:pt idx="49">
                  <c:v>HI</c:v>
                </c:pt>
                <c:pt idx="50">
                  <c:v>NY</c:v>
                </c:pt>
              </c:strCache>
            </c:strRef>
          </c:cat>
          <c:val>
            <c:numRef>
              <c:f>Chart!$B$2:$B$52</c:f>
              <c:numCache>
                <c:formatCode>0.0</c:formatCode>
                <c:ptCount val="51"/>
                <c:pt idx="0">
                  <c:v>12.29845729087635</c:v>
                </c:pt>
                <c:pt idx="1">
                  <c:v>11.969379563906713</c:v>
                </c:pt>
                <c:pt idx="2">
                  <c:v>9.2842875537276424</c:v>
                </c:pt>
                <c:pt idx="3">
                  <c:v>8.7073354366178677</c:v>
                </c:pt>
                <c:pt idx="4">
                  <c:v>8.0540751753420885</c:v>
                </c:pt>
                <c:pt idx="5">
                  <c:v>7.9303003666786189</c:v>
                </c:pt>
                <c:pt idx="6">
                  <c:v>7.7007764614219392</c:v>
                </c:pt>
                <c:pt idx="7">
                  <c:v>7.1385995218070279</c:v>
                </c:pt>
                <c:pt idx="8">
                  <c:v>7.0594874063424475</c:v>
                </c:pt>
                <c:pt idx="9">
                  <c:v>6.740101855012842</c:v>
                </c:pt>
                <c:pt idx="10">
                  <c:v>6.1806553491130121</c:v>
                </c:pt>
                <c:pt idx="11">
                  <c:v>6.1324642461899828</c:v>
                </c:pt>
                <c:pt idx="12">
                  <c:v>5.9440970995055693</c:v>
                </c:pt>
                <c:pt idx="13">
                  <c:v>5.7311284642003599</c:v>
                </c:pt>
                <c:pt idx="14">
                  <c:v>5.5127802650048308</c:v>
                </c:pt>
                <c:pt idx="15">
                  <c:v>5.1588544661349403</c:v>
                </c:pt>
                <c:pt idx="16">
                  <c:v>4.5089501754553707</c:v>
                </c:pt>
                <c:pt idx="17">
                  <c:v>4.3514253068126854</c:v>
                </c:pt>
                <c:pt idx="18">
                  <c:v>4.2120248855025322</c:v>
                </c:pt>
                <c:pt idx="19">
                  <c:v>4.1920605705255758</c:v>
                </c:pt>
                <c:pt idx="20">
                  <c:v>4.1595818993565148</c:v>
                </c:pt>
                <c:pt idx="21">
                  <c:v>4.0673268380393015</c:v>
                </c:pt>
                <c:pt idx="22">
                  <c:v>4.0039397200404991</c:v>
                </c:pt>
                <c:pt idx="23">
                  <c:v>3.8420250187874525</c:v>
                </c:pt>
                <c:pt idx="24">
                  <c:v>3.7922567148369741</c:v>
                </c:pt>
                <c:pt idx="25">
                  <c:v>3.7851357126770306</c:v>
                </c:pt>
                <c:pt idx="26">
                  <c:v>3.7707380069214742</c:v>
                </c:pt>
                <c:pt idx="27">
                  <c:v>3.636088703621343</c:v>
                </c:pt>
                <c:pt idx="28">
                  <c:v>3.2771481469403398</c:v>
                </c:pt>
                <c:pt idx="29">
                  <c:v>3.0948709373423813</c:v>
                </c:pt>
                <c:pt idx="30">
                  <c:v>2.9701571501619548</c:v>
                </c:pt>
                <c:pt idx="31">
                  <c:v>2.7108014834409135</c:v>
                </c:pt>
                <c:pt idx="32">
                  <c:v>2.5351221214304376</c:v>
                </c:pt>
                <c:pt idx="33">
                  <c:v>2.3952296447607146</c:v>
                </c:pt>
                <c:pt idx="34">
                  <c:v>2.219199592914245</c:v>
                </c:pt>
                <c:pt idx="35">
                  <c:v>2.1545281359412476</c:v>
                </c:pt>
                <c:pt idx="36">
                  <c:v>1.9636719631815387</c:v>
                </c:pt>
                <c:pt idx="37">
                  <c:v>1.9319697060358876</c:v>
                </c:pt>
                <c:pt idx="38">
                  <c:v>1.8930171352493861</c:v>
                </c:pt>
                <c:pt idx="39">
                  <c:v>1.8427527492600331</c:v>
                </c:pt>
                <c:pt idx="40">
                  <c:v>1.8421280779410485</c:v>
                </c:pt>
                <c:pt idx="41">
                  <c:v>1.7527402868743966</c:v>
                </c:pt>
                <c:pt idx="42">
                  <c:v>1.5424647877120694</c:v>
                </c:pt>
                <c:pt idx="43">
                  <c:v>1.4887326911257388</c:v>
                </c:pt>
                <c:pt idx="44">
                  <c:v>1.4815222658591194</c:v>
                </c:pt>
                <c:pt idx="45">
                  <c:v>1.1780073874027117</c:v>
                </c:pt>
                <c:pt idx="46">
                  <c:v>1.1126972982869059</c:v>
                </c:pt>
                <c:pt idx="47">
                  <c:v>0.98688949814929283</c:v>
                </c:pt>
                <c:pt idx="48">
                  <c:v>0.13303377225418084</c:v>
                </c:pt>
                <c:pt idx="49">
                  <c:v>0.117505774135618</c:v>
                </c:pt>
                <c:pt idx="50">
                  <c:v>6.8619348483765124E-3</c:v>
                </c:pt>
              </c:numCache>
            </c:numRef>
          </c:val>
          <c:extLst xmlns:c16r2="http://schemas.microsoft.com/office/drawing/2015/06/chart">
            <c:ext xmlns:c16="http://schemas.microsoft.com/office/drawing/2014/chart" uri="{C3380CC4-5D6E-409C-BE32-E72D297353CC}">
              <c16:uniqueId val="{00000000-04EB-415E-B5AF-34728CC1D37A}"/>
            </c:ext>
          </c:extLst>
        </c:ser>
        <c:dLbls>
          <c:showLegendKey val="0"/>
          <c:showVal val="0"/>
          <c:showCatName val="0"/>
          <c:showSerName val="0"/>
          <c:showPercent val="0"/>
          <c:showBubbleSize val="0"/>
        </c:dLbls>
        <c:gapWidth val="219"/>
        <c:overlap val="-27"/>
        <c:axId val="220752528"/>
        <c:axId val="220751352"/>
      </c:barChart>
      <c:catAx>
        <c:axId val="220752528"/>
        <c:scaling>
          <c:orientation val="minMax"/>
        </c:scaling>
        <c:delete val="1"/>
        <c:axPos val="b"/>
        <c:numFmt formatCode="General" sourceLinked="1"/>
        <c:majorTickMark val="none"/>
        <c:minorTickMark val="none"/>
        <c:tickLblPos val="nextTo"/>
        <c:crossAx val="220751352"/>
        <c:crosses val="autoZero"/>
        <c:auto val="1"/>
        <c:lblAlgn val="ctr"/>
        <c:lblOffset val="100"/>
        <c:noMultiLvlLbl val="0"/>
      </c:catAx>
      <c:valAx>
        <c:axId val="220751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2075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D4DF0-930E-418C-A074-C094B90DCEBC}"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6D049E16-2A19-46A6-8F48-A1D5FD3FEA96}">
      <dgm:prSet phldrT="[Text]" custT="1"/>
      <dgm:spPr/>
      <dgm:t>
        <a:bodyPr/>
        <a:lstStyle/>
        <a:p>
          <a:r>
            <a:rPr lang="en-US" sz="4000" b="1" dirty="0">
              <a:solidFill>
                <a:schemeClr val="bg1"/>
              </a:solidFill>
            </a:rPr>
            <a:t>$35.4 Billion </a:t>
          </a:r>
        </a:p>
        <a:p>
          <a:r>
            <a:rPr lang="en-US" sz="3600" dirty="0">
              <a:solidFill>
                <a:schemeClr val="bg1"/>
              </a:solidFill>
            </a:rPr>
            <a:t>in Projects Funded</a:t>
          </a:r>
        </a:p>
      </dgm:t>
    </dgm:pt>
    <dgm:pt modelId="{DEDDD1A5-AA79-4F9A-B5C1-F77069553F0E}" type="parTrans" cxnId="{693C6B44-5C2B-4766-8D75-D3A609A66DDA}">
      <dgm:prSet/>
      <dgm:spPr/>
      <dgm:t>
        <a:bodyPr/>
        <a:lstStyle/>
        <a:p>
          <a:endParaRPr lang="en-US"/>
        </a:p>
      </dgm:t>
    </dgm:pt>
    <dgm:pt modelId="{C814082A-E314-4CBE-AA7F-291A30EEDEEE}" type="sibTrans" cxnId="{693C6B44-5C2B-4766-8D75-D3A609A66DDA}">
      <dgm:prSet/>
      <dgm:spPr>
        <a:blipFill dpi="0" rotWithShape="1">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l="-30743" t="-11816" r="-36426" b="-9320"/>
          </a:stretch>
        </a:blipFill>
      </dgm:spPr>
      <dgm:t>
        <a:bodyPr/>
        <a:lstStyle/>
        <a:p>
          <a:endParaRPr lang="en-US"/>
        </a:p>
      </dgm:t>
    </dgm:pt>
    <dgm:pt modelId="{6158068D-C231-48A6-9372-2EA1913EC964}">
      <dgm:prSet phldrT="[Text]" custT="1"/>
      <dgm:spPr/>
      <dgm:t>
        <a:bodyPr/>
        <a:lstStyle/>
        <a:p>
          <a:r>
            <a:rPr lang="en-US" sz="4000" b="1" dirty="0">
              <a:solidFill>
                <a:schemeClr val="bg1"/>
              </a:solidFill>
            </a:rPr>
            <a:t>$3.0 Billion </a:t>
          </a:r>
        </a:p>
        <a:p>
          <a:r>
            <a:rPr lang="en-US" sz="2800" dirty="0">
              <a:solidFill>
                <a:schemeClr val="bg1"/>
              </a:solidFill>
            </a:rPr>
            <a:t>for Capacity Building, Operator Certification  DWSRF &amp; PWSS Support</a:t>
          </a:r>
        </a:p>
      </dgm:t>
    </dgm:pt>
    <dgm:pt modelId="{F31149F9-1175-4DB6-ABB3-6F419D6E8B57}" type="parTrans" cxnId="{A37E5BFF-FDBA-4827-ADC4-A69B95599FE0}">
      <dgm:prSet/>
      <dgm:spPr/>
      <dgm:t>
        <a:bodyPr/>
        <a:lstStyle/>
        <a:p>
          <a:endParaRPr lang="en-US"/>
        </a:p>
      </dgm:t>
    </dgm:pt>
    <dgm:pt modelId="{F9107F1B-EAD5-425C-B6F7-ABA170EFF8DE}" type="sibTrans" cxnId="{A37E5BFF-FDBA-4827-ADC4-A69B95599FE0}">
      <dgm:prSet/>
      <dgm:spPr>
        <a:blipFill>
          <a:blip xmlns:r="http://schemas.openxmlformats.org/officeDocument/2006/relationships"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dgm:spPr>
      <dgm:t>
        <a:bodyPr/>
        <a:lstStyle/>
        <a:p>
          <a:endParaRPr lang="en-US"/>
        </a:p>
      </dgm:t>
    </dgm:pt>
    <dgm:pt modelId="{E0B6003C-9176-4E50-88FB-8D55C83956CF}">
      <dgm:prSet phldrT="[Text]" custT="1"/>
      <dgm:spPr/>
      <dgm:t>
        <a:bodyPr/>
        <a:lstStyle/>
        <a:p>
          <a:r>
            <a:rPr lang="en-US" sz="4400" b="1" dirty="0">
              <a:solidFill>
                <a:schemeClr val="bg1"/>
              </a:solidFill>
            </a:rPr>
            <a:t>13,800</a:t>
          </a:r>
          <a:r>
            <a:rPr lang="en-US" sz="3600" dirty="0">
              <a:solidFill>
                <a:schemeClr val="bg1"/>
              </a:solidFill>
            </a:rPr>
            <a:t> </a:t>
          </a:r>
        </a:p>
        <a:p>
          <a:r>
            <a:rPr lang="en-US" sz="3600" dirty="0">
              <a:solidFill>
                <a:schemeClr val="bg1"/>
              </a:solidFill>
            </a:rPr>
            <a:t>Loans Signed</a:t>
          </a:r>
        </a:p>
      </dgm:t>
    </dgm:pt>
    <dgm:pt modelId="{A4B16E44-4BC8-47A7-ACCE-BCE2FE33CAD2}" type="parTrans" cxnId="{847E9FC9-A742-40D1-9A9B-58941BEBE534}">
      <dgm:prSet/>
      <dgm:spPr/>
      <dgm:t>
        <a:bodyPr/>
        <a:lstStyle/>
        <a:p>
          <a:endParaRPr lang="en-US"/>
        </a:p>
      </dgm:t>
    </dgm:pt>
    <dgm:pt modelId="{A6943F1E-60B4-49DF-9D9C-BE650D8005B1}" type="sibTrans" cxnId="{847E9FC9-A742-40D1-9A9B-58941BEBE534}">
      <dgm:prSet/>
      <dgm:spPr>
        <a:blipFill>
          <a:blip xmlns:r="http://schemas.openxmlformats.org/officeDocument/2006/relationships"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423452AF-0CDB-4399-AE8A-C23862DEDE46}">
      <dgm:prSet custT="1"/>
      <dgm:spPr/>
      <dgm:t>
        <a:bodyPr/>
        <a:lstStyle/>
        <a:p>
          <a:r>
            <a:rPr lang="en-US" sz="3600" b="1" dirty="0">
              <a:solidFill>
                <a:schemeClr val="bg1"/>
              </a:solidFill>
            </a:rPr>
            <a:t>$30.8 Billion </a:t>
          </a:r>
        </a:p>
        <a:p>
          <a:r>
            <a:rPr lang="en-US" sz="2800" dirty="0">
              <a:solidFill>
                <a:schemeClr val="bg1"/>
              </a:solidFill>
            </a:rPr>
            <a:t>in Project Disbursements</a:t>
          </a:r>
        </a:p>
      </dgm:t>
    </dgm:pt>
    <dgm:pt modelId="{A1F95A15-11B3-42BA-A773-364F7B77EEB0}" type="parTrans" cxnId="{9A888CCB-4BDB-40BB-9575-5D87A43014C4}">
      <dgm:prSet/>
      <dgm:spPr/>
      <dgm:t>
        <a:bodyPr/>
        <a:lstStyle/>
        <a:p>
          <a:endParaRPr lang="en-US"/>
        </a:p>
      </dgm:t>
    </dgm:pt>
    <dgm:pt modelId="{43DF562C-0255-4995-A5DE-55D870F3FA33}" type="sibTrans" cxnId="{9A888CCB-4BDB-40BB-9575-5D87A43014C4}">
      <dgm:prSet/>
      <dgm:spPr>
        <a:blipFill dpi="0" rotWithShape="1">
          <a:blip xmlns:r="http://schemas.openxmlformats.org/officeDocument/2006/relationships" r:embed="rId4">
            <a:biLevel thresh="75000"/>
            <a:extLst>
              <a:ext uri="{28A0092B-C50C-407E-A947-70E740481C1C}">
                <a14:useLocalDpi xmlns:a14="http://schemas.microsoft.com/office/drawing/2010/main" val="0"/>
              </a:ext>
            </a:extLst>
          </a:blip>
          <a:srcRect/>
          <a:stretch>
            <a:fillRect l="-34876" t="-14259" r="-46084" b="-16871"/>
          </a:stretch>
        </a:blipFill>
      </dgm:spPr>
      <dgm:t>
        <a:bodyPr/>
        <a:lstStyle/>
        <a:p>
          <a:endParaRPr lang="en-US"/>
        </a:p>
      </dgm:t>
    </dgm:pt>
    <dgm:pt modelId="{4EFBC9F3-42CD-4464-A072-5037CB6E980C}" type="pres">
      <dgm:prSet presAssocID="{56BD4DF0-930E-418C-A074-C094B90DCEBC}" presName="Name0" presStyleCnt="0">
        <dgm:presLayoutVars>
          <dgm:chMax val="8"/>
          <dgm:chPref val="8"/>
          <dgm:dir/>
        </dgm:presLayoutVars>
      </dgm:prSet>
      <dgm:spPr/>
      <dgm:t>
        <a:bodyPr/>
        <a:lstStyle/>
        <a:p>
          <a:endParaRPr lang="en-US"/>
        </a:p>
      </dgm:t>
    </dgm:pt>
    <dgm:pt modelId="{47D5966F-4A52-4FDA-90B8-39F632B2CC17}" type="pres">
      <dgm:prSet presAssocID="{6D049E16-2A19-46A6-8F48-A1D5FD3FEA96}" presName="parent_text_1" presStyleLbl="revTx" presStyleIdx="0" presStyleCnt="4" custScaleX="131838" custLinFactY="-25497" custLinFactNeighborX="-15309" custLinFactNeighborY="-100000">
        <dgm:presLayoutVars>
          <dgm:chMax val="0"/>
          <dgm:chPref val="0"/>
          <dgm:bulletEnabled val="1"/>
        </dgm:presLayoutVars>
      </dgm:prSet>
      <dgm:spPr/>
      <dgm:t>
        <a:bodyPr/>
        <a:lstStyle/>
        <a:p>
          <a:endParaRPr lang="en-US"/>
        </a:p>
      </dgm:t>
    </dgm:pt>
    <dgm:pt modelId="{1E48021E-1AB5-46AF-866C-1BCCD04003DB}" type="pres">
      <dgm:prSet presAssocID="{6D049E16-2A19-46A6-8F48-A1D5FD3FEA96}" presName="image_accent_1" presStyleCnt="0"/>
      <dgm:spPr/>
    </dgm:pt>
    <dgm:pt modelId="{45F6E661-66E6-4F2D-9BE1-F1C7C110A375}" type="pres">
      <dgm:prSet presAssocID="{6D049E16-2A19-46A6-8F48-A1D5FD3FEA96}" presName="imageAccentRepeatNode" presStyleLbl="alignNode1" presStyleIdx="0" presStyleCnt="8"/>
      <dgm:spPr/>
    </dgm:pt>
    <dgm:pt modelId="{C4918BA0-71BB-42C8-B648-2E2613F59932}" type="pres">
      <dgm:prSet presAssocID="{6D049E16-2A19-46A6-8F48-A1D5FD3FEA96}" presName="accent_1" presStyleLbl="alignNode1" presStyleIdx="1" presStyleCnt="8"/>
      <dgm:spPr/>
    </dgm:pt>
    <dgm:pt modelId="{29FFDF57-5681-4B49-A365-4987F6A6D311}" type="pres">
      <dgm:prSet presAssocID="{C814082A-E314-4CBE-AA7F-291A30EEDEEE}" presName="image_1" presStyleCnt="0"/>
      <dgm:spPr/>
    </dgm:pt>
    <dgm:pt modelId="{4A85CBED-0287-45EE-84BF-B6EB8CD04079}" type="pres">
      <dgm:prSet presAssocID="{C814082A-E314-4CBE-AA7F-291A30EEDEEE}" presName="imageRepeatNode" presStyleLbl="fgImgPlace1" presStyleIdx="0" presStyleCnt="4" custScaleX="65522" custScaleY="60576" custLinFactNeighborX="19358" custLinFactNeighborY="-12208"/>
      <dgm:spPr/>
      <dgm:t>
        <a:bodyPr/>
        <a:lstStyle/>
        <a:p>
          <a:endParaRPr lang="en-US"/>
        </a:p>
      </dgm:t>
    </dgm:pt>
    <dgm:pt modelId="{B8B11D6D-E848-42ED-909B-DB9DE502F348}" type="pres">
      <dgm:prSet presAssocID="{6158068D-C231-48A6-9372-2EA1913EC964}" presName="parent_text_2" presStyleLbl="revTx" presStyleIdx="1" presStyleCnt="4" custLinFactX="-82634" custLinFactNeighborX="-100000" custLinFactNeighborY="-69496">
        <dgm:presLayoutVars>
          <dgm:chMax val="0"/>
          <dgm:chPref val="0"/>
          <dgm:bulletEnabled val="1"/>
        </dgm:presLayoutVars>
      </dgm:prSet>
      <dgm:spPr/>
      <dgm:t>
        <a:bodyPr/>
        <a:lstStyle/>
        <a:p>
          <a:endParaRPr lang="en-US"/>
        </a:p>
      </dgm:t>
    </dgm:pt>
    <dgm:pt modelId="{C1C3168F-CED0-4500-96B9-D502AB7967C2}" type="pres">
      <dgm:prSet presAssocID="{6158068D-C231-48A6-9372-2EA1913EC964}" presName="image_accent_2" presStyleCnt="0"/>
      <dgm:spPr/>
    </dgm:pt>
    <dgm:pt modelId="{E4742944-D5A1-4DB6-A503-AAB4D3CB3B5B}" type="pres">
      <dgm:prSet presAssocID="{6158068D-C231-48A6-9372-2EA1913EC964}" presName="imageAccentRepeatNode" presStyleLbl="alignNode1" presStyleIdx="2" presStyleCnt="8"/>
      <dgm:spPr/>
    </dgm:pt>
    <dgm:pt modelId="{63428C26-620B-429A-B9FA-1AD56895BC16}" type="pres">
      <dgm:prSet presAssocID="{F9107F1B-EAD5-425C-B6F7-ABA170EFF8DE}" presName="image_2" presStyleCnt="0"/>
      <dgm:spPr/>
    </dgm:pt>
    <dgm:pt modelId="{8B595924-2071-44B9-BD61-8994F465956C}" type="pres">
      <dgm:prSet presAssocID="{F9107F1B-EAD5-425C-B6F7-ABA170EFF8DE}" presName="imageRepeatNode" presStyleLbl="fgImgPlace1" presStyleIdx="1" presStyleCnt="4"/>
      <dgm:spPr/>
      <dgm:t>
        <a:bodyPr/>
        <a:lstStyle/>
        <a:p>
          <a:endParaRPr lang="en-US"/>
        </a:p>
      </dgm:t>
    </dgm:pt>
    <dgm:pt modelId="{492E9A2E-BCEC-4D4A-821B-F9353294FE57}" type="pres">
      <dgm:prSet presAssocID="{423452AF-0CDB-4399-AE8A-C23862DEDE46}" presName="image_accent_3" presStyleCnt="0"/>
      <dgm:spPr/>
    </dgm:pt>
    <dgm:pt modelId="{FD37F030-A14F-4B0D-A02D-AF9C277EE9A0}" type="pres">
      <dgm:prSet presAssocID="{423452AF-0CDB-4399-AE8A-C23862DEDE46}" presName="imageAccentRepeatNode" presStyleLbl="alignNode1" presStyleIdx="3" presStyleCnt="8"/>
      <dgm:spPr/>
    </dgm:pt>
    <dgm:pt modelId="{27DF66D4-44B6-4FF9-A4AD-F6823372665C}" type="pres">
      <dgm:prSet presAssocID="{423452AF-0CDB-4399-AE8A-C23862DEDE46}" presName="parent_text_3" presStyleLbl="revTx" presStyleIdx="2" presStyleCnt="4" custScaleX="107374" custLinFactNeighborX="-1136" custLinFactNeighborY="26385">
        <dgm:presLayoutVars>
          <dgm:chMax val="0"/>
          <dgm:chPref val="0"/>
          <dgm:bulletEnabled val="1"/>
        </dgm:presLayoutVars>
      </dgm:prSet>
      <dgm:spPr/>
      <dgm:t>
        <a:bodyPr/>
        <a:lstStyle/>
        <a:p>
          <a:endParaRPr lang="en-US"/>
        </a:p>
      </dgm:t>
    </dgm:pt>
    <dgm:pt modelId="{A0273C01-AA8F-44DD-A6DF-1668DD806E19}" type="pres">
      <dgm:prSet presAssocID="{423452AF-0CDB-4399-AE8A-C23862DEDE46}" presName="accent_2" presStyleLbl="alignNode1" presStyleIdx="4" presStyleCnt="8"/>
      <dgm:spPr/>
    </dgm:pt>
    <dgm:pt modelId="{DE6952D8-98DD-4049-ACC7-92CDEFCC6EB6}" type="pres">
      <dgm:prSet presAssocID="{423452AF-0CDB-4399-AE8A-C23862DEDE46}" presName="accent_3" presStyleLbl="alignNode1" presStyleIdx="5" presStyleCnt="8"/>
      <dgm:spPr/>
    </dgm:pt>
    <dgm:pt modelId="{5EF3C84A-2780-4A38-940F-0713C7628C0C}" type="pres">
      <dgm:prSet presAssocID="{43DF562C-0255-4995-A5DE-55D870F3FA33}" presName="image_3" presStyleCnt="0"/>
      <dgm:spPr/>
    </dgm:pt>
    <dgm:pt modelId="{181B3F9E-65F9-4ECB-872A-DFB02C005261}" type="pres">
      <dgm:prSet presAssocID="{43DF562C-0255-4995-A5DE-55D870F3FA33}" presName="imageRepeatNode" presStyleLbl="fgImgPlace1" presStyleIdx="2" presStyleCnt="4"/>
      <dgm:spPr/>
      <dgm:t>
        <a:bodyPr/>
        <a:lstStyle/>
        <a:p>
          <a:endParaRPr lang="en-US"/>
        </a:p>
      </dgm:t>
    </dgm:pt>
    <dgm:pt modelId="{287D991F-E083-45E7-8287-7A374FFF779F}" type="pres">
      <dgm:prSet presAssocID="{E0B6003C-9176-4E50-88FB-8D55C83956CF}" presName="image_accent_4" presStyleCnt="0"/>
      <dgm:spPr/>
    </dgm:pt>
    <dgm:pt modelId="{C419D4A7-C4B1-4898-ACE1-42B4C0A7B4DF}" type="pres">
      <dgm:prSet presAssocID="{E0B6003C-9176-4E50-88FB-8D55C83956CF}" presName="imageAccentRepeatNode" presStyleLbl="alignNode1" presStyleIdx="6" presStyleCnt="8"/>
      <dgm:spPr/>
    </dgm:pt>
    <dgm:pt modelId="{5C499A99-CBF6-492A-883E-D9F65853D498}" type="pres">
      <dgm:prSet presAssocID="{E0B6003C-9176-4E50-88FB-8D55C83956CF}" presName="parent_text_4" presStyleLbl="revTx" presStyleIdx="3" presStyleCnt="4" custScaleX="95401" custScaleY="92900" custLinFactNeighborX="-822" custLinFactNeighborY="-3872">
        <dgm:presLayoutVars>
          <dgm:chMax val="0"/>
          <dgm:chPref val="0"/>
          <dgm:bulletEnabled val="1"/>
        </dgm:presLayoutVars>
      </dgm:prSet>
      <dgm:spPr/>
      <dgm:t>
        <a:bodyPr/>
        <a:lstStyle/>
        <a:p>
          <a:endParaRPr lang="en-US"/>
        </a:p>
      </dgm:t>
    </dgm:pt>
    <dgm:pt modelId="{C44CBAE9-BA2D-48F2-94F2-4E386513E615}" type="pres">
      <dgm:prSet presAssocID="{E0B6003C-9176-4E50-88FB-8D55C83956CF}" presName="accent_4" presStyleLbl="alignNode1" presStyleIdx="7" presStyleCnt="8"/>
      <dgm:spPr/>
    </dgm:pt>
    <dgm:pt modelId="{C26693A5-D1B6-4FFE-B726-F2ED8C937ED7}" type="pres">
      <dgm:prSet presAssocID="{A6943F1E-60B4-49DF-9D9C-BE650D8005B1}" presName="image_4" presStyleCnt="0"/>
      <dgm:spPr/>
    </dgm:pt>
    <dgm:pt modelId="{E20BADB8-65EE-4B6F-9DF7-269F44C9C29A}" type="pres">
      <dgm:prSet presAssocID="{A6943F1E-60B4-49DF-9D9C-BE650D8005B1}" presName="imageRepeatNode" presStyleLbl="fgImgPlace1" presStyleIdx="3" presStyleCnt="4"/>
      <dgm:spPr/>
      <dgm:t>
        <a:bodyPr/>
        <a:lstStyle/>
        <a:p>
          <a:endParaRPr lang="en-US"/>
        </a:p>
      </dgm:t>
    </dgm:pt>
  </dgm:ptLst>
  <dgm:cxnLst>
    <dgm:cxn modelId="{A37E5BFF-FDBA-4827-ADC4-A69B95599FE0}" srcId="{56BD4DF0-930E-418C-A074-C094B90DCEBC}" destId="{6158068D-C231-48A6-9372-2EA1913EC964}" srcOrd="1" destOrd="0" parTransId="{F31149F9-1175-4DB6-ABB3-6F419D6E8B57}" sibTransId="{F9107F1B-EAD5-425C-B6F7-ABA170EFF8DE}"/>
    <dgm:cxn modelId="{A219BC1C-7129-4D39-961C-B0D47C1CBACD}" type="presOf" srcId="{56BD4DF0-930E-418C-A074-C094B90DCEBC}" destId="{4EFBC9F3-42CD-4464-A072-5037CB6E980C}" srcOrd="0" destOrd="0" presId="urn:microsoft.com/office/officeart/2008/layout/BubblePictureList"/>
    <dgm:cxn modelId="{2FD046A5-CB89-408A-A854-7739E29BE25C}" type="presOf" srcId="{43DF562C-0255-4995-A5DE-55D870F3FA33}" destId="{181B3F9E-65F9-4ECB-872A-DFB02C005261}" srcOrd="0" destOrd="0" presId="urn:microsoft.com/office/officeart/2008/layout/BubblePictureList"/>
    <dgm:cxn modelId="{76278FDF-92ED-40B0-9111-1A7015EA7EC0}" type="presOf" srcId="{C814082A-E314-4CBE-AA7F-291A30EEDEEE}" destId="{4A85CBED-0287-45EE-84BF-B6EB8CD04079}" srcOrd="0" destOrd="0" presId="urn:microsoft.com/office/officeart/2008/layout/BubblePictureList"/>
    <dgm:cxn modelId="{9A888CCB-4BDB-40BB-9575-5D87A43014C4}" srcId="{56BD4DF0-930E-418C-A074-C094B90DCEBC}" destId="{423452AF-0CDB-4399-AE8A-C23862DEDE46}" srcOrd="2" destOrd="0" parTransId="{A1F95A15-11B3-42BA-A773-364F7B77EEB0}" sibTransId="{43DF562C-0255-4995-A5DE-55D870F3FA33}"/>
    <dgm:cxn modelId="{1015FFB1-FB11-4DE6-B51D-35E36C1C5E3D}" type="presOf" srcId="{6158068D-C231-48A6-9372-2EA1913EC964}" destId="{B8B11D6D-E848-42ED-909B-DB9DE502F348}" srcOrd="0" destOrd="0" presId="urn:microsoft.com/office/officeart/2008/layout/BubblePictureList"/>
    <dgm:cxn modelId="{3039EB7A-5AAB-49A1-B8BC-9E51D2213C3D}" type="presOf" srcId="{6D049E16-2A19-46A6-8F48-A1D5FD3FEA96}" destId="{47D5966F-4A52-4FDA-90B8-39F632B2CC17}" srcOrd="0" destOrd="0" presId="urn:microsoft.com/office/officeart/2008/layout/BubblePictureList"/>
    <dgm:cxn modelId="{8911A11E-C6E1-4DBC-9F08-A2FC3DF64B1D}" type="presOf" srcId="{E0B6003C-9176-4E50-88FB-8D55C83956CF}" destId="{5C499A99-CBF6-492A-883E-D9F65853D498}" srcOrd="0" destOrd="0" presId="urn:microsoft.com/office/officeart/2008/layout/BubblePictureList"/>
    <dgm:cxn modelId="{847E9FC9-A742-40D1-9A9B-58941BEBE534}" srcId="{56BD4DF0-930E-418C-A074-C094B90DCEBC}" destId="{E0B6003C-9176-4E50-88FB-8D55C83956CF}" srcOrd="3" destOrd="0" parTransId="{A4B16E44-4BC8-47A7-ACCE-BCE2FE33CAD2}" sibTransId="{A6943F1E-60B4-49DF-9D9C-BE650D8005B1}"/>
    <dgm:cxn modelId="{D225B9F4-2A9A-462D-A716-438FBE6548FB}" type="presOf" srcId="{423452AF-0CDB-4399-AE8A-C23862DEDE46}" destId="{27DF66D4-44B6-4FF9-A4AD-F6823372665C}" srcOrd="0" destOrd="0" presId="urn:microsoft.com/office/officeart/2008/layout/BubblePictureList"/>
    <dgm:cxn modelId="{1FD7CEFE-2CC5-44D0-98EE-311C6DFE51D3}" type="presOf" srcId="{F9107F1B-EAD5-425C-B6F7-ABA170EFF8DE}" destId="{8B595924-2071-44B9-BD61-8994F465956C}" srcOrd="0" destOrd="0" presId="urn:microsoft.com/office/officeart/2008/layout/BubblePictureList"/>
    <dgm:cxn modelId="{693C6B44-5C2B-4766-8D75-D3A609A66DDA}" srcId="{56BD4DF0-930E-418C-A074-C094B90DCEBC}" destId="{6D049E16-2A19-46A6-8F48-A1D5FD3FEA96}" srcOrd="0" destOrd="0" parTransId="{DEDDD1A5-AA79-4F9A-B5C1-F77069553F0E}" sibTransId="{C814082A-E314-4CBE-AA7F-291A30EEDEEE}"/>
    <dgm:cxn modelId="{6FAE9C1C-6BC2-40C9-8D0E-9CFC9B58AFEA}" type="presOf" srcId="{A6943F1E-60B4-49DF-9D9C-BE650D8005B1}" destId="{E20BADB8-65EE-4B6F-9DF7-269F44C9C29A}" srcOrd="0" destOrd="0" presId="urn:microsoft.com/office/officeart/2008/layout/BubblePictureList"/>
    <dgm:cxn modelId="{5CAE67D3-6F97-4AD4-9153-AE7FA0C69D26}" type="presParOf" srcId="{4EFBC9F3-42CD-4464-A072-5037CB6E980C}" destId="{47D5966F-4A52-4FDA-90B8-39F632B2CC17}" srcOrd="0" destOrd="0" presId="urn:microsoft.com/office/officeart/2008/layout/BubblePictureList"/>
    <dgm:cxn modelId="{E29BD447-C075-40B6-AC00-529C647CBDCF}" type="presParOf" srcId="{4EFBC9F3-42CD-4464-A072-5037CB6E980C}" destId="{1E48021E-1AB5-46AF-866C-1BCCD04003DB}" srcOrd="1" destOrd="0" presId="urn:microsoft.com/office/officeart/2008/layout/BubblePictureList"/>
    <dgm:cxn modelId="{C25A6FB1-2C60-4712-9E07-383039E4A1A3}" type="presParOf" srcId="{1E48021E-1AB5-46AF-866C-1BCCD04003DB}" destId="{45F6E661-66E6-4F2D-9BE1-F1C7C110A375}" srcOrd="0" destOrd="0" presId="urn:microsoft.com/office/officeart/2008/layout/BubblePictureList"/>
    <dgm:cxn modelId="{6FA9ACEA-19F4-42EE-A6FF-D263D9114962}" type="presParOf" srcId="{4EFBC9F3-42CD-4464-A072-5037CB6E980C}" destId="{C4918BA0-71BB-42C8-B648-2E2613F59932}" srcOrd="2" destOrd="0" presId="urn:microsoft.com/office/officeart/2008/layout/BubblePictureList"/>
    <dgm:cxn modelId="{7F288339-77B6-4040-8A01-705CBD377627}" type="presParOf" srcId="{4EFBC9F3-42CD-4464-A072-5037CB6E980C}" destId="{29FFDF57-5681-4B49-A365-4987F6A6D311}" srcOrd="3" destOrd="0" presId="urn:microsoft.com/office/officeart/2008/layout/BubblePictureList"/>
    <dgm:cxn modelId="{6EF0A0B3-FE39-42D0-97B0-DD930E3DF2A6}" type="presParOf" srcId="{29FFDF57-5681-4B49-A365-4987F6A6D311}" destId="{4A85CBED-0287-45EE-84BF-B6EB8CD04079}" srcOrd="0" destOrd="0" presId="urn:microsoft.com/office/officeart/2008/layout/BubblePictureList"/>
    <dgm:cxn modelId="{48285D30-58DE-4F16-BA8F-BEF7E7A0636E}" type="presParOf" srcId="{4EFBC9F3-42CD-4464-A072-5037CB6E980C}" destId="{B8B11D6D-E848-42ED-909B-DB9DE502F348}" srcOrd="4" destOrd="0" presId="urn:microsoft.com/office/officeart/2008/layout/BubblePictureList"/>
    <dgm:cxn modelId="{6EBFB7D8-CBD5-4CEA-AAD8-4AF8217EC892}" type="presParOf" srcId="{4EFBC9F3-42CD-4464-A072-5037CB6E980C}" destId="{C1C3168F-CED0-4500-96B9-D502AB7967C2}" srcOrd="5" destOrd="0" presId="urn:microsoft.com/office/officeart/2008/layout/BubblePictureList"/>
    <dgm:cxn modelId="{F10424C9-75FE-44AF-A194-067B578AD300}" type="presParOf" srcId="{C1C3168F-CED0-4500-96B9-D502AB7967C2}" destId="{E4742944-D5A1-4DB6-A503-AAB4D3CB3B5B}" srcOrd="0" destOrd="0" presId="urn:microsoft.com/office/officeart/2008/layout/BubblePictureList"/>
    <dgm:cxn modelId="{4A4EF9DC-100B-48DA-8B4A-81CEA46E31FA}" type="presParOf" srcId="{4EFBC9F3-42CD-4464-A072-5037CB6E980C}" destId="{63428C26-620B-429A-B9FA-1AD56895BC16}" srcOrd="6" destOrd="0" presId="urn:microsoft.com/office/officeart/2008/layout/BubblePictureList"/>
    <dgm:cxn modelId="{EEF6A3AB-2951-410F-93F9-3DE5BE407F43}" type="presParOf" srcId="{63428C26-620B-429A-B9FA-1AD56895BC16}" destId="{8B595924-2071-44B9-BD61-8994F465956C}" srcOrd="0" destOrd="0" presId="urn:microsoft.com/office/officeart/2008/layout/BubblePictureList"/>
    <dgm:cxn modelId="{2FDB71CB-E666-4F8C-A421-C42F045BB046}" type="presParOf" srcId="{4EFBC9F3-42CD-4464-A072-5037CB6E980C}" destId="{492E9A2E-BCEC-4D4A-821B-F9353294FE57}" srcOrd="7" destOrd="0" presId="urn:microsoft.com/office/officeart/2008/layout/BubblePictureList"/>
    <dgm:cxn modelId="{A0D8A72E-1C74-43A3-91A7-A8987A918756}" type="presParOf" srcId="{492E9A2E-BCEC-4D4A-821B-F9353294FE57}" destId="{FD37F030-A14F-4B0D-A02D-AF9C277EE9A0}" srcOrd="0" destOrd="0" presId="urn:microsoft.com/office/officeart/2008/layout/BubblePictureList"/>
    <dgm:cxn modelId="{A67001B8-9E01-4A22-BC95-28D3E68D25EF}" type="presParOf" srcId="{4EFBC9F3-42CD-4464-A072-5037CB6E980C}" destId="{27DF66D4-44B6-4FF9-A4AD-F6823372665C}" srcOrd="8" destOrd="0" presId="urn:microsoft.com/office/officeart/2008/layout/BubblePictureList"/>
    <dgm:cxn modelId="{6C6A05C6-D1CA-46D8-BCD7-A6940CF2C60D}" type="presParOf" srcId="{4EFBC9F3-42CD-4464-A072-5037CB6E980C}" destId="{A0273C01-AA8F-44DD-A6DF-1668DD806E19}" srcOrd="9" destOrd="0" presId="urn:microsoft.com/office/officeart/2008/layout/BubblePictureList"/>
    <dgm:cxn modelId="{E1B10455-A2BD-43E6-AB78-C75596241AA9}" type="presParOf" srcId="{4EFBC9F3-42CD-4464-A072-5037CB6E980C}" destId="{DE6952D8-98DD-4049-ACC7-92CDEFCC6EB6}" srcOrd="10" destOrd="0" presId="urn:microsoft.com/office/officeart/2008/layout/BubblePictureList"/>
    <dgm:cxn modelId="{FA39056C-49CC-4544-8F78-72DDD2A4A072}" type="presParOf" srcId="{4EFBC9F3-42CD-4464-A072-5037CB6E980C}" destId="{5EF3C84A-2780-4A38-940F-0713C7628C0C}" srcOrd="11" destOrd="0" presId="urn:microsoft.com/office/officeart/2008/layout/BubblePictureList"/>
    <dgm:cxn modelId="{64F26A81-205D-4B60-B773-614F9D8B4F7F}" type="presParOf" srcId="{5EF3C84A-2780-4A38-940F-0713C7628C0C}" destId="{181B3F9E-65F9-4ECB-872A-DFB02C005261}" srcOrd="0" destOrd="0" presId="urn:microsoft.com/office/officeart/2008/layout/BubblePictureList"/>
    <dgm:cxn modelId="{4E7594B0-2D4A-43A4-B2C7-171F1E5F2E48}" type="presParOf" srcId="{4EFBC9F3-42CD-4464-A072-5037CB6E980C}" destId="{287D991F-E083-45E7-8287-7A374FFF779F}" srcOrd="12" destOrd="0" presId="urn:microsoft.com/office/officeart/2008/layout/BubblePictureList"/>
    <dgm:cxn modelId="{413ACAB6-7170-4874-98FE-65BA4E75AB0D}" type="presParOf" srcId="{287D991F-E083-45E7-8287-7A374FFF779F}" destId="{C419D4A7-C4B1-4898-ACE1-42B4C0A7B4DF}" srcOrd="0" destOrd="0" presId="urn:microsoft.com/office/officeart/2008/layout/BubblePictureList"/>
    <dgm:cxn modelId="{8A52B162-F523-4254-ACA7-109D8A3EED63}" type="presParOf" srcId="{4EFBC9F3-42CD-4464-A072-5037CB6E980C}" destId="{5C499A99-CBF6-492A-883E-D9F65853D498}" srcOrd="13" destOrd="0" presId="urn:microsoft.com/office/officeart/2008/layout/BubblePictureList"/>
    <dgm:cxn modelId="{B0C808E9-15BB-49E1-B76D-0D7F5F52F93D}" type="presParOf" srcId="{4EFBC9F3-42CD-4464-A072-5037CB6E980C}" destId="{C44CBAE9-BA2D-48F2-94F2-4E386513E615}" srcOrd="14" destOrd="0" presId="urn:microsoft.com/office/officeart/2008/layout/BubblePictureList"/>
    <dgm:cxn modelId="{A0DD845D-1DDD-4AAE-A839-2991E7A78FB5}" type="presParOf" srcId="{4EFBC9F3-42CD-4464-A072-5037CB6E980C}" destId="{C26693A5-D1B6-4FFE-B726-F2ED8C937ED7}" srcOrd="15" destOrd="0" presId="urn:microsoft.com/office/officeart/2008/layout/BubblePictureList"/>
    <dgm:cxn modelId="{90D334B4-8919-4A8B-B062-01E3B9C4262E}" type="presParOf" srcId="{C26693A5-D1B6-4FFE-B726-F2ED8C937ED7}" destId="{E20BADB8-65EE-4B6F-9DF7-269F44C9C29A}"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F0EE6-35AE-4141-999C-E7409C9DE728}"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EB6F5AFD-8AF9-4BFA-9E35-4FB003F9FAA6}">
      <dgm:prSet phldrT="[Text]">
        <dgm:style>
          <a:lnRef idx="2">
            <a:schemeClr val="dk1"/>
          </a:lnRef>
          <a:fillRef idx="1">
            <a:schemeClr val="lt1"/>
          </a:fillRef>
          <a:effectRef idx="0">
            <a:schemeClr val="dk1"/>
          </a:effectRef>
          <a:fontRef idx="minor">
            <a:schemeClr val="dk1"/>
          </a:fontRef>
        </dgm:style>
      </dgm:prSet>
      <dgm:spPr>
        <a:ln/>
      </dgm:spPr>
      <dgm:t>
        <a:bodyPr/>
        <a:lstStyle/>
        <a:p>
          <a:r>
            <a:rPr lang="en-US" b="1" i="1" dirty="0">
              <a:solidFill>
                <a:schemeClr val="tx1"/>
              </a:solidFill>
            </a:rPr>
            <a:t>Inflows</a:t>
          </a:r>
        </a:p>
      </dgm:t>
    </dgm:pt>
    <dgm:pt modelId="{305FB38D-F27A-41B3-95C2-26A3ED056E51}" type="parTrans" cxnId="{0C53B8AC-09CC-4271-AA54-EB11EEE37DD1}">
      <dgm:prSet/>
      <dgm:spPr/>
      <dgm:t>
        <a:bodyPr/>
        <a:lstStyle/>
        <a:p>
          <a:endParaRPr lang="en-US"/>
        </a:p>
      </dgm:t>
    </dgm:pt>
    <dgm:pt modelId="{4BF0070C-7F2A-4E10-8F89-51D749AA1899}" type="sibTrans" cxnId="{0C53B8AC-09CC-4271-AA54-EB11EEE37DD1}">
      <dgm:prSet/>
      <dgm:spPr/>
      <dgm:t>
        <a:bodyPr/>
        <a:lstStyle/>
        <a:p>
          <a:endParaRPr lang="en-US"/>
        </a:p>
      </dgm:t>
    </dgm:pt>
    <dgm:pt modelId="{12F50B08-33CE-48CC-A80A-FA5DF77FC674}">
      <dgm:prSet phldrT="[Text]" custT="1"/>
      <dgm:spPr>
        <a:solidFill>
          <a:schemeClr val="accent1">
            <a:lumMod val="50000"/>
          </a:schemeClr>
        </a:solidFill>
      </dgm:spPr>
      <dgm:t>
        <a:bodyPr/>
        <a:lstStyle/>
        <a:p>
          <a:pPr>
            <a:lnSpc>
              <a:spcPct val="150000"/>
            </a:lnSpc>
          </a:pPr>
          <a:r>
            <a:rPr lang="en-US" sz="1600" b="1" dirty="0"/>
            <a:t>Federal Cap Grants    State Match </a:t>
          </a:r>
        </a:p>
        <a:p>
          <a:pPr>
            <a:lnSpc>
              <a:spcPct val="150000"/>
            </a:lnSpc>
          </a:pPr>
          <a:r>
            <a:rPr lang="en-US" sz="1600" b="1" dirty="0"/>
            <a:t>Repayments  </a:t>
          </a:r>
        </a:p>
        <a:p>
          <a:pPr>
            <a:lnSpc>
              <a:spcPct val="150000"/>
            </a:lnSpc>
          </a:pPr>
          <a:r>
            <a:rPr lang="en-US" sz="1600" b="1" dirty="0"/>
            <a:t>Interest Earnings  Leveraging</a:t>
          </a:r>
        </a:p>
      </dgm:t>
    </dgm:pt>
    <dgm:pt modelId="{E1F83B30-97BB-49D0-A4CB-EB7B6C8EDF7B}" type="parTrans" cxnId="{58710EC1-E4D2-4088-B9B8-0EE759D5A7E4}">
      <dgm:prSet/>
      <dgm:spPr/>
      <dgm:t>
        <a:bodyPr/>
        <a:lstStyle/>
        <a:p>
          <a:endParaRPr lang="en-US"/>
        </a:p>
      </dgm:t>
    </dgm:pt>
    <dgm:pt modelId="{8A3CB1DA-C3AC-4E6E-83DA-8C881FCB046B}" type="sibTrans" cxnId="{58710EC1-E4D2-4088-B9B8-0EE759D5A7E4}">
      <dgm:prSet/>
      <dgm:spPr/>
      <dgm:t>
        <a:bodyPr/>
        <a:lstStyle/>
        <a:p>
          <a:endParaRPr lang="en-US"/>
        </a:p>
      </dgm:t>
    </dgm:pt>
    <dgm:pt modelId="{CF25629C-D7D6-4981-97F2-E67699175522}">
      <dgm:prSet phldrT="[Text]">
        <dgm:style>
          <a:lnRef idx="2">
            <a:schemeClr val="accent5"/>
          </a:lnRef>
          <a:fillRef idx="1">
            <a:schemeClr val="lt1"/>
          </a:fillRef>
          <a:effectRef idx="0">
            <a:schemeClr val="accent5"/>
          </a:effectRef>
          <a:fontRef idx="minor">
            <a:schemeClr val="dk1"/>
          </a:fontRef>
        </dgm:style>
      </dgm:prSet>
      <dgm:spPr>
        <a:ln/>
      </dgm:spPr>
      <dgm:t>
        <a:bodyPr/>
        <a:lstStyle/>
        <a:p>
          <a:r>
            <a:rPr lang="en-US" b="1" i="1" dirty="0">
              <a:solidFill>
                <a:schemeClr val="tx1"/>
              </a:solidFill>
            </a:rPr>
            <a:t>Outflows</a:t>
          </a:r>
        </a:p>
      </dgm:t>
    </dgm:pt>
    <dgm:pt modelId="{9534B120-7892-4706-9371-5E7F7780520E}" type="parTrans" cxnId="{220CF775-7142-4A24-A15D-C7FCE1C76D06}">
      <dgm:prSet/>
      <dgm:spPr/>
      <dgm:t>
        <a:bodyPr/>
        <a:lstStyle/>
        <a:p>
          <a:endParaRPr lang="en-US"/>
        </a:p>
      </dgm:t>
    </dgm:pt>
    <dgm:pt modelId="{81886282-44C6-47E8-B709-8EDCD5233D21}" type="sibTrans" cxnId="{220CF775-7142-4A24-A15D-C7FCE1C76D06}">
      <dgm:prSet/>
      <dgm:spPr/>
      <dgm:t>
        <a:bodyPr/>
        <a:lstStyle/>
        <a:p>
          <a:endParaRPr lang="en-US"/>
        </a:p>
      </dgm:t>
    </dgm:pt>
    <dgm:pt modelId="{917BC678-2CE8-4E5E-8EE6-A4DE74CE00F3}">
      <dgm:prSet phldrT="[Text]" custT="1"/>
      <dgm:spPr>
        <a:solidFill>
          <a:schemeClr val="tx2">
            <a:lumMod val="40000"/>
            <a:lumOff val="60000"/>
          </a:schemeClr>
        </a:solidFill>
      </dgm:spPr>
      <dgm:t>
        <a:bodyPr/>
        <a:lstStyle/>
        <a:p>
          <a:r>
            <a:rPr lang="en-US" sz="2200" b="1" dirty="0"/>
            <a:t>Project Disbursements</a:t>
          </a:r>
        </a:p>
      </dgm:t>
    </dgm:pt>
    <dgm:pt modelId="{28C55990-0A27-4A93-B7E3-64923D8E5521}" type="parTrans" cxnId="{F165784D-C4E3-4E7E-8696-D91B850E9918}">
      <dgm:prSet/>
      <dgm:spPr/>
      <dgm:t>
        <a:bodyPr/>
        <a:lstStyle/>
        <a:p>
          <a:endParaRPr lang="en-US"/>
        </a:p>
      </dgm:t>
    </dgm:pt>
    <dgm:pt modelId="{49819928-8C4F-4C88-8096-66D8C4E221AB}" type="sibTrans" cxnId="{F165784D-C4E3-4E7E-8696-D91B850E9918}">
      <dgm:prSet/>
      <dgm:spPr/>
      <dgm:t>
        <a:bodyPr/>
        <a:lstStyle/>
        <a:p>
          <a:endParaRPr lang="en-US"/>
        </a:p>
      </dgm:t>
    </dgm:pt>
    <dgm:pt modelId="{2894BE8C-9682-4D7E-9924-5833CF9C85B2}" type="pres">
      <dgm:prSet presAssocID="{96BF0EE6-35AE-4141-999C-E7409C9DE728}" presName="outerComposite" presStyleCnt="0">
        <dgm:presLayoutVars>
          <dgm:chMax val="2"/>
          <dgm:animLvl val="lvl"/>
          <dgm:resizeHandles val="exact"/>
        </dgm:presLayoutVars>
      </dgm:prSet>
      <dgm:spPr/>
      <dgm:t>
        <a:bodyPr/>
        <a:lstStyle/>
        <a:p>
          <a:endParaRPr lang="en-US"/>
        </a:p>
      </dgm:t>
    </dgm:pt>
    <dgm:pt modelId="{326A0599-86C2-473B-9AB2-FEF74D9FFC30}" type="pres">
      <dgm:prSet presAssocID="{96BF0EE6-35AE-4141-999C-E7409C9DE728}" presName="dummyMaxCanvas" presStyleCnt="0"/>
      <dgm:spPr/>
    </dgm:pt>
    <dgm:pt modelId="{A6389638-3D7A-4F49-A9CA-FEC265920EBE}" type="pres">
      <dgm:prSet presAssocID="{96BF0EE6-35AE-4141-999C-E7409C9DE728}" presName="parentComposite" presStyleCnt="0"/>
      <dgm:spPr/>
    </dgm:pt>
    <dgm:pt modelId="{792CF607-16BF-4793-A654-B87AA3277407}" type="pres">
      <dgm:prSet presAssocID="{96BF0EE6-35AE-4141-999C-E7409C9DE728}" presName="parent1" presStyleLbl="alignAccFollowNode1" presStyleIdx="0" presStyleCnt="4" custLinFactNeighborX="-44445">
        <dgm:presLayoutVars>
          <dgm:chMax val="4"/>
        </dgm:presLayoutVars>
      </dgm:prSet>
      <dgm:spPr/>
      <dgm:t>
        <a:bodyPr/>
        <a:lstStyle/>
        <a:p>
          <a:endParaRPr lang="en-US"/>
        </a:p>
      </dgm:t>
    </dgm:pt>
    <dgm:pt modelId="{4606E0AF-CFA1-49B8-BFD9-5F4EF5C58644}" type="pres">
      <dgm:prSet presAssocID="{96BF0EE6-35AE-4141-999C-E7409C9DE728}" presName="parent2" presStyleLbl="alignAccFollowNode1" presStyleIdx="1" presStyleCnt="4" custLinFactNeighborX="41934">
        <dgm:presLayoutVars>
          <dgm:chMax val="4"/>
        </dgm:presLayoutVars>
      </dgm:prSet>
      <dgm:spPr/>
      <dgm:t>
        <a:bodyPr/>
        <a:lstStyle/>
        <a:p>
          <a:endParaRPr lang="en-US"/>
        </a:p>
      </dgm:t>
    </dgm:pt>
    <dgm:pt modelId="{78508314-5EFF-419C-98B2-71631689A02C}" type="pres">
      <dgm:prSet presAssocID="{96BF0EE6-35AE-4141-999C-E7409C9DE728}" presName="childrenComposite" presStyleCnt="0"/>
      <dgm:spPr/>
    </dgm:pt>
    <dgm:pt modelId="{6654E915-D0B7-4AA8-88A2-F212A4957A61}" type="pres">
      <dgm:prSet presAssocID="{96BF0EE6-35AE-4141-999C-E7409C9DE728}" presName="dummyMaxCanvas_ChildArea" presStyleCnt="0"/>
      <dgm:spPr/>
    </dgm:pt>
    <dgm:pt modelId="{C5C5FDB3-398A-418F-B801-DD3C77B12C12}" type="pres">
      <dgm:prSet presAssocID="{96BF0EE6-35AE-4141-999C-E7409C9DE728}" presName="fulcrum" presStyleLbl="alignAccFollowNode1" presStyleIdx="2" presStyleCnt="4" custScaleY="72209" custLinFactNeighborY="2392"/>
      <dgm:spPr>
        <a:solidFill>
          <a:schemeClr val="tx2">
            <a:lumMod val="50000"/>
            <a:alpha val="90000"/>
          </a:schemeClr>
        </a:solidFill>
      </dgm:spPr>
    </dgm:pt>
    <dgm:pt modelId="{78698CFD-D26D-433F-BA31-EB5E360482B1}" type="pres">
      <dgm:prSet presAssocID="{96BF0EE6-35AE-4141-999C-E7409C9DE728}" presName="balance_11" presStyleLbl="alignAccFollowNode1" presStyleIdx="3" presStyleCnt="4" custScaleX="166683" custScaleY="125422" custLinFactNeighborX="-399" custLinFactNeighborY="17701">
        <dgm:presLayoutVars>
          <dgm:bulletEnabled val="1"/>
        </dgm:presLayoutVars>
      </dgm:prSet>
      <dgm:spPr>
        <a:solidFill>
          <a:schemeClr val="accent5">
            <a:alpha val="90000"/>
          </a:schemeClr>
        </a:solidFill>
      </dgm:spPr>
    </dgm:pt>
    <dgm:pt modelId="{48881E13-CD2F-4B36-AB40-E4E94FCDEE19}" type="pres">
      <dgm:prSet presAssocID="{96BF0EE6-35AE-4141-999C-E7409C9DE728}" presName="left_11_1" presStyleLbl="node1" presStyleIdx="0" presStyleCnt="2" custScaleX="235063" custScaleY="113923" custLinFactNeighborX="-39773" custLinFactNeighborY="-2057">
        <dgm:presLayoutVars>
          <dgm:bulletEnabled val="1"/>
        </dgm:presLayoutVars>
      </dgm:prSet>
      <dgm:spPr/>
      <dgm:t>
        <a:bodyPr/>
        <a:lstStyle/>
        <a:p>
          <a:endParaRPr lang="en-US"/>
        </a:p>
      </dgm:t>
    </dgm:pt>
    <dgm:pt modelId="{6A5328FB-A510-43F5-B1C4-89BF50882838}" type="pres">
      <dgm:prSet presAssocID="{96BF0EE6-35AE-4141-999C-E7409C9DE728}" presName="right_11_1" presStyleLbl="node1" presStyleIdx="1" presStyleCnt="2" custScaleX="213108" custScaleY="113145" custLinFactNeighborX="43513" custLinFactNeighborY="-2666">
        <dgm:presLayoutVars>
          <dgm:bulletEnabled val="1"/>
        </dgm:presLayoutVars>
      </dgm:prSet>
      <dgm:spPr/>
      <dgm:t>
        <a:bodyPr/>
        <a:lstStyle/>
        <a:p>
          <a:endParaRPr lang="en-US"/>
        </a:p>
      </dgm:t>
    </dgm:pt>
  </dgm:ptLst>
  <dgm:cxnLst>
    <dgm:cxn modelId="{E1B77EBC-CF70-46AC-BD63-AD21ED4421C5}" type="presOf" srcId="{12F50B08-33CE-48CC-A80A-FA5DF77FC674}" destId="{48881E13-CD2F-4B36-AB40-E4E94FCDEE19}" srcOrd="0" destOrd="0" presId="urn:microsoft.com/office/officeart/2005/8/layout/balance1"/>
    <dgm:cxn modelId="{53DDED74-C653-4574-A669-7490BEDC8C83}" type="presOf" srcId="{EB6F5AFD-8AF9-4BFA-9E35-4FB003F9FAA6}" destId="{792CF607-16BF-4793-A654-B87AA3277407}" srcOrd="0" destOrd="0" presId="urn:microsoft.com/office/officeart/2005/8/layout/balance1"/>
    <dgm:cxn modelId="{5568DBF4-6B4D-4260-89FE-3D064A25A5E4}" type="presOf" srcId="{917BC678-2CE8-4E5E-8EE6-A4DE74CE00F3}" destId="{6A5328FB-A510-43F5-B1C4-89BF50882838}" srcOrd="0" destOrd="0" presId="urn:microsoft.com/office/officeart/2005/8/layout/balance1"/>
    <dgm:cxn modelId="{77DADD58-EE6A-4844-B2D5-61450D5027E1}" type="presOf" srcId="{CF25629C-D7D6-4981-97F2-E67699175522}" destId="{4606E0AF-CFA1-49B8-BFD9-5F4EF5C58644}" srcOrd="0" destOrd="0" presId="urn:microsoft.com/office/officeart/2005/8/layout/balance1"/>
    <dgm:cxn modelId="{F165784D-C4E3-4E7E-8696-D91B850E9918}" srcId="{CF25629C-D7D6-4981-97F2-E67699175522}" destId="{917BC678-2CE8-4E5E-8EE6-A4DE74CE00F3}" srcOrd="0" destOrd="0" parTransId="{28C55990-0A27-4A93-B7E3-64923D8E5521}" sibTransId="{49819928-8C4F-4C88-8096-66D8C4E221AB}"/>
    <dgm:cxn modelId="{58710EC1-E4D2-4088-B9B8-0EE759D5A7E4}" srcId="{EB6F5AFD-8AF9-4BFA-9E35-4FB003F9FAA6}" destId="{12F50B08-33CE-48CC-A80A-FA5DF77FC674}" srcOrd="0" destOrd="0" parTransId="{E1F83B30-97BB-49D0-A4CB-EB7B6C8EDF7B}" sibTransId="{8A3CB1DA-C3AC-4E6E-83DA-8C881FCB046B}"/>
    <dgm:cxn modelId="{BCCC79B4-F6BF-446E-AEC1-848807F52BD7}" type="presOf" srcId="{96BF0EE6-35AE-4141-999C-E7409C9DE728}" destId="{2894BE8C-9682-4D7E-9924-5833CF9C85B2}" srcOrd="0" destOrd="0" presId="urn:microsoft.com/office/officeart/2005/8/layout/balance1"/>
    <dgm:cxn modelId="{0C53B8AC-09CC-4271-AA54-EB11EEE37DD1}" srcId="{96BF0EE6-35AE-4141-999C-E7409C9DE728}" destId="{EB6F5AFD-8AF9-4BFA-9E35-4FB003F9FAA6}" srcOrd="0" destOrd="0" parTransId="{305FB38D-F27A-41B3-95C2-26A3ED056E51}" sibTransId="{4BF0070C-7F2A-4E10-8F89-51D749AA1899}"/>
    <dgm:cxn modelId="{220CF775-7142-4A24-A15D-C7FCE1C76D06}" srcId="{96BF0EE6-35AE-4141-999C-E7409C9DE728}" destId="{CF25629C-D7D6-4981-97F2-E67699175522}" srcOrd="1" destOrd="0" parTransId="{9534B120-7892-4706-9371-5E7F7780520E}" sibTransId="{81886282-44C6-47E8-B709-8EDCD5233D21}"/>
    <dgm:cxn modelId="{7205B118-8C64-487E-863C-D983EBF4A747}" type="presParOf" srcId="{2894BE8C-9682-4D7E-9924-5833CF9C85B2}" destId="{326A0599-86C2-473B-9AB2-FEF74D9FFC30}" srcOrd="0" destOrd="0" presId="urn:microsoft.com/office/officeart/2005/8/layout/balance1"/>
    <dgm:cxn modelId="{76FB82BC-6BA6-4C4E-813A-19F02F83B612}" type="presParOf" srcId="{2894BE8C-9682-4D7E-9924-5833CF9C85B2}" destId="{A6389638-3D7A-4F49-A9CA-FEC265920EBE}" srcOrd="1" destOrd="0" presId="urn:microsoft.com/office/officeart/2005/8/layout/balance1"/>
    <dgm:cxn modelId="{51767F97-60B5-4D59-981B-F1FEEEC9FFC0}" type="presParOf" srcId="{A6389638-3D7A-4F49-A9CA-FEC265920EBE}" destId="{792CF607-16BF-4793-A654-B87AA3277407}" srcOrd="0" destOrd="0" presId="urn:microsoft.com/office/officeart/2005/8/layout/balance1"/>
    <dgm:cxn modelId="{CEF2C56E-37D7-4FAC-8BAD-FD45BBA3C71A}" type="presParOf" srcId="{A6389638-3D7A-4F49-A9CA-FEC265920EBE}" destId="{4606E0AF-CFA1-49B8-BFD9-5F4EF5C58644}" srcOrd="1" destOrd="0" presId="urn:microsoft.com/office/officeart/2005/8/layout/balance1"/>
    <dgm:cxn modelId="{386ABABA-F387-4D4A-8DB3-BCCA93CC5B0F}" type="presParOf" srcId="{2894BE8C-9682-4D7E-9924-5833CF9C85B2}" destId="{78508314-5EFF-419C-98B2-71631689A02C}" srcOrd="2" destOrd="0" presId="urn:microsoft.com/office/officeart/2005/8/layout/balance1"/>
    <dgm:cxn modelId="{A5BA71B2-F5D3-467A-989E-8868F43F1D6E}" type="presParOf" srcId="{78508314-5EFF-419C-98B2-71631689A02C}" destId="{6654E915-D0B7-4AA8-88A2-F212A4957A61}" srcOrd="0" destOrd="0" presId="urn:microsoft.com/office/officeart/2005/8/layout/balance1"/>
    <dgm:cxn modelId="{60BDF1FF-F7F4-4758-82D3-2E2600CE67D0}" type="presParOf" srcId="{78508314-5EFF-419C-98B2-71631689A02C}" destId="{C5C5FDB3-398A-418F-B801-DD3C77B12C12}" srcOrd="1" destOrd="0" presId="urn:microsoft.com/office/officeart/2005/8/layout/balance1"/>
    <dgm:cxn modelId="{9903578C-2185-4FBA-B805-753AD61E4758}" type="presParOf" srcId="{78508314-5EFF-419C-98B2-71631689A02C}" destId="{78698CFD-D26D-433F-BA31-EB5E360482B1}" srcOrd="2" destOrd="0" presId="urn:microsoft.com/office/officeart/2005/8/layout/balance1"/>
    <dgm:cxn modelId="{FAE07CD6-9170-4049-A89F-BF2A6E5364E5}" type="presParOf" srcId="{78508314-5EFF-419C-98B2-71631689A02C}" destId="{48881E13-CD2F-4B36-AB40-E4E94FCDEE19}" srcOrd="3" destOrd="0" presId="urn:microsoft.com/office/officeart/2005/8/layout/balance1"/>
    <dgm:cxn modelId="{4142FBBB-C09C-4652-831D-8FC972653487}" type="presParOf" srcId="{78508314-5EFF-419C-98B2-71631689A02C}" destId="{6A5328FB-A510-43F5-B1C4-89BF50882838}"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6E661-66E6-4F2D-9BE1-F1C7C110A375}">
      <dsp:nvSpPr>
        <dsp:cNvPr id="0" name=""/>
        <dsp:cNvSpPr/>
      </dsp:nvSpPr>
      <dsp:spPr>
        <a:xfrm>
          <a:off x="2318122" y="3316602"/>
          <a:ext cx="2093550" cy="209410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18BA0-71BB-42C8-B648-2E2613F59932}">
      <dsp:nvSpPr>
        <dsp:cNvPr id="0" name=""/>
        <dsp:cNvSpPr/>
      </dsp:nvSpPr>
      <dsp:spPr>
        <a:xfrm>
          <a:off x="3653482" y="1774816"/>
          <a:ext cx="621768" cy="62142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5CBED-0287-45EE-84BF-B6EB8CD04079}">
      <dsp:nvSpPr>
        <dsp:cNvPr id="0" name=""/>
        <dsp:cNvSpPr/>
      </dsp:nvSpPr>
      <dsp:spPr>
        <a:xfrm>
          <a:off x="3106185" y="3542267"/>
          <a:ext cx="1266879" cy="1170849"/>
        </a:xfrm>
        <a:prstGeom prst="ellipse">
          <a:avLst/>
        </a:prstGeom>
        <a:blipFill dpi="0" rotWithShape="1">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l="-30743" t="-11816" r="-36426" b="-932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742944-D5A1-4DB6-A503-AAB4D3CB3B5B}">
      <dsp:nvSpPr>
        <dsp:cNvPr id="0" name=""/>
        <dsp:cNvSpPr/>
      </dsp:nvSpPr>
      <dsp:spPr>
        <a:xfrm>
          <a:off x="4563835" y="3712388"/>
          <a:ext cx="1095747" cy="109521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95924-2071-44B9-BD61-8994F465956C}">
      <dsp:nvSpPr>
        <dsp:cNvPr id="0" name=""/>
        <dsp:cNvSpPr/>
      </dsp:nvSpPr>
      <dsp:spPr>
        <a:xfrm>
          <a:off x="4628548" y="3776782"/>
          <a:ext cx="966321" cy="966430"/>
        </a:xfrm>
        <a:prstGeom prst="ellipse">
          <a:avLst/>
        </a:prstGeom>
        <a:blipFill>
          <a:blip xmlns:r="http://schemas.openxmlformats.org/officeDocument/2006/relationships"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37F030-A14F-4B0D-A02D-AF9C277EE9A0}">
      <dsp:nvSpPr>
        <dsp:cNvPr id="0" name=""/>
        <dsp:cNvSpPr/>
      </dsp:nvSpPr>
      <dsp:spPr>
        <a:xfrm>
          <a:off x="4135331" y="2165891"/>
          <a:ext cx="1404445" cy="14046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73C01-AA8F-44DD-A6DF-1668DD806E19}">
      <dsp:nvSpPr>
        <dsp:cNvPr id="0" name=""/>
        <dsp:cNvSpPr/>
      </dsp:nvSpPr>
      <dsp:spPr>
        <a:xfrm>
          <a:off x="4923254" y="405794"/>
          <a:ext cx="459986" cy="460179"/>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952D8-98DD-4049-ACC7-92CDEFCC6EB6}">
      <dsp:nvSpPr>
        <dsp:cNvPr id="0" name=""/>
        <dsp:cNvSpPr/>
      </dsp:nvSpPr>
      <dsp:spPr>
        <a:xfrm>
          <a:off x="5498675" y="175442"/>
          <a:ext cx="229993" cy="230351"/>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B3F9E-65F9-4ECB-872A-DFB02C005261}">
      <dsp:nvSpPr>
        <dsp:cNvPr id="0" name=""/>
        <dsp:cNvSpPr/>
      </dsp:nvSpPr>
      <dsp:spPr>
        <a:xfrm>
          <a:off x="4209663" y="2240231"/>
          <a:ext cx="1256654" cy="1256463"/>
        </a:xfrm>
        <a:prstGeom prst="ellipse">
          <a:avLst/>
        </a:prstGeom>
        <a:blipFill dpi="0" rotWithShape="1">
          <a:blip xmlns:r="http://schemas.openxmlformats.org/officeDocument/2006/relationships" r:embed="rId3">
            <a:biLevel thresh="75000"/>
            <a:extLst>
              <a:ext uri="{28A0092B-C50C-407E-A947-70E740481C1C}">
                <a14:useLocalDpi xmlns:a14="http://schemas.microsoft.com/office/drawing/2010/main" val="0"/>
              </a:ext>
            </a:extLst>
          </a:blip>
          <a:srcRect/>
          <a:stretch>
            <a:fillRect l="-34876" t="-14259" r="-46084" b="-1687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19D4A7-C4B1-4898-ACE1-42B4C0A7B4DF}">
      <dsp:nvSpPr>
        <dsp:cNvPr id="0" name=""/>
        <dsp:cNvSpPr/>
      </dsp:nvSpPr>
      <dsp:spPr>
        <a:xfrm>
          <a:off x="4292741" y="916232"/>
          <a:ext cx="984685" cy="98475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CBAE9-BA2D-48F2-94F2-4E386513E615}">
      <dsp:nvSpPr>
        <dsp:cNvPr id="0" name=""/>
        <dsp:cNvSpPr/>
      </dsp:nvSpPr>
      <dsp:spPr>
        <a:xfrm>
          <a:off x="5728668" y="4777765"/>
          <a:ext cx="345427" cy="34500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BADB8-65EE-4B6F-9DF7-269F44C9C29A}">
      <dsp:nvSpPr>
        <dsp:cNvPr id="0" name=""/>
        <dsp:cNvSpPr/>
      </dsp:nvSpPr>
      <dsp:spPr>
        <a:xfrm>
          <a:off x="4350458" y="974344"/>
          <a:ext cx="869251" cy="869054"/>
        </a:xfrm>
        <a:prstGeom prst="ellipse">
          <a:avLst/>
        </a:prstGeom>
        <a:blipFill>
          <a:blip xmlns:r="http://schemas.openxmlformats.org/officeDocument/2006/relationships"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5966F-4A52-4FDA-90B8-39F632B2CC17}">
      <dsp:nvSpPr>
        <dsp:cNvPr id="0" name=""/>
        <dsp:cNvSpPr/>
      </dsp:nvSpPr>
      <dsp:spPr>
        <a:xfrm>
          <a:off x="-247309" y="971545"/>
          <a:ext cx="4096331" cy="101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 numCol="1" spcCol="1270" anchor="b" anchorCtr="0">
          <a:noAutofit/>
        </a:bodyPr>
        <a:lstStyle/>
        <a:p>
          <a:pPr lvl="0" algn="r" defTabSz="1778000">
            <a:lnSpc>
              <a:spcPct val="90000"/>
            </a:lnSpc>
            <a:spcBef>
              <a:spcPct val="0"/>
            </a:spcBef>
            <a:spcAft>
              <a:spcPct val="35000"/>
            </a:spcAft>
          </a:pPr>
          <a:r>
            <a:rPr lang="en-US" sz="4000" b="1" kern="1200" dirty="0">
              <a:solidFill>
                <a:schemeClr val="bg1"/>
              </a:solidFill>
            </a:rPr>
            <a:t>$35.4 Billion </a:t>
          </a:r>
        </a:p>
        <a:p>
          <a:pPr lvl="0" algn="r" defTabSz="1778000">
            <a:lnSpc>
              <a:spcPct val="90000"/>
            </a:lnSpc>
            <a:spcBef>
              <a:spcPct val="0"/>
            </a:spcBef>
            <a:spcAft>
              <a:spcPct val="35000"/>
            </a:spcAft>
          </a:pPr>
          <a:r>
            <a:rPr lang="en-US" sz="3600" kern="1200" dirty="0">
              <a:solidFill>
                <a:schemeClr val="bg1"/>
              </a:solidFill>
            </a:rPr>
            <a:t>in Projects Funded</a:t>
          </a:r>
        </a:p>
      </dsp:txBody>
      <dsp:txXfrm>
        <a:off x="-247309" y="971545"/>
        <a:ext cx="4096331" cy="1010929"/>
      </dsp:txXfrm>
    </dsp:sp>
    <dsp:sp modelId="{B8B11D6D-E848-42ED-909B-DB9DE502F348}">
      <dsp:nvSpPr>
        <dsp:cNvPr id="0" name=""/>
        <dsp:cNvSpPr/>
      </dsp:nvSpPr>
      <dsp:spPr>
        <a:xfrm>
          <a:off x="210592" y="3105152"/>
          <a:ext cx="3107094" cy="96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35000"/>
            </a:spcAft>
          </a:pPr>
          <a:r>
            <a:rPr lang="en-US" sz="4000" b="1" kern="1200" dirty="0">
              <a:solidFill>
                <a:schemeClr val="bg1"/>
              </a:solidFill>
            </a:rPr>
            <a:t>$3.0 Billion </a:t>
          </a:r>
        </a:p>
        <a:p>
          <a:pPr lvl="0" algn="l" defTabSz="1778000">
            <a:lnSpc>
              <a:spcPct val="90000"/>
            </a:lnSpc>
            <a:spcBef>
              <a:spcPct val="0"/>
            </a:spcBef>
            <a:spcAft>
              <a:spcPct val="35000"/>
            </a:spcAft>
          </a:pPr>
          <a:r>
            <a:rPr lang="en-US" sz="2800" kern="1200" dirty="0">
              <a:solidFill>
                <a:schemeClr val="bg1"/>
              </a:solidFill>
            </a:rPr>
            <a:t>for Capacity Building, Operator Certification  DWSRF &amp; PWSS Support</a:t>
          </a:r>
        </a:p>
      </dsp:txBody>
      <dsp:txXfrm>
        <a:off x="210592" y="3105152"/>
        <a:ext cx="3107094" cy="966430"/>
      </dsp:txXfrm>
    </dsp:sp>
    <dsp:sp modelId="{27DF66D4-44B6-4FF9-A4AD-F6823372665C}">
      <dsp:nvSpPr>
        <dsp:cNvPr id="0" name=""/>
        <dsp:cNvSpPr/>
      </dsp:nvSpPr>
      <dsp:spPr>
        <a:xfrm>
          <a:off x="5620789" y="2571749"/>
          <a:ext cx="3336211" cy="125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1600200">
            <a:lnSpc>
              <a:spcPct val="90000"/>
            </a:lnSpc>
            <a:spcBef>
              <a:spcPct val="0"/>
            </a:spcBef>
            <a:spcAft>
              <a:spcPct val="35000"/>
            </a:spcAft>
          </a:pPr>
          <a:r>
            <a:rPr lang="en-US" sz="3600" b="1" kern="1200" dirty="0">
              <a:solidFill>
                <a:schemeClr val="bg1"/>
              </a:solidFill>
            </a:rPr>
            <a:t>$30.8 Billion </a:t>
          </a:r>
        </a:p>
        <a:p>
          <a:pPr lvl="0" algn="l" defTabSz="1600200">
            <a:lnSpc>
              <a:spcPct val="90000"/>
            </a:lnSpc>
            <a:spcBef>
              <a:spcPct val="0"/>
            </a:spcBef>
            <a:spcAft>
              <a:spcPct val="35000"/>
            </a:spcAft>
          </a:pPr>
          <a:r>
            <a:rPr lang="en-US" sz="2800" kern="1200" dirty="0">
              <a:solidFill>
                <a:schemeClr val="bg1"/>
              </a:solidFill>
            </a:rPr>
            <a:t>in Project Disbursements</a:t>
          </a:r>
        </a:p>
      </dsp:txBody>
      <dsp:txXfrm>
        <a:off x="5620789" y="2571749"/>
        <a:ext cx="3336211" cy="1256463"/>
      </dsp:txXfrm>
    </dsp:sp>
    <dsp:sp modelId="{5C499A99-CBF6-492A-883E-D9F65853D498}">
      <dsp:nvSpPr>
        <dsp:cNvPr id="0" name=""/>
        <dsp:cNvSpPr/>
      </dsp:nvSpPr>
      <dsp:spPr>
        <a:xfrm>
          <a:off x="5544582" y="971546"/>
          <a:ext cx="2964199" cy="807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1955800">
            <a:lnSpc>
              <a:spcPct val="90000"/>
            </a:lnSpc>
            <a:spcBef>
              <a:spcPct val="0"/>
            </a:spcBef>
            <a:spcAft>
              <a:spcPct val="35000"/>
            </a:spcAft>
          </a:pPr>
          <a:r>
            <a:rPr lang="en-US" sz="4400" b="1" kern="1200" dirty="0">
              <a:solidFill>
                <a:schemeClr val="bg1"/>
              </a:solidFill>
            </a:rPr>
            <a:t>13,800</a:t>
          </a:r>
          <a:r>
            <a:rPr lang="en-US" sz="3600" kern="1200" dirty="0">
              <a:solidFill>
                <a:schemeClr val="bg1"/>
              </a:solidFill>
            </a:rPr>
            <a:t> </a:t>
          </a:r>
        </a:p>
        <a:p>
          <a:pPr lvl="0" algn="l" defTabSz="1955800">
            <a:lnSpc>
              <a:spcPct val="90000"/>
            </a:lnSpc>
            <a:spcBef>
              <a:spcPct val="0"/>
            </a:spcBef>
            <a:spcAft>
              <a:spcPct val="35000"/>
            </a:spcAft>
          </a:pPr>
          <a:r>
            <a:rPr lang="en-US" sz="3600" kern="1200" dirty="0">
              <a:solidFill>
                <a:schemeClr val="bg1"/>
              </a:solidFill>
            </a:rPr>
            <a:t>Loans Signed</a:t>
          </a:r>
        </a:p>
      </dsp:txBody>
      <dsp:txXfrm>
        <a:off x="5544582" y="971546"/>
        <a:ext cx="2964199" cy="807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F607-16BF-4793-A654-B87AA3277407}">
      <dsp:nvSpPr>
        <dsp:cNvPr id="0" name=""/>
        <dsp:cNvSpPr/>
      </dsp:nvSpPr>
      <dsp:spPr>
        <a:xfrm>
          <a:off x="1228807" y="0"/>
          <a:ext cx="1251187" cy="695104"/>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tx1"/>
              </a:solidFill>
            </a:rPr>
            <a:t>Inflows</a:t>
          </a:r>
        </a:p>
      </dsp:txBody>
      <dsp:txXfrm>
        <a:off x="1249166" y="20359"/>
        <a:ext cx="1210469" cy="654386"/>
      </dsp:txXfrm>
    </dsp:sp>
    <dsp:sp modelId="{4606E0AF-CFA1-49B8-BFD9-5F4EF5C58644}">
      <dsp:nvSpPr>
        <dsp:cNvPr id="0" name=""/>
        <dsp:cNvSpPr/>
      </dsp:nvSpPr>
      <dsp:spPr>
        <a:xfrm>
          <a:off x="4116840" y="0"/>
          <a:ext cx="1251187" cy="695104"/>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a:solidFill>
                <a:schemeClr val="tx1"/>
              </a:solidFill>
            </a:rPr>
            <a:t>Outflows</a:t>
          </a:r>
        </a:p>
      </dsp:txBody>
      <dsp:txXfrm>
        <a:off x="4137199" y="20359"/>
        <a:ext cx="1210469" cy="654386"/>
      </dsp:txXfrm>
    </dsp:sp>
    <dsp:sp modelId="{C5C5FDB3-398A-418F-B801-DD3C77B12C12}">
      <dsp:nvSpPr>
        <dsp:cNvPr id="0" name=""/>
        <dsp:cNvSpPr/>
      </dsp:nvSpPr>
      <dsp:spPr>
        <a:xfrm>
          <a:off x="3053462" y="3039103"/>
          <a:ext cx="521328" cy="376445"/>
        </a:xfrm>
        <a:prstGeom prst="triangle">
          <a:avLst/>
        </a:prstGeom>
        <a:solidFill>
          <a:schemeClr val="tx2">
            <a:lumMod val="5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698CFD-D26D-433F-BA31-EB5E360482B1}">
      <dsp:nvSpPr>
        <dsp:cNvPr id="0" name=""/>
        <dsp:cNvSpPr/>
      </dsp:nvSpPr>
      <dsp:spPr>
        <a:xfrm>
          <a:off x="694749" y="2746473"/>
          <a:ext cx="5213790" cy="265031"/>
        </a:xfrm>
        <a:prstGeom prst="rect">
          <a:avLst/>
        </a:prstGeom>
        <a:solidFill>
          <a:schemeClr val="accent5">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881E13-CD2F-4B36-AB40-E4E94FCDEE19}">
      <dsp:nvSpPr>
        <dsp:cNvPr id="0" name=""/>
        <dsp:cNvSpPr/>
      </dsp:nvSpPr>
      <dsp:spPr>
        <a:xfrm>
          <a:off x="442317" y="680023"/>
          <a:ext cx="2941078" cy="2122247"/>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n-US" sz="1600" b="1" kern="1200" dirty="0"/>
            <a:t>Federal Cap Grants    State Match </a:t>
          </a:r>
        </a:p>
        <a:p>
          <a:pPr lvl="0" algn="ctr" defTabSz="711200">
            <a:lnSpc>
              <a:spcPct val="150000"/>
            </a:lnSpc>
            <a:spcBef>
              <a:spcPct val="0"/>
            </a:spcBef>
            <a:spcAft>
              <a:spcPct val="35000"/>
            </a:spcAft>
          </a:pPr>
          <a:r>
            <a:rPr lang="en-US" sz="1600" b="1" kern="1200" dirty="0"/>
            <a:t>Repayments  </a:t>
          </a:r>
        </a:p>
        <a:p>
          <a:pPr lvl="0" algn="ctr" defTabSz="711200">
            <a:lnSpc>
              <a:spcPct val="150000"/>
            </a:lnSpc>
            <a:spcBef>
              <a:spcPct val="0"/>
            </a:spcBef>
            <a:spcAft>
              <a:spcPct val="35000"/>
            </a:spcAft>
          </a:pPr>
          <a:r>
            <a:rPr lang="en-US" sz="1600" b="1" kern="1200" dirty="0"/>
            <a:t>Interest Earnings  Leveraging</a:t>
          </a:r>
        </a:p>
      </dsp:txBody>
      <dsp:txXfrm>
        <a:off x="545917" y="783623"/>
        <a:ext cx="2733878" cy="1915047"/>
      </dsp:txXfrm>
    </dsp:sp>
    <dsp:sp modelId="{6A5328FB-A510-43F5-B1C4-89BF50882838}">
      <dsp:nvSpPr>
        <dsp:cNvPr id="0" name=""/>
        <dsp:cNvSpPr/>
      </dsp:nvSpPr>
      <dsp:spPr>
        <a:xfrm>
          <a:off x="3429000" y="675924"/>
          <a:ext cx="2666380" cy="2107754"/>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t>Project Disbursements</a:t>
          </a:r>
        </a:p>
      </dsp:txBody>
      <dsp:txXfrm>
        <a:off x="3531892" y="778816"/>
        <a:ext cx="2460596" cy="1901970"/>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D2CD905F-05BC-E644-A9F8-A4F7C8E85C3A}" type="datetimeFigureOut">
              <a:rPr lang="en-US" smtClean="0"/>
              <a:t>3/26/2018</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6" tIns="46588" rIns="93176" bIns="46588" rtlCol="0" anchor="b"/>
          <a:lstStyle>
            <a:lvl1pPr algn="r">
              <a:defRPr sz="1200"/>
            </a:lvl1pPr>
          </a:lstStyle>
          <a:p>
            <a:fld id="{67BB1C25-035F-C146-A2EE-1F0355277A3B}" type="slidenum">
              <a:rPr lang="en-US" smtClean="0"/>
              <a:t>‹#›</a:t>
            </a:fld>
            <a:endParaRPr lang="en-US" dirty="0"/>
          </a:p>
        </p:txBody>
      </p:sp>
    </p:spTree>
    <p:extLst>
      <p:ext uri="{BB962C8B-B14F-4D97-AF65-F5344CB8AC3E}">
        <p14:creationId xmlns:p14="http://schemas.microsoft.com/office/powerpoint/2010/main" val="4051937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ACE8E7C0-40DE-ED4D-BF82-9FD7B6EE4AF0}" type="datetimeFigureOut">
              <a:rPr lang="en-US" smtClean="0"/>
              <a:t>3/26/2018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B50FB5AF-5AC3-DC4E-99EC-4ED94D6DB19A}" type="slidenum">
              <a:rPr lang="en-US" smtClean="0"/>
              <a:t>‹#›</a:t>
            </a:fld>
            <a:endParaRPr lang="en-US" dirty="0"/>
          </a:p>
        </p:txBody>
      </p:sp>
    </p:spTree>
    <p:extLst>
      <p:ext uri="{BB962C8B-B14F-4D97-AF65-F5344CB8AC3E}">
        <p14:creationId xmlns:p14="http://schemas.microsoft.com/office/powerpoint/2010/main" val="1626388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FB5AF-5AC3-DC4E-99EC-4ED94D6DB19A}" type="slidenum">
              <a:rPr lang="en-US" smtClean="0"/>
              <a:t>1</a:t>
            </a:fld>
            <a:endParaRPr lang="en-US" dirty="0"/>
          </a:p>
        </p:txBody>
      </p:sp>
    </p:spTree>
    <p:extLst>
      <p:ext uri="{BB962C8B-B14F-4D97-AF65-F5344CB8AC3E}">
        <p14:creationId xmlns:p14="http://schemas.microsoft.com/office/powerpoint/2010/main" val="427403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2009</a:t>
            </a:r>
          </a:p>
          <a:p>
            <a:r>
              <a:rPr lang="en-US" sz="1200" kern="1200" dirty="0">
                <a:solidFill>
                  <a:schemeClr val="tx1"/>
                </a:solidFill>
                <a:effectLst/>
                <a:latin typeface="+mn-lt"/>
                <a:ea typeface="+mn-ea"/>
                <a:cs typeface="+mn-cs"/>
              </a:rPr>
              <a:t>New Mexico passed House Bill 185, giving the LRGPWWA legal standing to discuss mergers with agencies. HB 185 allowed the systems to formally create the Authority in spring 2010 by meeting the following legal organizational requirements:</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Duns Number acquired </a:t>
            </a:r>
          </a:p>
          <a:p>
            <a:r>
              <a:rPr lang="en-US" sz="1200" kern="1200" dirty="0">
                <a:solidFill>
                  <a:schemeClr val="tx1"/>
                </a:solidFill>
                <a:effectLst/>
                <a:latin typeface="+mn-lt"/>
                <a:ea typeface="+mn-ea"/>
                <a:cs typeface="+mn-cs"/>
              </a:rPr>
              <a:t>- Federal Tax ID number acquired</a:t>
            </a:r>
          </a:p>
          <a:p>
            <a:r>
              <a:rPr lang="en-US" sz="1200" kern="1200" dirty="0">
                <a:solidFill>
                  <a:schemeClr val="tx1"/>
                </a:solidFill>
                <a:effectLst/>
                <a:latin typeface="+mn-lt"/>
                <a:ea typeface="+mn-ea"/>
                <a:cs typeface="+mn-cs"/>
              </a:rPr>
              <a:t>-State CRS number acquired</a:t>
            </a:r>
          </a:p>
          <a:p>
            <a:r>
              <a:rPr lang="en-US" sz="1200" kern="1200" dirty="0">
                <a:solidFill>
                  <a:schemeClr val="tx1"/>
                </a:solidFill>
                <a:effectLst/>
                <a:latin typeface="+mn-lt"/>
                <a:ea typeface="+mn-ea"/>
                <a:cs typeface="+mn-cs"/>
              </a:rPr>
              <a:t>- Permanent address established</a:t>
            </a:r>
          </a:p>
          <a:p>
            <a:r>
              <a:rPr lang="en-US" sz="1200" kern="1200" dirty="0">
                <a:solidFill>
                  <a:schemeClr val="tx1"/>
                </a:solidFill>
                <a:effectLst/>
                <a:latin typeface="+mn-lt"/>
                <a:ea typeface="+mn-ea"/>
                <a:cs typeface="+mn-cs"/>
              </a:rPr>
              <a:t>-Bank accounts opened</a:t>
            </a:r>
          </a:p>
          <a:p>
            <a:r>
              <a:rPr lang="en-US" sz="1200" kern="1200" dirty="0">
                <a:solidFill>
                  <a:schemeClr val="tx1"/>
                </a:solidFill>
                <a:effectLst/>
                <a:latin typeface="+mn-lt"/>
                <a:ea typeface="+mn-ea"/>
                <a:cs typeface="+mn-cs"/>
              </a:rPr>
              <a:t>- Initial Board of Directors appointed</a:t>
            </a:r>
          </a:p>
          <a:p>
            <a:endParaRPr lang="en-US" dirty="0"/>
          </a:p>
          <a:p>
            <a:r>
              <a:rPr lang="en-US" sz="1200" b="1" kern="1200" dirty="0">
                <a:solidFill>
                  <a:schemeClr val="tx1"/>
                </a:solidFill>
                <a:effectLst/>
                <a:latin typeface="+mn-lt"/>
                <a:ea typeface="+mn-ea"/>
                <a:cs typeface="+mn-cs"/>
              </a:rPr>
              <a:t>Summer  2010</a:t>
            </a:r>
          </a:p>
          <a:p>
            <a:r>
              <a:rPr lang="en-US" sz="1200" kern="1200" dirty="0">
                <a:solidFill>
                  <a:schemeClr val="tx1"/>
                </a:solidFill>
                <a:effectLst/>
                <a:latin typeface="+mn-lt"/>
                <a:ea typeface="+mn-ea"/>
                <a:cs typeface="+mn-cs"/>
              </a:rPr>
              <a:t>The Authority had applied to the New Mexico Office of the State Engineer (OSE) for the Authority to transfer ownership and to combine and commingle the five founding associations’ water rights. The application process included several important steps. </a:t>
            </a:r>
          </a:p>
          <a:p>
            <a:r>
              <a:rPr lang="en-US" sz="1200" kern="1200" dirty="0">
                <a:solidFill>
                  <a:schemeClr val="tx1"/>
                </a:solidFill>
                <a:effectLst/>
                <a:latin typeface="+mn-lt"/>
                <a:ea typeface="+mn-ea"/>
                <a:cs typeface="+mn-cs"/>
              </a:rPr>
              <a:t>1. The participating systems approved the transfer. </a:t>
            </a:r>
          </a:p>
          <a:p>
            <a:r>
              <a:rPr lang="en-US" sz="1200" kern="1200" dirty="0">
                <a:solidFill>
                  <a:schemeClr val="tx1"/>
                </a:solidFill>
                <a:effectLst/>
                <a:latin typeface="+mn-lt"/>
                <a:ea typeface="+mn-ea"/>
                <a:cs typeface="+mn-cs"/>
              </a:rPr>
              <a:t>2. The systems transferred the relevant legal documents to OSE. </a:t>
            </a:r>
          </a:p>
          <a:p>
            <a:r>
              <a:rPr lang="en-US" sz="1200" kern="1200" dirty="0">
                <a:solidFill>
                  <a:schemeClr val="tx1"/>
                </a:solidFill>
                <a:effectLst/>
                <a:latin typeface="+mn-lt"/>
                <a:ea typeface="+mn-ea"/>
                <a:cs typeface="+mn-cs"/>
              </a:rPr>
              <a:t>3. the Authority permitted mutual use of the combined water rights.</a:t>
            </a:r>
          </a:p>
          <a:p>
            <a:endParaRPr lang="en-US" dirty="0"/>
          </a:p>
          <a:p>
            <a:r>
              <a:rPr lang="en-US" sz="1200" b="1" kern="1200" dirty="0">
                <a:solidFill>
                  <a:schemeClr val="tx1"/>
                </a:solidFill>
                <a:effectLst/>
                <a:latin typeface="+mn-lt"/>
                <a:ea typeface="+mn-ea"/>
                <a:cs typeface="+mn-cs"/>
              </a:rPr>
              <a:t>Fall 2010</a:t>
            </a:r>
          </a:p>
          <a:p>
            <a:r>
              <a:rPr lang="en-US" sz="1200" kern="1200" dirty="0">
                <a:solidFill>
                  <a:schemeClr val="tx1"/>
                </a:solidFill>
                <a:effectLst/>
                <a:latin typeface="+mn-lt"/>
                <a:ea typeface="+mn-ea"/>
                <a:cs typeface="+mn-cs"/>
              </a:rPr>
              <a:t>The Authority contracted with the Rural Community Assistance Corporation (RCAC) to create a draft merger plan which was reviewed and approved by the Board of Directors. The merger plan included three key components: a regional governance structure and associated documents, an administrative and managerial approach, and an operations and implementation strategy. In addition, the LRGPWWA proposed and adopted uniform rates and fees across the partners. </a:t>
            </a:r>
          </a:p>
          <a:p>
            <a:endParaRPr lang="en-US" dirty="0"/>
          </a:p>
          <a:p>
            <a:r>
              <a:rPr lang="en-US" sz="1200" b="1" kern="1200" dirty="0">
                <a:solidFill>
                  <a:schemeClr val="tx1"/>
                </a:solidFill>
                <a:effectLst/>
                <a:latin typeface="+mn-lt"/>
                <a:ea typeface="+mn-ea"/>
                <a:cs typeface="+mn-cs"/>
              </a:rPr>
              <a:t>Winter 2010</a:t>
            </a:r>
          </a:p>
          <a:p>
            <a:r>
              <a:rPr lang="en-US" sz="1200" kern="1200" dirty="0">
                <a:solidFill>
                  <a:schemeClr val="tx1"/>
                </a:solidFill>
                <a:effectLst/>
                <a:latin typeface="+mn-lt"/>
                <a:ea typeface="+mn-ea"/>
                <a:cs typeface="+mn-cs"/>
              </a:rPr>
              <a:t>The LRGPWWA was fully operational, with the following components:</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Public Water System ID Number, issued by NMED</a:t>
            </a:r>
          </a:p>
          <a:p>
            <a:r>
              <a:rPr lang="en-US" sz="1200" kern="1200" dirty="0">
                <a:solidFill>
                  <a:schemeClr val="tx1"/>
                </a:solidFill>
                <a:effectLst/>
                <a:latin typeface="+mn-lt"/>
                <a:ea typeface="+mn-ea"/>
                <a:cs typeface="+mn-cs"/>
              </a:rPr>
              <a:t>- Staff hired with HR policies and procedures in place </a:t>
            </a:r>
          </a:p>
          <a:p>
            <a:r>
              <a:rPr lang="en-US" sz="1200" kern="1200" dirty="0">
                <a:solidFill>
                  <a:schemeClr val="tx1"/>
                </a:solidFill>
                <a:effectLst/>
                <a:latin typeface="+mn-lt"/>
                <a:ea typeface="+mn-ea"/>
                <a:cs typeface="+mn-cs"/>
              </a:rPr>
              <a:t>- A fiduciary policy and procedure in place</a:t>
            </a:r>
          </a:p>
          <a:p>
            <a:r>
              <a:rPr lang="en-US" sz="1200" kern="1200" dirty="0">
                <a:solidFill>
                  <a:schemeClr val="tx1"/>
                </a:solidFill>
                <a:effectLst/>
                <a:latin typeface="+mn-lt"/>
                <a:ea typeface="+mn-ea"/>
                <a:cs typeface="+mn-cs"/>
              </a:rPr>
              <a:t>- Accurate, uniform rates and fees </a:t>
            </a:r>
          </a:p>
          <a:p>
            <a:r>
              <a:rPr lang="en-US" sz="1200" kern="1200" dirty="0">
                <a:solidFill>
                  <a:schemeClr val="tx1"/>
                </a:solidFill>
                <a:effectLst/>
                <a:latin typeface="+mn-lt"/>
                <a:ea typeface="+mn-ea"/>
                <a:cs typeface="+mn-cs"/>
              </a:rPr>
              <a:t>- A plan for existing and future debt</a:t>
            </a:r>
          </a:p>
          <a:p>
            <a:r>
              <a:rPr lang="en-US" sz="1200" kern="1200" dirty="0">
                <a:solidFill>
                  <a:schemeClr val="tx1"/>
                </a:solidFill>
                <a:effectLst/>
                <a:latin typeface="+mn-lt"/>
                <a:ea typeface="+mn-ea"/>
                <a:cs typeface="+mn-cs"/>
              </a:rPr>
              <a:t>- Documented combined assets</a:t>
            </a:r>
          </a:p>
          <a:p>
            <a:endParaRPr lang="en-US" dirty="0"/>
          </a:p>
          <a:p>
            <a:r>
              <a:rPr lang="en-US" sz="1200" b="1" kern="1200" dirty="0">
                <a:solidFill>
                  <a:schemeClr val="tx1"/>
                </a:solidFill>
                <a:effectLst/>
                <a:latin typeface="+mn-lt"/>
                <a:ea typeface="+mn-ea"/>
                <a:cs typeface="+mn-cs"/>
              </a:rPr>
              <a:t>2011</a:t>
            </a:r>
          </a:p>
          <a:p>
            <a:r>
              <a:rPr lang="en-US" sz="1200" kern="1200" dirty="0">
                <a:solidFill>
                  <a:schemeClr val="tx1"/>
                </a:solidFill>
                <a:effectLst/>
                <a:latin typeface="+mn-lt"/>
                <a:ea typeface="+mn-ea"/>
                <a:cs typeface="+mn-cs"/>
              </a:rPr>
              <a:t>The founding mutual domestic water associations were dissolved and the Authority began preparing for its first board elections</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2012</a:t>
            </a:r>
          </a:p>
          <a:p>
            <a:r>
              <a:rPr lang="en-US" sz="1200" kern="1200" dirty="0">
                <a:solidFill>
                  <a:schemeClr val="tx1"/>
                </a:solidFill>
                <a:effectLst/>
                <a:latin typeface="+mn-lt"/>
                <a:ea typeface="+mn-ea"/>
                <a:cs typeface="+mn-cs"/>
              </a:rPr>
              <a:t>The Authority had grown by adding 3 additional systems to the partnership.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Spring 2013</a:t>
            </a:r>
          </a:p>
          <a:p>
            <a:r>
              <a:rPr lang="en-US" sz="1200" kern="1200" dirty="0">
                <a:solidFill>
                  <a:schemeClr val="tx1"/>
                </a:solidFill>
                <a:effectLst/>
                <a:latin typeface="+mn-lt"/>
                <a:ea typeface="+mn-ea"/>
                <a:cs typeface="+mn-cs"/>
              </a:rPr>
              <a:t>The first board elections were held, resulting in a single board for all participating systems. </a:t>
            </a:r>
          </a:p>
          <a:p>
            <a:endParaRPr lang="en-US" dirty="0"/>
          </a:p>
        </p:txBody>
      </p:sp>
      <p:sp>
        <p:nvSpPr>
          <p:cNvPr id="4" name="Slide Number Placeholder 3"/>
          <p:cNvSpPr>
            <a:spLocks noGrp="1"/>
          </p:cNvSpPr>
          <p:nvPr>
            <p:ph type="sldNum" sz="quarter" idx="10"/>
          </p:nvPr>
        </p:nvSpPr>
        <p:spPr/>
        <p:txBody>
          <a:bodyPr/>
          <a:lstStyle/>
          <a:p>
            <a:fld id="{B50FB5AF-5AC3-DC4E-99EC-4ED94D6DB19A}" type="slidenum">
              <a:rPr lang="en-US" smtClean="0"/>
              <a:t>14</a:t>
            </a:fld>
            <a:endParaRPr lang="en-US"/>
          </a:p>
        </p:txBody>
      </p:sp>
    </p:spTree>
    <p:extLst>
      <p:ext uri="{BB962C8B-B14F-4D97-AF65-F5344CB8AC3E}">
        <p14:creationId xmlns:p14="http://schemas.microsoft.com/office/powerpoint/2010/main" val="28694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Funding the Partnership</a:t>
            </a:r>
          </a:p>
          <a:p>
            <a:r>
              <a:rPr lang="en-US" sz="1200" kern="1200" dirty="0">
                <a:solidFill>
                  <a:schemeClr val="tx1"/>
                </a:solidFill>
                <a:effectLst/>
                <a:latin typeface="+mn-lt"/>
                <a:ea typeface="+mn-ea"/>
                <a:cs typeface="+mn-cs"/>
              </a:rPr>
              <a:t>The funds to initially facilitate and merge the associations came from a refinanced USDA Rural Development (RD) loan provided by the New Mexico Finance Authority Public Project Revolving Fund. Over the year, additional funding was secured for partnership projects from state loan and grants programs including the New Mexico Colonias Initiative, Special Appropriation Program, Water Trust Board, NM – CITF, NM – Drinking Water State Revolving Loan Fund (DWSRLF), and New Mexico Finance Authority. </a:t>
            </a:r>
          </a:p>
          <a:p>
            <a:r>
              <a:rPr lang="en-US" sz="1200" kern="1200" dirty="0">
                <a:solidFill>
                  <a:schemeClr val="tx1"/>
                </a:solidFill>
                <a:effectLst/>
                <a:latin typeface="+mn-lt"/>
                <a:ea typeface="+mn-ea"/>
                <a:cs typeface="+mn-cs"/>
              </a:rPr>
              <a:t>In addition, the Authority has also used federal funding programs, such as USDA RD and HUD CDBG, to fund partnership projects. Since inception, the LRGPWWA has secured $40M to fund 16 projects. The partnership allowed the systems to focus on their mission of providing safe affordable water services and allowed them to invest time in identifying and accessing funding to support their efforts</a:t>
            </a:r>
          </a:p>
          <a:p>
            <a:endParaRPr lang="en-US" dirty="0"/>
          </a:p>
          <a:p>
            <a:r>
              <a:rPr lang="en-US" sz="1200" b="1" kern="1200" dirty="0">
                <a:solidFill>
                  <a:schemeClr val="tx1"/>
                </a:solidFill>
                <a:effectLst/>
                <a:latin typeface="+mn-lt"/>
                <a:ea typeface="+mn-ea"/>
                <a:cs typeface="+mn-cs"/>
              </a:rPr>
              <a:t>Realized Benefits</a:t>
            </a:r>
          </a:p>
          <a:p>
            <a:r>
              <a:rPr lang="en-US" sz="1200" kern="1200" dirty="0">
                <a:solidFill>
                  <a:schemeClr val="tx1"/>
                </a:solidFill>
                <a:effectLst/>
                <a:latin typeface="+mn-lt"/>
                <a:ea typeface="+mn-ea"/>
                <a:cs typeface="+mn-cs"/>
              </a:rPr>
              <a:t>Water systems can realize significant benefits by combining through partnerships. The nine water systems that participate in the LRGPWWA currently serve 16 communities in three service areas that cover 100 square miles. The Authority includes two wastewater collection systems, one wastewater treatment facility, approximately 5,000 drinking water connections, and 500 wastewater connections. It serves a population of 15,000. The partnership has helped provide: </a:t>
            </a:r>
          </a:p>
          <a:p>
            <a:endParaRPr lang="en-US" dirty="0"/>
          </a:p>
        </p:txBody>
      </p:sp>
      <p:sp>
        <p:nvSpPr>
          <p:cNvPr id="4" name="Slide Number Placeholder 3"/>
          <p:cNvSpPr>
            <a:spLocks noGrp="1"/>
          </p:cNvSpPr>
          <p:nvPr>
            <p:ph type="sldNum" sz="quarter" idx="10"/>
          </p:nvPr>
        </p:nvSpPr>
        <p:spPr/>
        <p:txBody>
          <a:bodyPr/>
          <a:lstStyle/>
          <a:p>
            <a:fld id="{B50FB5AF-5AC3-DC4E-99EC-4ED94D6DB19A}" type="slidenum">
              <a:rPr lang="en-US" smtClean="0"/>
              <a:t>15</a:t>
            </a:fld>
            <a:endParaRPr lang="en-US"/>
          </a:p>
        </p:txBody>
      </p:sp>
    </p:spTree>
    <p:extLst>
      <p:ext uri="{BB962C8B-B14F-4D97-AF65-F5344CB8AC3E}">
        <p14:creationId xmlns:p14="http://schemas.microsoft.com/office/powerpoint/2010/main" val="39837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With the significant drinking water need in mind, our next challenge is now clearly in focus: ensuring the deployment of the funds full power to deliver public health protection.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To do this, we need to make sure that fund inflows balance as much as possible with fund outflows.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means that available cash is expeditiously moved to pay project disbursements, rather than being kept for a long time in bank accounts.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balanced can be accomplished with cash flow management and program marketing.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F685AF7-245D-47C6-A17A-7FCA416621E7}" type="slidenum">
              <a:rPr lang="en-US" smtClean="0"/>
              <a:pPr/>
              <a:t>16</a:t>
            </a:fld>
            <a:endParaRPr lang="en-US"/>
          </a:p>
        </p:txBody>
      </p:sp>
    </p:spTree>
    <p:extLst>
      <p:ext uri="{BB962C8B-B14F-4D97-AF65-F5344CB8AC3E}">
        <p14:creationId xmlns:p14="http://schemas.microsoft.com/office/powerpoint/2010/main" val="49313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One tool that we have to assess this inflow-outflow balance is the “Disbursements Ratio.”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was developed last year by the Financial Indicator Workgroup, of which many of you in the states were members. (states: AZ, DE, FL, IA, KS, LA, MN, MO, NC, WA)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is one tool to assess how well the revolving funds are revolving.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It compares reported cash balances to reported average disbursements. It uses a 3-year disbursement average to smooth any large disbursement peaks or valleys occurring in that time period (including seasonal discrepancies, or exceptionally strong or slow years).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defTabSz="928299">
              <a:defRPr/>
            </a:pPr>
            <a:endParaRPr lang="en-US" dirty="0"/>
          </a:p>
          <a:p>
            <a:endParaRPr lang="en-US" dirty="0"/>
          </a:p>
        </p:txBody>
      </p:sp>
      <p:sp>
        <p:nvSpPr>
          <p:cNvPr id="4" name="Slide Number Placeholder 3"/>
          <p:cNvSpPr>
            <a:spLocks noGrp="1"/>
          </p:cNvSpPr>
          <p:nvPr>
            <p:ph type="sldNum" sz="quarter" idx="10"/>
          </p:nvPr>
        </p:nvSpPr>
        <p:spPr/>
        <p:txBody>
          <a:bodyPr/>
          <a:lstStyle/>
          <a:p>
            <a:fld id="{4379B68B-4814-4984-A1AC-75DFD18AE13A}" type="slidenum">
              <a:rPr lang="en-US" smtClean="0"/>
              <a:t>17</a:t>
            </a:fld>
            <a:endParaRPr lang="en-US"/>
          </a:p>
        </p:txBody>
      </p:sp>
    </p:spTree>
    <p:extLst>
      <p:ext uri="{BB962C8B-B14F-4D97-AF65-F5344CB8AC3E}">
        <p14:creationId xmlns:p14="http://schemas.microsoft.com/office/powerpoint/2010/main" val="87094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chart shows a snapshot of data at the end of each state fiscal year, as reported in NIMS, comparing cash balance at that time to average disbursement rates that the state had over the last 3 years.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Like the ULO challenge, states find themselves in very different places.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I’ve taken off the state names here, but the states on the left side of the chart have significantly more cash on hand than they typically disburse, on average.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t>
            </a:r>
            <a:r>
              <a:rPr lang="en-US" sz="1200" i="1" dirty="0">
                <a:effectLst/>
                <a:latin typeface="Calibri" panose="020F0502020204030204" pitchFamily="34" charset="0"/>
                <a:ea typeface="Calibri" panose="020F0502020204030204" pitchFamily="34" charset="0"/>
                <a:cs typeface="Calibri" panose="020F0502020204030204" pitchFamily="34" charset="0"/>
              </a:rPr>
              <a:t>click</a:t>
            </a:r>
            <a:r>
              <a:rPr lang="en-US" sz="1200" dirty="0">
                <a:effectLst/>
                <a:latin typeface="Calibri" panose="020F0502020204030204" pitchFamily="34" charset="0"/>
                <a:ea typeface="Calibri" panose="020F0502020204030204" pitchFamily="34" charset="0"/>
                <a:cs typeface="Calibri" panose="020F0502020204030204" pitchFamily="34" charset="0"/>
              </a:rPr>
              <a:t>] And yes, that bar at the very end – that is a state.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question is: </a:t>
            </a:r>
            <a:r>
              <a:rPr lang="en-US" sz="1200" i="1" dirty="0">
                <a:effectLst/>
                <a:latin typeface="Calibri" panose="020F0502020204030204" pitchFamily="34" charset="0"/>
                <a:ea typeface="Calibri" panose="020F0502020204030204" pitchFamily="34" charset="0"/>
                <a:cs typeface="Calibri" panose="020F0502020204030204" pitchFamily="34" charset="0"/>
              </a:rPr>
              <a:t>where do we want to be, nationally?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t>
            </a:r>
            <a:r>
              <a:rPr lang="en-US" sz="1200" i="1" dirty="0">
                <a:effectLst/>
                <a:latin typeface="Calibri" panose="020F0502020204030204" pitchFamily="34" charset="0"/>
                <a:ea typeface="Calibri" panose="020F0502020204030204" pitchFamily="34" charset="0"/>
                <a:cs typeface="Calibri" panose="020F0502020204030204" pitchFamily="34" charset="0"/>
              </a:rPr>
              <a:t>click</a:t>
            </a:r>
            <a:r>
              <a:rPr lang="en-US" sz="1200" dirty="0">
                <a:effectLst/>
                <a:latin typeface="Calibri" panose="020F0502020204030204" pitchFamily="34" charset="0"/>
                <a:ea typeface="Calibri" panose="020F0502020204030204" pitchFamily="34" charset="0"/>
                <a:cs typeface="Calibri" panose="020F0502020204030204" pitchFamily="34" charset="0"/>
              </a:rPr>
              <a:t>] Do we want to be here?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t>
            </a:r>
            <a:r>
              <a:rPr lang="en-US" sz="1200" i="1" dirty="0">
                <a:effectLst/>
                <a:latin typeface="Calibri" panose="020F0502020204030204" pitchFamily="34" charset="0"/>
                <a:ea typeface="Calibri" panose="020F0502020204030204" pitchFamily="34" charset="0"/>
                <a:cs typeface="Calibri" panose="020F0502020204030204" pitchFamily="34" charset="0"/>
              </a:rPr>
              <a:t>click</a:t>
            </a:r>
            <a:r>
              <a:rPr lang="en-US" sz="1200" dirty="0">
                <a:effectLst/>
                <a:latin typeface="Calibri" panose="020F0502020204030204" pitchFamily="34" charset="0"/>
                <a:ea typeface="Calibri" panose="020F0502020204030204" pitchFamily="34" charset="0"/>
                <a:cs typeface="Calibri" panose="020F0502020204030204" pitchFamily="34" charset="0"/>
              </a:rPr>
              <a:t>] Do we want to be here?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Or where do we want to be?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Today, I ask for CIFA’s assistance in working with us in the spirit of cooperative federalism to help every state get its excess liquidity to work funding public health protection investments in PWSs.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With the right cash flow management and outreach to communities, we could be financing more and/or larger projects.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Just like the ULO Strategy, we want to work with the CIFA Board as we move forward.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We want to work with you to see how we can get ALL states on cash flow management, and ALL states to be effective at marketing their programs.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We want a balanced portfolio of borrowers – small, medium and large systems.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1EFCF46-C6FD-4EC4-97DD-7C64A5FC940B}" type="slidenum">
              <a:rPr lang="en-US" smtClean="0"/>
              <a:t>18</a:t>
            </a:fld>
            <a:endParaRPr lang="en-US"/>
          </a:p>
        </p:txBody>
      </p:sp>
    </p:spTree>
    <p:extLst>
      <p:ext uri="{BB962C8B-B14F-4D97-AF65-F5344CB8AC3E}">
        <p14:creationId xmlns:p14="http://schemas.microsoft.com/office/powerpoint/2010/main" val="64048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Since 1997, the DWSRF has turned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$19 billion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the American Taxpayers investment (the capitalization grants) into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$35 billion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assistance to projects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nearly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14,000 loans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drinking water systems.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nearly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$31 billion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disbursed to projects to improve DW infrastructure in communities.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We’ve allotted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$3 billion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the non-infrastructure, capacity-building and prevention-focused set-asides.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set-aside funds: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help communities implement cost-effective infrastructure projects,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Protect source water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Certify operators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that drinking water systems have TMF capacity.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have had a big impact on the nation!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Just last year – in state fiscal year 2017 -- the DWSRF loan program touched the lives of nearly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78 million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Americans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Gift that keeps on giving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 benefits continue for useful life of project.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DWSRF average interest rate in 2017 was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1.6%,</a:t>
            </a:r>
            <a:r>
              <a:rPr lang="en-US" sz="1200" dirty="0">
                <a:effectLst/>
                <a:latin typeface="Calibri" panose="020F0502020204030204" pitchFamily="34" charset="0"/>
                <a:ea typeface="Calibri" panose="020F0502020204030204" pitchFamily="34" charset="0"/>
                <a:cs typeface="Times New Roman" panose="02020603050405020304" pitchFamily="18" charset="0"/>
              </a:rPr>
              <a:t> compared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3.3%</a:t>
            </a:r>
            <a:r>
              <a:rPr lang="en-US" sz="1200" dirty="0">
                <a:effectLst/>
                <a:latin typeface="Calibri" panose="020F0502020204030204" pitchFamily="34" charset="0"/>
                <a:ea typeface="Calibri" panose="020F0502020204030204" pitchFamily="34" charset="0"/>
                <a:cs typeface="Times New Roman" panose="02020603050405020304" pitchFamily="18" charset="0"/>
              </a:rPr>
              <a:t> market-value interest rate.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$551 million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savings over the life of these loans.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We have a lot to be proud of.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1EFCF46-C6FD-4EC4-97DD-7C64A5FC940B}" type="slidenum">
              <a:rPr lang="en-US" smtClean="0"/>
              <a:t>2</a:t>
            </a:fld>
            <a:endParaRPr lang="en-US"/>
          </a:p>
        </p:txBody>
      </p:sp>
    </p:spTree>
    <p:extLst>
      <p:ext uri="{BB962C8B-B14F-4D97-AF65-F5344CB8AC3E}">
        <p14:creationId xmlns:p14="http://schemas.microsoft.com/office/powerpoint/2010/main" val="28175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FY 2022 target of 2,700 systems represents a 25% reduction (from FY 2017 baseline and universe</a:t>
            </a:r>
          </a:p>
        </p:txBody>
      </p:sp>
      <p:sp>
        <p:nvSpPr>
          <p:cNvPr id="4" name="Slide Number Placeholder 3"/>
          <p:cNvSpPr>
            <a:spLocks noGrp="1"/>
          </p:cNvSpPr>
          <p:nvPr>
            <p:ph type="sldNum" sz="quarter" idx="10"/>
          </p:nvPr>
        </p:nvSpPr>
        <p:spPr/>
        <p:txBody>
          <a:bodyPr/>
          <a:lstStyle/>
          <a:p>
            <a:fld id="{B50FB5AF-5AC3-DC4E-99EC-4ED94D6DB19A}" type="slidenum">
              <a:rPr lang="en-US" smtClean="0"/>
              <a:t>3</a:t>
            </a:fld>
            <a:endParaRPr lang="en-US" dirty="0"/>
          </a:p>
        </p:txBody>
      </p:sp>
    </p:spTree>
    <p:extLst>
      <p:ext uri="{BB962C8B-B14F-4D97-AF65-F5344CB8AC3E}">
        <p14:creationId xmlns:p14="http://schemas.microsoft.com/office/powerpoint/2010/main" val="202335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FB5AF-5AC3-DC4E-99EC-4ED94D6DB19A}" type="slidenum">
              <a:rPr lang="en-US" smtClean="0"/>
              <a:t>4</a:t>
            </a:fld>
            <a:endParaRPr lang="en-US" dirty="0"/>
          </a:p>
        </p:txBody>
      </p:sp>
    </p:spTree>
    <p:extLst>
      <p:ext uri="{BB962C8B-B14F-4D97-AF65-F5344CB8AC3E}">
        <p14:creationId xmlns:p14="http://schemas.microsoft.com/office/powerpoint/2010/main" val="121362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FB5AF-5AC3-DC4E-99EC-4ED94D6DB19A}" type="slidenum">
              <a:rPr lang="en-US" smtClean="0"/>
              <a:t>5</a:t>
            </a:fld>
            <a:endParaRPr lang="en-US" dirty="0"/>
          </a:p>
        </p:txBody>
      </p:sp>
    </p:spTree>
    <p:extLst>
      <p:ext uri="{BB962C8B-B14F-4D97-AF65-F5344CB8AC3E}">
        <p14:creationId xmlns:p14="http://schemas.microsoft.com/office/powerpoint/2010/main" val="366436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FB5AF-5AC3-DC4E-99EC-4ED94D6DB19A}" type="slidenum">
              <a:rPr lang="en-US" smtClean="0"/>
              <a:t>8</a:t>
            </a:fld>
            <a:endParaRPr lang="en-US" dirty="0"/>
          </a:p>
        </p:txBody>
      </p:sp>
    </p:spTree>
    <p:extLst>
      <p:ext uri="{BB962C8B-B14F-4D97-AF65-F5344CB8AC3E}">
        <p14:creationId xmlns:p14="http://schemas.microsoft.com/office/powerpoint/2010/main" val="394581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Along with establishing the DWSRF Program, the 1996 Amendments to SDWA also established the Capacity Development and Operator Certification Programs.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DWSRF set-asides were intended to support the implementation of these programs and provide an incentive for state action on capacity development and operator certification. The Amendments also do not allow DWSRF assistance for systems lacking capacity, unless assistance will enable the system to gain capacity. The SDWA requires the state’s drinking water primacy agency, specifically the Public Water System Supervision (PWSS) program, to determine the state’s DWSRF priorities.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PWSS program must lead annual development of the DWSRF Intended Use Plan (IUP) for infrastructure project funding and all of the set-asides.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This ensures that public health goals are met and that the water system will maintain or increase capacity, as well as ensuring a steady stream of DWSRF loan disbursements.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state drinking water programs should work towards common goals and a shared vision of the DWSRF’s purpose to support the delivery of safe drinking water. </a:t>
            </a:r>
            <a:endParaRPr lang="en-US" dirty="0"/>
          </a:p>
          <a:p>
            <a:endParaRPr lang="en-US" dirty="0"/>
          </a:p>
        </p:txBody>
      </p:sp>
      <p:sp>
        <p:nvSpPr>
          <p:cNvPr id="4" name="Slide Number Placeholder 3"/>
          <p:cNvSpPr>
            <a:spLocks noGrp="1"/>
          </p:cNvSpPr>
          <p:nvPr>
            <p:ph type="sldNum" sz="quarter" idx="10"/>
          </p:nvPr>
        </p:nvSpPr>
        <p:spPr/>
        <p:txBody>
          <a:bodyPr/>
          <a:lstStyle/>
          <a:p>
            <a:fld id="{B50FB5AF-5AC3-DC4E-99EC-4ED94D6DB19A}" type="slidenum">
              <a:rPr lang="en-US" smtClean="0"/>
              <a:t>9</a:t>
            </a:fld>
            <a:endParaRPr lang="en-US" dirty="0"/>
          </a:p>
        </p:txBody>
      </p:sp>
    </p:spTree>
    <p:extLst>
      <p:ext uri="{BB962C8B-B14F-4D97-AF65-F5344CB8AC3E}">
        <p14:creationId xmlns:p14="http://schemas.microsoft.com/office/powerpoint/2010/main" val="259826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website serves as a resource hub to help you access tools to get your partnership started.</a:t>
            </a:r>
          </a:p>
        </p:txBody>
      </p:sp>
      <p:sp>
        <p:nvSpPr>
          <p:cNvPr id="4" name="Slide Number Placeholder 3"/>
          <p:cNvSpPr>
            <a:spLocks noGrp="1"/>
          </p:cNvSpPr>
          <p:nvPr>
            <p:ph type="sldNum" sz="quarter" idx="10"/>
          </p:nvPr>
        </p:nvSpPr>
        <p:spPr/>
        <p:txBody>
          <a:bodyPr/>
          <a:lstStyle/>
          <a:p>
            <a:fld id="{B50FB5AF-5AC3-DC4E-99EC-4ED94D6DB19A}" type="slidenum">
              <a:rPr lang="en-US" smtClean="0"/>
              <a:t>10</a:t>
            </a:fld>
            <a:endParaRPr lang="en-US"/>
          </a:p>
        </p:txBody>
      </p:sp>
    </p:spTree>
    <p:extLst>
      <p:ext uri="{BB962C8B-B14F-4D97-AF65-F5344CB8AC3E}">
        <p14:creationId xmlns:p14="http://schemas.microsoft.com/office/powerpoint/2010/main" val="52325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Partnerships/Small Water Systems</a:t>
            </a:r>
          </a:p>
          <a:p>
            <a:endParaRPr lang="en-US" dirty="0"/>
          </a:p>
          <a:p>
            <a:r>
              <a:rPr lang="en-US" dirty="0"/>
              <a:t>More than 97% of the nation’s 156,000 public water systems are small systems, meaning they serve 10,000 or fewer people. A public water system (PWS) is a system that provides water for human consumption to at least 25 people or 15 service connections.</a:t>
            </a:r>
          </a:p>
          <a:p>
            <a:pPr marL="174706" indent="-174706">
              <a:buFont typeface="Arial" panose="020B0604020202020204" pitchFamily="34" charset="0"/>
              <a:buChar char="•"/>
            </a:pPr>
            <a:r>
              <a:rPr lang="en-US" dirty="0"/>
              <a:t>PWSs include:</a:t>
            </a:r>
          </a:p>
          <a:p>
            <a:pPr marL="640587" lvl="1" indent="-174706">
              <a:buFont typeface="Arial" panose="020B0604020202020204" pitchFamily="34" charset="0"/>
              <a:buChar char="•"/>
            </a:pPr>
            <a:r>
              <a:rPr lang="en-US" dirty="0"/>
              <a:t>Municipalities</a:t>
            </a:r>
          </a:p>
          <a:p>
            <a:pPr marL="640587" lvl="1" indent="-174706">
              <a:buFont typeface="Arial" panose="020B0604020202020204" pitchFamily="34" charset="0"/>
              <a:buChar char="•"/>
            </a:pPr>
            <a:r>
              <a:rPr lang="en-US" dirty="0"/>
              <a:t>Small towns</a:t>
            </a:r>
          </a:p>
          <a:p>
            <a:pPr marL="640587" lvl="1" indent="-174706">
              <a:buFont typeface="Arial" panose="020B0604020202020204" pitchFamily="34" charset="0"/>
              <a:buChar char="•"/>
            </a:pPr>
            <a:r>
              <a:rPr lang="en-US" dirty="0"/>
              <a:t>Homeowners associations</a:t>
            </a:r>
          </a:p>
          <a:p>
            <a:pPr marL="174706" indent="-174706">
              <a:buFont typeface="Arial" panose="020B0604020202020204" pitchFamily="34" charset="0"/>
              <a:buChar char="•"/>
            </a:pPr>
            <a:r>
              <a:rPr lang="en-US" dirty="0"/>
              <a:t>Other kinds of facilities like schools, restaurants or campgrounds</a:t>
            </a:r>
          </a:p>
          <a:p>
            <a:pPr marL="174706" indent="-174706">
              <a:buFont typeface="Arial" panose="020B0604020202020204" pitchFamily="34" charset="0"/>
              <a:buChar char="•"/>
            </a:pPr>
            <a:r>
              <a:rPr lang="en-US" dirty="0"/>
              <a:t>Small water systems can face unique financial and operational challenges in consistently providing drinking water that meets EPA standards and requirements. EPA works closely with states and our federal and tribal partners to assist small systems with financial and technical resources to sustainably provide safe drinking water.</a:t>
            </a:r>
          </a:p>
          <a:p>
            <a:pPr marL="174706" indent="-174706">
              <a:buFont typeface="Arial" panose="020B0604020202020204" pitchFamily="34" charset="0"/>
              <a:buChar char="•"/>
            </a:pPr>
            <a:r>
              <a:rPr lang="en-US" dirty="0"/>
              <a:t>Capacity development is a fundamental component of the 1996 Safe Drinking Water Act (SDWA) Amendments. </a:t>
            </a:r>
          </a:p>
          <a:p>
            <a:pPr marL="174706" indent="-174706">
              <a:buFont typeface="Arial" panose="020B0604020202020204" pitchFamily="34" charset="0"/>
              <a:buChar char="•"/>
            </a:pPr>
            <a:r>
              <a:rPr lang="en-US" dirty="0"/>
              <a:t>The SDWA Amendments provide a framework for states and water systems to work together to protect public health. </a:t>
            </a:r>
          </a:p>
          <a:p>
            <a:pPr marL="174706" indent="-174706">
              <a:buFont typeface="Arial" panose="020B0604020202020204" pitchFamily="34" charset="0"/>
              <a:buChar char="•"/>
            </a:pPr>
            <a:r>
              <a:rPr lang="en-US" dirty="0"/>
              <a:t>Every state has developed a Capacity Development Program to assist public water systems in building TMF capacity.</a:t>
            </a:r>
          </a:p>
          <a:p>
            <a:r>
              <a:rPr lang="en-US" dirty="0"/>
              <a:t>Partnership efforts are an effective means of protecting source water through land conservation, implementation of best management practices, and other measures. States, local governments and utilities must play a leadership role in these efforts, engaging stakeholders to: identify and implement source water protection measures; leverage funding opportunities and green infrastructure finance; establish partnerships with land trusts and U. S. Environmental Protection Agency organizations, such as the National Association of Conservation Districts and Trust for Public Land; and promote innovative approaches, such as The Nature Conservancy and Environmental Defense Fund’s efforts to expand land conservation in areas that are critically important for protecting drinking water. </a:t>
            </a:r>
          </a:p>
          <a:p>
            <a:endParaRPr lang="en-US" dirty="0"/>
          </a:p>
          <a:p>
            <a:r>
              <a:rPr lang="en-US" dirty="0"/>
              <a:t>Support collaborative approaches to source water protection through EPA grant programs and other government/private initiatives such as the Source Water Collaborative. </a:t>
            </a:r>
          </a:p>
          <a:p>
            <a:endParaRPr lang="en-US" dirty="0"/>
          </a:p>
          <a:p>
            <a:r>
              <a:rPr lang="en-US" dirty="0"/>
              <a:t>EPA will promote efforts to leverage 319 grants program and funding through the USDA Natural Resource Conservation Service Environmental Quality Incentives Program to contribute to critical source water protections efforts, including nutrient reductions in watersheds that serve as sources for community drinking water supplies.</a:t>
            </a:r>
          </a:p>
        </p:txBody>
      </p:sp>
      <p:sp>
        <p:nvSpPr>
          <p:cNvPr id="4" name="Slide Number Placeholder 3"/>
          <p:cNvSpPr>
            <a:spLocks noGrp="1"/>
          </p:cNvSpPr>
          <p:nvPr>
            <p:ph type="sldNum" sz="quarter" idx="10"/>
          </p:nvPr>
        </p:nvSpPr>
        <p:spPr/>
        <p:txBody>
          <a:bodyPr/>
          <a:lstStyle/>
          <a:p>
            <a:fld id="{B50FB5AF-5AC3-DC4E-99EC-4ED94D6DB19A}" type="slidenum">
              <a:rPr lang="en-US" smtClean="0"/>
              <a:t>11</a:t>
            </a:fld>
            <a:endParaRPr lang="en-US"/>
          </a:p>
        </p:txBody>
      </p:sp>
    </p:spTree>
    <p:extLst>
      <p:ext uri="{BB962C8B-B14F-4D97-AF65-F5344CB8AC3E}">
        <p14:creationId xmlns:p14="http://schemas.microsoft.com/office/powerpoint/2010/main" val="202263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5808133" y="0"/>
            <a:ext cx="3335867" cy="1276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photo of clean water" title="photo of clean wa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236"/>
            <a:ext cx="9144000" cy="5151120"/>
          </a:xfrm>
          <a:prstGeom prst="rect">
            <a:avLst/>
          </a:prstGeom>
        </p:spPr>
      </p:pic>
      <p:pic>
        <p:nvPicPr>
          <p:cNvPr id="12" name="Picture 11" descr="EPA Office of Ground Water and Drinking Water logo" title="EPA Office of Ground Water and Drinking Wa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3791380"/>
            <a:ext cx="1895247" cy="989740"/>
          </a:xfrm>
          <a:prstGeom prst="rect">
            <a:avLst/>
          </a:prstGeom>
        </p:spPr>
      </p:pic>
      <p:sp>
        <p:nvSpPr>
          <p:cNvPr id="2" name="Title 1"/>
          <p:cNvSpPr>
            <a:spLocks noGrp="1"/>
          </p:cNvSpPr>
          <p:nvPr>
            <p:ph type="ctrTitle" hasCustomPrompt="1"/>
          </p:nvPr>
        </p:nvSpPr>
        <p:spPr>
          <a:xfrm>
            <a:off x="3505200" y="819150"/>
            <a:ext cx="4648200" cy="745331"/>
          </a:xfrm>
        </p:spPr>
        <p:txBody>
          <a:bodyPr anchor="b" anchorCtr="0">
            <a:noAutofit/>
          </a:bodyPr>
          <a:lstStyle>
            <a:lvl1pPr algn="r">
              <a:defRPr sz="3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3429000" y="1581150"/>
            <a:ext cx="4724400" cy="457200"/>
          </a:xfrm>
        </p:spPr>
        <p:txBody>
          <a:bodyPr/>
          <a:lstStyle>
            <a:lvl1pPr marL="0" indent="0" algn="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Date</a:t>
            </a:r>
          </a:p>
        </p:txBody>
      </p:sp>
    </p:spTree>
    <p:extLst>
      <p:ext uri="{BB962C8B-B14F-4D97-AF65-F5344CB8AC3E}">
        <p14:creationId xmlns:p14="http://schemas.microsoft.com/office/powerpoint/2010/main" val="152363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descr="blue bar" title="blue bar"/>
          <p:cNvSpPr/>
          <p:nvPr userDrawn="1"/>
        </p:nvSpPr>
        <p:spPr>
          <a:xfrm>
            <a:off x="0" y="4565476"/>
            <a:ext cx="9144000" cy="590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6781800" cy="2819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05400" y="4717876"/>
            <a:ext cx="2133600" cy="273844"/>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457200" y="4717876"/>
            <a:ext cx="2895600" cy="273844"/>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186928" y="4717876"/>
            <a:ext cx="609600" cy="273844"/>
          </a:xfrm>
        </p:spPr>
        <p:txBody>
          <a:bodyPr/>
          <a:lstStyle/>
          <a:p>
            <a:fld id="{F78498E3-9FBF-46FE-87F5-F028E832A097}" type="slidenum">
              <a:rPr lang="en-US" smtClean="0"/>
              <a:t>‹#›</a:t>
            </a:fld>
            <a:endParaRPr lang="en-US" dirty="0"/>
          </a:p>
        </p:txBody>
      </p:sp>
    </p:spTree>
    <p:extLst>
      <p:ext uri="{BB962C8B-B14F-4D97-AF65-F5344CB8AC3E}">
        <p14:creationId xmlns:p14="http://schemas.microsoft.com/office/powerpoint/2010/main" val="204984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photo of clean water" title="photo of clean wa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a:xfrm>
            <a:off x="609600" y="2571750"/>
            <a:ext cx="7772400" cy="1021556"/>
          </a:xfrm>
          <a:noFill/>
          <a:ln>
            <a:noFill/>
          </a:ln>
        </p:spPr>
        <p:txBody>
          <a:bodyPr anchor="ctr" anchorCtr="1">
            <a:normAutofit/>
          </a:bodyPr>
          <a:lstStyle>
            <a:lvl1pPr algn="ctr">
              <a:defRPr sz="3000" b="1" cap="all">
                <a:solidFill>
                  <a:schemeClr val="tx2"/>
                </a:solidFill>
                <a:effectLst>
                  <a:outerShdw blurRad="69850" dist="38100" dir="2700000" algn="tl" rotWithShape="0">
                    <a:schemeClr val="bg1">
                      <a:alpha val="24000"/>
                    </a:schemeClr>
                  </a:outerShdw>
                </a:effectLst>
              </a:defRPr>
            </a:lvl1pPr>
          </a:lstStyle>
          <a:p>
            <a:r>
              <a:rPr lang="en-US" dirty="0"/>
              <a:t>Click to edit Master title style</a:t>
            </a:r>
          </a:p>
        </p:txBody>
      </p:sp>
    </p:spTree>
    <p:extLst>
      <p:ext uri="{BB962C8B-B14F-4D97-AF65-F5344CB8AC3E}">
        <p14:creationId xmlns:p14="http://schemas.microsoft.com/office/powerpoint/2010/main" val="213215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600" y="1310875"/>
            <a:ext cx="2895600" cy="609601"/>
          </a:xfrm>
        </p:spPr>
        <p:txBody>
          <a:bodyPr/>
          <a:lstStyle/>
          <a:p>
            <a:r>
              <a:rPr lang="en-US" dirty="0"/>
              <a:t>Click to edit Master title style</a:t>
            </a:r>
          </a:p>
        </p:txBody>
      </p:sp>
      <p:sp>
        <p:nvSpPr>
          <p:cNvPr id="4" name="Content Placeholder 3"/>
          <p:cNvSpPr>
            <a:spLocks noGrp="1"/>
          </p:cNvSpPr>
          <p:nvPr>
            <p:ph sz="half" idx="2"/>
          </p:nvPr>
        </p:nvSpPr>
        <p:spPr>
          <a:xfrm>
            <a:off x="5181600" y="2149077"/>
            <a:ext cx="2819400" cy="209907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181600" y="4705350"/>
            <a:ext cx="2819400" cy="273844"/>
          </a:xfrm>
        </p:spPr>
        <p:txBody>
          <a:bodyPr/>
          <a:lstStyle>
            <a:lvl1pPr algn="l">
              <a:defRPr/>
            </a:lvl1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Picture Placeholder 4" descr="photo" title="photo"/>
          <p:cNvSpPr>
            <a:spLocks noGrp="1"/>
          </p:cNvSpPr>
          <p:nvPr>
            <p:ph type="pic" sz="quarter" idx="14"/>
          </p:nvPr>
        </p:nvSpPr>
        <p:spPr>
          <a:xfrm>
            <a:off x="1" y="-1"/>
            <a:ext cx="4953000" cy="5143501"/>
          </a:xfrm>
        </p:spPr>
      </p:sp>
      <p:sp>
        <p:nvSpPr>
          <p:cNvPr id="10" name="Slide Number Placeholder 5"/>
          <p:cNvSpPr>
            <a:spLocks noGrp="1"/>
          </p:cNvSpPr>
          <p:nvPr>
            <p:ph type="sldNum" sz="quarter" idx="4"/>
          </p:nvPr>
        </p:nvSpPr>
        <p:spPr>
          <a:xfrm>
            <a:off x="8186928" y="4705350"/>
            <a:ext cx="609600" cy="273844"/>
          </a:xfrm>
          <a:prstGeom prst="rect">
            <a:avLst/>
          </a:prstGeom>
        </p:spPr>
        <p:txBody>
          <a:bodyPr vert="horz" lIns="91440" tIns="45720" rIns="91440" bIns="45720" rtlCol="0" anchor="ctr"/>
          <a:lstStyle>
            <a:lvl1pPr algn="r">
              <a:defRPr sz="1000" b="1">
                <a:solidFill>
                  <a:schemeClr val="bg1"/>
                </a:solidFill>
              </a:defRPr>
            </a:lvl1pPr>
          </a:lstStyle>
          <a:p>
            <a:fld id="{F78498E3-9FBF-46FE-87F5-F028E832A097}" type="slidenum">
              <a:rPr lang="en-US" smtClean="0"/>
              <a:pPr/>
              <a:t>‹#›</a:t>
            </a:fld>
            <a:endParaRPr lang="en-US" dirty="0"/>
          </a:p>
        </p:txBody>
      </p:sp>
    </p:spTree>
    <p:extLst>
      <p:ext uri="{BB962C8B-B14F-4D97-AF65-F5344CB8AC3E}">
        <p14:creationId xmlns:p14="http://schemas.microsoft.com/office/powerpoint/2010/main" val="265895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Picture Placeholder 4" descr="photo" title="photo"/>
          <p:cNvSpPr>
            <a:spLocks noGrp="1"/>
          </p:cNvSpPr>
          <p:nvPr>
            <p:ph type="pic" sz="quarter" idx="14"/>
          </p:nvPr>
        </p:nvSpPr>
        <p:spPr>
          <a:xfrm>
            <a:off x="3962400" y="-1"/>
            <a:ext cx="5181600" cy="5143501"/>
          </a:xfrm>
        </p:spPr>
      </p:sp>
      <p:sp>
        <p:nvSpPr>
          <p:cNvPr id="2" name="Title 1"/>
          <p:cNvSpPr>
            <a:spLocks noGrp="1"/>
          </p:cNvSpPr>
          <p:nvPr>
            <p:ph type="title"/>
          </p:nvPr>
        </p:nvSpPr>
        <p:spPr>
          <a:xfrm>
            <a:off x="457200" y="1352548"/>
            <a:ext cx="2895600" cy="609601"/>
          </a:xfrm>
        </p:spPr>
        <p:txBody>
          <a:bodyPr/>
          <a:lstStyle/>
          <a:p>
            <a:r>
              <a:rPr lang="en-US" dirty="0"/>
              <a:t>Click to edit Master title style</a:t>
            </a:r>
          </a:p>
        </p:txBody>
      </p:sp>
      <p:sp>
        <p:nvSpPr>
          <p:cNvPr id="4" name="Content Placeholder 3"/>
          <p:cNvSpPr>
            <a:spLocks noGrp="1"/>
          </p:cNvSpPr>
          <p:nvPr>
            <p:ph sz="half" idx="2"/>
          </p:nvPr>
        </p:nvSpPr>
        <p:spPr>
          <a:xfrm>
            <a:off x="457200" y="2190750"/>
            <a:ext cx="2819400" cy="2099073"/>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181600" y="4705350"/>
            <a:ext cx="2819400" cy="273844"/>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4"/>
          </p:nvPr>
        </p:nvSpPr>
        <p:spPr>
          <a:xfrm>
            <a:off x="8186928" y="4705350"/>
            <a:ext cx="609600" cy="273844"/>
          </a:xfrm>
          <a:prstGeom prst="rect">
            <a:avLst/>
          </a:prstGeom>
        </p:spPr>
        <p:txBody>
          <a:bodyPr vert="horz" lIns="91440" tIns="45720" rIns="91440" bIns="45720" rtlCol="0" anchor="ctr"/>
          <a:lstStyle>
            <a:lvl1pPr algn="r">
              <a:defRPr sz="1000" b="1">
                <a:solidFill>
                  <a:schemeClr val="bg1"/>
                </a:solidFill>
              </a:defRPr>
            </a:lvl1pPr>
          </a:lstStyle>
          <a:p>
            <a:fld id="{F78498E3-9FBF-46FE-87F5-F028E832A097}" type="slidenum">
              <a:rPr lang="en-US" smtClean="0"/>
              <a:pPr/>
              <a:t>‹#›</a:t>
            </a:fld>
            <a:endParaRPr lang="en-US" dirty="0"/>
          </a:p>
        </p:txBody>
      </p:sp>
    </p:spTree>
    <p:extLst>
      <p:ext uri="{BB962C8B-B14F-4D97-AF65-F5344CB8AC3E}">
        <p14:creationId xmlns:p14="http://schemas.microsoft.com/office/powerpoint/2010/main" val="41696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276350"/>
            <a:ext cx="2895600" cy="2971800"/>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3505200" y="1276350"/>
            <a:ext cx="3429001" cy="2971800"/>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8498E3-9FBF-46FE-87F5-F028E832A097}" type="slidenum">
              <a:rPr lang="en-US" smtClean="0"/>
              <a:t>‹#›</a:t>
            </a:fld>
            <a:endParaRPr lang="en-US" dirty="0"/>
          </a:p>
        </p:txBody>
      </p:sp>
    </p:spTree>
    <p:extLst>
      <p:ext uri="{BB962C8B-B14F-4D97-AF65-F5344CB8AC3E}">
        <p14:creationId xmlns:p14="http://schemas.microsoft.com/office/powerpoint/2010/main" val="386735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25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2"/>
          </p:nvPr>
        </p:nvSpPr>
        <p:spPr>
          <a:xfrm>
            <a:off x="457200" y="1257300"/>
            <a:ext cx="7790260" cy="31956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xmlns="" id="{EA0F4827-F107-4DD7-9A79-DBD3D889B3F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xmlns="" id="{3A7C8CB1-B9BB-4059-A2C0-C98F01B44361}"/>
              </a:ext>
            </a:extLst>
          </p:cNvPr>
          <p:cNvSpPr>
            <a:spLocks noGrp="1"/>
          </p:cNvSpPr>
          <p:nvPr>
            <p:ph type="ftr" sz="quarter" idx="14"/>
          </p:nvPr>
        </p:nvSpPr>
        <p:spPr/>
        <p:txBody>
          <a:bodyPr/>
          <a:lstStyle/>
          <a:p>
            <a:endParaRPr lang="en-US" dirty="0"/>
          </a:p>
        </p:txBody>
      </p:sp>
      <p:sp>
        <p:nvSpPr>
          <p:cNvPr id="5" name="Slide Number Placeholder 4">
            <a:extLst>
              <a:ext uri="{FF2B5EF4-FFF2-40B4-BE49-F238E27FC236}">
                <a16:creationId xmlns:a16="http://schemas.microsoft.com/office/drawing/2014/main" xmlns="" id="{715ABBE6-0542-4737-A8E5-D201576851FD}"/>
              </a:ext>
            </a:extLst>
          </p:cNvPr>
          <p:cNvSpPr>
            <a:spLocks noGrp="1"/>
          </p:cNvSpPr>
          <p:nvPr>
            <p:ph type="sldNum" sz="quarter" idx="15"/>
          </p:nvPr>
        </p:nvSpPr>
        <p:spPr/>
        <p:txBody>
          <a:bodyPr/>
          <a:lstStyle/>
          <a:p>
            <a:fld id="{F78498E3-9FBF-46FE-87F5-F028E832A097}" type="slidenum">
              <a:rPr lang="en-US" smtClean="0"/>
              <a:pPr/>
              <a:t>‹#›</a:t>
            </a:fld>
            <a:endParaRPr lang="en-US" dirty="0"/>
          </a:p>
        </p:txBody>
      </p:sp>
    </p:spTree>
    <p:extLst>
      <p:ext uri="{BB962C8B-B14F-4D97-AF65-F5344CB8AC3E}">
        <p14:creationId xmlns:p14="http://schemas.microsoft.com/office/powerpoint/2010/main" val="70281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descr="blue bar" title="blue bar"/>
          <p:cNvSpPr/>
          <p:nvPr userDrawn="1"/>
        </p:nvSpPr>
        <p:spPr>
          <a:xfrm>
            <a:off x="0" y="4552950"/>
            <a:ext cx="9144000" cy="5905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2369AF"/>
              </a:solidFill>
            </a:endParaRPr>
          </a:p>
        </p:txBody>
      </p:sp>
      <p:pic>
        <p:nvPicPr>
          <p:cNvPr id="10" name="Picture 9" descr="EPA Office of Ground Water and Drinking Water logo" title="EPA Office of Ground Water and Drinking Water logo"/>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2400" y="360295"/>
            <a:ext cx="1024128" cy="534822"/>
          </a:xfrm>
          <a:prstGeom prst="rect">
            <a:avLst/>
          </a:prstGeom>
        </p:spPr>
      </p:pic>
      <p:sp>
        <p:nvSpPr>
          <p:cNvPr id="2" name="Title Placeholder 1"/>
          <p:cNvSpPr>
            <a:spLocks noGrp="1"/>
          </p:cNvSpPr>
          <p:nvPr>
            <p:ph type="title"/>
          </p:nvPr>
        </p:nvSpPr>
        <p:spPr>
          <a:xfrm>
            <a:off x="457200" y="205979"/>
            <a:ext cx="67818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6781800" cy="2895599"/>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05400" y="4705350"/>
            <a:ext cx="2133600" cy="273844"/>
          </a:xfrm>
          <a:prstGeom prst="rect">
            <a:avLst/>
          </a:prstGeom>
        </p:spPr>
        <p:txBody>
          <a:bodyPr vert="horz" lIns="91440" tIns="45720" rIns="91440" bIns="45720" rtlCol="0" anchor="ctr"/>
          <a:lstStyle>
            <a:lvl1pPr algn="r">
              <a:defRPr sz="800">
                <a:solidFill>
                  <a:schemeClr val="bg1"/>
                </a:solidFill>
              </a:defRPr>
            </a:lvl1pPr>
          </a:lstStyle>
          <a:p>
            <a:endParaRPr lang="en-US" dirty="0"/>
          </a:p>
        </p:txBody>
      </p:sp>
      <p:sp>
        <p:nvSpPr>
          <p:cNvPr id="5" name="Footer Placeholder 4"/>
          <p:cNvSpPr>
            <a:spLocks noGrp="1"/>
          </p:cNvSpPr>
          <p:nvPr>
            <p:ph type="ftr" sz="quarter" idx="3"/>
          </p:nvPr>
        </p:nvSpPr>
        <p:spPr>
          <a:xfrm>
            <a:off x="457200" y="4705350"/>
            <a:ext cx="2895600" cy="273844"/>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8186928" y="4705350"/>
            <a:ext cx="609600" cy="273844"/>
          </a:xfrm>
          <a:prstGeom prst="rect">
            <a:avLst/>
          </a:prstGeom>
        </p:spPr>
        <p:txBody>
          <a:bodyPr vert="horz" lIns="91440" tIns="45720" rIns="91440" bIns="45720" rtlCol="0" anchor="ctr"/>
          <a:lstStyle>
            <a:lvl1pPr algn="r">
              <a:defRPr sz="1000" b="1">
                <a:solidFill>
                  <a:schemeClr val="bg1"/>
                </a:solidFill>
              </a:defRPr>
            </a:lvl1pPr>
          </a:lstStyle>
          <a:p>
            <a:fld id="{F78498E3-9FBF-46FE-87F5-F028E832A097}" type="slidenum">
              <a:rPr lang="en-US" smtClean="0"/>
              <a:pPr/>
              <a:t>‹#›</a:t>
            </a:fld>
            <a:endParaRPr lang="en-US" dirty="0"/>
          </a:p>
        </p:txBody>
      </p:sp>
    </p:spTree>
    <p:extLst>
      <p:ext uri="{BB962C8B-B14F-4D97-AF65-F5344CB8AC3E}">
        <p14:creationId xmlns:p14="http://schemas.microsoft.com/office/powerpoint/2010/main" val="46710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3" r:id="rId6"/>
    <p:sldLayoutId id="2147483656" r:id="rId7"/>
    <p:sldLayoutId id="2147483657" r:id="rId8"/>
  </p:sldLayoutIdLst>
  <p:hf hdr="0" ftr="0" dt="0"/>
  <p:txStyles>
    <p:titleStyle>
      <a:lvl1pPr algn="l" defTabSz="914400" rtl="0" eaLnBrk="1" latinLnBrk="0" hangingPunct="1">
        <a:spcBef>
          <a:spcPct val="0"/>
        </a:spcBef>
        <a:buNone/>
        <a:defRPr sz="2400" kern="1200">
          <a:solidFill>
            <a:schemeClr val="accent6"/>
          </a:solidFill>
          <a:latin typeface="+mj-lt"/>
          <a:ea typeface="+mj-ea"/>
          <a:cs typeface="+mj-cs"/>
        </a:defRPr>
      </a:lvl1pPr>
    </p:titleStyle>
    <p:bodyStyle>
      <a:lvl1pPr marL="0" indent="0" algn="l" defTabSz="914400" rtl="0" eaLnBrk="1" latinLnBrk="0" hangingPunct="1">
        <a:lnSpc>
          <a:spcPct val="100000"/>
        </a:lnSpc>
        <a:spcBef>
          <a:spcPct val="20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100000"/>
        </a:lnSpc>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00000"/>
        </a:lnSpc>
        <a:spcBef>
          <a:spcPct val="2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ct val="200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00000"/>
        </a:lnSpc>
        <a:spcBef>
          <a:spcPct val="200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latin typeface="Tahoma" panose="020B0604030504040204" pitchFamily="34" charset="0"/>
              </a:rPr>
              <a:t>The DWSRF Looks Forward</a:t>
            </a:r>
            <a:endParaRPr lang="en-US" dirty="0"/>
          </a:p>
        </p:txBody>
      </p:sp>
      <p:sp>
        <p:nvSpPr>
          <p:cNvPr id="3" name="Subtitle 2"/>
          <p:cNvSpPr>
            <a:spLocks noGrp="1"/>
          </p:cNvSpPr>
          <p:nvPr>
            <p:ph type="subTitle" idx="1"/>
          </p:nvPr>
        </p:nvSpPr>
        <p:spPr/>
        <p:txBody>
          <a:bodyPr/>
          <a:lstStyle/>
          <a:p>
            <a:r>
              <a:rPr lang="en-US" dirty="0"/>
              <a:t>Expanding the Reach of Safe Drinking Water</a:t>
            </a:r>
          </a:p>
        </p:txBody>
      </p:sp>
      <p:pic>
        <p:nvPicPr>
          <p:cNvPr id="4" name="Picture 3">
            <a:extLst>
              <a:ext uri="{FF2B5EF4-FFF2-40B4-BE49-F238E27FC236}">
                <a16:creationId xmlns:a16="http://schemas.microsoft.com/office/drawing/2014/main" xmlns="" id="{CDC5F242-AA89-457C-8C96-21E6E7FD16D0}"/>
              </a:ext>
            </a:extLst>
          </p:cNvPr>
          <p:cNvPicPr>
            <a:picLocks noChangeAspect="1"/>
          </p:cNvPicPr>
          <p:nvPr/>
        </p:nvPicPr>
        <p:blipFill>
          <a:blip r:embed="rId3"/>
          <a:stretch>
            <a:fillRect/>
          </a:stretch>
        </p:blipFill>
        <p:spPr>
          <a:xfrm>
            <a:off x="457200" y="285750"/>
            <a:ext cx="3657599" cy="2052456"/>
          </a:xfrm>
          <a:prstGeom prst="rect">
            <a:avLst/>
          </a:prstGeom>
        </p:spPr>
      </p:pic>
    </p:spTree>
    <p:extLst>
      <p:ext uri="{BB962C8B-B14F-4D97-AF65-F5344CB8AC3E}">
        <p14:creationId xmlns:p14="http://schemas.microsoft.com/office/powerpoint/2010/main" val="4246744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E20F2-1571-448B-943F-59FC32A7A35B}"/>
              </a:ext>
            </a:extLst>
          </p:cNvPr>
          <p:cNvSpPr>
            <a:spLocks noGrp="1"/>
          </p:cNvSpPr>
          <p:nvPr>
            <p:ph type="title"/>
          </p:nvPr>
        </p:nvSpPr>
        <p:spPr/>
        <p:txBody>
          <a:bodyPr/>
          <a:lstStyle/>
          <a:p>
            <a:r>
              <a:rPr lang="en-US" dirty="0"/>
              <a:t>Water System Partnership Resources</a:t>
            </a:r>
          </a:p>
        </p:txBody>
      </p:sp>
      <p:sp>
        <p:nvSpPr>
          <p:cNvPr id="3" name="Content Placeholder 2">
            <a:extLst>
              <a:ext uri="{FF2B5EF4-FFF2-40B4-BE49-F238E27FC236}">
                <a16:creationId xmlns:a16="http://schemas.microsoft.com/office/drawing/2014/main" xmlns="" id="{D5C4F07F-6467-47A5-9929-1F7060A510F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179FDCD9-ECB6-4603-A6FB-E998CF223015}"/>
              </a:ext>
            </a:extLst>
          </p:cNvPr>
          <p:cNvSpPr>
            <a:spLocks noGrp="1"/>
          </p:cNvSpPr>
          <p:nvPr>
            <p:ph type="sldNum" sz="quarter" idx="12"/>
          </p:nvPr>
        </p:nvSpPr>
        <p:spPr/>
        <p:txBody>
          <a:bodyPr/>
          <a:lstStyle/>
          <a:p>
            <a:fld id="{F78498E3-9FBF-46FE-87F5-F028E832A097}" type="slidenum">
              <a:rPr lang="en-US" smtClean="0"/>
              <a:t>10</a:t>
            </a:fld>
            <a:endParaRPr lang="en-US" dirty="0"/>
          </a:p>
        </p:txBody>
      </p:sp>
      <p:grpSp>
        <p:nvGrpSpPr>
          <p:cNvPr id="8" name="Group 7">
            <a:extLst>
              <a:ext uri="{FF2B5EF4-FFF2-40B4-BE49-F238E27FC236}">
                <a16:creationId xmlns:a16="http://schemas.microsoft.com/office/drawing/2014/main" xmlns="" id="{978CFEC5-342D-4A84-A597-64FB47F0D89A}"/>
              </a:ext>
            </a:extLst>
          </p:cNvPr>
          <p:cNvGrpSpPr/>
          <p:nvPr/>
        </p:nvGrpSpPr>
        <p:grpSpPr>
          <a:xfrm>
            <a:off x="466106" y="959675"/>
            <a:ext cx="7475484" cy="4152900"/>
            <a:chOff x="834257" y="990600"/>
            <a:chExt cx="7475484" cy="4152900"/>
          </a:xfrm>
        </p:grpSpPr>
        <p:pic>
          <p:nvPicPr>
            <p:cNvPr id="5" name="Picture 4">
              <a:extLst>
                <a:ext uri="{FF2B5EF4-FFF2-40B4-BE49-F238E27FC236}">
                  <a16:creationId xmlns:a16="http://schemas.microsoft.com/office/drawing/2014/main" xmlns="" id="{A612318F-660D-406F-AAE3-E8D048D3D428}"/>
                </a:ext>
              </a:extLst>
            </p:cNvPr>
            <p:cNvPicPr>
              <a:picLocks noChangeAspect="1"/>
            </p:cNvPicPr>
            <p:nvPr/>
          </p:nvPicPr>
          <p:blipFill rotWithShape="1">
            <a:blip r:embed="rId3"/>
            <a:srcRect b="58889"/>
            <a:stretch/>
          </p:blipFill>
          <p:spPr>
            <a:xfrm>
              <a:off x="834257" y="990600"/>
              <a:ext cx="7475483" cy="2114550"/>
            </a:xfrm>
            <a:prstGeom prst="rect">
              <a:avLst/>
            </a:prstGeom>
          </p:spPr>
        </p:pic>
        <p:pic>
          <p:nvPicPr>
            <p:cNvPr id="6" name="Picture 5">
              <a:extLst>
                <a:ext uri="{FF2B5EF4-FFF2-40B4-BE49-F238E27FC236}">
                  <a16:creationId xmlns:a16="http://schemas.microsoft.com/office/drawing/2014/main" xmlns="" id="{6DA5F8B6-BDDE-4583-B2F6-5F1ADB213D12}"/>
                </a:ext>
              </a:extLst>
            </p:cNvPr>
            <p:cNvPicPr>
              <a:picLocks noChangeAspect="1"/>
            </p:cNvPicPr>
            <p:nvPr/>
          </p:nvPicPr>
          <p:blipFill rotWithShape="1">
            <a:blip r:embed="rId3"/>
            <a:srcRect t="58888"/>
            <a:stretch/>
          </p:blipFill>
          <p:spPr>
            <a:xfrm>
              <a:off x="834258" y="3028950"/>
              <a:ext cx="7475483" cy="2114550"/>
            </a:xfrm>
            <a:prstGeom prst="rect">
              <a:avLst/>
            </a:prstGeom>
          </p:spPr>
        </p:pic>
        <p:pic>
          <p:nvPicPr>
            <p:cNvPr id="7" name="Picture 6">
              <a:extLst>
                <a:ext uri="{FF2B5EF4-FFF2-40B4-BE49-F238E27FC236}">
                  <a16:creationId xmlns:a16="http://schemas.microsoft.com/office/drawing/2014/main" xmlns="" id="{85B244CE-8FCA-44D9-8B18-025AFF29C4C5}"/>
                </a:ext>
              </a:extLst>
            </p:cNvPr>
            <p:cNvPicPr>
              <a:picLocks noChangeAspect="1"/>
            </p:cNvPicPr>
            <p:nvPr/>
          </p:nvPicPr>
          <p:blipFill rotWithShape="1">
            <a:blip r:embed="rId3"/>
            <a:srcRect l="49033" t="30741" r="1"/>
            <a:stretch/>
          </p:blipFill>
          <p:spPr>
            <a:xfrm>
              <a:off x="4495801" y="1581150"/>
              <a:ext cx="3810000" cy="3562350"/>
            </a:xfrm>
            <a:prstGeom prst="rect">
              <a:avLst/>
            </a:prstGeom>
          </p:spPr>
        </p:pic>
      </p:grpSp>
    </p:spTree>
    <p:extLst>
      <p:ext uri="{BB962C8B-B14F-4D97-AF65-F5344CB8AC3E}">
        <p14:creationId xmlns:p14="http://schemas.microsoft.com/office/powerpoint/2010/main" val="338523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32" y="205979"/>
            <a:ext cx="6971368" cy="857250"/>
          </a:xfrm>
        </p:spPr>
        <p:txBody>
          <a:bodyPr/>
          <a:lstStyle/>
          <a:p>
            <a:r>
              <a:rPr lang="en-US" dirty="0"/>
              <a:t>Water Systems Partnerships</a:t>
            </a:r>
          </a:p>
        </p:txBody>
      </p:sp>
      <p:sp>
        <p:nvSpPr>
          <p:cNvPr id="11" name="Content Placeholder 10"/>
          <p:cNvSpPr>
            <a:spLocks noGrp="1"/>
          </p:cNvSpPr>
          <p:nvPr>
            <p:ph idx="1"/>
          </p:nvPr>
        </p:nvSpPr>
        <p:spPr>
          <a:xfrm>
            <a:off x="267633" y="1581150"/>
            <a:ext cx="7517512" cy="3321478"/>
          </a:xfrm>
        </p:spPr>
        <p:txBody>
          <a:bodyPr numCol="3" spcCol="137160"/>
          <a:lstStyle/>
          <a:p>
            <a:r>
              <a:rPr lang="en-US" sz="1750" dirty="0">
                <a:solidFill>
                  <a:schemeClr val="accent6"/>
                </a:solidFill>
              </a:rPr>
              <a:t>Benefits of Partnerships</a:t>
            </a:r>
          </a:p>
          <a:p>
            <a:pPr>
              <a:spcBef>
                <a:spcPts val="1200"/>
              </a:spcBef>
            </a:pPr>
            <a:r>
              <a:rPr lang="en-US" sz="1600" dirty="0">
                <a:solidFill>
                  <a:srgbClr val="002060"/>
                </a:solidFill>
              </a:rPr>
              <a:t>  For Systems</a:t>
            </a:r>
          </a:p>
          <a:p>
            <a:pPr marL="182880">
              <a:spcBef>
                <a:spcPts val="1000"/>
              </a:spcBef>
            </a:pPr>
            <a:r>
              <a:rPr lang="en-US" sz="1300" dirty="0">
                <a:solidFill>
                  <a:schemeClr val="tx1">
                    <a:lumMod val="50000"/>
                  </a:schemeClr>
                </a:solidFill>
              </a:rPr>
              <a:t>Economies of scale</a:t>
            </a:r>
          </a:p>
          <a:p>
            <a:pPr marL="182880">
              <a:spcBef>
                <a:spcPts val="1000"/>
              </a:spcBef>
            </a:pPr>
            <a:r>
              <a:rPr lang="en-US" sz="1300" dirty="0">
                <a:solidFill>
                  <a:schemeClr val="tx1">
                    <a:lumMod val="50000"/>
                  </a:schemeClr>
                </a:solidFill>
              </a:rPr>
              <a:t>Increase technical, financial, and/or managerial capacity</a:t>
            </a:r>
            <a:endParaRPr lang="en-US" sz="1400" dirty="0">
              <a:solidFill>
                <a:schemeClr val="tx1">
                  <a:lumMod val="50000"/>
                </a:schemeClr>
              </a:solidFill>
            </a:endParaRPr>
          </a:p>
          <a:p>
            <a:pPr marL="182880">
              <a:spcBef>
                <a:spcPts val="1000"/>
              </a:spcBef>
            </a:pPr>
            <a:r>
              <a:rPr lang="en-US" sz="1300" dirty="0">
                <a:solidFill>
                  <a:schemeClr val="tx1">
                    <a:lumMod val="50000"/>
                  </a:schemeClr>
                </a:solidFill>
              </a:rPr>
              <a:t>Long-term savings</a:t>
            </a:r>
          </a:p>
          <a:p>
            <a:pPr marL="182880">
              <a:spcBef>
                <a:spcPts val="1000"/>
              </a:spcBef>
            </a:pPr>
            <a:r>
              <a:rPr lang="en-US" sz="1300" dirty="0">
                <a:solidFill>
                  <a:schemeClr val="tx1">
                    <a:lumMod val="50000"/>
                  </a:schemeClr>
                </a:solidFill>
              </a:rPr>
              <a:t>Improved customer service</a:t>
            </a:r>
          </a:p>
          <a:p>
            <a:pPr marL="182880">
              <a:spcBef>
                <a:spcPts val="1000"/>
              </a:spcBef>
            </a:pPr>
            <a:r>
              <a:rPr lang="en-US" sz="1300" dirty="0">
                <a:solidFill>
                  <a:schemeClr val="tx1">
                    <a:lumMod val="50000"/>
                  </a:schemeClr>
                </a:solidFill>
              </a:rPr>
              <a:t>Planning for future operations</a:t>
            </a:r>
          </a:p>
          <a:p>
            <a:pPr lvl="1">
              <a:spcBef>
                <a:spcPts val="300"/>
              </a:spcBef>
            </a:pPr>
            <a:endParaRPr lang="en-US" sz="1400" dirty="0">
              <a:solidFill>
                <a:schemeClr val="tx1">
                  <a:lumMod val="50000"/>
                </a:schemeClr>
              </a:solidFill>
            </a:endParaRPr>
          </a:p>
          <a:p>
            <a:pPr lvl="1">
              <a:spcBef>
                <a:spcPts val="300"/>
              </a:spcBef>
            </a:pPr>
            <a:endParaRPr lang="en-US" sz="1400" dirty="0">
              <a:solidFill>
                <a:schemeClr val="tx1">
                  <a:lumMod val="50000"/>
                </a:schemeClr>
              </a:solidFill>
            </a:endParaRPr>
          </a:p>
          <a:p>
            <a:pPr lvl="1">
              <a:spcBef>
                <a:spcPts val="300"/>
              </a:spcBef>
            </a:pPr>
            <a:endParaRPr lang="en-US" sz="1400" dirty="0">
              <a:solidFill>
                <a:schemeClr val="tx1">
                  <a:lumMod val="50000"/>
                </a:schemeClr>
              </a:solidFill>
            </a:endParaRPr>
          </a:p>
          <a:p>
            <a:pPr>
              <a:spcBef>
                <a:spcPts val="1600"/>
              </a:spcBef>
            </a:pPr>
            <a:r>
              <a:rPr lang="en-US" sz="1600" dirty="0">
                <a:solidFill>
                  <a:srgbClr val="002060"/>
                </a:solidFill>
              </a:rPr>
              <a:t>  For State Programs</a:t>
            </a:r>
          </a:p>
          <a:p>
            <a:pPr marL="182880">
              <a:spcBef>
                <a:spcPts val="1000"/>
              </a:spcBef>
            </a:pPr>
            <a:r>
              <a:rPr lang="en-US" sz="1300" dirty="0">
                <a:solidFill>
                  <a:schemeClr val="tx1">
                    <a:lumMod val="50000"/>
                  </a:schemeClr>
                </a:solidFill>
              </a:rPr>
              <a:t>Improved compliance</a:t>
            </a:r>
          </a:p>
          <a:p>
            <a:pPr marL="182880">
              <a:spcBef>
                <a:spcPts val="1000"/>
              </a:spcBef>
            </a:pPr>
            <a:r>
              <a:rPr lang="en-US" sz="1300" dirty="0">
                <a:solidFill>
                  <a:schemeClr val="tx1">
                    <a:lumMod val="50000"/>
                  </a:schemeClr>
                </a:solidFill>
              </a:rPr>
              <a:t>Potential reduction in number of regulated systems</a:t>
            </a:r>
          </a:p>
          <a:p>
            <a:pPr marL="182880">
              <a:spcBef>
                <a:spcPts val="1000"/>
              </a:spcBef>
            </a:pPr>
            <a:r>
              <a:rPr lang="en-US" sz="1300" dirty="0">
                <a:solidFill>
                  <a:schemeClr val="tx1">
                    <a:lumMod val="50000"/>
                  </a:schemeClr>
                </a:solidFill>
              </a:rPr>
              <a:t>Resource savings</a:t>
            </a:r>
          </a:p>
          <a:p>
            <a:pPr marL="182880">
              <a:spcBef>
                <a:spcPts val="1000"/>
              </a:spcBef>
            </a:pPr>
            <a:r>
              <a:rPr lang="en-US" sz="1300" dirty="0">
                <a:solidFill>
                  <a:schemeClr val="tx1">
                    <a:lumMod val="50000"/>
                  </a:schemeClr>
                </a:solidFill>
              </a:rPr>
              <a:t>Improved customer relations</a:t>
            </a:r>
          </a:p>
          <a:p>
            <a:pPr marL="182880">
              <a:spcBef>
                <a:spcPts val="1000"/>
              </a:spcBef>
            </a:pPr>
            <a:endParaRPr lang="en-US" sz="1400" dirty="0">
              <a:solidFill>
                <a:schemeClr val="tx1">
                  <a:lumMod val="50000"/>
                </a:schemeClr>
              </a:solidFill>
            </a:endParaRPr>
          </a:p>
          <a:p>
            <a:pPr lvl="1">
              <a:spcBef>
                <a:spcPts val="300"/>
              </a:spcBef>
            </a:pPr>
            <a:endParaRPr lang="en-US" sz="1400" dirty="0">
              <a:solidFill>
                <a:schemeClr val="tx1">
                  <a:lumMod val="50000"/>
                </a:schemeClr>
              </a:solidFill>
            </a:endParaRPr>
          </a:p>
          <a:p>
            <a:pPr lvl="1">
              <a:spcBef>
                <a:spcPts val="300"/>
              </a:spcBef>
            </a:pPr>
            <a:endParaRPr lang="en-US" sz="1400" dirty="0">
              <a:solidFill>
                <a:schemeClr val="tx1">
                  <a:lumMod val="50000"/>
                </a:schemeClr>
              </a:solidFill>
            </a:endParaRPr>
          </a:p>
          <a:p>
            <a:pPr lvl="1">
              <a:spcBef>
                <a:spcPts val="300"/>
              </a:spcBef>
            </a:pPr>
            <a:endParaRPr lang="en-US" sz="1400" dirty="0">
              <a:solidFill>
                <a:schemeClr val="tx1">
                  <a:lumMod val="50000"/>
                </a:schemeClr>
              </a:solidFill>
            </a:endParaRPr>
          </a:p>
          <a:p>
            <a:pPr>
              <a:spcBef>
                <a:spcPts val="1600"/>
              </a:spcBef>
            </a:pPr>
            <a:r>
              <a:rPr lang="en-US" sz="1600" dirty="0">
                <a:solidFill>
                  <a:srgbClr val="002060"/>
                </a:solidFill>
              </a:rPr>
              <a:t>  For Customers</a:t>
            </a:r>
          </a:p>
          <a:p>
            <a:pPr marL="182880">
              <a:spcBef>
                <a:spcPts val="1000"/>
              </a:spcBef>
            </a:pPr>
            <a:r>
              <a:rPr lang="en-US" sz="1300" dirty="0">
                <a:solidFill>
                  <a:schemeClr val="tx1">
                    <a:lumMod val="50000"/>
                  </a:schemeClr>
                </a:solidFill>
              </a:rPr>
              <a:t>Improved water quality</a:t>
            </a:r>
          </a:p>
          <a:p>
            <a:pPr marL="182880">
              <a:spcBef>
                <a:spcPts val="1000"/>
              </a:spcBef>
            </a:pPr>
            <a:r>
              <a:rPr lang="en-US" sz="1300" dirty="0">
                <a:solidFill>
                  <a:schemeClr val="tx1">
                    <a:lumMod val="50000"/>
                  </a:schemeClr>
                </a:solidFill>
              </a:rPr>
              <a:t>Reduced long-term cost/lower water bills</a:t>
            </a:r>
          </a:p>
          <a:p>
            <a:pPr marL="182880">
              <a:spcBef>
                <a:spcPts val="1000"/>
              </a:spcBef>
            </a:pPr>
            <a:r>
              <a:rPr lang="en-US" sz="1300" dirty="0">
                <a:solidFill>
                  <a:schemeClr val="tx1">
                    <a:lumMod val="50000"/>
                  </a:schemeClr>
                </a:solidFill>
              </a:rPr>
              <a:t>Increased reliability of supply</a:t>
            </a:r>
          </a:p>
          <a:p>
            <a:pPr lvl="1">
              <a:spcBef>
                <a:spcPts val="600"/>
              </a:spcBef>
            </a:pPr>
            <a:endParaRPr lang="en-US" sz="1300" dirty="0">
              <a:solidFill>
                <a:schemeClr val="tx1">
                  <a:lumMod val="50000"/>
                </a:schemeClr>
              </a:solidFill>
            </a:endParaRPr>
          </a:p>
        </p:txBody>
      </p:sp>
      <p:sp>
        <p:nvSpPr>
          <p:cNvPr id="4" name="Slide Number Placeholder 3"/>
          <p:cNvSpPr>
            <a:spLocks noGrp="1"/>
          </p:cNvSpPr>
          <p:nvPr>
            <p:ph type="sldNum" sz="quarter" idx="12"/>
          </p:nvPr>
        </p:nvSpPr>
        <p:spPr/>
        <p:txBody>
          <a:bodyPr/>
          <a:lstStyle/>
          <a:p>
            <a:fld id="{F78498E3-9FBF-46FE-87F5-F028E832A097}" type="slidenum">
              <a:rPr lang="en-US" smtClean="0"/>
              <a:t>11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633" y="1938938"/>
            <a:ext cx="860367" cy="8354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103" y="1063229"/>
            <a:ext cx="835429" cy="8271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7570" y="2822960"/>
            <a:ext cx="810491" cy="8229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7057" y="3694513"/>
            <a:ext cx="822960" cy="827116"/>
          </a:xfrm>
          <a:prstGeom prst="rect">
            <a:avLst/>
          </a:prstGeom>
        </p:spPr>
      </p:pic>
      <p:sp>
        <p:nvSpPr>
          <p:cNvPr id="10" name="Rectangle 9"/>
          <p:cNvSpPr/>
          <p:nvPr/>
        </p:nvSpPr>
        <p:spPr>
          <a:xfrm>
            <a:off x="267632" y="1123950"/>
            <a:ext cx="7657168" cy="296235"/>
          </a:xfrm>
          <a:prstGeom prst="rect">
            <a:avLst/>
          </a:prstGeom>
        </p:spPr>
        <p:txBody>
          <a:bodyPr wrap="square">
            <a:spAutoFit/>
          </a:bodyPr>
          <a:lstStyle/>
          <a:p>
            <a:pPr>
              <a:lnSpc>
                <a:spcPct val="108000"/>
              </a:lnSpc>
              <a:spcBef>
                <a:spcPts val="600"/>
              </a:spcBef>
              <a:spcAft>
                <a:spcPts val="600"/>
              </a:spcAft>
              <a:defRPr/>
            </a:pPr>
            <a:r>
              <a:rPr lang="en-US" altLang="en-US" sz="1350" b="1" dirty="0">
                <a:solidFill>
                  <a:srgbClr val="002060"/>
                </a:solidFill>
                <a:latin typeface="+mj-lt"/>
                <a:cs typeface="Calibri" panose="020F0502020204030204" pitchFamily="34" charset="0"/>
              </a:rPr>
              <a:t>Partnerships provide opportunities to increase system capacity through collaboration</a:t>
            </a:r>
          </a:p>
        </p:txBody>
      </p:sp>
    </p:spTree>
    <p:extLst>
      <p:ext uri="{BB962C8B-B14F-4D97-AF65-F5344CB8AC3E}">
        <p14:creationId xmlns:p14="http://schemas.microsoft.com/office/powerpoint/2010/main" val="286758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1D1128B-DDBE-4C37-9434-0DEBAE937D09}"/>
              </a:ext>
            </a:extLst>
          </p:cNvPr>
          <p:cNvSpPr>
            <a:spLocks noGrp="1"/>
          </p:cNvSpPr>
          <p:nvPr>
            <p:ph type="title"/>
          </p:nvPr>
        </p:nvSpPr>
        <p:spPr/>
        <p:txBody>
          <a:bodyPr/>
          <a:lstStyle/>
          <a:p>
            <a:r>
              <a:rPr lang="en-US" dirty="0"/>
              <a:t>Interactive Case Study Map</a:t>
            </a:r>
          </a:p>
        </p:txBody>
      </p:sp>
      <p:sp>
        <p:nvSpPr>
          <p:cNvPr id="8" name="Content Placeholder 7">
            <a:extLst>
              <a:ext uri="{FF2B5EF4-FFF2-40B4-BE49-F238E27FC236}">
                <a16:creationId xmlns:a16="http://schemas.microsoft.com/office/drawing/2014/main" xmlns="" id="{092BC5BD-221A-42D6-960C-A7057F37C7DD}"/>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xmlns="" id="{81E6D645-378F-405B-8601-BDEB214FE0B2}"/>
              </a:ext>
            </a:extLst>
          </p:cNvPr>
          <p:cNvSpPr>
            <a:spLocks noGrp="1"/>
          </p:cNvSpPr>
          <p:nvPr>
            <p:ph type="sldNum" sz="quarter" idx="12"/>
          </p:nvPr>
        </p:nvSpPr>
        <p:spPr/>
        <p:txBody>
          <a:bodyPr/>
          <a:lstStyle/>
          <a:p>
            <a:fld id="{F78498E3-9FBF-46FE-87F5-F028E832A097}" type="slidenum">
              <a:rPr lang="en-US" smtClean="0"/>
              <a:t>12</a:t>
            </a:fld>
            <a:endParaRPr lang="en-US"/>
          </a:p>
        </p:txBody>
      </p:sp>
      <p:pic>
        <p:nvPicPr>
          <p:cNvPr id="7" name="Picture 6">
            <a:extLst>
              <a:ext uri="{FF2B5EF4-FFF2-40B4-BE49-F238E27FC236}">
                <a16:creationId xmlns:a16="http://schemas.microsoft.com/office/drawing/2014/main" xmlns="" id="{87F66CBE-60A3-4C77-B62D-381CAAE1EFC6}"/>
              </a:ext>
            </a:extLst>
          </p:cNvPr>
          <p:cNvPicPr>
            <a:picLocks noChangeAspect="1"/>
          </p:cNvPicPr>
          <p:nvPr/>
        </p:nvPicPr>
        <p:blipFill>
          <a:blip r:embed="rId2"/>
          <a:stretch>
            <a:fillRect/>
          </a:stretch>
        </p:blipFill>
        <p:spPr>
          <a:xfrm>
            <a:off x="447339" y="1123950"/>
            <a:ext cx="7339013" cy="3411826"/>
          </a:xfrm>
          <a:prstGeom prst="rect">
            <a:avLst/>
          </a:prstGeom>
        </p:spPr>
      </p:pic>
    </p:spTree>
    <p:extLst>
      <p:ext uri="{BB962C8B-B14F-4D97-AF65-F5344CB8AC3E}">
        <p14:creationId xmlns:p14="http://schemas.microsoft.com/office/powerpoint/2010/main" val="735337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Programs Supporting Partnerships</a:t>
            </a:r>
          </a:p>
        </p:txBody>
      </p:sp>
      <p:pic>
        <p:nvPicPr>
          <p:cNvPr id="5" name="Picture 4"/>
          <p:cNvPicPr>
            <a:picLocks noChangeAspect="1"/>
          </p:cNvPicPr>
          <p:nvPr/>
        </p:nvPicPr>
        <p:blipFill>
          <a:blip r:embed="rId2"/>
          <a:stretch>
            <a:fillRect/>
          </a:stretch>
        </p:blipFill>
        <p:spPr>
          <a:xfrm>
            <a:off x="762000" y="903090"/>
            <a:ext cx="4299942" cy="2362200"/>
          </a:xfrm>
          <a:prstGeom prst="rect">
            <a:avLst/>
          </a:prstGeom>
        </p:spPr>
      </p:pic>
      <p:pic>
        <p:nvPicPr>
          <p:cNvPr id="6" name="Picture 5"/>
          <p:cNvPicPr>
            <a:picLocks noChangeAspect="1"/>
          </p:cNvPicPr>
          <p:nvPr/>
        </p:nvPicPr>
        <p:blipFill>
          <a:blip r:embed="rId3"/>
          <a:stretch>
            <a:fillRect/>
          </a:stretch>
        </p:blipFill>
        <p:spPr>
          <a:xfrm>
            <a:off x="108292" y="3105150"/>
            <a:ext cx="3763158" cy="1893049"/>
          </a:xfrm>
          <a:prstGeom prst="rect">
            <a:avLst/>
          </a:prstGeom>
        </p:spPr>
      </p:pic>
      <p:pic>
        <p:nvPicPr>
          <p:cNvPr id="4" name="Picture 3"/>
          <p:cNvPicPr>
            <a:picLocks noChangeAspect="1"/>
          </p:cNvPicPr>
          <p:nvPr/>
        </p:nvPicPr>
        <p:blipFill>
          <a:blip r:embed="rId4"/>
          <a:stretch>
            <a:fillRect/>
          </a:stretch>
        </p:blipFill>
        <p:spPr>
          <a:xfrm>
            <a:off x="4808276" y="1583166"/>
            <a:ext cx="4319588" cy="3541284"/>
          </a:xfrm>
          <a:prstGeom prst="rect">
            <a:avLst/>
          </a:prstGeom>
        </p:spPr>
      </p:pic>
    </p:spTree>
    <p:extLst>
      <p:ext uri="{BB962C8B-B14F-4D97-AF65-F5344CB8AC3E}">
        <p14:creationId xmlns:p14="http://schemas.microsoft.com/office/powerpoint/2010/main" val="1551001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F60EB-DDE0-40AF-A1DC-9627A8F4547E}"/>
              </a:ext>
            </a:extLst>
          </p:cNvPr>
          <p:cNvSpPr>
            <a:spLocks noGrp="1"/>
          </p:cNvSpPr>
          <p:nvPr>
            <p:ph type="title"/>
          </p:nvPr>
        </p:nvSpPr>
        <p:spPr/>
        <p:txBody>
          <a:bodyPr/>
          <a:lstStyle/>
          <a:p>
            <a:r>
              <a:rPr lang="en-US" dirty="0"/>
              <a:t>In-Dept Case Study: Lower Rio Grande</a:t>
            </a:r>
          </a:p>
        </p:txBody>
      </p:sp>
      <p:sp>
        <p:nvSpPr>
          <p:cNvPr id="3" name="Content Placeholder 2">
            <a:extLst>
              <a:ext uri="{FF2B5EF4-FFF2-40B4-BE49-F238E27FC236}">
                <a16:creationId xmlns:a16="http://schemas.microsoft.com/office/drawing/2014/main" xmlns="" id="{6884688A-C639-42F4-B0D6-563A3DB62F05}"/>
              </a:ext>
            </a:extLst>
          </p:cNvPr>
          <p:cNvSpPr>
            <a:spLocks noGrp="1"/>
          </p:cNvSpPr>
          <p:nvPr>
            <p:ph idx="1"/>
          </p:nvPr>
        </p:nvSpPr>
        <p:spPr>
          <a:xfrm>
            <a:off x="6477000" y="1023415"/>
            <a:ext cx="2514600" cy="3439566"/>
          </a:xfrm>
        </p:spPr>
        <p:txBody>
          <a:bodyPr>
            <a:normAutofit/>
          </a:bodyPr>
          <a:lstStyle/>
          <a:p>
            <a:r>
              <a:rPr lang="en-US" b="1" dirty="0"/>
              <a:t>Key Players</a:t>
            </a:r>
          </a:p>
          <a:p>
            <a:endParaRPr lang="en-US" dirty="0"/>
          </a:p>
          <a:p>
            <a:pPr marL="171450" indent="-171450">
              <a:buFont typeface="Arial" panose="020B0604020202020204" pitchFamily="34" charset="0"/>
              <a:buChar char="•"/>
            </a:pPr>
            <a:r>
              <a:rPr lang="en-US" dirty="0"/>
              <a:t>With New Mexico OSE’s help, the Authority established LRGPWWA’s Service Area. The New Mexico State Legislature was also a key when it passed legislation that enabled the systems to merge.</a:t>
            </a:r>
          </a:p>
          <a:p>
            <a:endParaRPr lang="en-US" dirty="0"/>
          </a:p>
          <a:p>
            <a:pPr marL="171450" indent="-171450">
              <a:buFont typeface="Arial" panose="020B0604020202020204" pitchFamily="34" charset="0"/>
              <a:buChar char="•"/>
            </a:pPr>
            <a:r>
              <a:rPr lang="en-US" dirty="0"/>
              <a:t>Through a Community Development Block Grant (CDBG) from HUD, the Authority created a contract with Rural Community Assistance RCAC to develop the merger plan. </a:t>
            </a:r>
          </a:p>
          <a:p>
            <a:endParaRPr lang="en-US" dirty="0"/>
          </a:p>
          <a:p>
            <a:endParaRPr lang="en-US" dirty="0"/>
          </a:p>
        </p:txBody>
      </p:sp>
      <p:sp>
        <p:nvSpPr>
          <p:cNvPr id="4" name="Slide Number Placeholder 3">
            <a:extLst>
              <a:ext uri="{FF2B5EF4-FFF2-40B4-BE49-F238E27FC236}">
                <a16:creationId xmlns:a16="http://schemas.microsoft.com/office/drawing/2014/main" xmlns="" id="{5CD76310-AC6A-4756-81C1-29790E2E8C17}"/>
              </a:ext>
            </a:extLst>
          </p:cNvPr>
          <p:cNvSpPr>
            <a:spLocks noGrp="1"/>
          </p:cNvSpPr>
          <p:nvPr>
            <p:ph type="sldNum" sz="quarter" idx="12"/>
          </p:nvPr>
        </p:nvSpPr>
        <p:spPr/>
        <p:txBody>
          <a:bodyPr/>
          <a:lstStyle/>
          <a:p>
            <a:fld id="{F78498E3-9FBF-46FE-87F5-F028E832A097}" type="slidenum">
              <a:rPr lang="en-US" smtClean="0"/>
              <a:t>14</a:t>
            </a:fld>
            <a:endParaRPr lang="en-US" dirty="0"/>
          </a:p>
        </p:txBody>
      </p:sp>
      <p:pic>
        <p:nvPicPr>
          <p:cNvPr id="15" name="Picture 14">
            <a:extLst>
              <a:ext uri="{FF2B5EF4-FFF2-40B4-BE49-F238E27FC236}">
                <a16:creationId xmlns:a16="http://schemas.microsoft.com/office/drawing/2014/main" xmlns="" id="{53EC3E28-A674-4F16-8F24-56CC13558C63}"/>
              </a:ext>
            </a:extLst>
          </p:cNvPr>
          <p:cNvPicPr>
            <a:picLocks noChangeAspect="1"/>
          </p:cNvPicPr>
          <p:nvPr/>
        </p:nvPicPr>
        <p:blipFill rotWithShape="1">
          <a:blip r:embed="rId3"/>
          <a:srcRect b="20745"/>
          <a:stretch/>
        </p:blipFill>
        <p:spPr>
          <a:xfrm>
            <a:off x="457199" y="2480321"/>
            <a:ext cx="5943601" cy="2663179"/>
          </a:xfrm>
          <a:prstGeom prst="rect">
            <a:avLst/>
          </a:prstGeom>
        </p:spPr>
      </p:pic>
      <p:grpSp>
        <p:nvGrpSpPr>
          <p:cNvPr id="9" name="Group 8">
            <a:extLst>
              <a:ext uri="{FF2B5EF4-FFF2-40B4-BE49-F238E27FC236}">
                <a16:creationId xmlns:a16="http://schemas.microsoft.com/office/drawing/2014/main" xmlns="" id="{C0701D20-5D2A-4EA5-88C0-EABDCA1F25AA}"/>
              </a:ext>
            </a:extLst>
          </p:cNvPr>
          <p:cNvGrpSpPr>
            <a:grpSpLocks noChangeAspect="1"/>
          </p:cNvGrpSpPr>
          <p:nvPr/>
        </p:nvGrpSpPr>
        <p:grpSpPr>
          <a:xfrm>
            <a:off x="457200" y="895350"/>
            <a:ext cx="5943600" cy="2041431"/>
            <a:chOff x="8008932" y="5219123"/>
            <a:chExt cx="4183068" cy="1436746"/>
          </a:xfrm>
        </p:grpSpPr>
        <p:pic>
          <p:nvPicPr>
            <p:cNvPr id="10" name="Picture 9">
              <a:extLst>
                <a:ext uri="{FF2B5EF4-FFF2-40B4-BE49-F238E27FC236}">
                  <a16:creationId xmlns:a16="http://schemas.microsoft.com/office/drawing/2014/main" xmlns="" id="{AA165E2C-45B3-41A8-A5F1-EB8B088C8A34}"/>
                </a:ext>
              </a:extLst>
            </p:cNvPr>
            <p:cNvPicPr>
              <a:picLocks noChangeAspect="1"/>
            </p:cNvPicPr>
            <p:nvPr/>
          </p:nvPicPr>
          <p:blipFill rotWithShape="1">
            <a:blip r:embed="rId4"/>
            <a:srcRect t="53085" b="-1"/>
            <a:stretch/>
          </p:blipFill>
          <p:spPr>
            <a:xfrm>
              <a:off x="8008936" y="5617029"/>
              <a:ext cx="4183063" cy="1038840"/>
            </a:xfrm>
            <a:prstGeom prst="rect">
              <a:avLst/>
            </a:prstGeom>
          </p:spPr>
        </p:pic>
        <p:pic>
          <p:nvPicPr>
            <p:cNvPr id="11" name="Picture 10">
              <a:extLst>
                <a:ext uri="{FF2B5EF4-FFF2-40B4-BE49-F238E27FC236}">
                  <a16:creationId xmlns:a16="http://schemas.microsoft.com/office/drawing/2014/main" xmlns="" id="{8D04DDD8-1884-4B27-B227-208DEB5BC6A6}"/>
                </a:ext>
              </a:extLst>
            </p:cNvPr>
            <p:cNvPicPr>
              <a:picLocks noChangeAspect="1"/>
            </p:cNvPicPr>
            <p:nvPr/>
          </p:nvPicPr>
          <p:blipFill rotWithShape="1">
            <a:blip r:embed="rId4"/>
            <a:srcRect t="5549" b="86053"/>
            <a:stretch/>
          </p:blipFill>
          <p:spPr>
            <a:xfrm>
              <a:off x="8008937" y="5437415"/>
              <a:ext cx="4183063" cy="185964"/>
            </a:xfrm>
            <a:prstGeom prst="rect">
              <a:avLst/>
            </a:prstGeom>
          </p:spPr>
        </p:pic>
        <p:pic>
          <p:nvPicPr>
            <p:cNvPr id="12" name="Picture 11">
              <a:extLst>
                <a:ext uri="{FF2B5EF4-FFF2-40B4-BE49-F238E27FC236}">
                  <a16:creationId xmlns:a16="http://schemas.microsoft.com/office/drawing/2014/main" xmlns="" id="{C2366619-57DF-4096-AB1B-54F53BF59C84}"/>
                </a:ext>
              </a:extLst>
            </p:cNvPr>
            <p:cNvPicPr>
              <a:picLocks noChangeAspect="1"/>
            </p:cNvPicPr>
            <p:nvPr/>
          </p:nvPicPr>
          <p:blipFill rotWithShape="1">
            <a:blip r:embed="rId4"/>
            <a:srcRect t="252" r="50027" b="94821"/>
            <a:stretch/>
          </p:blipFill>
          <p:spPr>
            <a:xfrm>
              <a:off x="8008932" y="5219123"/>
              <a:ext cx="4183067" cy="218292"/>
            </a:xfrm>
            <a:prstGeom prst="rect">
              <a:avLst/>
            </a:prstGeom>
          </p:spPr>
        </p:pic>
      </p:grpSp>
    </p:spTree>
    <p:extLst>
      <p:ext uri="{BB962C8B-B14F-4D97-AF65-F5344CB8AC3E}">
        <p14:creationId xmlns:p14="http://schemas.microsoft.com/office/powerpoint/2010/main" val="91957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8645D-BABD-4BC8-A570-4B847DAD0C46}"/>
              </a:ext>
            </a:extLst>
          </p:cNvPr>
          <p:cNvSpPr>
            <a:spLocks noGrp="1"/>
          </p:cNvSpPr>
          <p:nvPr>
            <p:ph type="title"/>
          </p:nvPr>
        </p:nvSpPr>
        <p:spPr/>
        <p:txBody>
          <a:bodyPr/>
          <a:lstStyle/>
          <a:p>
            <a:r>
              <a:rPr lang="en-US" dirty="0"/>
              <a:t>In-Dept Case Study: Lower Rio Grande</a:t>
            </a:r>
          </a:p>
        </p:txBody>
      </p:sp>
      <p:sp>
        <p:nvSpPr>
          <p:cNvPr id="4" name="Slide Number Placeholder 3">
            <a:extLst>
              <a:ext uri="{FF2B5EF4-FFF2-40B4-BE49-F238E27FC236}">
                <a16:creationId xmlns:a16="http://schemas.microsoft.com/office/drawing/2014/main" xmlns="" id="{6C00FE92-13C9-414D-B20F-57ADC5877F31}"/>
              </a:ext>
            </a:extLst>
          </p:cNvPr>
          <p:cNvSpPr>
            <a:spLocks noGrp="1"/>
          </p:cNvSpPr>
          <p:nvPr>
            <p:ph type="sldNum" sz="quarter" idx="12"/>
          </p:nvPr>
        </p:nvSpPr>
        <p:spPr/>
        <p:txBody>
          <a:bodyPr/>
          <a:lstStyle/>
          <a:p>
            <a:fld id="{F78498E3-9FBF-46FE-87F5-F028E832A097}" type="slidenum">
              <a:rPr lang="en-US" smtClean="0"/>
              <a:t>15</a:t>
            </a:fld>
            <a:endParaRPr lang="en-US" dirty="0"/>
          </a:p>
        </p:txBody>
      </p:sp>
      <p:pic>
        <p:nvPicPr>
          <p:cNvPr id="5" name="Picture 4">
            <a:extLst>
              <a:ext uri="{FF2B5EF4-FFF2-40B4-BE49-F238E27FC236}">
                <a16:creationId xmlns:a16="http://schemas.microsoft.com/office/drawing/2014/main" xmlns="" id="{463175FE-7E95-4BA5-9D1E-E0387C17D783}"/>
              </a:ext>
            </a:extLst>
          </p:cNvPr>
          <p:cNvPicPr>
            <a:picLocks noChangeAspect="1"/>
          </p:cNvPicPr>
          <p:nvPr/>
        </p:nvPicPr>
        <p:blipFill>
          <a:blip r:embed="rId3"/>
          <a:stretch>
            <a:fillRect/>
          </a:stretch>
        </p:blipFill>
        <p:spPr>
          <a:xfrm>
            <a:off x="457200" y="911758"/>
            <a:ext cx="6477000" cy="4231742"/>
          </a:xfrm>
          <a:prstGeom prst="rect">
            <a:avLst/>
          </a:prstGeom>
        </p:spPr>
      </p:pic>
    </p:spTree>
    <p:extLst>
      <p:ext uri="{BB962C8B-B14F-4D97-AF65-F5344CB8AC3E}">
        <p14:creationId xmlns:p14="http://schemas.microsoft.com/office/powerpoint/2010/main" val="2189699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Keeping the Revolving Funds Revolving</a:t>
            </a:r>
            <a:endParaRPr lang="en-US" i="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890601740"/>
              </p:ext>
            </p:extLst>
          </p:nvPr>
        </p:nvGraphicFramePr>
        <p:xfrm>
          <a:off x="1295400" y="1083470"/>
          <a:ext cx="6628252" cy="347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12DC568-BEC9-416A-839A-C733743B8394}" type="slidenum">
              <a:rPr lang="en-US" smtClean="0"/>
              <a:t>16</a:t>
            </a:fld>
            <a:endParaRPr lang="en-US"/>
          </a:p>
        </p:txBody>
      </p:sp>
    </p:spTree>
    <p:extLst>
      <p:ext uri="{BB962C8B-B14F-4D97-AF65-F5344CB8AC3E}">
        <p14:creationId xmlns:p14="http://schemas.microsoft.com/office/powerpoint/2010/main" val="160363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Disbursements Ratio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0152"/>
                <a:ext cx="8339328" cy="3177695"/>
              </a:xfrm>
            </p:spPr>
            <p:txBody>
              <a:bodyPr>
                <a:normAutofit lnSpcReduction="10000"/>
              </a:bodyPr>
              <a:lstStyle/>
              <a:p>
                <a:pPr marL="214313" indent="-214313">
                  <a:buFont typeface="Wingdings" panose="05000000000000000000" pitchFamily="2" charset="2"/>
                  <a:buChar char="§"/>
                </a:pPr>
                <a:r>
                  <a:rPr lang="en-US" sz="2100" dirty="0"/>
                  <a:t>A tool to assess how efficiently states are balancing inflows and outflows of SRF funds</a:t>
                </a:r>
              </a:p>
              <a:p>
                <a:pPr marL="214313" indent="-214313">
                  <a:buFont typeface="Wingdings" panose="05000000000000000000" pitchFamily="2" charset="2"/>
                  <a:buChar char="§"/>
                </a:pPr>
                <a:r>
                  <a:rPr lang="en-US" sz="2100" dirty="0"/>
                  <a:t>Developed by state and federal SRF managers in 2016 as part of Financial Indicators Workgroup</a:t>
                </a:r>
              </a:p>
              <a:p>
                <a:pPr marL="214313" indent="-214313">
                  <a:buFont typeface="Wingdings" panose="05000000000000000000" pitchFamily="2" charset="2"/>
                  <a:buChar char="§"/>
                </a:pPr>
                <a:r>
                  <a:rPr lang="en-US" sz="2100" dirty="0"/>
                  <a:t>Uses existing NIMS data</a:t>
                </a:r>
              </a:p>
              <a:p>
                <a:pPr marL="214313" indent="-214313">
                  <a:buFont typeface="Wingdings" panose="05000000000000000000" pitchFamily="2" charset="2"/>
                  <a:buChar char="§"/>
                </a:pPr>
                <a:r>
                  <a:rPr lang="en-US" sz="2100" dirty="0"/>
                  <a:t>Calculation:</a:t>
                </a:r>
              </a:p>
              <a:p>
                <a:endParaRPr lang="en-US" dirty="0"/>
              </a:p>
              <a:p>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𝑼𝒏𝒅𝒊𝒔𝒃𝒖𝒓𝒔𝒆𝒅</m:t>
                          </m:r>
                          <m:r>
                            <a:rPr lang="en-US" sz="2400">
                              <a:latin typeface="Cambria Math" panose="02040503050406030204" pitchFamily="18" charset="0"/>
                            </a:rPr>
                            <m:t> </m:t>
                          </m:r>
                          <m:r>
                            <a:rPr lang="en-US" sz="2400">
                              <a:latin typeface="Cambria Math" panose="02040503050406030204" pitchFamily="18" charset="0"/>
                            </a:rPr>
                            <m:t>𝑷𝒓𝒐𝒋𝒆𝒄𝒕</m:t>
                          </m:r>
                          <m:r>
                            <a:rPr lang="en-US" sz="2400">
                              <a:latin typeface="Cambria Math" panose="02040503050406030204" pitchFamily="18" charset="0"/>
                            </a:rPr>
                            <m:t> </m:t>
                          </m:r>
                          <m:r>
                            <a:rPr lang="en-US" sz="2400">
                              <a:latin typeface="Cambria Math" panose="02040503050406030204" pitchFamily="18" charset="0"/>
                            </a:rPr>
                            <m:t>𝑭𝒖𝒏𝒅𝒔</m:t>
                          </m:r>
                        </m:num>
                        <m:den>
                          <m:r>
                            <a:rPr lang="en-US" sz="2400">
                              <a:latin typeface="Cambria Math" panose="02040503050406030204" pitchFamily="18" charset="0"/>
                            </a:rPr>
                            <m:t>𝟑</m:t>
                          </m:r>
                          <m:r>
                            <a:rPr lang="en-US" sz="2400">
                              <a:latin typeface="Cambria Math" panose="02040503050406030204" pitchFamily="18" charset="0"/>
                            </a:rPr>
                            <m:t> –</m:t>
                          </m:r>
                          <m:r>
                            <a:rPr lang="en-US" sz="2400">
                              <a:latin typeface="Cambria Math" panose="02040503050406030204" pitchFamily="18" charset="0"/>
                            </a:rPr>
                            <m:t>𝒀𝒆𝒂𝒓</m:t>
                          </m:r>
                          <m:r>
                            <a:rPr lang="en-US" sz="2400">
                              <a:latin typeface="Cambria Math" panose="02040503050406030204" pitchFamily="18" charset="0"/>
                            </a:rPr>
                            <m:t> </m:t>
                          </m:r>
                          <m:r>
                            <a:rPr lang="en-US" sz="2400">
                              <a:latin typeface="Cambria Math" panose="02040503050406030204" pitchFamily="18" charset="0"/>
                            </a:rPr>
                            <m:t>𝑨𝒗𝒆𝒓𝒂𝒈𝒆</m:t>
                          </m:r>
                          <m:r>
                            <a:rPr lang="en-US" sz="2400">
                              <a:latin typeface="Cambria Math" panose="02040503050406030204" pitchFamily="18" charset="0"/>
                            </a:rPr>
                            <m:t> </m:t>
                          </m:r>
                          <m:r>
                            <a:rPr lang="en-US" sz="2400">
                              <a:latin typeface="Cambria Math" panose="02040503050406030204" pitchFamily="18" charset="0"/>
                            </a:rPr>
                            <m:t>𝑨𝒏𝒏𝒖𝒂𝒍</m:t>
                          </m:r>
                          <m:r>
                            <a:rPr lang="en-US" sz="2400">
                              <a:latin typeface="Cambria Math" panose="02040503050406030204" pitchFamily="18" charset="0"/>
                            </a:rPr>
                            <m:t> </m:t>
                          </m:r>
                          <m:r>
                            <a:rPr lang="en-US" sz="2400">
                              <a:latin typeface="Cambria Math" panose="02040503050406030204" pitchFamily="18" charset="0"/>
                            </a:rPr>
                            <m:t>𝑫𝒊𝒔𝒃𝒖𝒓𝒔𝒆𝒎𝒆𝒏𝒕𝒔</m:t>
                          </m:r>
                          <m:r>
                            <a:rPr lang="en-US" sz="2400">
                              <a:latin typeface="Cambria Math" panose="02040503050406030204" pitchFamily="18" charset="0"/>
                            </a:rPr>
                            <m:t> </m:t>
                          </m:r>
                        </m:den>
                      </m:f>
                    </m:oMath>
                  </m:oMathPara>
                </a14:m>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00152"/>
                <a:ext cx="8339328" cy="3177695"/>
              </a:xfrm>
              <a:blipFill>
                <a:blip r:embed="rId3"/>
                <a:stretch>
                  <a:fillRect l="-731" t="-230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2DC568-BEC9-416A-839A-C733743B8394}" type="slidenum">
              <a:rPr lang="en-US" smtClean="0"/>
              <a:pPr/>
              <a:t>17</a:t>
            </a:fld>
            <a:endParaRPr lang="en-US"/>
          </a:p>
        </p:txBody>
      </p:sp>
    </p:spTree>
    <p:extLst>
      <p:ext uri="{BB962C8B-B14F-4D97-AF65-F5344CB8AC3E}">
        <p14:creationId xmlns:p14="http://schemas.microsoft.com/office/powerpoint/2010/main" val="1930947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1"/>
          <a:ext cx="8990556" cy="451876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p:cNvSpPr txBox="1">
            <a:spLocks/>
          </p:cNvSpPr>
          <p:nvPr/>
        </p:nvSpPr>
        <p:spPr>
          <a:xfrm>
            <a:off x="8186928" y="4705350"/>
            <a:ext cx="609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498E3-9FBF-46FE-87F5-F028E832A097}" type="slidenum">
              <a:rPr lang="en-US" sz="1350">
                <a:solidFill>
                  <a:schemeClr val="bg1"/>
                </a:solidFill>
              </a:rPr>
              <a:pPr/>
              <a:t>18</a:t>
            </a:fld>
            <a:endParaRPr lang="en-US" sz="1350" dirty="0">
              <a:solidFill>
                <a:schemeClr val="bg1"/>
              </a:solidFill>
            </a:endParaRPr>
          </a:p>
        </p:txBody>
      </p:sp>
      <p:sp>
        <p:nvSpPr>
          <p:cNvPr id="9" name="Right Arrow 8"/>
          <p:cNvSpPr/>
          <p:nvPr/>
        </p:nvSpPr>
        <p:spPr>
          <a:xfrm rot="3032323" flipV="1">
            <a:off x="6196127" y="2939000"/>
            <a:ext cx="3239825" cy="25802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cxnSp>
        <p:nvCxnSpPr>
          <p:cNvPr id="11" name="Straight Connector 10"/>
          <p:cNvCxnSpPr/>
          <p:nvPr/>
        </p:nvCxnSpPr>
        <p:spPr>
          <a:xfrm>
            <a:off x="450937" y="3926909"/>
            <a:ext cx="8494255" cy="2818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432148" y="4077222"/>
            <a:ext cx="8513044" cy="1878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203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44000" cy="4717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2738282"/>
              </p:ext>
            </p:extLst>
          </p:nvPr>
        </p:nvGraphicFramePr>
        <p:xfrm>
          <a:off x="399012" y="1"/>
          <a:ext cx="8744989" cy="558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102076" y="-1"/>
            <a:ext cx="6939850" cy="692497"/>
          </a:xfrm>
          <a:prstGeom prst="rect">
            <a:avLst/>
          </a:prstGeom>
          <a:noFill/>
        </p:spPr>
        <p:txBody>
          <a:bodyPr wrap="none" lIns="68580" tIns="34290" rIns="68580" bIns="34290">
            <a:spAutoFit/>
          </a:bodyPr>
          <a:lstStyle/>
          <a:p>
            <a:pPr algn="ctr"/>
            <a:r>
              <a:rPr lang="en-US" sz="4050" b="1" spc="38" dirty="0">
                <a:ln w="9525" cmpd="sng">
                  <a:solidFill>
                    <a:schemeClr val="accent1"/>
                  </a:solidFill>
                  <a:prstDash val="solid"/>
                </a:ln>
                <a:solidFill>
                  <a:schemeClr val="accent3">
                    <a:lumMod val="20000"/>
                    <a:lumOff val="80000"/>
                  </a:schemeClr>
                </a:solidFill>
                <a:effectLst>
                  <a:glow rad="38100">
                    <a:schemeClr val="accent1">
                      <a:alpha val="40000"/>
                    </a:schemeClr>
                  </a:glow>
                </a:effectLst>
              </a:rPr>
              <a:t>DWSRF Through 20 Years</a:t>
            </a:r>
          </a:p>
        </p:txBody>
      </p:sp>
    </p:spTree>
    <p:extLst>
      <p:ext uri="{BB962C8B-B14F-4D97-AF65-F5344CB8AC3E}">
        <p14:creationId xmlns:p14="http://schemas.microsoft.com/office/powerpoint/2010/main" val="1904961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Agency Priority Goal</a:t>
            </a:r>
            <a:endParaRPr lang="en-US" dirty="0"/>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en-US" sz="1800" b="1" dirty="0"/>
              <a:t>By September 30, 2022, reduce the number of community water systems (CWSs) out of compliance with health-based standards from 3,600 to 2,700.  </a:t>
            </a:r>
          </a:p>
          <a:p>
            <a:pPr marL="628650" lvl="1" indent="-171450">
              <a:buFont typeface="Arial" panose="020B0604020202020204" pitchFamily="34" charset="0"/>
              <a:buChar char="•"/>
            </a:pPr>
            <a:r>
              <a:rPr lang="en-US" sz="1800" dirty="0"/>
              <a:t>A 25% reduction</a:t>
            </a:r>
          </a:p>
          <a:p>
            <a:pPr marL="628650" lvl="1" indent="-171450">
              <a:buFont typeface="Arial" panose="020B0604020202020204" pitchFamily="34" charset="0"/>
              <a:buChar char="•"/>
            </a:pPr>
            <a:r>
              <a:rPr lang="en-US" sz="1800" dirty="0"/>
              <a:t>As of October 2017, 3508 CWSs were out of compliance with at least one health based standard in the previous 12 months.</a:t>
            </a:r>
          </a:p>
          <a:p>
            <a:endParaRPr lang="en-US" dirty="0"/>
          </a:p>
        </p:txBody>
      </p:sp>
      <p:sp>
        <p:nvSpPr>
          <p:cNvPr id="4" name="Slide Number Placeholder 3"/>
          <p:cNvSpPr>
            <a:spLocks noGrp="1"/>
          </p:cNvSpPr>
          <p:nvPr>
            <p:ph type="sldNum" sz="quarter" idx="12"/>
          </p:nvPr>
        </p:nvSpPr>
        <p:spPr/>
        <p:txBody>
          <a:bodyPr/>
          <a:lstStyle/>
          <a:p>
            <a:fld id="{F78498E3-9FBF-46FE-87F5-F028E832A097}" type="slidenum">
              <a:rPr lang="en-US" smtClean="0"/>
              <a:pPr/>
              <a:t>3</a:t>
            </a:fld>
            <a:endParaRPr lang="en-US" dirty="0"/>
          </a:p>
        </p:txBody>
      </p:sp>
    </p:spTree>
    <p:extLst>
      <p:ext uri="{BB962C8B-B14F-4D97-AF65-F5344CB8AC3E}">
        <p14:creationId xmlns:p14="http://schemas.microsoft.com/office/powerpoint/2010/main" val="376130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4609255"/>
              </p:ext>
            </p:extLst>
          </p:nvPr>
        </p:nvGraphicFramePr>
        <p:xfrm>
          <a:off x="594360" y="2800350"/>
          <a:ext cx="6797040" cy="1651635"/>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430583859"/>
                    </a:ext>
                  </a:extLst>
                </a:gridCol>
                <a:gridCol w="1767840">
                  <a:extLst>
                    <a:ext uri="{9D8B030D-6E8A-4147-A177-3AD203B41FA5}">
                      <a16:colId xmlns:a16="http://schemas.microsoft.com/office/drawing/2014/main" xmlns="" val="2346713956"/>
                    </a:ext>
                  </a:extLst>
                </a:gridCol>
                <a:gridCol w="1219200">
                  <a:extLst>
                    <a:ext uri="{9D8B030D-6E8A-4147-A177-3AD203B41FA5}">
                      <a16:colId xmlns:a16="http://schemas.microsoft.com/office/drawing/2014/main" xmlns="" val="1363956715"/>
                    </a:ext>
                  </a:extLst>
                </a:gridCol>
                <a:gridCol w="990600">
                  <a:extLst>
                    <a:ext uri="{9D8B030D-6E8A-4147-A177-3AD203B41FA5}">
                      <a16:colId xmlns:a16="http://schemas.microsoft.com/office/drawing/2014/main" xmlns="" val="1951618552"/>
                    </a:ext>
                  </a:extLst>
                </a:gridCol>
                <a:gridCol w="1752600">
                  <a:extLst>
                    <a:ext uri="{9D8B030D-6E8A-4147-A177-3AD203B41FA5}">
                      <a16:colId xmlns:a16="http://schemas.microsoft.com/office/drawing/2014/main" xmlns="" val="53140597"/>
                    </a:ext>
                  </a:extLst>
                </a:gridCol>
              </a:tblGrid>
              <a:tr h="457200">
                <a:tc>
                  <a:txBody>
                    <a:bodyPr/>
                    <a:lstStyle/>
                    <a:p>
                      <a:pPr algn="ctr" fontAlgn="ctr"/>
                      <a:r>
                        <a:rPr lang="en-US" sz="1200" b="1" i="0" u="none" strike="noStrike" dirty="0">
                          <a:solidFill>
                            <a:schemeClr val="bg1"/>
                          </a:solidFill>
                          <a:effectLst/>
                          <a:latin typeface="Arial" panose="020B0604020202020204" pitchFamily="34" charset="0"/>
                        </a:rPr>
                        <a:t>Population Category</a:t>
                      </a:r>
                    </a:p>
                  </a:txBody>
                  <a:tcPr marL="9525" marR="9525" marT="9525" marB="0" anchor="ctr"/>
                </a:tc>
                <a:tc>
                  <a:txBody>
                    <a:bodyPr/>
                    <a:lstStyle/>
                    <a:p>
                      <a:pPr algn="ctr" fontAlgn="ctr"/>
                      <a:r>
                        <a:rPr lang="en-US" sz="1200" b="1" i="0" u="none" strike="noStrike" dirty="0">
                          <a:solidFill>
                            <a:schemeClr val="bg1"/>
                          </a:solidFill>
                          <a:effectLst/>
                          <a:latin typeface="Arial" panose="020B0604020202020204" pitchFamily="34" charset="0"/>
                        </a:rPr>
                        <a:t>Number of Community Water Systems</a:t>
                      </a:r>
                    </a:p>
                  </a:txBody>
                  <a:tcPr marL="9525" marR="9525" marT="9525" marB="0" anchor="ctr"/>
                </a:tc>
                <a:tc>
                  <a:txBody>
                    <a:bodyPr/>
                    <a:lstStyle/>
                    <a:p>
                      <a:pPr algn="ctr" fontAlgn="ctr"/>
                      <a:r>
                        <a:rPr lang="en-US" sz="1200" b="1" i="0" u="none" strike="noStrike" dirty="0">
                          <a:solidFill>
                            <a:schemeClr val="bg1"/>
                          </a:solidFill>
                          <a:effectLst/>
                          <a:latin typeface="Arial" panose="020B0604020202020204" pitchFamily="34" charset="0"/>
                        </a:rPr>
                        <a:t>Population</a:t>
                      </a:r>
                      <a:r>
                        <a:rPr lang="en-US" sz="1200" b="1" i="0" u="none" strike="noStrike" baseline="0" dirty="0">
                          <a:solidFill>
                            <a:schemeClr val="bg1"/>
                          </a:solidFill>
                          <a:effectLst/>
                          <a:latin typeface="Arial" panose="020B0604020202020204" pitchFamily="34" charset="0"/>
                        </a:rPr>
                        <a:t> Served by CWS</a:t>
                      </a:r>
                      <a:endParaRPr lang="en-US" sz="1200" b="1" i="0" u="none" strike="noStrike" dirty="0">
                        <a:solidFill>
                          <a:schemeClr val="bg1"/>
                        </a:solidFill>
                        <a:effectLst/>
                        <a:latin typeface="Arial" panose="020B0604020202020204" pitchFamily="34" charset="0"/>
                      </a:endParaRPr>
                    </a:p>
                  </a:txBody>
                  <a:tcPr marL="9525" marR="9525" marT="9525" marB="0" anchor="ctr"/>
                </a:tc>
                <a:tc>
                  <a:txBody>
                    <a:bodyPr/>
                    <a:lstStyle/>
                    <a:p>
                      <a:pPr algn="ctr" fontAlgn="ctr"/>
                      <a:r>
                        <a:rPr lang="en-US" sz="1200" b="1" i="0" u="none" strike="noStrike" dirty="0">
                          <a:solidFill>
                            <a:schemeClr val="bg1"/>
                          </a:solidFill>
                          <a:effectLst/>
                          <a:latin typeface="Arial" panose="020B0604020202020204" pitchFamily="34" charset="0"/>
                        </a:rPr>
                        <a:t>CWSs w/HB Violation</a:t>
                      </a:r>
                    </a:p>
                  </a:txBody>
                  <a:tcPr marL="9525" marR="9525" marT="9525" marB="0" anchor="ctr"/>
                </a:tc>
                <a:tc>
                  <a:txBody>
                    <a:bodyPr/>
                    <a:lstStyle/>
                    <a:p>
                      <a:pPr algn="ctr" fontAlgn="ctr"/>
                      <a:r>
                        <a:rPr lang="en-US" sz="1200" b="1" i="0" u="none" strike="noStrike" dirty="0">
                          <a:solidFill>
                            <a:schemeClr val="bg1"/>
                          </a:solidFill>
                          <a:effectLst/>
                          <a:latin typeface="Arial" panose="020B0604020202020204" pitchFamily="34" charset="0"/>
                        </a:rPr>
                        <a:t>% CWSs w/HB Violation by System Size</a:t>
                      </a:r>
                    </a:p>
                  </a:txBody>
                  <a:tcPr marL="9525" marR="9525" marT="9525" marB="0" anchor="ctr"/>
                </a:tc>
                <a:extLst>
                  <a:ext uri="{0D108BD9-81ED-4DB2-BD59-A6C34878D82A}">
                    <a16:rowId xmlns:a16="http://schemas.microsoft.com/office/drawing/2014/main" xmlns="" val="1572306868"/>
                  </a:ext>
                </a:extLst>
              </a:tr>
              <a:tr h="203835">
                <a:tc>
                  <a:txBody>
                    <a:bodyPr/>
                    <a:lstStyle/>
                    <a:p>
                      <a:pPr algn="ctr" fontAlgn="ctr"/>
                      <a:r>
                        <a:rPr lang="en-US" sz="1200" b="0" i="0" u="none" strike="noStrike" dirty="0">
                          <a:solidFill>
                            <a:srgbClr val="000000"/>
                          </a:solidFill>
                          <a:effectLst/>
                          <a:latin typeface="Calibri" panose="020F0502020204030204" pitchFamily="34" charset="0"/>
                        </a:rPr>
                        <a:t>&lt;=500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27,535</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4,627,120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1,924</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7.0%  of this system size</a:t>
                      </a:r>
                    </a:p>
                  </a:txBody>
                  <a:tcPr marL="9525" marR="9525" marT="9525" marB="0" anchor="ctr"/>
                </a:tc>
                <a:extLst>
                  <a:ext uri="{0D108BD9-81ED-4DB2-BD59-A6C34878D82A}">
                    <a16:rowId xmlns:a16="http://schemas.microsoft.com/office/drawing/2014/main" xmlns="" val="3989581715"/>
                  </a:ext>
                </a:extLst>
              </a:tr>
              <a:tr h="0">
                <a:tc>
                  <a:txBody>
                    <a:bodyPr/>
                    <a:lstStyle/>
                    <a:p>
                      <a:pPr algn="ctr" fontAlgn="ctr"/>
                      <a:r>
                        <a:rPr lang="en-US" sz="1200" b="0" i="0" u="none" strike="noStrike" dirty="0">
                          <a:solidFill>
                            <a:srgbClr val="000000"/>
                          </a:solidFill>
                          <a:effectLst/>
                          <a:latin typeface="Calibri" panose="020F0502020204030204" pitchFamily="34" charset="0"/>
                        </a:rPr>
                        <a:t>501-3,300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13,405</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19,252,089</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983</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7.3% of this system size</a:t>
                      </a:r>
                    </a:p>
                  </a:txBody>
                  <a:tcPr marL="9525" marR="9525" marT="9525" marB="0" anchor="ctr"/>
                </a:tc>
                <a:extLst>
                  <a:ext uri="{0D108BD9-81ED-4DB2-BD59-A6C34878D82A}">
                    <a16:rowId xmlns:a16="http://schemas.microsoft.com/office/drawing/2014/main" xmlns="" val="2841073181"/>
                  </a:ext>
                </a:extLst>
              </a:tr>
              <a:tr h="36195">
                <a:tc>
                  <a:txBody>
                    <a:bodyPr/>
                    <a:lstStyle/>
                    <a:p>
                      <a:pPr algn="ctr" fontAlgn="ctr"/>
                      <a:r>
                        <a:rPr lang="en-US" sz="1200" b="0" i="0" u="none" strike="noStrike" dirty="0">
                          <a:solidFill>
                            <a:srgbClr val="000000"/>
                          </a:solidFill>
                          <a:effectLst/>
                          <a:latin typeface="Calibri" panose="020F0502020204030204" pitchFamily="34" charset="0"/>
                        </a:rPr>
                        <a:t>3,301-10,000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5,002</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29,288,281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343</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6.9% of this system size</a:t>
                      </a:r>
                    </a:p>
                  </a:txBody>
                  <a:tcPr marL="9525" marR="9525" marT="9525" marB="0" anchor="ctr"/>
                </a:tc>
                <a:extLst>
                  <a:ext uri="{0D108BD9-81ED-4DB2-BD59-A6C34878D82A}">
                    <a16:rowId xmlns:a16="http://schemas.microsoft.com/office/drawing/2014/main" xmlns="" val="2096031379"/>
                  </a:ext>
                </a:extLst>
              </a:tr>
              <a:tr h="72390">
                <a:tc>
                  <a:txBody>
                    <a:bodyPr/>
                    <a:lstStyle/>
                    <a:p>
                      <a:pPr algn="ctr" fontAlgn="ctr"/>
                      <a:r>
                        <a:rPr lang="en-US" sz="1200" b="0" i="0" u="none" strike="noStrike" dirty="0">
                          <a:solidFill>
                            <a:srgbClr val="000000"/>
                          </a:solidFill>
                          <a:effectLst/>
                          <a:latin typeface="Calibri" panose="020F0502020204030204" pitchFamily="34" charset="0"/>
                        </a:rPr>
                        <a:t>10,001-100,000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3,886</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111,503,116</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239</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6.2% of this system size</a:t>
                      </a:r>
                    </a:p>
                  </a:txBody>
                  <a:tcPr marL="9525" marR="9525" marT="9525" marB="0" anchor="ctr"/>
                </a:tc>
                <a:extLst>
                  <a:ext uri="{0D108BD9-81ED-4DB2-BD59-A6C34878D82A}">
                    <a16:rowId xmlns:a16="http://schemas.microsoft.com/office/drawing/2014/main" xmlns="" val="1961967507"/>
                  </a:ext>
                </a:extLst>
              </a:tr>
              <a:tr h="108585">
                <a:tc>
                  <a:txBody>
                    <a:bodyPr/>
                    <a:lstStyle/>
                    <a:p>
                      <a:pPr algn="ctr" fontAlgn="ctr"/>
                      <a:r>
                        <a:rPr lang="en-US" sz="1200" b="0" i="0" u="none" strike="noStrike" dirty="0">
                          <a:solidFill>
                            <a:srgbClr val="000000"/>
                          </a:solidFill>
                          <a:effectLst/>
                          <a:latin typeface="Calibri" panose="020F0502020204030204" pitchFamily="34" charset="0"/>
                        </a:rPr>
                        <a:t>&gt;100,000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431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142,221,107</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4.4% of this system size</a:t>
                      </a:r>
                    </a:p>
                  </a:txBody>
                  <a:tcPr marL="9525" marR="9525" marT="9525" marB="0" anchor="ctr"/>
                </a:tc>
                <a:extLst>
                  <a:ext uri="{0D108BD9-81ED-4DB2-BD59-A6C34878D82A}">
                    <a16:rowId xmlns:a16="http://schemas.microsoft.com/office/drawing/2014/main" xmlns="" val="2042314328"/>
                  </a:ext>
                </a:extLst>
              </a:tr>
              <a:tr h="220980">
                <a:tc>
                  <a:txBody>
                    <a:bodyPr/>
                    <a:lstStyle/>
                    <a:p>
                      <a:pPr algn="ctr" fontAlgn="ctr"/>
                      <a:r>
                        <a:rPr lang="en-US" sz="1200" b="1" i="0" u="none" strike="noStrike" dirty="0">
                          <a:solidFill>
                            <a:srgbClr val="000000"/>
                          </a:solidFill>
                          <a:effectLst/>
                          <a:latin typeface="Arial" panose="020B0604020202020204" pitchFamily="34" charset="0"/>
                        </a:rPr>
                        <a:t>Grand Total</a:t>
                      </a:r>
                    </a:p>
                  </a:txBody>
                  <a:tcPr marL="9525" marR="9525" marT="9525" marB="0" anchor="ctr"/>
                </a:tc>
                <a:tc>
                  <a:txBody>
                    <a:bodyPr/>
                    <a:lstStyle/>
                    <a:p>
                      <a:pPr algn="ctr" fontAlgn="ctr"/>
                      <a:r>
                        <a:rPr lang="en-US" sz="1200" b="1" i="0" u="none" strike="noStrike" dirty="0">
                          <a:solidFill>
                            <a:srgbClr val="000000"/>
                          </a:solidFill>
                          <a:effectLst/>
                          <a:latin typeface="Arial" panose="020B0604020202020204" pitchFamily="34" charset="0"/>
                        </a:rPr>
                        <a:t>50,259</a:t>
                      </a:r>
                    </a:p>
                  </a:txBody>
                  <a:tcPr marL="9525" marR="9525" marT="9525" marB="0" anchor="ctr"/>
                </a:tc>
                <a:tc>
                  <a:txBody>
                    <a:bodyPr/>
                    <a:lstStyle/>
                    <a:p>
                      <a:pPr algn="ctr" fontAlgn="ctr"/>
                      <a:r>
                        <a:rPr lang="en-US" sz="1200" b="1" i="0" u="none" strike="noStrike" dirty="0">
                          <a:solidFill>
                            <a:srgbClr val="000000"/>
                          </a:solidFill>
                          <a:effectLst/>
                          <a:latin typeface="Arial" panose="020B0604020202020204" pitchFamily="34" charset="0"/>
                        </a:rPr>
                        <a:t>306,891,713</a:t>
                      </a:r>
                    </a:p>
                  </a:txBody>
                  <a:tcPr marL="9525" marR="9525" marT="9525" marB="0" anchor="ctr"/>
                </a:tc>
                <a:tc>
                  <a:txBody>
                    <a:bodyPr/>
                    <a:lstStyle/>
                    <a:p>
                      <a:pPr algn="ctr" fontAlgn="ctr"/>
                      <a:r>
                        <a:rPr lang="en-US" sz="1200" b="1" i="0" u="none" strike="noStrike" dirty="0">
                          <a:solidFill>
                            <a:srgbClr val="000000"/>
                          </a:solidFill>
                          <a:effectLst/>
                          <a:latin typeface="Arial" panose="020B0604020202020204" pitchFamily="34" charset="0"/>
                        </a:rPr>
                        <a:t>3,508</a:t>
                      </a:r>
                    </a:p>
                  </a:txBody>
                  <a:tcPr marL="9525" marR="9525" marT="9525" marB="0" anchor="ctr"/>
                </a:tc>
                <a:tc>
                  <a:txBody>
                    <a:bodyPr/>
                    <a:lstStyle/>
                    <a:p>
                      <a:pPr algn="ctr" fontAlgn="ctr"/>
                      <a:r>
                        <a:rPr lang="en-US" sz="1200" b="1" i="0" u="none" strike="noStrike" dirty="0">
                          <a:solidFill>
                            <a:srgbClr val="000000"/>
                          </a:solidFill>
                          <a:effectLst/>
                          <a:latin typeface="Arial" panose="020B0604020202020204" pitchFamily="34" charset="0"/>
                        </a:rPr>
                        <a:t>7% </a:t>
                      </a:r>
                      <a:r>
                        <a:rPr lang="en-US" sz="1200" b="0" i="0" u="none" strike="noStrike" dirty="0">
                          <a:solidFill>
                            <a:srgbClr val="000000"/>
                          </a:solidFill>
                          <a:effectLst/>
                          <a:latin typeface="Calibri" panose="020F0502020204030204" pitchFamily="34" charset="0"/>
                        </a:rPr>
                        <a:t>of  all CWSs</a:t>
                      </a:r>
                      <a:endParaRPr lang="en-US"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2393692171"/>
                  </a:ext>
                </a:extLst>
              </a:tr>
            </a:tbl>
          </a:graphicData>
        </a:graphic>
      </p:graphicFrame>
      <p:sp>
        <p:nvSpPr>
          <p:cNvPr id="4" name="Slide Number Placeholder 3"/>
          <p:cNvSpPr>
            <a:spLocks noGrp="1"/>
          </p:cNvSpPr>
          <p:nvPr>
            <p:ph type="sldNum" sz="quarter" idx="12"/>
          </p:nvPr>
        </p:nvSpPr>
        <p:spPr/>
        <p:txBody>
          <a:bodyPr/>
          <a:lstStyle/>
          <a:p>
            <a:fld id="{F78498E3-9FBF-46FE-87F5-F028E832A097}" type="slidenum">
              <a:rPr lang="en-US" smtClean="0"/>
              <a:t>4</a:t>
            </a:fld>
            <a:endParaRPr lang="en-US" dirty="0"/>
          </a:p>
        </p:txBody>
      </p:sp>
      <p:sp>
        <p:nvSpPr>
          <p:cNvPr id="11" name="Rectangle 10"/>
          <p:cNvSpPr/>
          <p:nvPr/>
        </p:nvSpPr>
        <p:spPr>
          <a:xfrm>
            <a:off x="609600" y="92392"/>
            <a:ext cx="3233928"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4030564" y="-139874"/>
            <a:ext cx="3360835" cy="2940224"/>
            <a:chOff x="4085606" y="-175116"/>
            <a:chExt cx="3277471" cy="2940224"/>
          </a:xfrm>
        </p:grpSpPr>
        <p:graphicFrame>
          <p:nvGraphicFramePr>
            <p:cNvPr id="7" name="Chart 6"/>
            <p:cNvGraphicFramePr>
              <a:graphicFrameLocks/>
            </p:cNvGraphicFramePr>
            <p:nvPr>
              <p:extLst>
                <p:ext uri="{D42A27DB-BD31-4B8C-83A1-F6EECF244321}">
                  <p14:modId xmlns:p14="http://schemas.microsoft.com/office/powerpoint/2010/main" val="4046227692"/>
                </p:ext>
              </p:extLst>
            </p:nvPr>
          </p:nvGraphicFramePr>
          <p:xfrm>
            <a:off x="4085606" y="-175116"/>
            <a:ext cx="3277471" cy="294022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085607" y="57150"/>
              <a:ext cx="3233928" cy="270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7696200" y="3805654"/>
            <a:ext cx="1233332" cy="646331"/>
          </a:xfrm>
          <a:prstGeom prst="rect">
            <a:avLst/>
          </a:prstGeom>
          <a:noFill/>
        </p:spPr>
        <p:txBody>
          <a:bodyPr wrap="square" rtlCol="0">
            <a:spAutoFit/>
          </a:bodyPr>
          <a:lstStyle/>
          <a:p>
            <a:pPr algn="ctr"/>
            <a:r>
              <a:rPr lang="en-US" sz="1200" dirty="0"/>
              <a:t>Based on FY17 SDWIS data (October 2017)</a:t>
            </a:r>
          </a:p>
        </p:txBody>
      </p:sp>
      <p:grpSp>
        <p:nvGrpSpPr>
          <p:cNvPr id="16" name="Group 15"/>
          <p:cNvGrpSpPr/>
          <p:nvPr/>
        </p:nvGrpSpPr>
        <p:grpSpPr>
          <a:xfrm>
            <a:off x="422564" y="92392"/>
            <a:ext cx="3420964" cy="2784158"/>
            <a:chOff x="422564" y="57150"/>
            <a:chExt cx="3420964" cy="2784158"/>
          </a:xfrm>
        </p:grpSpPr>
        <p:graphicFrame>
          <p:nvGraphicFramePr>
            <p:cNvPr id="17" name="Chart 16"/>
            <p:cNvGraphicFramePr>
              <a:graphicFrameLocks/>
            </p:cNvGraphicFramePr>
            <p:nvPr>
              <p:extLst>
                <p:ext uri="{D42A27DB-BD31-4B8C-83A1-F6EECF244321}">
                  <p14:modId xmlns:p14="http://schemas.microsoft.com/office/powerpoint/2010/main" val="4033433217"/>
                </p:ext>
              </p:extLst>
            </p:nvPr>
          </p:nvGraphicFramePr>
          <p:xfrm>
            <a:off x="422564" y="57150"/>
            <a:ext cx="3420964" cy="2784158"/>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609600" y="57150"/>
              <a:ext cx="3233928"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0650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99641-66DC-43B7-852E-3507AE9ADD7C}"/>
              </a:ext>
            </a:extLst>
          </p:cNvPr>
          <p:cNvSpPr>
            <a:spLocks noGrp="1"/>
          </p:cNvSpPr>
          <p:nvPr>
            <p:ph type="title"/>
          </p:nvPr>
        </p:nvSpPr>
        <p:spPr/>
        <p:txBody>
          <a:bodyPr/>
          <a:lstStyle/>
          <a:p>
            <a:r>
              <a:rPr lang="en-US" dirty="0"/>
              <a:t>Smaller systems can face unique challenges</a:t>
            </a:r>
          </a:p>
        </p:txBody>
      </p:sp>
      <p:sp>
        <p:nvSpPr>
          <p:cNvPr id="4" name="Slide Number Placeholder 3">
            <a:extLst>
              <a:ext uri="{FF2B5EF4-FFF2-40B4-BE49-F238E27FC236}">
                <a16:creationId xmlns:a16="http://schemas.microsoft.com/office/drawing/2014/main" xmlns="" id="{83EFC3C7-7E4C-4D41-B944-3A6443CBAB63}"/>
              </a:ext>
            </a:extLst>
          </p:cNvPr>
          <p:cNvSpPr>
            <a:spLocks noGrp="1"/>
          </p:cNvSpPr>
          <p:nvPr>
            <p:ph type="sldNum" sz="quarter" idx="12"/>
          </p:nvPr>
        </p:nvSpPr>
        <p:spPr/>
        <p:txBody>
          <a:bodyPr/>
          <a:lstStyle/>
          <a:p>
            <a:fld id="{F78498E3-9FBF-46FE-87F5-F028E832A097}" type="slidenum">
              <a:rPr lang="en-US" smtClean="0"/>
              <a:t>5</a:t>
            </a:fld>
            <a:endParaRPr lang="en-US" dirty="0"/>
          </a:p>
        </p:txBody>
      </p:sp>
      <p:sp>
        <p:nvSpPr>
          <p:cNvPr id="9" name="Content Placeholder 2">
            <a:extLst/>
          </p:cNvPr>
          <p:cNvSpPr>
            <a:spLocks noGrp="1"/>
          </p:cNvSpPr>
          <p:nvPr>
            <p:ph idx="1"/>
          </p:nvPr>
        </p:nvSpPr>
        <p:spPr>
          <a:xfrm>
            <a:off x="132652" y="1095599"/>
            <a:ext cx="4276042" cy="3759199"/>
          </a:xfrm>
        </p:spPr>
        <p:txBody>
          <a:bodyPr>
            <a:noAutofit/>
          </a:bodyPr>
          <a:lstStyle/>
          <a:p>
            <a:pPr marL="380990" lvl="2" indent="-380990">
              <a:lnSpc>
                <a:spcPct val="103000"/>
              </a:lnSpc>
              <a:spcBef>
                <a:spcPts val="1600"/>
              </a:spcBef>
              <a:buFont typeface="Arial" panose="020B0604020202020204" pitchFamily="34" charset="0"/>
              <a:buChar char="•"/>
            </a:pPr>
            <a:r>
              <a:rPr lang="en-US" sz="1400" dirty="0"/>
              <a:t>Difficulty in recruiting and retaining operators</a:t>
            </a:r>
          </a:p>
          <a:p>
            <a:pPr marL="380990" lvl="2" indent="-380990">
              <a:lnSpc>
                <a:spcPct val="103000"/>
              </a:lnSpc>
              <a:spcBef>
                <a:spcPts val="1600"/>
              </a:spcBef>
              <a:buFont typeface="Arial" panose="020B0604020202020204" pitchFamily="34" charset="0"/>
              <a:buChar char="•"/>
            </a:pPr>
            <a:r>
              <a:rPr lang="en-US" sz="1400" dirty="0"/>
              <a:t>Lack of funding or knowledge of financing options</a:t>
            </a:r>
          </a:p>
          <a:p>
            <a:pPr marL="380990" lvl="2" indent="-380990">
              <a:lnSpc>
                <a:spcPct val="103000"/>
              </a:lnSpc>
              <a:spcBef>
                <a:spcPts val="1000"/>
              </a:spcBef>
              <a:buFont typeface="Arial" panose="020B0604020202020204" pitchFamily="34" charset="0"/>
              <a:buChar char="•"/>
            </a:pPr>
            <a:r>
              <a:rPr lang="en-US" sz="1400" dirty="0"/>
              <a:t>Diseconomies of scale</a:t>
            </a:r>
          </a:p>
          <a:p>
            <a:pPr marL="0" lvl="2">
              <a:lnSpc>
                <a:spcPct val="103000"/>
              </a:lnSpc>
              <a:spcBef>
                <a:spcPts val="0"/>
              </a:spcBef>
            </a:pPr>
            <a:r>
              <a:rPr lang="en-US" dirty="0"/>
              <a:t>         fewer households = higher costs per household</a:t>
            </a:r>
          </a:p>
          <a:p>
            <a:pPr marL="380990" lvl="2" indent="-380990">
              <a:lnSpc>
                <a:spcPct val="103000"/>
              </a:lnSpc>
              <a:spcBef>
                <a:spcPts val="1000"/>
              </a:spcBef>
              <a:buFont typeface="Arial" panose="020B0604020202020204" pitchFamily="34" charset="0"/>
              <a:buChar char="•"/>
            </a:pPr>
            <a:r>
              <a:rPr lang="en-US" sz="1400" dirty="0"/>
              <a:t>Rate structures that do not cover the current and future costs of providing service</a:t>
            </a:r>
          </a:p>
          <a:p>
            <a:pPr marL="380990" lvl="2" indent="-380990">
              <a:lnSpc>
                <a:spcPct val="103000"/>
              </a:lnSpc>
              <a:spcBef>
                <a:spcPts val="1000"/>
              </a:spcBef>
              <a:buFont typeface="Arial" panose="020B0604020202020204" pitchFamily="34" charset="0"/>
              <a:buChar char="•"/>
            </a:pPr>
            <a:r>
              <a:rPr lang="en-US" sz="1400" dirty="0"/>
              <a:t>Limited financial resources and technical knowledge make it difficult to address issues, such as inadequate or aging infrastructure and limited/poor source water quality/quantity</a:t>
            </a:r>
          </a:p>
        </p:txBody>
      </p:sp>
      <p:grpSp>
        <p:nvGrpSpPr>
          <p:cNvPr id="5" name="Group 4">
            <a:extLst/>
          </p:cNvPr>
          <p:cNvGrpSpPr>
            <a:grpSpLocks noChangeAspect="1"/>
          </p:cNvGrpSpPr>
          <p:nvPr/>
        </p:nvGrpSpPr>
        <p:grpSpPr bwMode="auto">
          <a:xfrm>
            <a:off x="4582430" y="1128365"/>
            <a:ext cx="4244578" cy="3394472"/>
            <a:chOff x="179" y="1008"/>
            <a:chExt cx="3565" cy="2851"/>
          </a:xfrm>
        </p:grpSpPr>
        <p:sp>
          <p:nvSpPr>
            <p:cNvPr id="6" name="AutoShape 3">
              <a:extLst/>
            </p:cNvPr>
            <p:cNvSpPr>
              <a:spLocks noChangeAspect="1" noChangeArrowheads="1" noTextEdit="1"/>
            </p:cNvSpPr>
            <p:nvPr/>
          </p:nvSpPr>
          <p:spPr bwMode="auto">
            <a:xfrm>
              <a:off x="179" y="1008"/>
              <a:ext cx="3565"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7" name="Picture 5">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 y="1008"/>
              <a:ext cx="3571"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1">
            <a:extLst/>
          </p:cNvPr>
          <p:cNvSpPr txBox="1">
            <a:spLocks/>
          </p:cNvSpPr>
          <p:nvPr/>
        </p:nvSpPr>
        <p:spPr>
          <a:xfrm>
            <a:off x="5596128" y="971550"/>
            <a:ext cx="3090672" cy="36750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kern="1200">
                <a:solidFill>
                  <a:schemeClr val="accent6"/>
                </a:solidFill>
                <a:latin typeface="+mj-lt"/>
                <a:ea typeface="+mj-ea"/>
                <a:cs typeface="+mj-cs"/>
              </a:defRPr>
            </a:lvl1pPr>
          </a:lstStyle>
          <a:p>
            <a:r>
              <a:rPr lang="en-US" sz="1200" dirty="0"/>
              <a:t>Average Annual Operating Costs Per Capita</a:t>
            </a:r>
          </a:p>
        </p:txBody>
      </p:sp>
      <p:sp>
        <p:nvSpPr>
          <p:cNvPr id="3" name="TextBox 2"/>
          <p:cNvSpPr txBox="1"/>
          <p:nvPr/>
        </p:nvSpPr>
        <p:spPr>
          <a:xfrm>
            <a:off x="5769864" y="1249934"/>
            <a:ext cx="2743200" cy="412421"/>
          </a:xfrm>
          <a:prstGeom prst="rect">
            <a:avLst/>
          </a:prstGeom>
          <a:noFill/>
        </p:spPr>
        <p:txBody>
          <a:bodyPr wrap="square" rtlCol="0">
            <a:spAutoFit/>
          </a:bodyPr>
          <a:lstStyle/>
          <a:p>
            <a:pPr algn="ctr">
              <a:lnSpc>
                <a:spcPct val="104000"/>
              </a:lnSpc>
            </a:pPr>
            <a:r>
              <a:rPr lang="en-US" sz="1000" dirty="0"/>
              <a:t>Indiana Finance Authority</a:t>
            </a:r>
          </a:p>
          <a:p>
            <a:pPr algn="ctr">
              <a:lnSpc>
                <a:spcPct val="104000"/>
              </a:lnSpc>
            </a:pPr>
            <a:r>
              <a:rPr lang="en-US" sz="1000" i="1" dirty="0"/>
              <a:t>Evaluation of Indiana’s Water Utilities</a:t>
            </a:r>
            <a:r>
              <a:rPr lang="en-US" sz="1000" dirty="0"/>
              <a:t>. 2016.</a:t>
            </a:r>
          </a:p>
        </p:txBody>
      </p:sp>
    </p:spTree>
    <p:extLst>
      <p:ext uri="{BB962C8B-B14F-4D97-AF65-F5344CB8AC3E}">
        <p14:creationId xmlns:p14="http://schemas.microsoft.com/office/powerpoint/2010/main" val="164154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DF19A-195E-4DB3-BCA2-DA5071E5410C}"/>
              </a:ext>
            </a:extLst>
          </p:cNvPr>
          <p:cNvSpPr>
            <a:spLocks noGrp="1"/>
          </p:cNvSpPr>
          <p:nvPr>
            <p:ph type="title"/>
          </p:nvPr>
        </p:nvSpPr>
        <p:spPr>
          <a:xfrm>
            <a:off x="6231834" y="1310875"/>
            <a:ext cx="2759765" cy="609601"/>
          </a:xfrm>
        </p:spPr>
        <p:txBody>
          <a:bodyPr>
            <a:normAutofit fontScale="90000"/>
          </a:bodyPr>
          <a:lstStyle/>
          <a:p>
            <a:r>
              <a:rPr lang="en-US" dirty="0"/>
              <a:t>Community Water Systems with Health-Based Violations for FY17</a:t>
            </a:r>
          </a:p>
        </p:txBody>
      </p:sp>
      <p:sp>
        <p:nvSpPr>
          <p:cNvPr id="3" name="Content Placeholder 2">
            <a:extLst>
              <a:ext uri="{FF2B5EF4-FFF2-40B4-BE49-F238E27FC236}">
                <a16:creationId xmlns:a16="http://schemas.microsoft.com/office/drawing/2014/main" xmlns="" id="{6B3143B4-75E3-4C5E-B65E-6FEB01537B44}"/>
              </a:ext>
            </a:extLst>
          </p:cNvPr>
          <p:cNvSpPr>
            <a:spLocks noGrp="1"/>
          </p:cNvSpPr>
          <p:nvPr>
            <p:ph sz="half" idx="2"/>
          </p:nvPr>
        </p:nvSpPr>
        <p:spPr>
          <a:xfrm>
            <a:off x="6231834" y="2274780"/>
            <a:ext cx="2434762" cy="2099073"/>
          </a:xfrm>
        </p:spPr>
        <p:txBody>
          <a:bodyPr/>
          <a:lstStyle/>
          <a:p>
            <a:r>
              <a:rPr lang="en-US" dirty="0"/>
              <a:t>3,508 systems</a:t>
            </a:r>
          </a:p>
        </p:txBody>
      </p:sp>
      <p:sp>
        <p:nvSpPr>
          <p:cNvPr id="4" name="Slide Number Placeholder 3"/>
          <p:cNvSpPr>
            <a:spLocks noGrp="1"/>
          </p:cNvSpPr>
          <p:nvPr>
            <p:ph type="sldNum" sz="quarter" idx="4"/>
          </p:nvPr>
        </p:nvSpPr>
        <p:spPr/>
        <p:txBody>
          <a:bodyPr/>
          <a:lstStyle/>
          <a:p>
            <a:fld id="{F78498E3-9FBF-46FE-87F5-F028E832A097}" type="slidenum">
              <a:rPr lang="en-US" smtClean="0"/>
              <a:t>6</a:t>
            </a:fld>
            <a:endParaRPr lang="en-US" dirty="0"/>
          </a:p>
        </p:txBody>
      </p:sp>
      <p:pic>
        <p:nvPicPr>
          <p:cNvPr id="5" name="Picture 4"/>
          <p:cNvPicPr>
            <a:picLocks noChangeAspect="1"/>
          </p:cNvPicPr>
          <p:nvPr/>
        </p:nvPicPr>
        <p:blipFill rotWithShape="1">
          <a:blip r:embed="rId2"/>
          <a:srcRect l="1186" t="2995" r="2727" b="11454"/>
          <a:stretch/>
        </p:blipFill>
        <p:spPr>
          <a:xfrm>
            <a:off x="0" y="369779"/>
            <a:ext cx="6172200" cy="3810001"/>
          </a:xfrm>
          <a:prstGeom prst="rect">
            <a:avLst/>
          </a:prstGeom>
        </p:spPr>
      </p:pic>
    </p:spTree>
    <p:extLst>
      <p:ext uri="{BB962C8B-B14F-4D97-AF65-F5344CB8AC3E}">
        <p14:creationId xmlns:p14="http://schemas.microsoft.com/office/powerpoint/2010/main" val="4132548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197E7-D3B9-437B-9F27-D802715E607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xmlns="" id="{81FCB6E8-178A-461A-A8DE-3AB0598D6E70}"/>
              </a:ext>
            </a:extLst>
          </p:cNvPr>
          <p:cNvSpPr>
            <a:spLocks noGrp="1"/>
          </p:cNvSpPr>
          <p:nvPr>
            <p:ph type="sldNum" sz="quarter" idx="12"/>
          </p:nvPr>
        </p:nvSpPr>
        <p:spPr/>
        <p:txBody>
          <a:bodyPr/>
          <a:lstStyle/>
          <a:p>
            <a:fld id="{F78498E3-9FBF-46FE-87F5-F028E832A097}" type="slidenum">
              <a:rPr lang="en-US" smtClean="0"/>
              <a:t>7</a:t>
            </a:fld>
            <a:endParaRPr lang="en-US" dirty="0"/>
          </a:p>
        </p:txBody>
      </p:sp>
      <p:graphicFrame>
        <p:nvGraphicFramePr>
          <p:cNvPr id="5" name="Chart 4">
            <a:extLst>
              <a:ext uri="{FF2B5EF4-FFF2-40B4-BE49-F238E27FC236}">
                <a16:creationId xmlns:a16="http://schemas.microsoft.com/office/drawing/2014/main" xmlns="" id="{888A1D2F-CB34-4BD5-8631-BF6AFD90C3E1}"/>
              </a:ext>
            </a:extLst>
          </p:cNvPr>
          <p:cNvGraphicFramePr>
            <a:graphicFrameLocks noGrp="1"/>
          </p:cNvGraphicFramePr>
          <p:nvPr>
            <p:extLst/>
          </p:nvPr>
        </p:nvGraphicFramePr>
        <p:xfrm>
          <a:off x="304800" y="895350"/>
          <a:ext cx="8652993" cy="3547872"/>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xmlns="" id="{8A5A12AB-8CE5-4C51-B280-B71C5A43B510}"/>
              </a:ext>
            </a:extLst>
          </p:cNvPr>
          <p:cNvGrpSpPr/>
          <p:nvPr/>
        </p:nvGrpSpPr>
        <p:grpSpPr>
          <a:xfrm>
            <a:off x="7589520" y="1151751"/>
            <a:ext cx="1173480" cy="276999"/>
            <a:chOff x="7623048" y="1063229"/>
            <a:chExt cx="1173480" cy="276999"/>
          </a:xfrm>
        </p:grpSpPr>
        <p:cxnSp>
          <p:nvCxnSpPr>
            <p:cNvPr id="7" name="Straight Connector 6">
              <a:extLst>
                <a:ext uri="{FF2B5EF4-FFF2-40B4-BE49-F238E27FC236}">
                  <a16:creationId xmlns:a16="http://schemas.microsoft.com/office/drawing/2014/main" xmlns="" id="{489D226B-A01F-4D9D-8B72-D79ACBA42F83}"/>
                </a:ext>
              </a:extLst>
            </p:cNvPr>
            <p:cNvCxnSpPr/>
            <p:nvPr/>
          </p:nvCxnSpPr>
          <p:spPr>
            <a:xfrm>
              <a:off x="7623048" y="1187828"/>
              <a:ext cx="182880" cy="0"/>
            </a:xfrm>
            <a:prstGeom prst="line">
              <a:avLst/>
            </a:prstGeom>
            <a:ln w="2540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89F6C7F2-5035-43B9-9C1B-D977B47EDA8D}"/>
                </a:ext>
              </a:extLst>
            </p:cNvPr>
            <p:cNvSpPr txBox="1"/>
            <p:nvPr/>
          </p:nvSpPr>
          <p:spPr>
            <a:xfrm>
              <a:off x="7772400" y="1063229"/>
              <a:ext cx="1024128" cy="276999"/>
            </a:xfrm>
            <a:prstGeom prst="rect">
              <a:avLst/>
            </a:prstGeom>
            <a:noFill/>
          </p:spPr>
          <p:txBody>
            <a:bodyPr wrap="square" rtlCol="0">
              <a:spAutoFit/>
            </a:bodyPr>
            <a:lstStyle/>
            <a:p>
              <a:r>
                <a:rPr lang="en-US" sz="1200" dirty="0"/>
                <a:t>2022 Target</a:t>
              </a:r>
            </a:p>
          </p:txBody>
        </p:sp>
      </p:grpSp>
    </p:spTree>
    <p:extLst>
      <p:ext uri="{BB962C8B-B14F-4D97-AF65-F5344CB8AC3E}">
        <p14:creationId xmlns:p14="http://schemas.microsoft.com/office/powerpoint/2010/main" val="353257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8498E3-9FBF-46FE-87F5-F028E832A097}" type="slidenum">
              <a:rPr lang="en-US" smtClean="0"/>
              <a:t>8</a:t>
            </a:fld>
            <a:endParaRPr lang="en-US" dirty="0"/>
          </a:p>
        </p:txBody>
      </p:sp>
      <p:sp>
        <p:nvSpPr>
          <p:cNvPr id="5" name="Title 1"/>
          <p:cNvSpPr>
            <a:spLocks noGrp="1"/>
          </p:cNvSpPr>
          <p:nvPr>
            <p:ph type="title"/>
          </p:nvPr>
        </p:nvSpPr>
        <p:spPr>
          <a:xfrm>
            <a:off x="152400" y="205978"/>
            <a:ext cx="3039152" cy="3127772"/>
          </a:xfrm>
        </p:spPr>
        <p:txBody>
          <a:bodyPr>
            <a:normAutofit/>
          </a:bodyPr>
          <a:lstStyle/>
          <a:p>
            <a:pPr>
              <a:lnSpc>
                <a:spcPct val="103000"/>
              </a:lnSpc>
            </a:pPr>
            <a:r>
              <a:rPr lang="en-US" dirty="0"/>
              <a:t>PWSS and Finance Programs Work Hand-in-Hand to Ensure Public Health Protection and SDWA Compliance</a:t>
            </a:r>
          </a:p>
        </p:txBody>
      </p:sp>
      <p:grpSp>
        <p:nvGrpSpPr>
          <p:cNvPr id="85" name="Group 84"/>
          <p:cNvGrpSpPr/>
          <p:nvPr/>
        </p:nvGrpSpPr>
        <p:grpSpPr>
          <a:xfrm>
            <a:off x="3314700" y="93106"/>
            <a:ext cx="4191000" cy="4887044"/>
            <a:chOff x="3314700" y="205978"/>
            <a:chExt cx="4191000" cy="4887044"/>
          </a:xfrm>
        </p:grpSpPr>
        <p:cxnSp>
          <p:nvCxnSpPr>
            <p:cNvPr id="52" name="Straight Connector 51"/>
            <p:cNvCxnSpPr/>
            <p:nvPr/>
          </p:nvCxnSpPr>
          <p:spPr>
            <a:xfrm>
              <a:off x="4994251" y="2585609"/>
              <a:ext cx="204159" cy="287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952542" y="2622408"/>
              <a:ext cx="245868" cy="329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74426" y="2935410"/>
              <a:ext cx="331333" cy="932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44547" y="3028950"/>
              <a:ext cx="374408" cy="1003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25018" y="2856431"/>
              <a:ext cx="479658" cy="896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610909" y="2712087"/>
              <a:ext cx="465876" cy="882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638800" y="2619374"/>
              <a:ext cx="201168" cy="402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630865" y="2543552"/>
              <a:ext cx="209103" cy="396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630865" y="2965275"/>
              <a:ext cx="307423" cy="863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610909" y="3041069"/>
              <a:ext cx="350743" cy="96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735929" y="2912489"/>
              <a:ext cx="456634" cy="702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724400" y="2770822"/>
              <a:ext cx="468163" cy="7330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970888">
              <a:off x="3398445" y="3194310"/>
              <a:ext cx="2331146" cy="461665"/>
            </a:xfrm>
            <a:prstGeom prst="rect">
              <a:avLst/>
            </a:prstGeom>
            <a:solidFill>
              <a:srgbClr val="9DC3E6"/>
            </a:solidFill>
            <a:ln>
              <a:solidFill>
                <a:schemeClr val="accent1"/>
              </a:solidFill>
            </a:ln>
          </p:spPr>
          <p:txBody>
            <a:bodyPr wrap="square" rtlCol="0">
              <a:spAutoFit/>
            </a:bodyPr>
            <a:lstStyle/>
            <a:p>
              <a:pPr algn="ctr" defTabSz="914378">
                <a:spcBef>
                  <a:spcPts val="225"/>
                </a:spcBef>
                <a:spcAft>
                  <a:spcPts val="225"/>
                </a:spcAft>
              </a:pPr>
              <a:r>
                <a:rPr lang="en-US" sz="1200" b="1" kern="0" dirty="0">
                  <a:solidFill>
                    <a:schemeClr val="accent1">
                      <a:lumMod val="75000"/>
                    </a:schemeClr>
                  </a:solidFill>
                </a:rPr>
                <a:t>Capacity Development Partnerships</a:t>
              </a:r>
            </a:p>
          </p:txBody>
        </p:sp>
        <p:sp>
          <p:nvSpPr>
            <p:cNvPr id="40" name="TextBox 39"/>
            <p:cNvSpPr txBox="1"/>
            <p:nvPr/>
          </p:nvSpPr>
          <p:spPr>
            <a:xfrm rot="5400000" flipH="1" flipV="1">
              <a:off x="4229100" y="3305943"/>
              <a:ext cx="2362200" cy="461665"/>
            </a:xfrm>
            <a:prstGeom prst="rect">
              <a:avLst/>
            </a:prstGeom>
            <a:solidFill>
              <a:srgbClr val="9DC3E6"/>
            </a:solidFill>
            <a:ln>
              <a:solidFill>
                <a:schemeClr val="accent1"/>
              </a:solidFill>
            </a:ln>
          </p:spPr>
          <p:txBody>
            <a:bodyPr wrap="square" rtlCol="0">
              <a:spAutoFit/>
            </a:bodyPr>
            <a:lstStyle/>
            <a:p>
              <a:pPr algn="ctr" defTabSz="914378"/>
              <a:r>
                <a:rPr lang="en-US" sz="1200" b="1" kern="0" dirty="0">
                  <a:solidFill>
                    <a:schemeClr val="accent1">
                      <a:lumMod val="75000"/>
                    </a:schemeClr>
                  </a:solidFill>
                </a:rPr>
                <a:t>Technical Assistance</a:t>
              </a:r>
            </a:p>
            <a:p>
              <a:pPr algn="ctr" defTabSz="914378"/>
              <a:r>
                <a:rPr lang="en-US" sz="1200" b="1" kern="0" dirty="0">
                  <a:solidFill>
                    <a:schemeClr val="accent1">
                      <a:lumMod val="75000"/>
                    </a:schemeClr>
                  </a:solidFill>
                </a:rPr>
                <a:t>SDWA Implementation</a:t>
              </a:r>
            </a:p>
          </p:txBody>
        </p:sp>
        <p:sp>
          <p:nvSpPr>
            <p:cNvPr id="41" name="TextBox 40"/>
            <p:cNvSpPr txBox="1"/>
            <p:nvPr/>
          </p:nvSpPr>
          <p:spPr>
            <a:xfrm rot="4776015">
              <a:off x="5072785" y="3231713"/>
              <a:ext cx="2369987" cy="461665"/>
            </a:xfrm>
            <a:prstGeom prst="rect">
              <a:avLst/>
            </a:prstGeom>
            <a:solidFill>
              <a:srgbClr val="9DC3E6"/>
            </a:solidFill>
            <a:ln>
              <a:solidFill>
                <a:schemeClr val="accent1"/>
              </a:solidFill>
            </a:ln>
          </p:spPr>
          <p:txBody>
            <a:bodyPr wrap="square" rtlCol="0" anchor="ctr" anchorCtr="0">
              <a:spAutoFit/>
            </a:bodyPr>
            <a:lstStyle/>
            <a:p>
              <a:pPr algn="ctr" defTabSz="914378"/>
              <a:r>
                <a:rPr lang="en-US" sz="1200" b="1" kern="0" dirty="0">
                  <a:solidFill>
                    <a:schemeClr val="accent1">
                      <a:lumMod val="75000"/>
                    </a:schemeClr>
                  </a:solidFill>
                </a:rPr>
                <a:t>Infrastructure</a:t>
              </a:r>
            </a:p>
            <a:p>
              <a:pPr algn="ctr" defTabSz="914378"/>
              <a:r>
                <a:rPr lang="en-US" sz="1200" b="1" kern="0" dirty="0">
                  <a:solidFill>
                    <a:schemeClr val="accent1">
                      <a:lumMod val="75000"/>
                    </a:schemeClr>
                  </a:solidFill>
                </a:rPr>
                <a:t>Asset Management</a:t>
              </a:r>
            </a:p>
          </p:txBody>
        </p:sp>
        <p:grpSp>
          <p:nvGrpSpPr>
            <p:cNvPr id="38" name="Group 37"/>
            <p:cNvGrpSpPr/>
            <p:nvPr/>
          </p:nvGrpSpPr>
          <p:grpSpPr>
            <a:xfrm>
              <a:off x="4267200" y="205978"/>
              <a:ext cx="2286000" cy="2365772"/>
              <a:chOff x="4572000" y="205978"/>
              <a:chExt cx="1524000" cy="2365772"/>
            </a:xfrm>
          </p:grpSpPr>
          <p:sp>
            <p:nvSpPr>
              <p:cNvPr id="3" name="Isosceles Triangle 2"/>
              <p:cNvSpPr/>
              <p:nvPr/>
            </p:nvSpPr>
            <p:spPr>
              <a:xfrm>
                <a:off x="4572000" y="205978"/>
                <a:ext cx="1524000" cy="64008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686300" y="819150"/>
                <a:ext cx="1295400" cy="1143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4686300" y="1428750"/>
                <a:ext cx="1295400" cy="1143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p:cNvGrpSpPr/>
            <p:nvPr/>
          </p:nvGrpSpPr>
          <p:grpSpPr>
            <a:xfrm>
              <a:off x="3314700" y="4419300"/>
              <a:ext cx="4191000" cy="673722"/>
              <a:chOff x="3352800" y="4419300"/>
              <a:chExt cx="4191000" cy="673722"/>
            </a:xfrm>
          </p:grpSpPr>
          <p:sp>
            <p:nvSpPr>
              <p:cNvPr id="46" name="Rectangle 45"/>
              <p:cNvSpPr/>
              <p:nvPr/>
            </p:nvSpPr>
            <p:spPr>
              <a:xfrm>
                <a:off x="3352800" y="4447128"/>
                <a:ext cx="4191000" cy="64589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6553200" y="4477128"/>
                <a:ext cx="950667" cy="553998"/>
              </a:xfrm>
              <a:prstGeom prst="rect">
                <a:avLst/>
              </a:prstGeom>
              <a:noFill/>
              <a:ln>
                <a:noFill/>
              </a:ln>
            </p:spPr>
            <p:txBody>
              <a:bodyPr wrap="square" tIns="0" bIns="0" rtlCol="0">
                <a:spAutoFit/>
              </a:bodyPr>
              <a:lstStyle/>
              <a:p>
                <a:pPr algn="ctr" defTabSz="914378"/>
                <a:r>
                  <a:rPr lang="en-US" sz="1200" b="1" kern="0" dirty="0">
                    <a:solidFill>
                      <a:schemeClr val="bg1"/>
                    </a:solidFill>
                  </a:rPr>
                  <a:t>State Program Funding</a:t>
                </a:r>
              </a:p>
            </p:txBody>
          </p:sp>
          <p:sp>
            <p:nvSpPr>
              <p:cNvPr id="43" name="TextBox 42"/>
              <p:cNvSpPr txBox="1"/>
              <p:nvPr/>
            </p:nvSpPr>
            <p:spPr>
              <a:xfrm>
                <a:off x="4376965" y="4419300"/>
                <a:ext cx="1402454" cy="553998"/>
              </a:xfrm>
              <a:prstGeom prst="rect">
                <a:avLst/>
              </a:prstGeom>
              <a:noFill/>
              <a:ln>
                <a:noFill/>
              </a:ln>
            </p:spPr>
            <p:txBody>
              <a:bodyPr wrap="square" tIns="0" bIns="0" rtlCol="0">
                <a:spAutoFit/>
              </a:bodyPr>
              <a:lstStyle/>
              <a:p>
                <a:pPr algn="ctr" defTabSz="914378"/>
                <a:endParaRPr lang="en-US" sz="1200" b="1" kern="0" dirty="0">
                  <a:solidFill>
                    <a:schemeClr val="bg1"/>
                  </a:solidFill>
                </a:endParaRPr>
              </a:p>
              <a:p>
                <a:pPr algn="ctr" defTabSz="914378"/>
                <a:r>
                  <a:rPr lang="en-US" sz="1200" b="1" kern="0" dirty="0">
                    <a:solidFill>
                      <a:schemeClr val="bg1"/>
                    </a:solidFill>
                  </a:rPr>
                  <a:t> Infrastructure Loans</a:t>
                </a:r>
              </a:p>
            </p:txBody>
          </p:sp>
          <p:sp>
            <p:nvSpPr>
              <p:cNvPr id="44" name="TextBox 43"/>
              <p:cNvSpPr txBox="1"/>
              <p:nvPr/>
            </p:nvSpPr>
            <p:spPr>
              <a:xfrm>
                <a:off x="5638800" y="4552950"/>
                <a:ext cx="1007953" cy="369332"/>
              </a:xfrm>
              <a:prstGeom prst="rect">
                <a:avLst/>
              </a:prstGeom>
              <a:noFill/>
              <a:ln>
                <a:noFill/>
              </a:ln>
            </p:spPr>
            <p:txBody>
              <a:bodyPr wrap="square" tIns="0" bIns="0" rtlCol="0">
                <a:spAutoFit/>
              </a:bodyPr>
              <a:lstStyle/>
              <a:p>
                <a:pPr algn="ctr" defTabSz="914378"/>
                <a:r>
                  <a:rPr lang="en-US" sz="1200" b="1" kern="0" dirty="0">
                    <a:solidFill>
                      <a:schemeClr val="bg1"/>
                    </a:solidFill>
                  </a:rPr>
                  <a:t>PWSS</a:t>
                </a:r>
              </a:p>
              <a:p>
                <a:pPr algn="ctr" defTabSz="914378"/>
                <a:r>
                  <a:rPr lang="en-US" sz="1200" b="1" kern="0" dirty="0">
                    <a:solidFill>
                      <a:schemeClr val="bg1"/>
                    </a:solidFill>
                  </a:rPr>
                  <a:t>Grants</a:t>
                </a:r>
              </a:p>
            </p:txBody>
          </p:sp>
          <p:sp>
            <p:nvSpPr>
              <p:cNvPr id="45" name="TextBox 44"/>
              <p:cNvSpPr txBox="1"/>
              <p:nvPr/>
            </p:nvSpPr>
            <p:spPr>
              <a:xfrm>
                <a:off x="3386140" y="4564618"/>
                <a:ext cx="1109660" cy="369332"/>
              </a:xfrm>
              <a:prstGeom prst="rect">
                <a:avLst/>
              </a:prstGeom>
              <a:noFill/>
              <a:ln>
                <a:noFill/>
              </a:ln>
            </p:spPr>
            <p:txBody>
              <a:bodyPr wrap="square" tIns="0" bIns="0" rtlCol="0">
                <a:spAutoFit/>
              </a:bodyPr>
              <a:lstStyle/>
              <a:p>
                <a:pPr algn="ctr" defTabSz="914378"/>
                <a:r>
                  <a:rPr lang="en-US" sz="1200" b="1" kern="0" dirty="0">
                    <a:solidFill>
                      <a:schemeClr val="bg1"/>
                    </a:solidFill>
                  </a:rPr>
                  <a:t>DWSRF </a:t>
                </a:r>
              </a:p>
              <a:p>
                <a:pPr algn="ctr" defTabSz="914378"/>
                <a:r>
                  <a:rPr lang="en-US" sz="1200" b="1" kern="0" dirty="0">
                    <a:solidFill>
                      <a:schemeClr val="bg1"/>
                    </a:solidFill>
                  </a:rPr>
                  <a:t>Set-Asides</a:t>
                </a:r>
              </a:p>
            </p:txBody>
          </p:sp>
        </p:grpSp>
        <p:sp>
          <p:nvSpPr>
            <p:cNvPr id="50" name="TextBox 49"/>
            <p:cNvSpPr txBox="1"/>
            <p:nvPr/>
          </p:nvSpPr>
          <p:spPr>
            <a:xfrm>
              <a:off x="4648200" y="1071163"/>
              <a:ext cx="1524000" cy="646331"/>
            </a:xfrm>
            <a:prstGeom prst="rect">
              <a:avLst/>
            </a:prstGeom>
            <a:noFill/>
          </p:spPr>
          <p:txBody>
            <a:bodyPr wrap="square" rtlCol="0">
              <a:spAutoFit/>
            </a:bodyPr>
            <a:lstStyle/>
            <a:p>
              <a:pPr algn="ctr"/>
              <a:r>
                <a:rPr lang="en-US" b="1" dirty="0">
                  <a:solidFill>
                    <a:schemeClr val="bg1"/>
                  </a:solidFill>
                </a:rPr>
                <a:t>System Compliance</a:t>
              </a:r>
            </a:p>
          </p:txBody>
        </p:sp>
      </p:grpSp>
    </p:spTree>
    <p:extLst>
      <p:ext uri="{BB962C8B-B14F-4D97-AF65-F5344CB8AC3E}">
        <p14:creationId xmlns:p14="http://schemas.microsoft.com/office/powerpoint/2010/main" val="74453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7AE21-0F18-455A-8BB7-17BE3F082B56}"/>
              </a:ext>
            </a:extLst>
          </p:cNvPr>
          <p:cNvSpPr>
            <a:spLocks noGrp="1"/>
          </p:cNvSpPr>
          <p:nvPr>
            <p:ph type="title"/>
          </p:nvPr>
        </p:nvSpPr>
        <p:spPr/>
        <p:txBody>
          <a:bodyPr/>
          <a:lstStyle/>
          <a:p>
            <a:r>
              <a:rPr lang="en-US" dirty="0"/>
              <a:t>Program Collaboration to Achieve Success</a:t>
            </a:r>
          </a:p>
        </p:txBody>
      </p:sp>
      <p:pic>
        <p:nvPicPr>
          <p:cNvPr id="32" name="Content Placeholder 31">
            <a:extLst>
              <a:ext uri="{FF2B5EF4-FFF2-40B4-BE49-F238E27FC236}">
                <a16:creationId xmlns:a16="http://schemas.microsoft.com/office/drawing/2014/main" xmlns="" id="{4CC2F67B-AD35-4A23-9F7F-9529E4F335EB}"/>
              </a:ext>
            </a:extLst>
          </p:cNvPr>
          <p:cNvPicPr>
            <a:picLocks noGrp="1" noChangeAspect="1"/>
          </p:cNvPicPr>
          <p:nvPr>
            <p:ph sz="half" idx="2"/>
          </p:nvPr>
        </p:nvPicPr>
        <p:blipFill>
          <a:blip r:embed="rId3"/>
          <a:stretch>
            <a:fillRect/>
          </a:stretch>
        </p:blipFill>
        <p:spPr>
          <a:xfrm>
            <a:off x="7422605" y="1581150"/>
            <a:ext cx="1528645" cy="1793432"/>
          </a:xfrm>
          <a:prstGeom prst="rect">
            <a:avLst/>
          </a:prstGeom>
        </p:spPr>
      </p:pic>
      <p:sp>
        <p:nvSpPr>
          <p:cNvPr id="33" name="Content Placeholder 32">
            <a:extLst>
              <a:ext uri="{FF2B5EF4-FFF2-40B4-BE49-F238E27FC236}">
                <a16:creationId xmlns:a16="http://schemas.microsoft.com/office/drawing/2014/main" xmlns="" id="{F252A80A-5E6F-40BD-B633-6D958AEED58A}"/>
              </a:ext>
            </a:extLst>
          </p:cNvPr>
          <p:cNvSpPr>
            <a:spLocks noGrp="1"/>
          </p:cNvSpPr>
          <p:nvPr>
            <p:ph sz="quarter" idx="4"/>
          </p:nvPr>
        </p:nvSpPr>
        <p:spPr>
          <a:xfrm>
            <a:off x="457200" y="1063229"/>
            <a:ext cx="6965405" cy="3489721"/>
          </a:xfrm>
        </p:spPr>
        <p:txBody>
          <a:bodyPr>
            <a:normAutofit fontScale="70000" lnSpcReduction="20000"/>
          </a:bodyPr>
          <a:lstStyle/>
          <a:p>
            <a:pPr marL="342900" indent="-342900">
              <a:lnSpc>
                <a:spcPct val="120000"/>
              </a:lnSpc>
              <a:spcBef>
                <a:spcPts val="600"/>
              </a:spcBef>
              <a:buFont typeface="Arial" panose="020B0604020202020204" pitchFamily="34" charset="0"/>
              <a:buChar char="•"/>
            </a:pPr>
            <a:r>
              <a:rPr lang="en-US" sz="2300" dirty="0"/>
              <a:t>Continue and enhance existing collaboration:</a:t>
            </a:r>
          </a:p>
          <a:p>
            <a:pPr marL="800100" lvl="1" indent="-342900">
              <a:lnSpc>
                <a:spcPct val="120000"/>
              </a:lnSpc>
              <a:spcBef>
                <a:spcPts val="600"/>
              </a:spcBef>
              <a:buFont typeface="Arial" panose="020B0604020202020204" pitchFamily="34" charset="0"/>
              <a:buChar char="•"/>
            </a:pPr>
            <a:r>
              <a:rPr lang="en-US" sz="2000" dirty="0"/>
              <a:t>Give priority consideration to infrastructure projects addressing the most serious risk to public health, compliance and household affordability</a:t>
            </a:r>
          </a:p>
          <a:p>
            <a:pPr marL="800100" lvl="1" indent="-342900">
              <a:lnSpc>
                <a:spcPct val="120000"/>
              </a:lnSpc>
              <a:spcBef>
                <a:spcPts val="600"/>
              </a:spcBef>
              <a:buFont typeface="Arial" panose="020B0604020202020204" pitchFamily="34" charset="0"/>
              <a:buChar char="•"/>
            </a:pPr>
            <a:r>
              <a:rPr lang="en-US" sz="2000" dirty="0"/>
              <a:t>Primacy and funding agencies collaborate when working with systems receiving DWSRF loans to ensure the DWSRF funds are put to effective use</a:t>
            </a:r>
          </a:p>
          <a:p>
            <a:pPr marL="800100" lvl="1" indent="-342900">
              <a:lnSpc>
                <a:spcPct val="120000"/>
              </a:lnSpc>
              <a:spcBef>
                <a:spcPts val="600"/>
              </a:spcBef>
              <a:buFont typeface="Arial" panose="020B0604020202020204" pitchFamily="34" charset="0"/>
              <a:buChar char="•"/>
            </a:pPr>
            <a:r>
              <a:rPr lang="en-US" sz="2000" dirty="0"/>
              <a:t>Use capacity assessments conducted by the primacy program to ensure that a water system is viable before lending DWSRF funds to the system</a:t>
            </a:r>
          </a:p>
          <a:p>
            <a:pPr marL="800100" lvl="1" indent="-342900">
              <a:lnSpc>
                <a:spcPct val="120000"/>
              </a:lnSpc>
              <a:spcBef>
                <a:spcPts val="600"/>
              </a:spcBef>
              <a:buFont typeface="Arial" panose="020B0604020202020204" pitchFamily="34" charset="0"/>
              <a:buChar char="•"/>
            </a:pPr>
            <a:r>
              <a:rPr lang="en-US" sz="2000" dirty="0"/>
              <a:t>Coordinate use of set-asides to provide technical assistance (e.g., board management training, operator training) to addresses capacity concerns </a:t>
            </a:r>
          </a:p>
          <a:p>
            <a:pPr marL="342900" indent="-342900">
              <a:lnSpc>
                <a:spcPct val="120000"/>
              </a:lnSpc>
              <a:spcBef>
                <a:spcPts val="1200"/>
              </a:spcBef>
              <a:buFont typeface="Arial" panose="020B0604020202020204" pitchFamily="34" charset="0"/>
              <a:buChar char="•"/>
            </a:pPr>
            <a:r>
              <a:rPr lang="en-US" sz="2300" dirty="0"/>
              <a:t>Collaboration between programs advances capacity development goals, making more water systems eligible to apply for infrastructure financing</a:t>
            </a:r>
          </a:p>
        </p:txBody>
      </p:sp>
      <p:sp>
        <p:nvSpPr>
          <p:cNvPr id="4" name="Slide Number Placeholder 3">
            <a:extLst>
              <a:ext uri="{FF2B5EF4-FFF2-40B4-BE49-F238E27FC236}">
                <a16:creationId xmlns:a16="http://schemas.microsoft.com/office/drawing/2014/main" xmlns="" id="{FEA966FA-E32F-47E6-80EF-2CA4A9046FC0}"/>
              </a:ext>
            </a:extLst>
          </p:cNvPr>
          <p:cNvSpPr>
            <a:spLocks noGrp="1"/>
          </p:cNvSpPr>
          <p:nvPr>
            <p:ph type="sldNum" sz="quarter" idx="12"/>
          </p:nvPr>
        </p:nvSpPr>
        <p:spPr/>
        <p:txBody>
          <a:bodyPr/>
          <a:lstStyle/>
          <a:p>
            <a:fld id="{F78498E3-9FBF-46FE-87F5-F028E832A097}" type="slidenum">
              <a:rPr lang="en-US" smtClean="0"/>
              <a:t>9</a:t>
            </a:fld>
            <a:endParaRPr lang="en-US" dirty="0"/>
          </a:p>
        </p:txBody>
      </p:sp>
    </p:spTree>
    <p:extLst>
      <p:ext uri="{BB962C8B-B14F-4D97-AF65-F5344CB8AC3E}">
        <p14:creationId xmlns:p14="http://schemas.microsoft.com/office/powerpoint/2010/main" val="1248872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PA OGWDW">
      <a:dk1>
        <a:srgbClr val="4A4F5D"/>
      </a:dk1>
      <a:lt1>
        <a:sysClr val="window" lastClr="FFFFFF"/>
      </a:lt1>
      <a:dk2>
        <a:srgbClr val="193965"/>
      </a:dk2>
      <a:lt2>
        <a:srgbClr val="FFFFFF"/>
      </a:lt2>
      <a:accent1>
        <a:srgbClr val="2369AF"/>
      </a:accent1>
      <a:accent2>
        <a:srgbClr val="9CCB3B"/>
      </a:accent2>
      <a:accent3>
        <a:srgbClr val="4EBDAC"/>
      </a:accent3>
      <a:accent4>
        <a:srgbClr val="D94F33"/>
      </a:accent4>
      <a:accent5>
        <a:srgbClr val="94CBEE"/>
      </a:accent5>
      <a:accent6>
        <a:srgbClr val="007A60"/>
      </a:accent6>
      <a:hlink>
        <a:srgbClr val="2369AF"/>
      </a:hlink>
      <a:folHlink>
        <a:srgbClr val="2369AF"/>
      </a:folHlink>
    </a:clrScheme>
    <a:fontScheme name="EP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2017-08-20T17:43:54+00:00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4bd2ab78-7571-449a-9e85-c0295914c86c">
      <UserInfo>
        <DisplayName>Newberry, Debbie</DisplayName>
        <AccountId>1998</AccountId>
        <AccountType/>
      </UserInfo>
      <UserInfo>
        <DisplayName>Bissonette, Eric</DisplayName>
        <AccountId>79</AccountId>
        <AccountType/>
      </UserInfo>
      <UserInfo>
        <DisplayName>Burneson, Eric</DisplayName>
        <AccountId>636</AccountId>
        <AccountType/>
      </UserInfo>
      <UserInfo>
        <DisplayName>Travers, David</DisplayName>
        <AccountId>175</AccountId>
        <AccountType/>
      </UserInfo>
      <UserInfo>
        <DisplayName>Bergman, Ronald</DisplayName>
        <AccountId>173</AccountId>
        <AccountType/>
      </UserInfo>
      <UserInfo>
        <DisplayName>Cooper, Tiffany</DisplayName>
        <AccountId>2390</AccountId>
        <AccountType/>
      </UserInfo>
      <UserInfo>
        <DisplayName>Corr, Elizabeth</DisplayName>
        <AccountId>1704</AccountId>
        <AccountType/>
      </UserInfo>
      <UserInfo>
        <DisplayName>Thompkins, Anita</DisplayName>
        <AccountId>4462</AccountId>
        <AccountType/>
      </UserInfo>
      <UserInfo>
        <DisplayName>Rodgers-Jenkins, Crystal</DisplayName>
        <AccountId>2296</AccountId>
        <AccountType/>
      </UserInfo>
      <UserInfo>
        <DisplayName>Lopez-Carbo, Maria</DisplayName>
        <AccountId>2691</AccountId>
        <AccountType/>
      </UserInfo>
      <UserInfo>
        <DisplayName>Grevatt, Peter</DisplayName>
        <AccountId>4179</AccountId>
        <AccountType/>
      </UserInfo>
      <UserInfo>
        <DisplayName>Mclain, Jennifer</DisplayName>
        <AccountId>9414</AccountId>
        <AccountType/>
      </UserInfo>
      <UserInfo>
        <DisplayName>Wadlington, Christina</DisplayName>
        <AccountId>4044</AccountId>
        <AccountType/>
      </UserInfo>
    </SharedWithUsers>
  </documentManagement>
</p:properties>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mso-contentType ?>
<FormTemplates xmlns="http://schemas.microsoft.com/sharepoint/v3/contenttype/forms">
  <Display>DocumentLibraryForm</Display>
  <Edit>DocumentLibraryForm</Edit>
  <New>DocumentLibraryForm</New>
</FormTemplates>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FCC5C1623382DD4AB4BDDE8A9DA54E1C" ma:contentTypeVersion="28" ma:contentTypeDescription="Create a new document." ma:contentTypeScope="" ma:versionID="c330f2a61267a048d1661f70bf6c0372">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4bd2ab78-7571-449a-9e85-c0295914c86c" xmlns:ns6="2c98ff05-c85d-4335-ad96-2845b4e7b898" targetNamespace="http://schemas.microsoft.com/office/2006/metadata/properties" ma:root="true" ma:fieldsID="02cdb0a3e4f0ce13a96b1f575501fc40" ns1:_="" ns2:_="" ns3:_="" ns4:_="" ns5:_="" ns6:_="">
    <xsd:import namespace="http://schemas.microsoft.com/sharepoint/v3"/>
    <xsd:import namespace="4ffa91fb-a0ff-4ac5-b2db-65c790d184a4"/>
    <xsd:import namespace="http://schemas.microsoft.com/sharepoint.v3"/>
    <xsd:import namespace="http://schemas.microsoft.com/sharepoint/v3/fields"/>
    <xsd:import namespace="4bd2ab78-7571-449a-9e85-c0295914c86c"/>
    <xsd:import namespace="2c98ff05-c85d-4335-ad96-2845b4e7b898"/>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5:LastSharedByUser" minOccurs="0"/>
                <xsd:element ref="ns5:LastSharedByTime" minOccurs="0"/>
                <xsd:element ref="ns6:MediaServiceMetadata" minOccurs="0"/>
                <xsd:element ref="ns6:MediaServiceFastMetadata" minOccurs="0"/>
                <xsd:element ref="ns6:MediaServiceDateTaken" minOccurs="0"/>
                <xsd:element ref="ns6: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d28151cc-ad8c-461a-8fcd-c036c81f34f3}" ma:internalName="TaxCatchAllLabel" ma:readOnly="true" ma:showField="CatchAllDataLabel" ma:web="4bd2ab78-7571-449a-9e85-c0295914c86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d28151cc-ad8c-461a-8fcd-c036c81f34f3}" ma:internalName="TaxCatchAll" ma:showField="CatchAllData" ma:web="4bd2ab78-7571-449a-9e85-c0295914c86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2ab78-7571-449a-9e85-c0295914c86c"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1" nillable="true" ma:displayName="Last Shared By User" ma:description="" ma:internalName="LastSharedByUser" ma:readOnly="true">
      <xsd:simpleType>
        <xsd:restriction base="dms:Note">
          <xsd:maxLength value="255"/>
        </xsd:restriction>
      </xsd:simpleType>
    </xsd:element>
    <xsd:element name="LastSharedByTime" ma:index="3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98ff05-c85d-4335-ad96-2845b4e7b898" elementFormDefault="qualified">
    <xsd:import namespace="http://schemas.microsoft.com/office/2006/documentManagement/types"/>
    <xsd:import namespace="http://schemas.microsoft.com/office/infopath/2007/PartnerControls"/>
    <xsd:element name="MediaServiceMetadata" ma:index="33" nillable="true" ma:displayName="MediaServiceMetadata" ma:description="" ma:hidden="true" ma:internalName="MediaServiceMetadata" ma:readOnly="true">
      <xsd:simpleType>
        <xsd:restriction base="dms:Note"/>
      </xsd:simpleType>
    </xsd:element>
    <xsd:element name="MediaServiceFastMetadata" ma:index="34" nillable="true" ma:displayName="MediaServiceFastMetadata" ma:description="" ma:hidden="true" ma:internalName="MediaServiceFastMetadata" ma:readOnly="true">
      <xsd:simpleType>
        <xsd:restriction base="dms:Note"/>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Tags" ma:index="36"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282103B-F1A4-49F3-AF78-4D96D8D5D55C}">
  <ds:schemaRefs>
    <ds:schemaRef ds:uri="ESRI.ArcGIS.Mapping.OfficeIntegration.PowerPointInfo"/>
  </ds:schemaRefs>
</ds:datastoreItem>
</file>

<file path=customXml/itemProps10.xml><?xml version="1.0" encoding="utf-8"?>
<ds:datastoreItem xmlns:ds="http://schemas.openxmlformats.org/officeDocument/2006/customXml" ds:itemID="{5EEA3937-FE0F-411D-9D98-10B4C9FB7187}">
  <ds:schemaRefs>
    <ds:schemaRef ds:uri="ESRI.ArcGIS.Mapping.OfficeIntegration.PowerPointInfo"/>
  </ds:schemaRefs>
</ds:datastoreItem>
</file>

<file path=customXml/itemProps11.xml><?xml version="1.0" encoding="utf-8"?>
<ds:datastoreItem xmlns:ds="http://schemas.openxmlformats.org/officeDocument/2006/customXml" ds:itemID="{44284E3E-3A43-4FCB-945C-D030B445C325}">
  <ds:schemaRefs>
    <ds:schemaRef ds:uri="ESRI.ArcGIS.Mapping.OfficeIntegration.PowerPointInfo"/>
  </ds:schemaRefs>
</ds:datastoreItem>
</file>

<file path=customXml/itemProps12.xml><?xml version="1.0" encoding="utf-8"?>
<ds:datastoreItem xmlns:ds="http://schemas.openxmlformats.org/officeDocument/2006/customXml" ds:itemID="{5DE6F338-F832-4DB7-9447-4CEAD2E33C2A}">
  <ds:schemaRefs>
    <ds:schemaRef ds:uri="ESRI.ArcGIS.Mapping.OfficeIntegration.PowerPointInfo"/>
  </ds:schemaRefs>
</ds:datastoreItem>
</file>

<file path=customXml/itemProps13.xml><?xml version="1.0" encoding="utf-8"?>
<ds:datastoreItem xmlns:ds="http://schemas.openxmlformats.org/officeDocument/2006/customXml" ds:itemID="{ABB9AEC8-6440-48EE-A183-FB49C73CE3C2}">
  <ds:schemaRefs>
    <ds:schemaRef ds:uri="ESRI.ArcGIS.Mapping.OfficeIntegration.PowerPointInfo"/>
  </ds:schemaRefs>
</ds:datastoreItem>
</file>

<file path=customXml/itemProps14.xml><?xml version="1.0" encoding="utf-8"?>
<ds:datastoreItem xmlns:ds="http://schemas.openxmlformats.org/officeDocument/2006/customXml" ds:itemID="{0D7CEC7C-2357-453E-9352-CBAC1077D6E7}">
  <ds:schemaRefs>
    <ds:schemaRef ds:uri="ESRI.ArcGIS.Mapping.OfficeIntegration.PowerPointInfo"/>
  </ds:schemaRefs>
</ds:datastoreItem>
</file>

<file path=customXml/itemProps15.xml><?xml version="1.0" encoding="utf-8"?>
<ds:datastoreItem xmlns:ds="http://schemas.openxmlformats.org/officeDocument/2006/customXml" ds:itemID="{8D318FDB-B759-452E-8EBB-08CC6C577558}">
  <ds:schemaRefs>
    <ds:schemaRef ds:uri="ESRI.ArcGIS.Mapping.OfficeIntegration.PowerPointInfo"/>
  </ds:schemaRefs>
</ds:datastoreItem>
</file>

<file path=customXml/itemProps16.xml><?xml version="1.0" encoding="utf-8"?>
<ds:datastoreItem xmlns:ds="http://schemas.openxmlformats.org/officeDocument/2006/customXml" ds:itemID="{4E13669A-DF38-43F0-A72E-5BF2C1A972CA}">
  <ds:schemaRefs>
    <ds:schemaRef ds:uri="http://schemas.microsoft.com/sharepoint/v3/fields"/>
    <ds:schemaRef ds:uri="http://www.w3.org/XML/1998/namespace"/>
    <ds:schemaRef ds:uri="http://purl.org/dc/terms/"/>
    <ds:schemaRef ds:uri="http://purl.org/dc/dcmitype/"/>
    <ds:schemaRef ds:uri="http://purl.org/dc/elements/1.1/"/>
    <ds:schemaRef ds:uri="http://schemas.microsoft.com/office/2006/documentManagement/types"/>
    <ds:schemaRef ds:uri="http://schemas.microsoft.com/sharepoint.v3"/>
    <ds:schemaRef ds:uri="http://schemas.microsoft.com/office/infopath/2007/PartnerControls"/>
    <ds:schemaRef ds:uri="http://schemas.microsoft.com/sharepoint/v3"/>
    <ds:schemaRef ds:uri="http://schemas.openxmlformats.org/package/2006/metadata/core-properties"/>
    <ds:schemaRef ds:uri="2c98ff05-c85d-4335-ad96-2845b4e7b898"/>
    <ds:schemaRef ds:uri="4bd2ab78-7571-449a-9e85-c0295914c86c"/>
    <ds:schemaRef ds:uri="4ffa91fb-a0ff-4ac5-b2db-65c790d184a4"/>
    <ds:schemaRef ds:uri="http://schemas.microsoft.com/office/2006/metadata/properties"/>
  </ds:schemaRefs>
</ds:datastoreItem>
</file>

<file path=customXml/itemProps17.xml><?xml version="1.0" encoding="utf-8"?>
<ds:datastoreItem xmlns:ds="http://schemas.openxmlformats.org/officeDocument/2006/customXml" ds:itemID="{99DA44C1-1A21-4882-9508-E9AB232F34C7}">
  <ds:schemaRefs>
    <ds:schemaRef ds:uri="ESRI.ArcGIS.Mapping.OfficeIntegration.PowerPointInfo"/>
  </ds:schemaRefs>
</ds:datastoreItem>
</file>

<file path=customXml/itemProps18.xml><?xml version="1.0" encoding="utf-8"?>
<ds:datastoreItem xmlns:ds="http://schemas.openxmlformats.org/officeDocument/2006/customXml" ds:itemID="{359FA108-6C97-4B12-B7DE-CBE72DDDFA7C}">
  <ds:schemaRefs>
    <ds:schemaRef ds:uri="ESRI.ArcGIS.Mapping.OfficeIntegration.PowerPointInfo"/>
  </ds:schemaRefs>
</ds:datastoreItem>
</file>

<file path=customXml/itemProps19.xml><?xml version="1.0" encoding="utf-8"?>
<ds:datastoreItem xmlns:ds="http://schemas.openxmlformats.org/officeDocument/2006/customXml" ds:itemID="{8D18D708-F612-483A-BD79-FF752FED1A81}">
  <ds:schemaRefs>
    <ds:schemaRef ds:uri="ESRI.ArcGIS.Mapping.OfficeIntegration.PowerPointInfo"/>
  </ds:schemaRefs>
</ds:datastoreItem>
</file>

<file path=customXml/itemProps2.xml><?xml version="1.0" encoding="utf-8"?>
<ds:datastoreItem xmlns:ds="http://schemas.openxmlformats.org/officeDocument/2006/customXml" ds:itemID="{626BAD6D-1746-419F-9218-01ADA002EEB8}">
  <ds:schemaRefs>
    <ds:schemaRef ds:uri="ESRI.ArcGIS.Mapping.OfficeIntegration.PowerPointInfo"/>
  </ds:schemaRefs>
</ds:datastoreItem>
</file>

<file path=customXml/itemProps20.xml><?xml version="1.0" encoding="utf-8"?>
<ds:datastoreItem xmlns:ds="http://schemas.openxmlformats.org/officeDocument/2006/customXml" ds:itemID="{E980A3C0-0A0B-4BCD-A342-3F5D3A991F71}">
  <ds:schemaRefs>
    <ds:schemaRef ds:uri="ESRI.ArcGIS.Mapping.OfficeIntegration.PowerPointInfo"/>
  </ds:schemaRefs>
</ds:datastoreItem>
</file>

<file path=customXml/itemProps21.xml><?xml version="1.0" encoding="utf-8"?>
<ds:datastoreItem xmlns:ds="http://schemas.openxmlformats.org/officeDocument/2006/customXml" ds:itemID="{77AC1F18-47FF-4F33-A031-5E33538F4B25}">
  <ds:schemaRefs>
    <ds:schemaRef ds:uri="ESRI.ArcGIS.Mapping.OfficeIntegration.PowerPointInfo"/>
  </ds:schemaRefs>
</ds:datastoreItem>
</file>

<file path=customXml/itemProps22.xml><?xml version="1.0" encoding="utf-8"?>
<ds:datastoreItem xmlns:ds="http://schemas.openxmlformats.org/officeDocument/2006/customXml" ds:itemID="{6E933AA4-1AF0-4F44-9E02-9BA4122A7BF1}">
  <ds:schemaRefs>
    <ds:schemaRef ds:uri="ESRI.ArcGIS.Mapping.OfficeIntegration.PowerPointInfo"/>
  </ds:schemaRefs>
</ds:datastoreItem>
</file>

<file path=customXml/itemProps23.xml><?xml version="1.0" encoding="utf-8"?>
<ds:datastoreItem xmlns:ds="http://schemas.openxmlformats.org/officeDocument/2006/customXml" ds:itemID="{721300A2-6D86-48FD-B517-B90171A8950B}">
  <ds:schemaRefs>
    <ds:schemaRef ds:uri="ESRI.ArcGIS.Mapping.OfficeIntegration.PowerPointInfo"/>
  </ds:schemaRefs>
</ds:datastoreItem>
</file>

<file path=customXml/itemProps24.xml><?xml version="1.0" encoding="utf-8"?>
<ds:datastoreItem xmlns:ds="http://schemas.openxmlformats.org/officeDocument/2006/customXml" ds:itemID="{DEFEDFAD-3121-43E5-BEA3-DEC1229E962A}">
  <ds:schemaRefs>
    <ds:schemaRef ds:uri="http://schemas.microsoft.com/sharepoint/v3/contenttype/forms"/>
  </ds:schemaRefs>
</ds:datastoreItem>
</file>

<file path=customXml/itemProps25.xml><?xml version="1.0" encoding="utf-8"?>
<ds:datastoreItem xmlns:ds="http://schemas.openxmlformats.org/officeDocument/2006/customXml" ds:itemID="{B83C1830-CCFC-4EA5-AC14-BD9597A97925}">
  <ds:schemaRefs>
    <ds:schemaRef ds:uri="ESRI.ArcGIS.Mapping.OfficeIntegration.PowerPointInfo"/>
  </ds:schemaRefs>
</ds:datastoreItem>
</file>

<file path=customXml/itemProps26.xml><?xml version="1.0" encoding="utf-8"?>
<ds:datastoreItem xmlns:ds="http://schemas.openxmlformats.org/officeDocument/2006/customXml" ds:itemID="{B90818A3-B128-4E23-AF5A-D8324AD55B72}">
  <ds:schemaRefs>
    <ds:schemaRef ds:uri="ESRI.ArcGIS.Mapping.OfficeIntegration.PowerPointInfo"/>
  </ds:schemaRefs>
</ds:datastoreItem>
</file>

<file path=customXml/itemProps27.xml><?xml version="1.0" encoding="utf-8"?>
<ds:datastoreItem xmlns:ds="http://schemas.openxmlformats.org/officeDocument/2006/customXml" ds:itemID="{5885ABBD-30C2-47FF-8BAB-81266FD52B2B}">
  <ds:schemaRefs>
    <ds:schemaRef ds:uri="ESRI.ArcGIS.Mapping.OfficeIntegration.PowerPointInfo"/>
  </ds:schemaRefs>
</ds:datastoreItem>
</file>

<file path=customXml/itemProps28.xml><?xml version="1.0" encoding="utf-8"?>
<ds:datastoreItem xmlns:ds="http://schemas.openxmlformats.org/officeDocument/2006/customXml" ds:itemID="{98022A44-C703-4C2C-B312-65B6FFA0547C}">
  <ds:schemaRefs>
    <ds:schemaRef ds:uri="ESRI.ArcGIS.Mapping.OfficeIntegration.PowerPointInfo"/>
  </ds:schemaRefs>
</ds:datastoreItem>
</file>

<file path=customXml/itemProps29.xml><?xml version="1.0" encoding="utf-8"?>
<ds:datastoreItem xmlns:ds="http://schemas.openxmlformats.org/officeDocument/2006/customXml" ds:itemID="{DF57A5F0-2517-4348-9767-C44A453E6B3E}">
  <ds:schemaRefs>
    <ds:schemaRef ds:uri="ESRI.ArcGIS.Mapping.OfficeIntegration.PowerPointInfo"/>
  </ds:schemaRefs>
</ds:datastoreItem>
</file>

<file path=customXml/itemProps3.xml><?xml version="1.0" encoding="utf-8"?>
<ds:datastoreItem xmlns:ds="http://schemas.openxmlformats.org/officeDocument/2006/customXml" ds:itemID="{1AA4F945-3E4C-41E6-B9F1-97B682EC7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4bd2ab78-7571-449a-9e85-c0295914c86c"/>
    <ds:schemaRef ds:uri="2c98ff05-c85d-4335-ad96-2845b4e7b8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0.xml><?xml version="1.0" encoding="utf-8"?>
<ds:datastoreItem xmlns:ds="http://schemas.openxmlformats.org/officeDocument/2006/customXml" ds:itemID="{EC79C2FA-4602-4947-93FE-0DF17BCB5337}">
  <ds:schemaRefs>
    <ds:schemaRef ds:uri="ESRI.ArcGIS.Mapping.OfficeIntegration.PowerPointInfo"/>
  </ds:schemaRefs>
</ds:datastoreItem>
</file>

<file path=customXml/itemProps31.xml><?xml version="1.0" encoding="utf-8"?>
<ds:datastoreItem xmlns:ds="http://schemas.openxmlformats.org/officeDocument/2006/customXml" ds:itemID="{821C1CD2-3860-466B-81CC-C4148DE4555E}">
  <ds:schemaRefs>
    <ds:schemaRef ds:uri="ESRI.ArcGIS.Mapping.OfficeIntegration.PowerPointInfo"/>
  </ds:schemaRefs>
</ds:datastoreItem>
</file>

<file path=customXml/itemProps32.xml><?xml version="1.0" encoding="utf-8"?>
<ds:datastoreItem xmlns:ds="http://schemas.openxmlformats.org/officeDocument/2006/customXml" ds:itemID="{9F4D2AD3-ED25-49D1-B63B-F0B52F5F4DBC}">
  <ds:schemaRefs>
    <ds:schemaRef ds:uri="ESRI.ArcGIS.Mapping.OfficeIntegration.PowerPointInfo"/>
  </ds:schemaRefs>
</ds:datastoreItem>
</file>

<file path=customXml/itemProps33.xml><?xml version="1.0" encoding="utf-8"?>
<ds:datastoreItem xmlns:ds="http://schemas.openxmlformats.org/officeDocument/2006/customXml" ds:itemID="{F7D737DD-934E-4126-AD9B-C2FCB6284F86}">
  <ds:schemaRefs>
    <ds:schemaRef ds:uri="ESRI.ArcGIS.Mapping.OfficeIntegration.PowerPointInfo"/>
  </ds:schemaRefs>
</ds:datastoreItem>
</file>

<file path=customXml/itemProps34.xml><?xml version="1.0" encoding="utf-8"?>
<ds:datastoreItem xmlns:ds="http://schemas.openxmlformats.org/officeDocument/2006/customXml" ds:itemID="{A6D89794-E638-4033-ADE3-212597822268}">
  <ds:schemaRefs>
    <ds:schemaRef ds:uri="ESRI.ArcGIS.Mapping.OfficeIntegration.PowerPointInfo"/>
  </ds:schemaRefs>
</ds:datastoreItem>
</file>

<file path=customXml/itemProps35.xml><?xml version="1.0" encoding="utf-8"?>
<ds:datastoreItem xmlns:ds="http://schemas.openxmlformats.org/officeDocument/2006/customXml" ds:itemID="{0685DDBA-2C19-48B3-8CF5-14CFC6BF972F}">
  <ds:schemaRefs>
    <ds:schemaRef ds:uri="ESRI.ArcGIS.Mapping.OfficeIntegration.PowerPointInfo"/>
  </ds:schemaRefs>
</ds:datastoreItem>
</file>

<file path=customXml/itemProps36.xml><?xml version="1.0" encoding="utf-8"?>
<ds:datastoreItem xmlns:ds="http://schemas.openxmlformats.org/officeDocument/2006/customXml" ds:itemID="{2379E0A8-5CA5-4EA2-BF39-EB13AAD44116}">
  <ds:schemaRefs>
    <ds:schemaRef ds:uri="ESRI.ArcGIS.Mapping.OfficeIntegration.PowerPointInfo"/>
  </ds:schemaRefs>
</ds:datastoreItem>
</file>

<file path=customXml/itemProps37.xml><?xml version="1.0" encoding="utf-8"?>
<ds:datastoreItem xmlns:ds="http://schemas.openxmlformats.org/officeDocument/2006/customXml" ds:itemID="{E1A240FC-94FB-482A-AFCF-6C5B4028A30D}">
  <ds:schemaRefs>
    <ds:schemaRef ds:uri="ESRI.ArcGIS.Mapping.OfficeIntegration.PowerPointInfo"/>
  </ds:schemaRefs>
</ds:datastoreItem>
</file>

<file path=customXml/itemProps38.xml><?xml version="1.0" encoding="utf-8"?>
<ds:datastoreItem xmlns:ds="http://schemas.openxmlformats.org/officeDocument/2006/customXml" ds:itemID="{B1CF5289-86C1-4D6C-8146-85165B7DF46F}">
  <ds:schemaRefs>
    <ds:schemaRef ds:uri="ESRI.ArcGIS.Mapping.OfficeIntegration.PowerPointInfo"/>
  </ds:schemaRefs>
</ds:datastoreItem>
</file>

<file path=customXml/itemProps39.xml><?xml version="1.0" encoding="utf-8"?>
<ds:datastoreItem xmlns:ds="http://schemas.openxmlformats.org/officeDocument/2006/customXml" ds:itemID="{E444E6CF-89D9-4A8D-BC22-326BFADBA502}">
  <ds:schemaRefs>
    <ds:schemaRef ds:uri="ESRI.ArcGIS.Mapping.OfficeIntegration.PowerPointInfo"/>
  </ds:schemaRefs>
</ds:datastoreItem>
</file>

<file path=customXml/itemProps4.xml><?xml version="1.0" encoding="utf-8"?>
<ds:datastoreItem xmlns:ds="http://schemas.openxmlformats.org/officeDocument/2006/customXml" ds:itemID="{5CEAB7B6-2C3D-478A-AA99-CC7392352C7A}">
  <ds:schemaRefs>
    <ds:schemaRef ds:uri="ESRI.ArcGIS.Mapping.OfficeIntegration.PowerPointInfo"/>
  </ds:schemaRefs>
</ds:datastoreItem>
</file>

<file path=customXml/itemProps40.xml><?xml version="1.0" encoding="utf-8"?>
<ds:datastoreItem xmlns:ds="http://schemas.openxmlformats.org/officeDocument/2006/customXml" ds:itemID="{D613E916-1B1C-40FB-BBE5-16D3ED7A6D8F}">
  <ds:schemaRefs>
    <ds:schemaRef ds:uri="ESRI.ArcGIS.Mapping.OfficeIntegration.PowerPointInfo"/>
  </ds:schemaRefs>
</ds:datastoreItem>
</file>

<file path=customXml/itemProps41.xml><?xml version="1.0" encoding="utf-8"?>
<ds:datastoreItem xmlns:ds="http://schemas.openxmlformats.org/officeDocument/2006/customXml" ds:itemID="{1285C01E-15C1-49CD-997C-93BE7AA8412C}">
  <ds:schemaRefs>
    <ds:schemaRef ds:uri="ESRI.ArcGIS.Mapping.OfficeIntegration.PowerPointInfo"/>
  </ds:schemaRefs>
</ds:datastoreItem>
</file>

<file path=customXml/itemProps42.xml><?xml version="1.0" encoding="utf-8"?>
<ds:datastoreItem xmlns:ds="http://schemas.openxmlformats.org/officeDocument/2006/customXml" ds:itemID="{295BD412-BAF8-4909-81E3-EA0242B3EAA6}">
  <ds:schemaRefs>
    <ds:schemaRef ds:uri="ESRI.ArcGIS.Mapping.OfficeIntegration.PowerPointInfo"/>
  </ds:schemaRefs>
</ds:datastoreItem>
</file>

<file path=customXml/itemProps43.xml><?xml version="1.0" encoding="utf-8"?>
<ds:datastoreItem xmlns:ds="http://schemas.openxmlformats.org/officeDocument/2006/customXml" ds:itemID="{7045015D-17FC-47C3-8460-9CB3AD383DC8}">
  <ds:schemaRefs>
    <ds:schemaRef ds:uri="ESRI.ArcGIS.Mapping.OfficeIntegration.PowerPointInfo"/>
  </ds:schemaRefs>
</ds:datastoreItem>
</file>

<file path=customXml/itemProps44.xml><?xml version="1.0" encoding="utf-8"?>
<ds:datastoreItem xmlns:ds="http://schemas.openxmlformats.org/officeDocument/2006/customXml" ds:itemID="{8DBC9755-ABA9-47F3-BEA8-8EF812FA3DEC}">
  <ds:schemaRefs>
    <ds:schemaRef ds:uri="ESRI.ArcGIS.Mapping.OfficeIntegration.PowerPointInfo"/>
  </ds:schemaRefs>
</ds:datastoreItem>
</file>

<file path=customXml/itemProps45.xml><?xml version="1.0" encoding="utf-8"?>
<ds:datastoreItem xmlns:ds="http://schemas.openxmlformats.org/officeDocument/2006/customXml" ds:itemID="{209DCEF0-F833-4A9E-9263-2406DD6A785A}">
  <ds:schemaRefs>
    <ds:schemaRef ds:uri="ESRI.ArcGIS.Mapping.OfficeIntegration.PowerPointInfo"/>
  </ds:schemaRefs>
</ds:datastoreItem>
</file>

<file path=customXml/itemProps46.xml><?xml version="1.0" encoding="utf-8"?>
<ds:datastoreItem xmlns:ds="http://schemas.openxmlformats.org/officeDocument/2006/customXml" ds:itemID="{30F1BAA5-311F-4E68-B6F2-5D90662FCD2F}">
  <ds:schemaRefs>
    <ds:schemaRef ds:uri="ESRI.ArcGIS.Mapping.OfficeIntegration.PowerPointInfo"/>
  </ds:schemaRefs>
</ds:datastoreItem>
</file>

<file path=customXml/itemProps47.xml><?xml version="1.0" encoding="utf-8"?>
<ds:datastoreItem xmlns:ds="http://schemas.openxmlformats.org/officeDocument/2006/customXml" ds:itemID="{975E8B34-F6B8-4FEF-AF00-851CF4C91E08}">
  <ds:schemaRefs>
    <ds:schemaRef ds:uri="ESRI.ArcGIS.Mapping.OfficeIntegration.PowerPointInfo"/>
  </ds:schemaRefs>
</ds:datastoreItem>
</file>

<file path=customXml/itemProps48.xml><?xml version="1.0" encoding="utf-8"?>
<ds:datastoreItem xmlns:ds="http://schemas.openxmlformats.org/officeDocument/2006/customXml" ds:itemID="{1ED5BDC2-A1B7-4186-86FD-DC54753D1724}">
  <ds:schemaRefs>
    <ds:schemaRef ds:uri="ESRI.ArcGIS.Mapping.OfficeIntegration.PowerPointInfo"/>
  </ds:schemaRefs>
</ds:datastoreItem>
</file>

<file path=customXml/itemProps49.xml><?xml version="1.0" encoding="utf-8"?>
<ds:datastoreItem xmlns:ds="http://schemas.openxmlformats.org/officeDocument/2006/customXml" ds:itemID="{2C30E170-0CA9-45EA-B7AD-29078B606CD5}">
  <ds:schemaRefs>
    <ds:schemaRef ds:uri="ESRI.ArcGIS.Mapping.OfficeIntegration.PowerPointInfo"/>
  </ds:schemaRefs>
</ds:datastoreItem>
</file>

<file path=customXml/itemProps5.xml><?xml version="1.0" encoding="utf-8"?>
<ds:datastoreItem xmlns:ds="http://schemas.openxmlformats.org/officeDocument/2006/customXml" ds:itemID="{E84E5DF0-8A64-4203-9AC2-322EC0125729}">
  <ds:schemaRefs>
    <ds:schemaRef ds:uri="ESRI.ArcGIS.Mapping.OfficeIntegration.PowerPointInfo"/>
  </ds:schemaRefs>
</ds:datastoreItem>
</file>

<file path=customXml/itemProps50.xml><?xml version="1.0" encoding="utf-8"?>
<ds:datastoreItem xmlns:ds="http://schemas.openxmlformats.org/officeDocument/2006/customXml" ds:itemID="{CF82959F-90E3-4566-BFDC-3BB3E3DA345F}">
  <ds:schemaRefs>
    <ds:schemaRef ds:uri="ESRI.ArcGIS.Mapping.OfficeIntegration.PowerPointInfo"/>
  </ds:schemaRefs>
</ds:datastoreItem>
</file>

<file path=customXml/itemProps51.xml><?xml version="1.0" encoding="utf-8"?>
<ds:datastoreItem xmlns:ds="http://schemas.openxmlformats.org/officeDocument/2006/customXml" ds:itemID="{04BD11F1-1B54-4153-AC0E-9AF8E24FC134}">
  <ds:schemaRefs>
    <ds:schemaRef ds:uri="ESRI.ArcGIS.Mapping.OfficeIntegration.PowerPointInfo"/>
  </ds:schemaRefs>
</ds:datastoreItem>
</file>

<file path=customXml/itemProps52.xml><?xml version="1.0" encoding="utf-8"?>
<ds:datastoreItem xmlns:ds="http://schemas.openxmlformats.org/officeDocument/2006/customXml" ds:itemID="{2DCA0686-EA99-4738-B7E6-EC67DC0EFE86}">
  <ds:schemaRefs>
    <ds:schemaRef ds:uri="ESRI.ArcGIS.Mapping.OfficeIntegration.PowerPointInfo"/>
  </ds:schemaRefs>
</ds:datastoreItem>
</file>

<file path=customXml/itemProps53.xml><?xml version="1.0" encoding="utf-8"?>
<ds:datastoreItem xmlns:ds="http://schemas.openxmlformats.org/officeDocument/2006/customXml" ds:itemID="{26941DBA-0C0F-42C9-B856-08D6B4FEF4E8}">
  <ds:schemaRefs>
    <ds:schemaRef ds:uri="ESRI.ArcGIS.Mapping.OfficeIntegration.PowerPointInfo"/>
  </ds:schemaRefs>
</ds:datastoreItem>
</file>

<file path=customXml/itemProps54.xml><?xml version="1.0" encoding="utf-8"?>
<ds:datastoreItem xmlns:ds="http://schemas.openxmlformats.org/officeDocument/2006/customXml" ds:itemID="{F1196D88-ADF1-4286-9253-371C1BD71A65}">
  <ds:schemaRefs>
    <ds:schemaRef ds:uri="ESRI.ArcGIS.Mapping.OfficeIntegration.PowerPointInfo"/>
  </ds:schemaRefs>
</ds:datastoreItem>
</file>

<file path=customXml/itemProps55.xml><?xml version="1.0" encoding="utf-8"?>
<ds:datastoreItem xmlns:ds="http://schemas.openxmlformats.org/officeDocument/2006/customXml" ds:itemID="{A9ED8852-801A-4E64-9318-B19D726B1629}">
  <ds:schemaRefs>
    <ds:schemaRef ds:uri="ESRI.ArcGIS.Mapping.OfficeIntegration.PowerPointInfo"/>
  </ds:schemaRefs>
</ds:datastoreItem>
</file>

<file path=customXml/itemProps56.xml><?xml version="1.0" encoding="utf-8"?>
<ds:datastoreItem xmlns:ds="http://schemas.openxmlformats.org/officeDocument/2006/customXml" ds:itemID="{2365EAEC-16C6-4884-BDDB-0A2305DB64BF}">
  <ds:schemaRefs>
    <ds:schemaRef ds:uri="ESRI.ArcGIS.Mapping.OfficeIntegration.PowerPointInfo"/>
  </ds:schemaRefs>
</ds:datastoreItem>
</file>

<file path=customXml/itemProps57.xml><?xml version="1.0" encoding="utf-8"?>
<ds:datastoreItem xmlns:ds="http://schemas.openxmlformats.org/officeDocument/2006/customXml" ds:itemID="{2217874B-FAF9-47FC-849D-A6B734966ADA}">
  <ds:schemaRefs>
    <ds:schemaRef ds:uri="ESRI.ArcGIS.Mapping.OfficeIntegration.PowerPointInfo"/>
  </ds:schemaRefs>
</ds:datastoreItem>
</file>

<file path=customXml/itemProps58.xml><?xml version="1.0" encoding="utf-8"?>
<ds:datastoreItem xmlns:ds="http://schemas.openxmlformats.org/officeDocument/2006/customXml" ds:itemID="{FE15E5CD-050C-4092-8F77-92795B44291D}">
  <ds:schemaRefs>
    <ds:schemaRef ds:uri="ESRI.ArcGIS.Mapping.OfficeIntegration.PowerPointInfo"/>
  </ds:schemaRefs>
</ds:datastoreItem>
</file>

<file path=customXml/itemProps59.xml><?xml version="1.0" encoding="utf-8"?>
<ds:datastoreItem xmlns:ds="http://schemas.openxmlformats.org/officeDocument/2006/customXml" ds:itemID="{B7F62EF6-63CF-436A-9480-1A8F9032E8FF}">
  <ds:schemaRefs>
    <ds:schemaRef ds:uri="ESRI.ArcGIS.Mapping.OfficeIntegration.PowerPointInfo"/>
  </ds:schemaRefs>
</ds:datastoreItem>
</file>

<file path=customXml/itemProps6.xml><?xml version="1.0" encoding="utf-8"?>
<ds:datastoreItem xmlns:ds="http://schemas.openxmlformats.org/officeDocument/2006/customXml" ds:itemID="{22E0B9BD-0DB5-4D01-B698-72A9159E82E1}">
  <ds:schemaRefs>
    <ds:schemaRef ds:uri="ESRI.ArcGIS.Mapping.OfficeIntegration.PowerPointInfo"/>
  </ds:schemaRefs>
</ds:datastoreItem>
</file>

<file path=customXml/itemProps60.xml><?xml version="1.0" encoding="utf-8"?>
<ds:datastoreItem xmlns:ds="http://schemas.openxmlformats.org/officeDocument/2006/customXml" ds:itemID="{79DEFABE-D2E7-47D4-8131-9A1F7C9C48EA}">
  <ds:schemaRefs>
    <ds:schemaRef ds:uri="ESRI.ArcGIS.Mapping.OfficeIntegration.PowerPointInfo"/>
  </ds:schemaRefs>
</ds:datastoreItem>
</file>

<file path=customXml/itemProps61.xml><?xml version="1.0" encoding="utf-8"?>
<ds:datastoreItem xmlns:ds="http://schemas.openxmlformats.org/officeDocument/2006/customXml" ds:itemID="{9FE00347-C5FC-4D37-A1A6-D7AF19551004}">
  <ds:schemaRefs>
    <ds:schemaRef ds:uri="ESRI.ArcGIS.Mapping.OfficeIntegration.PowerPointInfo"/>
  </ds:schemaRefs>
</ds:datastoreItem>
</file>

<file path=customXml/itemProps7.xml><?xml version="1.0" encoding="utf-8"?>
<ds:datastoreItem xmlns:ds="http://schemas.openxmlformats.org/officeDocument/2006/customXml" ds:itemID="{32A8086D-64F9-4C8C-8A57-6E59E4304980}">
  <ds:schemaRefs>
    <ds:schemaRef ds:uri="ESRI.ArcGIS.Mapping.OfficeIntegration.PowerPointInfo"/>
  </ds:schemaRefs>
</ds:datastoreItem>
</file>

<file path=customXml/itemProps8.xml><?xml version="1.0" encoding="utf-8"?>
<ds:datastoreItem xmlns:ds="http://schemas.openxmlformats.org/officeDocument/2006/customXml" ds:itemID="{5EE4F968-BB58-4D0D-A992-27B0B68FDFA1}">
  <ds:schemaRefs>
    <ds:schemaRef ds:uri="ESRI.ArcGIS.Mapping.OfficeIntegration.PowerPointInfo"/>
  </ds:schemaRefs>
</ds:datastoreItem>
</file>

<file path=customXml/itemProps9.xml><?xml version="1.0" encoding="utf-8"?>
<ds:datastoreItem xmlns:ds="http://schemas.openxmlformats.org/officeDocument/2006/customXml" ds:itemID="{E7B64A89-9A92-4457-B984-19B578D52CC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14293</TotalTime>
  <Words>1854</Words>
  <Application>Microsoft Office PowerPoint</Application>
  <PresentationFormat>On-screen Show (16:9)</PresentationFormat>
  <Paragraphs>273</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 Math</vt:lpstr>
      <vt:lpstr>Symbol</vt:lpstr>
      <vt:lpstr>Tahoma</vt:lpstr>
      <vt:lpstr>Times New Roman</vt:lpstr>
      <vt:lpstr>Wingdings</vt:lpstr>
      <vt:lpstr>Office Theme</vt:lpstr>
      <vt:lpstr>The DWSRF Looks Forward</vt:lpstr>
      <vt:lpstr>PowerPoint Presentation</vt:lpstr>
      <vt:lpstr>Agency Priority Goal</vt:lpstr>
      <vt:lpstr>PowerPoint Presentation</vt:lpstr>
      <vt:lpstr>Smaller systems can face unique challenges</vt:lpstr>
      <vt:lpstr>Community Water Systems with Health-Based Violations for FY17</vt:lpstr>
      <vt:lpstr>PowerPoint Presentation</vt:lpstr>
      <vt:lpstr>PWSS and Finance Programs Work Hand-in-Hand to Ensure Public Health Protection and SDWA Compliance</vt:lpstr>
      <vt:lpstr>Program Collaboration to Achieve Success</vt:lpstr>
      <vt:lpstr>Water System Partnership Resources</vt:lpstr>
      <vt:lpstr>Water Systems Partnerships</vt:lpstr>
      <vt:lpstr>Interactive Case Study Map</vt:lpstr>
      <vt:lpstr>State Programs Supporting Partnerships</vt:lpstr>
      <vt:lpstr>In-Dept Case Study: Lower Rio Grande</vt:lpstr>
      <vt:lpstr>In-Dept Case Study: Lower Rio Grande</vt:lpstr>
      <vt:lpstr>Keeping the Revolving Funds Revolving</vt:lpstr>
      <vt:lpstr>Disbursements Ratio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LMD</dc:creator>
  <cp:lastModifiedBy>user1</cp:lastModifiedBy>
  <cp:revision>479</cp:revision>
  <cp:lastPrinted>2018-03-01T19:44:38Z</cp:lastPrinted>
  <dcterms:created xsi:type="dcterms:W3CDTF">2017-03-28T19:12:17Z</dcterms:created>
  <dcterms:modified xsi:type="dcterms:W3CDTF">2018-03-26T14:37:00Z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0x010100FCC5C1623382DD4AB4BDDE8A9DA54E1C</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ies>
</file>