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227" r:id="rId4"/>
  </p:sldMasterIdLst>
  <p:notesMasterIdLst>
    <p:notesMasterId r:id="rId14"/>
  </p:notesMasterIdLst>
  <p:handoutMasterIdLst>
    <p:handoutMasterId r:id="rId15"/>
  </p:handoutMasterIdLst>
  <p:sldIdLst>
    <p:sldId id="1501" r:id="rId5"/>
    <p:sldId id="4261" r:id="rId6"/>
    <p:sldId id="4255" r:id="rId7"/>
    <p:sldId id="4263" r:id="rId8"/>
    <p:sldId id="4318" r:id="rId9"/>
    <p:sldId id="4319" r:id="rId10"/>
    <p:sldId id="4321" r:id="rId11"/>
    <p:sldId id="4260" r:id="rId12"/>
    <p:sldId id="4323" r:id="rId13"/>
  </p:sldIdLst>
  <p:sldSz cx="12192000" cy="6858000"/>
  <p:notesSz cx="6858000" cy="9144000"/>
  <p:custDataLst>
    <p:tags r:id="rId1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11"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683C6"/>
    <a:srgbClr val="8EA9DB"/>
    <a:srgbClr val="808080"/>
    <a:srgbClr val="FB6905"/>
    <a:srgbClr val="70AD47"/>
    <a:srgbClr val="262626"/>
    <a:srgbClr val="6575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91CE16-F49D-8DE7-715F-C67A505A168E}" v="230" dt="2024-11-14T20:02:01.9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477" autoAdjust="0"/>
  </p:normalViewPr>
  <p:slideViewPr>
    <p:cSldViewPr snapToGrid="0">
      <p:cViewPr varScale="1">
        <p:scale>
          <a:sx n="100" d="100"/>
          <a:sy n="100" d="100"/>
        </p:scale>
        <p:origin x="954"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tags" Target="tags/tag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handoutMaster" Target="handoutMasters/handoutMaster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 Id="rId22" Type="http://schemas.microsoft.com/office/2015/10/relationships/revisionInfo" Target="revisionInfo.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32BED9-3C2F-4ADB-8DB8-AD16ED749E7F}" type="doc">
      <dgm:prSet loTypeId="urn:microsoft.com/office/officeart/2016/7/layout/VerticalSolidActionList" loCatId="List" qsTypeId="urn:microsoft.com/office/officeart/2005/8/quickstyle/simple1" qsCatId="simple" csTypeId="urn:microsoft.com/office/officeart/2005/8/colors/colorful2" csCatId="colorful" phldr="1"/>
      <dgm:spPr/>
      <dgm:t>
        <a:bodyPr/>
        <a:lstStyle/>
        <a:p>
          <a:endParaRPr lang="en-US"/>
        </a:p>
      </dgm:t>
    </dgm:pt>
    <dgm:pt modelId="{5410FDF9-14B1-4420-A718-9A7978C036B5}">
      <dgm:prSet custT="1"/>
      <dgm:spPr/>
      <dgm:t>
        <a:bodyPr/>
        <a:lstStyle/>
        <a:p>
          <a:r>
            <a:rPr lang="en-US" sz="1800" b="1" i="0">
              <a:latin typeface="Calibri" panose="020F0502020204030204" pitchFamily="34" charset="0"/>
              <a:ea typeface="Calibri" panose="020F0502020204030204" pitchFamily="34" charset="0"/>
              <a:cs typeface="Calibri" panose="020F0502020204030204" pitchFamily="34" charset="0"/>
            </a:rPr>
            <a:t>Appropriations Acts</a:t>
          </a:r>
          <a:endParaRPr lang="en-US" sz="1800" b="1">
            <a:latin typeface="Calibri" panose="020F0502020204030204" pitchFamily="34" charset="0"/>
            <a:ea typeface="Calibri" panose="020F0502020204030204" pitchFamily="34" charset="0"/>
            <a:cs typeface="Calibri" panose="020F0502020204030204" pitchFamily="34" charset="0"/>
          </a:endParaRPr>
        </a:p>
      </dgm:t>
    </dgm:pt>
    <dgm:pt modelId="{68E2463A-6F39-4B88-B935-C298694C7231}" type="parTrans" cxnId="{09F90B2C-902D-44F5-AE78-4669459C2253}">
      <dgm:prSet/>
      <dgm:spPr/>
      <dgm:t>
        <a:bodyPr/>
        <a:lstStyle/>
        <a:p>
          <a:endParaRPr lang="en-US"/>
        </a:p>
      </dgm:t>
    </dgm:pt>
    <dgm:pt modelId="{BF7DD067-8C3F-46A9-BC5A-962A953EC4C7}" type="sibTrans" cxnId="{09F90B2C-902D-44F5-AE78-4669459C2253}">
      <dgm:prSet/>
      <dgm:spPr/>
      <dgm:t>
        <a:bodyPr/>
        <a:lstStyle/>
        <a:p>
          <a:endParaRPr lang="en-US"/>
        </a:p>
      </dgm:t>
    </dgm:pt>
    <dgm:pt modelId="{E7072016-1F5E-4743-8C35-5ECC8B37C3AE}">
      <dgm:prSet custT="1"/>
      <dgm:spPr/>
      <dgm:t>
        <a:bodyPr/>
        <a:lstStyle/>
        <a:p>
          <a:r>
            <a:rPr lang="en-US" sz="1800" b="0" i="0">
              <a:latin typeface="Calibri" panose="020F0502020204030204" pitchFamily="34" charset="0"/>
              <a:ea typeface="Calibri" panose="020F0502020204030204" pitchFamily="34" charset="0"/>
              <a:cs typeface="Calibri" panose="020F0502020204030204" pitchFamily="34" charset="0"/>
            </a:rPr>
            <a:t>Congress identifies specific projects &amp; recipients, authorizes EPA to award direct grants</a:t>
          </a:r>
          <a:endParaRPr lang="en-US" sz="1800">
            <a:latin typeface="Calibri" panose="020F0502020204030204" pitchFamily="34" charset="0"/>
            <a:ea typeface="Calibri" panose="020F0502020204030204" pitchFamily="34" charset="0"/>
            <a:cs typeface="Calibri" panose="020F0502020204030204" pitchFamily="34" charset="0"/>
          </a:endParaRPr>
        </a:p>
      </dgm:t>
    </dgm:pt>
    <dgm:pt modelId="{6AAD38D0-46FA-4453-A85B-619E44C98AC7}" type="parTrans" cxnId="{F91DDD77-57EC-4E2F-BDE0-E04E0A3D8282}">
      <dgm:prSet/>
      <dgm:spPr/>
      <dgm:t>
        <a:bodyPr/>
        <a:lstStyle/>
        <a:p>
          <a:endParaRPr lang="en-US"/>
        </a:p>
      </dgm:t>
    </dgm:pt>
    <dgm:pt modelId="{DE2F1EA5-95DB-4C91-8AF6-86C5DB0E292C}" type="sibTrans" cxnId="{F91DDD77-57EC-4E2F-BDE0-E04E0A3D8282}">
      <dgm:prSet/>
      <dgm:spPr/>
      <dgm:t>
        <a:bodyPr/>
        <a:lstStyle/>
        <a:p>
          <a:endParaRPr lang="en-US"/>
        </a:p>
      </dgm:t>
    </dgm:pt>
    <dgm:pt modelId="{1BFC1F6E-FFF0-42AA-8881-93DEB767E851}">
      <dgm:prSet custT="1"/>
      <dgm:spPr/>
      <dgm:t>
        <a:bodyPr/>
        <a:lstStyle/>
        <a:p>
          <a:r>
            <a:rPr lang="en-US" sz="1800" b="1" i="0">
              <a:latin typeface="Calibri" panose="020F0502020204030204" pitchFamily="34" charset="0"/>
              <a:ea typeface="Calibri" panose="020F0502020204030204" pitchFamily="34" charset="0"/>
              <a:cs typeface="Calibri" panose="020F0502020204030204" pitchFamily="34" charset="0"/>
            </a:rPr>
            <a:t>Implementation Guidance &amp; Outreach</a:t>
          </a:r>
          <a:endParaRPr lang="en-US" sz="1800" b="1">
            <a:latin typeface="Calibri" panose="020F0502020204030204" pitchFamily="34" charset="0"/>
            <a:ea typeface="Calibri" panose="020F0502020204030204" pitchFamily="34" charset="0"/>
            <a:cs typeface="Calibri" panose="020F0502020204030204" pitchFamily="34" charset="0"/>
          </a:endParaRPr>
        </a:p>
      </dgm:t>
    </dgm:pt>
    <dgm:pt modelId="{AC629671-FE99-4DE2-BC39-6E410F051207}" type="parTrans" cxnId="{0A27A70A-A336-4322-AF08-45E8ADBCEA3B}">
      <dgm:prSet/>
      <dgm:spPr/>
      <dgm:t>
        <a:bodyPr/>
        <a:lstStyle/>
        <a:p>
          <a:endParaRPr lang="en-US"/>
        </a:p>
      </dgm:t>
    </dgm:pt>
    <dgm:pt modelId="{DC5FBC7F-BCD1-497E-866A-F9F9CA78B822}" type="sibTrans" cxnId="{0A27A70A-A336-4322-AF08-45E8ADBCEA3B}">
      <dgm:prSet/>
      <dgm:spPr/>
      <dgm:t>
        <a:bodyPr/>
        <a:lstStyle/>
        <a:p>
          <a:endParaRPr lang="en-US"/>
        </a:p>
      </dgm:t>
    </dgm:pt>
    <dgm:pt modelId="{53FE5B48-F08D-4CAA-98BE-0BE3E0A46B82}">
      <dgm:prSet custT="1"/>
      <dgm:spPr/>
      <dgm:t>
        <a:bodyPr/>
        <a:lstStyle/>
        <a:p>
          <a:r>
            <a:rPr lang="en-US" sz="1800" b="0" i="0">
              <a:latin typeface="Calibri" panose="020F0502020204030204" pitchFamily="34" charset="0"/>
              <a:ea typeface="Calibri" panose="020F0502020204030204" pitchFamily="34" charset="0"/>
              <a:cs typeface="Calibri" panose="020F0502020204030204" pitchFamily="34" charset="0"/>
            </a:rPr>
            <a:t>EPA issues Community Grants Program Implementation Guidance and initiates recipient outreach: notify recipients of fund availability, application instructions &amp; applicable requirements. Individual project information: status, funding sources and more. </a:t>
          </a:r>
          <a:endParaRPr lang="en-US" sz="1800">
            <a:latin typeface="Calibri" panose="020F0502020204030204" pitchFamily="34" charset="0"/>
            <a:ea typeface="Calibri" panose="020F0502020204030204" pitchFamily="34" charset="0"/>
            <a:cs typeface="Calibri" panose="020F0502020204030204" pitchFamily="34" charset="0"/>
          </a:endParaRPr>
        </a:p>
      </dgm:t>
    </dgm:pt>
    <dgm:pt modelId="{38917202-A3C3-490A-BC3E-51D19FA2852A}" type="parTrans" cxnId="{8DB39E72-9766-43D4-98BA-EC72C903F687}">
      <dgm:prSet/>
      <dgm:spPr/>
      <dgm:t>
        <a:bodyPr/>
        <a:lstStyle/>
        <a:p>
          <a:endParaRPr lang="en-US"/>
        </a:p>
      </dgm:t>
    </dgm:pt>
    <dgm:pt modelId="{F407055F-889E-4AFF-AAE9-FFFD9E228616}" type="sibTrans" cxnId="{8DB39E72-9766-43D4-98BA-EC72C903F687}">
      <dgm:prSet/>
      <dgm:spPr/>
      <dgm:t>
        <a:bodyPr/>
        <a:lstStyle/>
        <a:p>
          <a:endParaRPr lang="en-US"/>
        </a:p>
      </dgm:t>
    </dgm:pt>
    <dgm:pt modelId="{E60179EF-BF55-4A8F-A0A9-82D5979D7B15}">
      <dgm:prSet custT="1"/>
      <dgm:spPr/>
      <dgm:t>
        <a:bodyPr/>
        <a:lstStyle/>
        <a:p>
          <a:r>
            <a:rPr lang="en-US" sz="1800" b="1" i="0">
              <a:latin typeface="Calibri" panose="020F0502020204030204" pitchFamily="34" charset="0"/>
              <a:ea typeface="Calibri" panose="020F0502020204030204" pitchFamily="34" charset="0"/>
              <a:cs typeface="Calibri" panose="020F0502020204030204" pitchFamily="34" charset="0"/>
            </a:rPr>
            <a:t>Requirements</a:t>
          </a:r>
          <a:endParaRPr lang="en-US" sz="1800" b="1">
            <a:latin typeface="Calibri" panose="020F0502020204030204" pitchFamily="34" charset="0"/>
            <a:ea typeface="Calibri" panose="020F0502020204030204" pitchFamily="34" charset="0"/>
            <a:cs typeface="Calibri" panose="020F0502020204030204" pitchFamily="34" charset="0"/>
          </a:endParaRPr>
        </a:p>
      </dgm:t>
    </dgm:pt>
    <dgm:pt modelId="{C5822401-99FC-42A9-A463-FEF655B3A645}" type="parTrans" cxnId="{9F065B47-AE42-481C-9807-73AAAE4229E7}">
      <dgm:prSet/>
      <dgm:spPr/>
      <dgm:t>
        <a:bodyPr/>
        <a:lstStyle/>
        <a:p>
          <a:endParaRPr lang="en-US"/>
        </a:p>
      </dgm:t>
    </dgm:pt>
    <dgm:pt modelId="{E17D430F-9B11-4502-BBA1-92D96B0CCE3B}" type="sibTrans" cxnId="{9F065B47-AE42-481C-9807-73AAAE4229E7}">
      <dgm:prSet/>
      <dgm:spPr/>
      <dgm:t>
        <a:bodyPr/>
        <a:lstStyle/>
        <a:p>
          <a:endParaRPr lang="en-US"/>
        </a:p>
      </dgm:t>
    </dgm:pt>
    <dgm:pt modelId="{04D7BE75-F289-43AD-BE70-51E2A221F840}">
      <dgm:prSet custT="1"/>
      <dgm:spPr/>
      <dgm:t>
        <a:bodyPr/>
        <a:lstStyle/>
        <a:p>
          <a:r>
            <a:rPr lang="en-US" sz="1800" b="0" i="0" dirty="0">
              <a:latin typeface="Calibri" panose="020F0502020204030204" pitchFamily="34" charset="0"/>
              <a:ea typeface="Calibri" panose="020F0502020204030204" pitchFamily="34" charset="0"/>
              <a:cs typeface="Calibri" panose="020F0502020204030204" pitchFamily="34" charset="0"/>
            </a:rPr>
            <a:t>NEPA, BABA, AIS, Cost Share, Procurement, Davis Bacon, EPA grant recipient training, and more.</a:t>
          </a:r>
          <a:endParaRPr lang="en-US" sz="1800" dirty="0">
            <a:latin typeface="Calibri" panose="020F0502020204030204" pitchFamily="34" charset="0"/>
            <a:ea typeface="Calibri" panose="020F0502020204030204" pitchFamily="34" charset="0"/>
            <a:cs typeface="Calibri" panose="020F0502020204030204" pitchFamily="34" charset="0"/>
          </a:endParaRPr>
        </a:p>
      </dgm:t>
    </dgm:pt>
    <dgm:pt modelId="{C2214FD1-6690-40E7-B0D9-67BB73E1C6FF}" type="parTrans" cxnId="{4E54E8C1-E250-43DF-AFF0-7D3E47BD1566}">
      <dgm:prSet/>
      <dgm:spPr/>
      <dgm:t>
        <a:bodyPr/>
        <a:lstStyle/>
        <a:p>
          <a:endParaRPr lang="en-US"/>
        </a:p>
      </dgm:t>
    </dgm:pt>
    <dgm:pt modelId="{3C41ADFD-8C7E-4554-A782-7E20CEAF2B4F}" type="sibTrans" cxnId="{4E54E8C1-E250-43DF-AFF0-7D3E47BD1566}">
      <dgm:prSet/>
      <dgm:spPr/>
      <dgm:t>
        <a:bodyPr/>
        <a:lstStyle/>
        <a:p>
          <a:endParaRPr lang="en-US"/>
        </a:p>
      </dgm:t>
    </dgm:pt>
    <dgm:pt modelId="{4D8D7095-1841-4482-A43E-B6B27AD75282}">
      <dgm:prSet custT="1"/>
      <dgm:spPr/>
      <dgm:t>
        <a:bodyPr/>
        <a:lstStyle/>
        <a:p>
          <a:r>
            <a:rPr lang="en-US" sz="1800" b="1" i="0">
              <a:latin typeface="Calibri" panose="020F0502020204030204" pitchFamily="34" charset="0"/>
              <a:ea typeface="Calibri" panose="020F0502020204030204" pitchFamily="34" charset="0"/>
              <a:cs typeface="Calibri" panose="020F0502020204030204" pitchFamily="34" charset="0"/>
            </a:rPr>
            <a:t>Grant Applications</a:t>
          </a:r>
          <a:endParaRPr lang="en-US" sz="1800" b="1">
            <a:latin typeface="Calibri" panose="020F0502020204030204" pitchFamily="34" charset="0"/>
            <a:ea typeface="Calibri" panose="020F0502020204030204" pitchFamily="34" charset="0"/>
            <a:cs typeface="Calibri" panose="020F0502020204030204" pitchFamily="34" charset="0"/>
          </a:endParaRPr>
        </a:p>
      </dgm:t>
    </dgm:pt>
    <dgm:pt modelId="{57D799B6-83E3-4C0C-8ACF-DCD6C7012692}" type="parTrans" cxnId="{5D8C6D33-63B5-4DD7-AFC3-5A4A87FD6177}">
      <dgm:prSet/>
      <dgm:spPr/>
      <dgm:t>
        <a:bodyPr/>
        <a:lstStyle/>
        <a:p>
          <a:endParaRPr lang="en-US"/>
        </a:p>
      </dgm:t>
    </dgm:pt>
    <dgm:pt modelId="{BD5ADEE0-2490-4614-AB5C-524239A20D94}" type="sibTrans" cxnId="{5D8C6D33-63B5-4DD7-AFC3-5A4A87FD6177}">
      <dgm:prSet/>
      <dgm:spPr/>
      <dgm:t>
        <a:bodyPr/>
        <a:lstStyle/>
        <a:p>
          <a:endParaRPr lang="en-US"/>
        </a:p>
      </dgm:t>
    </dgm:pt>
    <dgm:pt modelId="{E8E608C5-7F4E-4461-9556-1242FF0A7535}">
      <dgm:prSet custT="1"/>
      <dgm:spPr/>
      <dgm:t>
        <a:bodyPr/>
        <a:lstStyle/>
        <a:p>
          <a:r>
            <a:rPr lang="en-US" sz="1800" b="0" i="0">
              <a:latin typeface="Calibri" panose="020F0502020204030204" pitchFamily="34" charset="0"/>
              <a:ea typeface="Calibri" panose="020F0502020204030204" pitchFamily="34" charset="0"/>
              <a:cs typeface="Calibri" panose="020F0502020204030204" pitchFamily="34" charset="0"/>
            </a:rPr>
            <a:t>Recipients must apply for grant awards under the Community Grants Program: workplan, budget, SAM.gov, Grants.gov</a:t>
          </a:r>
          <a:endParaRPr lang="en-US" sz="1800">
            <a:latin typeface="Calibri" panose="020F0502020204030204" pitchFamily="34" charset="0"/>
            <a:ea typeface="Calibri" panose="020F0502020204030204" pitchFamily="34" charset="0"/>
            <a:cs typeface="Calibri" panose="020F0502020204030204" pitchFamily="34" charset="0"/>
          </a:endParaRPr>
        </a:p>
      </dgm:t>
    </dgm:pt>
    <dgm:pt modelId="{3B64E5AC-A6E4-4DB9-AB14-3EBDF3D962A0}" type="parTrans" cxnId="{D81CF770-A14F-476B-BFC0-B34B2BE52748}">
      <dgm:prSet/>
      <dgm:spPr/>
      <dgm:t>
        <a:bodyPr/>
        <a:lstStyle/>
        <a:p>
          <a:endParaRPr lang="en-US"/>
        </a:p>
      </dgm:t>
    </dgm:pt>
    <dgm:pt modelId="{E472FB4C-F631-47FC-98C3-470939A0DCDB}" type="sibTrans" cxnId="{D81CF770-A14F-476B-BFC0-B34B2BE52748}">
      <dgm:prSet/>
      <dgm:spPr/>
      <dgm:t>
        <a:bodyPr/>
        <a:lstStyle/>
        <a:p>
          <a:endParaRPr lang="en-US"/>
        </a:p>
      </dgm:t>
    </dgm:pt>
    <dgm:pt modelId="{58C73E16-AF20-4A18-A8BC-1279389CA8DC}">
      <dgm:prSet custT="1"/>
      <dgm:spPr/>
      <dgm:t>
        <a:bodyPr/>
        <a:lstStyle/>
        <a:p>
          <a:r>
            <a:rPr lang="en-US" sz="1800" b="1" i="0">
              <a:latin typeface="Calibri" panose="020F0502020204030204" pitchFamily="34" charset="0"/>
              <a:ea typeface="Calibri" panose="020F0502020204030204" pitchFamily="34" charset="0"/>
              <a:cs typeface="Calibri" panose="020F0502020204030204" pitchFamily="34" charset="0"/>
            </a:rPr>
            <a:t>Grant Awards</a:t>
          </a:r>
          <a:endParaRPr lang="en-US" sz="1800" b="1">
            <a:latin typeface="Calibri" panose="020F0502020204030204" pitchFamily="34" charset="0"/>
            <a:ea typeface="Calibri" panose="020F0502020204030204" pitchFamily="34" charset="0"/>
            <a:cs typeface="Calibri" panose="020F0502020204030204" pitchFamily="34" charset="0"/>
          </a:endParaRPr>
        </a:p>
      </dgm:t>
    </dgm:pt>
    <dgm:pt modelId="{4F03BF79-DE8A-43B3-8137-DA1761246F37}" type="parTrans" cxnId="{75909696-DEA4-4115-9854-9305CB35BCD4}">
      <dgm:prSet/>
      <dgm:spPr/>
      <dgm:t>
        <a:bodyPr/>
        <a:lstStyle/>
        <a:p>
          <a:endParaRPr lang="en-US"/>
        </a:p>
      </dgm:t>
    </dgm:pt>
    <dgm:pt modelId="{123F2E03-3F26-4A87-95BA-8B4F796F65FD}" type="sibTrans" cxnId="{75909696-DEA4-4115-9854-9305CB35BCD4}">
      <dgm:prSet/>
      <dgm:spPr/>
      <dgm:t>
        <a:bodyPr/>
        <a:lstStyle/>
        <a:p>
          <a:endParaRPr lang="en-US"/>
        </a:p>
      </dgm:t>
    </dgm:pt>
    <dgm:pt modelId="{36DF8521-78A1-4B46-AEF6-2CA6736FFD32}">
      <dgm:prSet custT="1"/>
      <dgm:spPr/>
      <dgm:t>
        <a:bodyPr/>
        <a:lstStyle/>
        <a:p>
          <a:r>
            <a:rPr lang="en-US" sz="1800" b="0" i="0">
              <a:latin typeface="Calibri" panose="020F0502020204030204" pitchFamily="34" charset="0"/>
              <a:ea typeface="Calibri" panose="020F0502020204030204" pitchFamily="34" charset="0"/>
              <a:cs typeface="Calibri" panose="020F0502020204030204" pitchFamily="34" charset="0"/>
            </a:rPr>
            <a:t>Project Implementation, federal grant requirements, payment requests</a:t>
          </a:r>
          <a:endParaRPr lang="en-US" sz="1800">
            <a:latin typeface="Calibri" panose="020F0502020204030204" pitchFamily="34" charset="0"/>
            <a:ea typeface="Calibri" panose="020F0502020204030204" pitchFamily="34" charset="0"/>
            <a:cs typeface="Calibri" panose="020F0502020204030204" pitchFamily="34" charset="0"/>
          </a:endParaRPr>
        </a:p>
      </dgm:t>
    </dgm:pt>
    <dgm:pt modelId="{BCEE18BE-6F60-4E6F-A3C7-D58EC1B5260A}" type="parTrans" cxnId="{6AF8A143-8AEB-41A3-8D20-C9D02894C16C}">
      <dgm:prSet/>
      <dgm:spPr/>
      <dgm:t>
        <a:bodyPr/>
        <a:lstStyle/>
        <a:p>
          <a:endParaRPr lang="en-US"/>
        </a:p>
      </dgm:t>
    </dgm:pt>
    <dgm:pt modelId="{5BF3FDD2-625D-4BB1-A411-CBB5EDC90824}" type="sibTrans" cxnId="{6AF8A143-8AEB-41A3-8D20-C9D02894C16C}">
      <dgm:prSet/>
      <dgm:spPr/>
      <dgm:t>
        <a:bodyPr/>
        <a:lstStyle/>
        <a:p>
          <a:endParaRPr lang="en-US"/>
        </a:p>
      </dgm:t>
    </dgm:pt>
    <dgm:pt modelId="{E28FA9A4-359B-4E44-8135-88F3508AAFD0}" type="pres">
      <dgm:prSet presAssocID="{0132BED9-3C2F-4ADB-8DB8-AD16ED749E7F}" presName="Name0" presStyleCnt="0">
        <dgm:presLayoutVars>
          <dgm:dir/>
          <dgm:animLvl val="lvl"/>
          <dgm:resizeHandles val="exact"/>
        </dgm:presLayoutVars>
      </dgm:prSet>
      <dgm:spPr/>
    </dgm:pt>
    <dgm:pt modelId="{641CB457-8F12-4B19-B5B2-69B7967DD226}" type="pres">
      <dgm:prSet presAssocID="{5410FDF9-14B1-4420-A718-9A7978C036B5}" presName="linNode" presStyleCnt="0"/>
      <dgm:spPr/>
    </dgm:pt>
    <dgm:pt modelId="{84133F00-B545-4AED-B1A0-129B531DDC6B}" type="pres">
      <dgm:prSet presAssocID="{5410FDF9-14B1-4420-A718-9A7978C036B5}" presName="parentText" presStyleLbl="alignNode1" presStyleIdx="0" presStyleCnt="5">
        <dgm:presLayoutVars>
          <dgm:chMax val="1"/>
          <dgm:bulletEnabled/>
        </dgm:presLayoutVars>
      </dgm:prSet>
      <dgm:spPr/>
    </dgm:pt>
    <dgm:pt modelId="{71117AEC-A893-414F-B7CD-5BEE7BFEAE16}" type="pres">
      <dgm:prSet presAssocID="{5410FDF9-14B1-4420-A718-9A7978C036B5}" presName="descendantText" presStyleLbl="alignAccFollowNode1" presStyleIdx="0" presStyleCnt="5">
        <dgm:presLayoutVars>
          <dgm:bulletEnabled/>
        </dgm:presLayoutVars>
      </dgm:prSet>
      <dgm:spPr/>
    </dgm:pt>
    <dgm:pt modelId="{2EF474F1-25D9-400C-A061-6777BFAA087C}" type="pres">
      <dgm:prSet presAssocID="{BF7DD067-8C3F-46A9-BC5A-962A953EC4C7}" presName="sp" presStyleCnt="0"/>
      <dgm:spPr/>
    </dgm:pt>
    <dgm:pt modelId="{E4C862F7-93A1-4EA7-9D17-426351CDA683}" type="pres">
      <dgm:prSet presAssocID="{1BFC1F6E-FFF0-42AA-8881-93DEB767E851}" presName="linNode" presStyleCnt="0"/>
      <dgm:spPr/>
    </dgm:pt>
    <dgm:pt modelId="{2A5FB216-30C7-4CE3-AFD3-8E730A31118B}" type="pres">
      <dgm:prSet presAssocID="{1BFC1F6E-FFF0-42AA-8881-93DEB767E851}" presName="parentText" presStyleLbl="alignNode1" presStyleIdx="1" presStyleCnt="5">
        <dgm:presLayoutVars>
          <dgm:chMax val="1"/>
          <dgm:bulletEnabled/>
        </dgm:presLayoutVars>
      </dgm:prSet>
      <dgm:spPr/>
    </dgm:pt>
    <dgm:pt modelId="{1A9ECF70-7297-4C47-AEF1-C285C0C31174}" type="pres">
      <dgm:prSet presAssocID="{1BFC1F6E-FFF0-42AA-8881-93DEB767E851}" presName="descendantText" presStyleLbl="alignAccFollowNode1" presStyleIdx="1" presStyleCnt="5">
        <dgm:presLayoutVars>
          <dgm:bulletEnabled/>
        </dgm:presLayoutVars>
      </dgm:prSet>
      <dgm:spPr/>
    </dgm:pt>
    <dgm:pt modelId="{B65163FB-6123-4784-8B1D-265FFE35C998}" type="pres">
      <dgm:prSet presAssocID="{DC5FBC7F-BCD1-497E-866A-F9F9CA78B822}" presName="sp" presStyleCnt="0"/>
      <dgm:spPr/>
    </dgm:pt>
    <dgm:pt modelId="{4800059B-687B-419B-9C14-9AB80EFD7552}" type="pres">
      <dgm:prSet presAssocID="{E60179EF-BF55-4A8F-A0A9-82D5979D7B15}" presName="linNode" presStyleCnt="0"/>
      <dgm:spPr/>
    </dgm:pt>
    <dgm:pt modelId="{7C3130F3-BE69-49A0-A779-9F42AF103179}" type="pres">
      <dgm:prSet presAssocID="{E60179EF-BF55-4A8F-A0A9-82D5979D7B15}" presName="parentText" presStyleLbl="alignNode1" presStyleIdx="2" presStyleCnt="5">
        <dgm:presLayoutVars>
          <dgm:chMax val="1"/>
          <dgm:bulletEnabled/>
        </dgm:presLayoutVars>
      </dgm:prSet>
      <dgm:spPr/>
    </dgm:pt>
    <dgm:pt modelId="{E448902C-12B4-49EF-B189-A211C47BE7AC}" type="pres">
      <dgm:prSet presAssocID="{E60179EF-BF55-4A8F-A0A9-82D5979D7B15}" presName="descendantText" presStyleLbl="alignAccFollowNode1" presStyleIdx="2" presStyleCnt="5" custLinFactNeighborX="0" custLinFactNeighborY="1101">
        <dgm:presLayoutVars>
          <dgm:bulletEnabled/>
        </dgm:presLayoutVars>
      </dgm:prSet>
      <dgm:spPr/>
    </dgm:pt>
    <dgm:pt modelId="{FEBC555D-04E2-4952-BE7A-6CB3357C5782}" type="pres">
      <dgm:prSet presAssocID="{E17D430F-9B11-4502-BBA1-92D96B0CCE3B}" presName="sp" presStyleCnt="0"/>
      <dgm:spPr/>
    </dgm:pt>
    <dgm:pt modelId="{4E4B3DAB-BA7C-4640-B398-82805D011A9D}" type="pres">
      <dgm:prSet presAssocID="{4D8D7095-1841-4482-A43E-B6B27AD75282}" presName="linNode" presStyleCnt="0"/>
      <dgm:spPr/>
    </dgm:pt>
    <dgm:pt modelId="{AB9043A1-0AA3-4300-8ADF-5ABFEC8CA2A2}" type="pres">
      <dgm:prSet presAssocID="{4D8D7095-1841-4482-A43E-B6B27AD75282}" presName="parentText" presStyleLbl="alignNode1" presStyleIdx="3" presStyleCnt="5">
        <dgm:presLayoutVars>
          <dgm:chMax val="1"/>
          <dgm:bulletEnabled/>
        </dgm:presLayoutVars>
      </dgm:prSet>
      <dgm:spPr/>
    </dgm:pt>
    <dgm:pt modelId="{7DC39ABB-1C7C-4FEF-A7AD-591BBC46669D}" type="pres">
      <dgm:prSet presAssocID="{4D8D7095-1841-4482-A43E-B6B27AD75282}" presName="descendantText" presStyleLbl="alignAccFollowNode1" presStyleIdx="3" presStyleCnt="5">
        <dgm:presLayoutVars>
          <dgm:bulletEnabled/>
        </dgm:presLayoutVars>
      </dgm:prSet>
      <dgm:spPr/>
    </dgm:pt>
    <dgm:pt modelId="{110E1D38-E94F-4103-9686-62672F14B22B}" type="pres">
      <dgm:prSet presAssocID="{BD5ADEE0-2490-4614-AB5C-524239A20D94}" presName="sp" presStyleCnt="0"/>
      <dgm:spPr/>
    </dgm:pt>
    <dgm:pt modelId="{60755C04-D80E-4A61-A306-6FAA82140A30}" type="pres">
      <dgm:prSet presAssocID="{58C73E16-AF20-4A18-A8BC-1279389CA8DC}" presName="linNode" presStyleCnt="0"/>
      <dgm:spPr/>
    </dgm:pt>
    <dgm:pt modelId="{E358319C-1C70-415F-BA50-AD8E17529D5F}" type="pres">
      <dgm:prSet presAssocID="{58C73E16-AF20-4A18-A8BC-1279389CA8DC}" presName="parentText" presStyleLbl="alignNode1" presStyleIdx="4" presStyleCnt="5">
        <dgm:presLayoutVars>
          <dgm:chMax val="1"/>
          <dgm:bulletEnabled/>
        </dgm:presLayoutVars>
      </dgm:prSet>
      <dgm:spPr/>
    </dgm:pt>
    <dgm:pt modelId="{7D5D4BFB-68BD-4B60-8E5A-44DCBCC06C51}" type="pres">
      <dgm:prSet presAssocID="{58C73E16-AF20-4A18-A8BC-1279389CA8DC}" presName="descendantText" presStyleLbl="alignAccFollowNode1" presStyleIdx="4" presStyleCnt="5">
        <dgm:presLayoutVars>
          <dgm:bulletEnabled/>
        </dgm:presLayoutVars>
      </dgm:prSet>
      <dgm:spPr/>
    </dgm:pt>
  </dgm:ptLst>
  <dgm:cxnLst>
    <dgm:cxn modelId="{0A27A70A-A336-4322-AF08-45E8ADBCEA3B}" srcId="{0132BED9-3C2F-4ADB-8DB8-AD16ED749E7F}" destId="{1BFC1F6E-FFF0-42AA-8881-93DEB767E851}" srcOrd="1" destOrd="0" parTransId="{AC629671-FE99-4DE2-BC39-6E410F051207}" sibTransId="{DC5FBC7F-BCD1-497E-866A-F9F9CA78B822}"/>
    <dgm:cxn modelId="{2015F40D-CE2B-479D-B694-727AEE4AE820}" type="presOf" srcId="{4D8D7095-1841-4482-A43E-B6B27AD75282}" destId="{AB9043A1-0AA3-4300-8ADF-5ABFEC8CA2A2}" srcOrd="0" destOrd="0" presId="urn:microsoft.com/office/officeart/2016/7/layout/VerticalSolidActionList"/>
    <dgm:cxn modelId="{09F90B2C-902D-44F5-AE78-4669459C2253}" srcId="{0132BED9-3C2F-4ADB-8DB8-AD16ED749E7F}" destId="{5410FDF9-14B1-4420-A718-9A7978C036B5}" srcOrd="0" destOrd="0" parTransId="{68E2463A-6F39-4B88-B935-C298694C7231}" sibTransId="{BF7DD067-8C3F-46A9-BC5A-962A953EC4C7}"/>
    <dgm:cxn modelId="{5D8C6D33-63B5-4DD7-AFC3-5A4A87FD6177}" srcId="{0132BED9-3C2F-4ADB-8DB8-AD16ED749E7F}" destId="{4D8D7095-1841-4482-A43E-B6B27AD75282}" srcOrd="3" destOrd="0" parTransId="{57D799B6-83E3-4C0C-8ACF-DCD6C7012692}" sibTransId="{BD5ADEE0-2490-4614-AB5C-524239A20D94}"/>
    <dgm:cxn modelId="{6AF8A143-8AEB-41A3-8D20-C9D02894C16C}" srcId="{58C73E16-AF20-4A18-A8BC-1279389CA8DC}" destId="{36DF8521-78A1-4B46-AEF6-2CA6736FFD32}" srcOrd="0" destOrd="0" parTransId="{BCEE18BE-6F60-4E6F-A3C7-D58EC1B5260A}" sibTransId="{5BF3FDD2-625D-4BB1-A411-CBB5EDC90824}"/>
    <dgm:cxn modelId="{9F065B47-AE42-481C-9807-73AAAE4229E7}" srcId="{0132BED9-3C2F-4ADB-8DB8-AD16ED749E7F}" destId="{E60179EF-BF55-4A8F-A0A9-82D5979D7B15}" srcOrd="2" destOrd="0" parTransId="{C5822401-99FC-42A9-A463-FEF655B3A645}" sibTransId="{E17D430F-9B11-4502-BBA1-92D96B0CCE3B}"/>
    <dgm:cxn modelId="{C8A0106B-36BA-4655-A5A0-911AB3D02AF8}" type="presOf" srcId="{0132BED9-3C2F-4ADB-8DB8-AD16ED749E7F}" destId="{E28FA9A4-359B-4E44-8135-88F3508AAFD0}" srcOrd="0" destOrd="0" presId="urn:microsoft.com/office/officeart/2016/7/layout/VerticalSolidActionList"/>
    <dgm:cxn modelId="{70DAF04D-5BC1-4C25-A2B0-F973E0CB98C1}" type="presOf" srcId="{E7072016-1F5E-4743-8C35-5ECC8B37C3AE}" destId="{71117AEC-A893-414F-B7CD-5BEE7BFEAE16}" srcOrd="0" destOrd="0" presId="urn:microsoft.com/office/officeart/2016/7/layout/VerticalSolidActionList"/>
    <dgm:cxn modelId="{D81CF770-A14F-476B-BFC0-B34B2BE52748}" srcId="{4D8D7095-1841-4482-A43E-B6B27AD75282}" destId="{E8E608C5-7F4E-4461-9556-1242FF0A7535}" srcOrd="0" destOrd="0" parTransId="{3B64E5AC-A6E4-4DB9-AB14-3EBDF3D962A0}" sibTransId="{E472FB4C-F631-47FC-98C3-470939A0DCDB}"/>
    <dgm:cxn modelId="{8DB39E72-9766-43D4-98BA-EC72C903F687}" srcId="{1BFC1F6E-FFF0-42AA-8881-93DEB767E851}" destId="{53FE5B48-F08D-4CAA-98BE-0BE3E0A46B82}" srcOrd="0" destOrd="0" parTransId="{38917202-A3C3-490A-BC3E-51D19FA2852A}" sibTransId="{F407055F-889E-4AFF-AAE9-FFFD9E228616}"/>
    <dgm:cxn modelId="{F91DDD77-57EC-4E2F-BDE0-E04E0A3D8282}" srcId="{5410FDF9-14B1-4420-A718-9A7978C036B5}" destId="{E7072016-1F5E-4743-8C35-5ECC8B37C3AE}" srcOrd="0" destOrd="0" parTransId="{6AAD38D0-46FA-4453-A85B-619E44C98AC7}" sibTransId="{DE2F1EA5-95DB-4C91-8AF6-86C5DB0E292C}"/>
    <dgm:cxn modelId="{1C64AF7B-A7FF-4FF9-ADCF-951F3B238A54}" type="presOf" srcId="{58C73E16-AF20-4A18-A8BC-1279389CA8DC}" destId="{E358319C-1C70-415F-BA50-AD8E17529D5F}" srcOrd="0" destOrd="0" presId="urn:microsoft.com/office/officeart/2016/7/layout/VerticalSolidActionList"/>
    <dgm:cxn modelId="{C45E5182-4CDD-4F31-9560-DCE4341B3946}" type="presOf" srcId="{1BFC1F6E-FFF0-42AA-8881-93DEB767E851}" destId="{2A5FB216-30C7-4CE3-AFD3-8E730A31118B}" srcOrd="0" destOrd="0" presId="urn:microsoft.com/office/officeart/2016/7/layout/VerticalSolidActionList"/>
    <dgm:cxn modelId="{75909696-DEA4-4115-9854-9305CB35BCD4}" srcId="{0132BED9-3C2F-4ADB-8DB8-AD16ED749E7F}" destId="{58C73E16-AF20-4A18-A8BC-1279389CA8DC}" srcOrd="4" destOrd="0" parTransId="{4F03BF79-DE8A-43B3-8137-DA1761246F37}" sibTransId="{123F2E03-3F26-4A87-95BA-8B4F796F65FD}"/>
    <dgm:cxn modelId="{84D963A4-BFBB-4C7A-8DAF-EDCC07BA27E1}" type="presOf" srcId="{5410FDF9-14B1-4420-A718-9A7978C036B5}" destId="{84133F00-B545-4AED-B1A0-129B531DDC6B}" srcOrd="0" destOrd="0" presId="urn:microsoft.com/office/officeart/2016/7/layout/VerticalSolidActionList"/>
    <dgm:cxn modelId="{D2BC5EA9-EDFF-4022-BBC4-FAFF342822C4}" type="presOf" srcId="{53FE5B48-F08D-4CAA-98BE-0BE3E0A46B82}" destId="{1A9ECF70-7297-4C47-AEF1-C285C0C31174}" srcOrd="0" destOrd="0" presId="urn:microsoft.com/office/officeart/2016/7/layout/VerticalSolidActionList"/>
    <dgm:cxn modelId="{578B4BAD-D728-482F-ACD5-CE2948083F54}" type="presOf" srcId="{04D7BE75-F289-43AD-BE70-51E2A221F840}" destId="{E448902C-12B4-49EF-B189-A211C47BE7AC}" srcOrd="0" destOrd="0" presId="urn:microsoft.com/office/officeart/2016/7/layout/VerticalSolidActionList"/>
    <dgm:cxn modelId="{7BFB5CB9-8730-44F7-9B19-4BE1D97940FB}" type="presOf" srcId="{E60179EF-BF55-4A8F-A0A9-82D5979D7B15}" destId="{7C3130F3-BE69-49A0-A779-9F42AF103179}" srcOrd="0" destOrd="0" presId="urn:microsoft.com/office/officeart/2016/7/layout/VerticalSolidActionList"/>
    <dgm:cxn modelId="{4E54E8C1-E250-43DF-AFF0-7D3E47BD1566}" srcId="{E60179EF-BF55-4A8F-A0A9-82D5979D7B15}" destId="{04D7BE75-F289-43AD-BE70-51E2A221F840}" srcOrd="0" destOrd="0" parTransId="{C2214FD1-6690-40E7-B0D9-67BB73E1C6FF}" sibTransId="{3C41ADFD-8C7E-4554-A782-7E20CEAF2B4F}"/>
    <dgm:cxn modelId="{841047EC-66C1-4639-9EEF-93D560EA0A8E}" type="presOf" srcId="{36DF8521-78A1-4B46-AEF6-2CA6736FFD32}" destId="{7D5D4BFB-68BD-4B60-8E5A-44DCBCC06C51}" srcOrd="0" destOrd="0" presId="urn:microsoft.com/office/officeart/2016/7/layout/VerticalSolidActionList"/>
    <dgm:cxn modelId="{C67475F4-9ECC-43A0-8093-BB8946067156}" type="presOf" srcId="{E8E608C5-7F4E-4461-9556-1242FF0A7535}" destId="{7DC39ABB-1C7C-4FEF-A7AD-591BBC46669D}" srcOrd="0" destOrd="0" presId="urn:microsoft.com/office/officeart/2016/7/layout/VerticalSolidActionList"/>
    <dgm:cxn modelId="{B6CFC2EA-EBD1-4227-A049-29C794593C2A}" type="presParOf" srcId="{E28FA9A4-359B-4E44-8135-88F3508AAFD0}" destId="{641CB457-8F12-4B19-B5B2-69B7967DD226}" srcOrd="0" destOrd="0" presId="urn:microsoft.com/office/officeart/2016/7/layout/VerticalSolidActionList"/>
    <dgm:cxn modelId="{34E6C2A6-41AD-42A3-A857-443124535074}" type="presParOf" srcId="{641CB457-8F12-4B19-B5B2-69B7967DD226}" destId="{84133F00-B545-4AED-B1A0-129B531DDC6B}" srcOrd="0" destOrd="0" presId="urn:microsoft.com/office/officeart/2016/7/layout/VerticalSolidActionList"/>
    <dgm:cxn modelId="{63113A1A-7416-495E-93F0-85F5728E2D8B}" type="presParOf" srcId="{641CB457-8F12-4B19-B5B2-69B7967DD226}" destId="{71117AEC-A893-414F-B7CD-5BEE7BFEAE16}" srcOrd="1" destOrd="0" presId="urn:microsoft.com/office/officeart/2016/7/layout/VerticalSolidActionList"/>
    <dgm:cxn modelId="{9D2671BD-8AEB-4D7A-AC50-A74CBEA1DFBE}" type="presParOf" srcId="{E28FA9A4-359B-4E44-8135-88F3508AAFD0}" destId="{2EF474F1-25D9-400C-A061-6777BFAA087C}" srcOrd="1" destOrd="0" presId="urn:microsoft.com/office/officeart/2016/7/layout/VerticalSolidActionList"/>
    <dgm:cxn modelId="{C4F0ADE0-EA10-4B61-BAC9-1905AC05261C}" type="presParOf" srcId="{E28FA9A4-359B-4E44-8135-88F3508AAFD0}" destId="{E4C862F7-93A1-4EA7-9D17-426351CDA683}" srcOrd="2" destOrd="0" presId="urn:microsoft.com/office/officeart/2016/7/layout/VerticalSolidActionList"/>
    <dgm:cxn modelId="{8B4FA5ED-A495-4C85-A7E9-DCA9B41CE536}" type="presParOf" srcId="{E4C862F7-93A1-4EA7-9D17-426351CDA683}" destId="{2A5FB216-30C7-4CE3-AFD3-8E730A31118B}" srcOrd="0" destOrd="0" presId="urn:microsoft.com/office/officeart/2016/7/layout/VerticalSolidActionList"/>
    <dgm:cxn modelId="{53E7CF66-3DD1-4FA1-B4CD-03248B0A17AE}" type="presParOf" srcId="{E4C862F7-93A1-4EA7-9D17-426351CDA683}" destId="{1A9ECF70-7297-4C47-AEF1-C285C0C31174}" srcOrd="1" destOrd="0" presId="urn:microsoft.com/office/officeart/2016/7/layout/VerticalSolidActionList"/>
    <dgm:cxn modelId="{35E82353-DBE2-4E59-9393-7EDBF2EEC7B3}" type="presParOf" srcId="{E28FA9A4-359B-4E44-8135-88F3508AAFD0}" destId="{B65163FB-6123-4784-8B1D-265FFE35C998}" srcOrd="3" destOrd="0" presId="urn:microsoft.com/office/officeart/2016/7/layout/VerticalSolidActionList"/>
    <dgm:cxn modelId="{C80CDF8C-798F-48F5-9719-CD4F7985A72D}" type="presParOf" srcId="{E28FA9A4-359B-4E44-8135-88F3508AAFD0}" destId="{4800059B-687B-419B-9C14-9AB80EFD7552}" srcOrd="4" destOrd="0" presId="urn:microsoft.com/office/officeart/2016/7/layout/VerticalSolidActionList"/>
    <dgm:cxn modelId="{C9321C8E-7318-49F8-A396-D92A57070241}" type="presParOf" srcId="{4800059B-687B-419B-9C14-9AB80EFD7552}" destId="{7C3130F3-BE69-49A0-A779-9F42AF103179}" srcOrd="0" destOrd="0" presId="urn:microsoft.com/office/officeart/2016/7/layout/VerticalSolidActionList"/>
    <dgm:cxn modelId="{2C8366CF-D6B8-41A2-8404-C40E91522812}" type="presParOf" srcId="{4800059B-687B-419B-9C14-9AB80EFD7552}" destId="{E448902C-12B4-49EF-B189-A211C47BE7AC}" srcOrd="1" destOrd="0" presId="urn:microsoft.com/office/officeart/2016/7/layout/VerticalSolidActionList"/>
    <dgm:cxn modelId="{9F702DCF-DAA5-49A6-9480-B3F230BAF16F}" type="presParOf" srcId="{E28FA9A4-359B-4E44-8135-88F3508AAFD0}" destId="{FEBC555D-04E2-4952-BE7A-6CB3357C5782}" srcOrd="5" destOrd="0" presId="urn:microsoft.com/office/officeart/2016/7/layout/VerticalSolidActionList"/>
    <dgm:cxn modelId="{67759F09-1E11-46F3-B048-9B212B40DD35}" type="presParOf" srcId="{E28FA9A4-359B-4E44-8135-88F3508AAFD0}" destId="{4E4B3DAB-BA7C-4640-B398-82805D011A9D}" srcOrd="6" destOrd="0" presId="urn:microsoft.com/office/officeart/2016/7/layout/VerticalSolidActionList"/>
    <dgm:cxn modelId="{24A9EBD1-7154-40E1-8A5E-6232910A2ED8}" type="presParOf" srcId="{4E4B3DAB-BA7C-4640-B398-82805D011A9D}" destId="{AB9043A1-0AA3-4300-8ADF-5ABFEC8CA2A2}" srcOrd="0" destOrd="0" presId="urn:microsoft.com/office/officeart/2016/7/layout/VerticalSolidActionList"/>
    <dgm:cxn modelId="{3FE26752-7DB9-4A00-BABC-4C4BFC3632AD}" type="presParOf" srcId="{4E4B3DAB-BA7C-4640-B398-82805D011A9D}" destId="{7DC39ABB-1C7C-4FEF-A7AD-591BBC46669D}" srcOrd="1" destOrd="0" presId="urn:microsoft.com/office/officeart/2016/7/layout/VerticalSolidActionList"/>
    <dgm:cxn modelId="{81738720-5712-4002-8784-76CB9235255B}" type="presParOf" srcId="{E28FA9A4-359B-4E44-8135-88F3508AAFD0}" destId="{110E1D38-E94F-4103-9686-62672F14B22B}" srcOrd="7" destOrd="0" presId="urn:microsoft.com/office/officeart/2016/7/layout/VerticalSolidActionList"/>
    <dgm:cxn modelId="{2416A224-847A-456E-8572-972A6FF20A88}" type="presParOf" srcId="{E28FA9A4-359B-4E44-8135-88F3508AAFD0}" destId="{60755C04-D80E-4A61-A306-6FAA82140A30}" srcOrd="8" destOrd="0" presId="urn:microsoft.com/office/officeart/2016/7/layout/VerticalSolidActionList"/>
    <dgm:cxn modelId="{BDC36C1B-C879-467B-B20C-A78C182ED03B}" type="presParOf" srcId="{60755C04-D80E-4A61-A306-6FAA82140A30}" destId="{E358319C-1C70-415F-BA50-AD8E17529D5F}" srcOrd="0" destOrd="0" presId="urn:microsoft.com/office/officeart/2016/7/layout/VerticalSolidActionList"/>
    <dgm:cxn modelId="{B72E697D-01C8-4D8C-8335-2B0825C55DF4}" type="presParOf" srcId="{60755C04-D80E-4A61-A306-6FAA82140A30}" destId="{7D5D4BFB-68BD-4B60-8E5A-44DCBCC06C51}" srcOrd="1" destOrd="0" presId="urn:microsoft.com/office/officeart/2016/7/layout/VerticalSolid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C617D12-09E7-4630-A6E9-DE7B45FA09A1}"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en-US"/>
        </a:p>
      </dgm:t>
    </dgm:pt>
    <dgm:pt modelId="{0CEDEDF3-5A39-43B5-B29F-56CD06182760}">
      <dgm:prSet phldrT="[Text]" custT="1"/>
      <dgm:spPr>
        <a:solidFill>
          <a:schemeClr val="accent1">
            <a:lumMod val="20000"/>
            <a:lumOff val="80000"/>
          </a:schemeClr>
        </a:solidFill>
      </dgm:spPr>
      <dgm:t>
        <a:bodyPr/>
        <a:lstStyle/>
        <a:p>
          <a:pPr>
            <a:buClr>
              <a:srgbClr val="000000"/>
            </a:buClr>
            <a:buFont typeface="Arial" panose="020B0604020202020204" pitchFamily="34" charset="0"/>
            <a:buNone/>
          </a:pPr>
          <a:r>
            <a:rPr lang="en-US" sz="2000" b="1" i="0" u="none" strike="noStrike" noProof="0">
              <a:solidFill>
                <a:srgbClr val="000000"/>
              </a:solidFill>
              <a:effectLst/>
              <a:latin typeface="Calibri" panose="020F0502020204030204" pitchFamily="34" charset="0"/>
              <a:cs typeface="Calibri" panose="020F0502020204030204" pitchFamily="34" charset="0"/>
            </a:rPr>
            <a:t>EPA, in coordination with each recipient, concludes the NEPA process through completion of one of the following:</a:t>
          </a:r>
          <a:endParaRPr lang="en-US" sz="2000" b="1"/>
        </a:p>
      </dgm:t>
    </dgm:pt>
    <dgm:pt modelId="{A419805F-6685-4079-BFC1-0FD6825432BB}" type="parTrans" cxnId="{2227492F-09D6-4E29-AA53-9CC8B11EFF47}">
      <dgm:prSet/>
      <dgm:spPr/>
      <dgm:t>
        <a:bodyPr/>
        <a:lstStyle/>
        <a:p>
          <a:endParaRPr lang="en-US"/>
        </a:p>
      </dgm:t>
    </dgm:pt>
    <dgm:pt modelId="{100E3288-F1DF-435F-804A-977CC23E95A6}" type="sibTrans" cxnId="{2227492F-09D6-4E29-AA53-9CC8B11EFF47}">
      <dgm:prSet/>
      <dgm:spPr/>
      <dgm:t>
        <a:bodyPr/>
        <a:lstStyle/>
        <a:p>
          <a:endParaRPr lang="en-US"/>
        </a:p>
      </dgm:t>
    </dgm:pt>
    <dgm:pt modelId="{C0A9759E-B7A6-4AC4-AA7F-3ED930F55D02}">
      <dgm:prSet phldrT="[Text]" custT="1"/>
      <dgm:spPr>
        <a:solidFill>
          <a:schemeClr val="tx2">
            <a:lumMod val="75000"/>
          </a:schemeClr>
        </a:solidFill>
      </dgm:spPr>
      <dgm:t>
        <a:bodyPr/>
        <a:lstStyle/>
        <a:p>
          <a:pPr>
            <a:buClr>
              <a:schemeClr val="accent1"/>
            </a:buClr>
            <a:buSzPct val="92000"/>
            <a:buFont typeface="Wingdings" pitchFamily="2" charset="2"/>
            <a:buChar char="§"/>
          </a:pPr>
          <a:r>
            <a:rPr lang="en-US" sz="1800" b="1" i="0" u="none" strike="noStrike" noProof="0" dirty="0">
              <a:solidFill>
                <a:srgbClr val="000000"/>
              </a:solidFill>
              <a:effectLst/>
              <a:latin typeface="Calibri" panose="020F0502020204030204" pitchFamily="34" charset="0"/>
              <a:cs typeface="Calibri" panose="020F0502020204030204" pitchFamily="34" charset="0"/>
            </a:rPr>
            <a:t>A Categorical Exclusion (CATEX) determination</a:t>
          </a:r>
          <a:endParaRPr lang="en-US" sz="1800" b="1" dirty="0"/>
        </a:p>
      </dgm:t>
    </dgm:pt>
    <dgm:pt modelId="{5D3C8C81-4960-486E-95B3-61B1E3BC0355}" type="parTrans" cxnId="{278486D5-7036-4FCE-97DC-983B6A538D3B}">
      <dgm:prSet/>
      <dgm:spPr/>
      <dgm:t>
        <a:bodyPr/>
        <a:lstStyle/>
        <a:p>
          <a:endParaRPr lang="en-US"/>
        </a:p>
      </dgm:t>
    </dgm:pt>
    <dgm:pt modelId="{3335F5EA-D665-45FD-8F0D-1B883EC25CC1}" type="sibTrans" cxnId="{278486D5-7036-4FCE-97DC-983B6A538D3B}">
      <dgm:prSet/>
      <dgm:spPr/>
      <dgm:t>
        <a:bodyPr/>
        <a:lstStyle/>
        <a:p>
          <a:endParaRPr lang="en-US"/>
        </a:p>
      </dgm:t>
    </dgm:pt>
    <dgm:pt modelId="{CC5D4F6C-7F1D-444F-898D-A1797F5054DB}">
      <dgm:prSet phldrT="[Text]" custT="1"/>
      <dgm:spPr>
        <a:solidFill>
          <a:schemeClr val="accent1">
            <a:lumMod val="40000"/>
            <a:lumOff val="60000"/>
          </a:schemeClr>
        </a:solidFill>
      </dgm:spPr>
      <dgm:t>
        <a:bodyPr/>
        <a:lstStyle/>
        <a:p>
          <a:r>
            <a:rPr lang="en-US" sz="1800" b="1" i="0" u="none" strike="noStrike" noProof="0">
              <a:solidFill>
                <a:srgbClr val="000000"/>
              </a:solidFill>
              <a:effectLst/>
              <a:latin typeface="Calibri" panose="020F0502020204030204" pitchFamily="34" charset="0"/>
              <a:cs typeface="Calibri" panose="020F0502020204030204" pitchFamily="34" charset="0"/>
            </a:rPr>
            <a:t>Environmental Assessment (EA) and Finding of No Significant Impact (FONSI)</a:t>
          </a:r>
          <a:endParaRPr lang="en-US" sz="1800" b="1"/>
        </a:p>
      </dgm:t>
    </dgm:pt>
    <dgm:pt modelId="{FC19A6EB-67EE-492A-85D6-6175C2DC8F91}" type="parTrans" cxnId="{CD4FA076-7081-4F7F-A325-D7D1145B3E4E}">
      <dgm:prSet/>
      <dgm:spPr/>
      <dgm:t>
        <a:bodyPr/>
        <a:lstStyle/>
        <a:p>
          <a:endParaRPr lang="en-US"/>
        </a:p>
      </dgm:t>
    </dgm:pt>
    <dgm:pt modelId="{65410F71-E64F-4585-BCC0-174CCBB0AFBB}" type="sibTrans" cxnId="{CD4FA076-7081-4F7F-A325-D7D1145B3E4E}">
      <dgm:prSet/>
      <dgm:spPr/>
      <dgm:t>
        <a:bodyPr/>
        <a:lstStyle/>
        <a:p>
          <a:endParaRPr lang="en-US"/>
        </a:p>
      </dgm:t>
    </dgm:pt>
    <dgm:pt modelId="{9E38E65D-8E3E-4563-9030-E09430DB6B53}">
      <dgm:prSet phldrT="[Text]" custT="1"/>
      <dgm:spPr>
        <a:solidFill>
          <a:schemeClr val="accent2">
            <a:lumMod val="20000"/>
            <a:lumOff val="80000"/>
          </a:schemeClr>
        </a:solidFill>
      </dgm:spPr>
      <dgm:t>
        <a:bodyPr/>
        <a:lstStyle/>
        <a:p>
          <a:pPr>
            <a:buClr>
              <a:schemeClr val="accent1"/>
            </a:buClr>
            <a:buSzPct val="92000"/>
            <a:buFont typeface="Wingdings" pitchFamily="2" charset="2"/>
            <a:buChar char="§"/>
          </a:pPr>
          <a:r>
            <a:rPr lang="en-US" sz="1800" b="1" i="0" u="none" strike="noStrike" noProof="0">
              <a:solidFill>
                <a:srgbClr val="000000"/>
              </a:solidFill>
              <a:effectLst/>
              <a:latin typeface="Calibri" panose="020F0502020204030204" pitchFamily="34" charset="0"/>
              <a:cs typeface="Calibri" panose="020F0502020204030204" pitchFamily="34" charset="0"/>
            </a:rPr>
            <a:t>Environmental Impact Statement (EIS) and Record of Decision (ROD)</a:t>
          </a:r>
          <a:endParaRPr lang="en-US" sz="1800" b="1"/>
        </a:p>
      </dgm:t>
    </dgm:pt>
    <dgm:pt modelId="{FE02673C-358F-485B-84C9-062FAB5989D5}" type="parTrans" cxnId="{51A04E76-244F-47F5-B60C-C6B30E009043}">
      <dgm:prSet/>
      <dgm:spPr/>
      <dgm:t>
        <a:bodyPr/>
        <a:lstStyle/>
        <a:p>
          <a:endParaRPr lang="en-US"/>
        </a:p>
      </dgm:t>
    </dgm:pt>
    <dgm:pt modelId="{7B1F4B0D-DD8D-4560-8442-4E1A3B880293}" type="sibTrans" cxnId="{51A04E76-244F-47F5-B60C-C6B30E009043}">
      <dgm:prSet/>
      <dgm:spPr/>
      <dgm:t>
        <a:bodyPr/>
        <a:lstStyle/>
        <a:p>
          <a:endParaRPr lang="en-US"/>
        </a:p>
      </dgm:t>
    </dgm:pt>
    <dgm:pt modelId="{0FE6CF39-48A5-4D77-80B6-24B8F79F2FBC}" type="pres">
      <dgm:prSet presAssocID="{EC617D12-09E7-4630-A6E9-DE7B45FA09A1}" presName="composite" presStyleCnt="0">
        <dgm:presLayoutVars>
          <dgm:chMax val="1"/>
          <dgm:dir/>
          <dgm:resizeHandles val="exact"/>
        </dgm:presLayoutVars>
      </dgm:prSet>
      <dgm:spPr/>
    </dgm:pt>
    <dgm:pt modelId="{2C51834A-4B71-440A-B095-F06E65A23204}" type="pres">
      <dgm:prSet presAssocID="{0CEDEDF3-5A39-43B5-B29F-56CD06182760}" presName="roof" presStyleLbl="dkBgShp" presStyleIdx="0" presStyleCnt="2"/>
      <dgm:spPr/>
    </dgm:pt>
    <dgm:pt modelId="{4B10C783-C460-4033-9B2F-710210825AEE}" type="pres">
      <dgm:prSet presAssocID="{0CEDEDF3-5A39-43B5-B29F-56CD06182760}" presName="pillars" presStyleCnt="0"/>
      <dgm:spPr/>
    </dgm:pt>
    <dgm:pt modelId="{9E08404E-05E8-4625-B95A-A3B789898BC0}" type="pres">
      <dgm:prSet presAssocID="{0CEDEDF3-5A39-43B5-B29F-56CD06182760}" presName="pillar1" presStyleLbl="node1" presStyleIdx="0" presStyleCnt="3" custScaleX="100293">
        <dgm:presLayoutVars>
          <dgm:bulletEnabled val="1"/>
        </dgm:presLayoutVars>
      </dgm:prSet>
      <dgm:spPr/>
    </dgm:pt>
    <dgm:pt modelId="{BD4CCD77-1E32-4748-BA2B-642EF691F39E}" type="pres">
      <dgm:prSet presAssocID="{CC5D4F6C-7F1D-444F-898D-A1797F5054DB}" presName="pillarX" presStyleLbl="node1" presStyleIdx="1" presStyleCnt="3">
        <dgm:presLayoutVars>
          <dgm:bulletEnabled val="1"/>
        </dgm:presLayoutVars>
      </dgm:prSet>
      <dgm:spPr/>
    </dgm:pt>
    <dgm:pt modelId="{4AF6AAAC-37E2-472C-B348-60E248E9ECF7}" type="pres">
      <dgm:prSet presAssocID="{9E38E65D-8E3E-4563-9030-E09430DB6B53}" presName="pillarX" presStyleLbl="node1" presStyleIdx="2" presStyleCnt="3" custScaleX="100441">
        <dgm:presLayoutVars>
          <dgm:bulletEnabled val="1"/>
        </dgm:presLayoutVars>
      </dgm:prSet>
      <dgm:spPr/>
    </dgm:pt>
    <dgm:pt modelId="{E38AE5EA-0F65-44B0-8F33-2BCDF76C511E}" type="pres">
      <dgm:prSet presAssocID="{0CEDEDF3-5A39-43B5-B29F-56CD06182760}" presName="base" presStyleLbl="dkBgShp" presStyleIdx="1" presStyleCnt="2"/>
      <dgm:spPr/>
    </dgm:pt>
  </dgm:ptLst>
  <dgm:cxnLst>
    <dgm:cxn modelId="{92FA0903-A45F-4BB2-BE30-CA3F2F65C71B}" type="presOf" srcId="{0CEDEDF3-5A39-43B5-B29F-56CD06182760}" destId="{2C51834A-4B71-440A-B095-F06E65A23204}" srcOrd="0" destOrd="0" presId="urn:microsoft.com/office/officeart/2005/8/layout/hList3"/>
    <dgm:cxn modelId="{2227492F-09D6-4E29-AA53-9CC8B11EFF47}" srcId="{EC617D12-09E7-4630-A6E9-DE7B45FA09A1}" destId="{0CEDEDF3-5A39-43B5-B29F-56CD06182760}" srcOrd="0" destOrd="0" parTransId="{A419805F-6685-4079-BFC1-0FD6825432BB}" sibTransId="{100E3288-F1DF-435F-804A-977CC23E95A6}"/>
    <dgm:cxn modelId="{3DD7C234-5C34-41F1-A46F-DF52C8E19BF7}" type="presOf" srcId="{9E38E65D-8E3E-4563-9030-E09430DB6B53}" destId="{4AF6AAAC-37E2-472C-B348-60E248E9ECF7}" srcOrd="0" destOrd="0" presId="urn:microsoft.com/office/officeart/2005/8/layout/hList3"/>
    <dgm:cxn modelId="{3E7C5349-2C13-4A44-940D-248AF7824A72}" type="presOf" srcId="{CC5D4F6C-7F1D-444F-898D-A1797F5054DB}" destId="{BD4CCD77-1E32-4748-BA2B-642EF691F39E}" srcOrd="0" destOrd="0" presId="urn:microsoft.com/office/officeart/2005/8/layout/hList3"/>
    <dgm:cxn modelId="{51A04E76-244F-47F5-B60C-C6B30E009043}" srcId="{0CEDEDF3-5A39-43B5-B29F-56CD06182760}" destId="{9E38E65D-8E3E-4563-9030-E09430DB6B53}" srcOrd="2" destOrd="0" parTransId="{FE02673C-358F-485B-84C9-062FAB5989D5}" sibTransId="{7B1F4B0D-DD8D-4560-8442-4E1A3B880293}"/>
    <dgm:cxn modelId="{CD4FA076-7081-4F7F-A325-D7D1145B3E4E}" srcId="{0CEDEDF3-5A39-43B5-B29F-56CD06182760}" destId="{CC5D4F6C-7F1D-444F-898D-A1797F5054DB}" srcOrd="1" destOrd="0" parTransId="{FC19A6EB-67EE-492A-85D6-6175C2DC8F91}" sibTransId="{65410F71-E64F-4585-BCC0-174CCBB0AFBB}"/>
    <dgm:cxn modelId="{7F83BBC6-8E3B-4914-8D83-426876CD0D08}" type="presOf" srcId="{C0A9759E-B7A6-4AC4-AA7F-3ED930F55D02}" destId="{9E08404E-05E8-4625-B95A-A3B789898BC0}" srcOrd="0" destOrd="0" presId="urn:microsoft.com/office/officeart/2005/8/layout/hList3"/>
    <dgm:cxn modelId="{D60715CE-46EE-4F9F-B0FB-50F05BE74222}" type="presOf" srcId="{EC617D12-09E7-4630-A6E9-DE7B45FA09A1}" destId="{0FE6CF39-48A5-4D77-80B6-24B8F79F2FBC}" srcOrd="0" destOrd="0" presId="urn:microsoft.com/office/officeart/2005/8/layout/hList3"/>
    <dgm:cxn modelId="{278486D5-7036-4FCE-97DC-983B6A538D3B}" srcId="{0CEDEDF3-5A39-43B5-B29F-56CD06182760}" destId="{C0A9759E-B7A6-4AC4-AA7F-3ED930F55D02}" srcOrd="0" destOrd="0" parTransId="{5D3C8C81-4960-486E-95B3-61B1E3BC0355}" sibTransId="{3335F5EA-D665-45FD-8F0D-1B883EC25CC1}"/>
    <dgm:cxn modelId="{9676F5A5-9908-43BB-8218-83660D8DD4AD}" type="presParOf" srcId="{0FE6CF39-48A5-4D77-80B6-24B8F79F2FBC}" destId="{2C51834A-4B71-440A-B095-F06E65A23204}" srcOrd="0" destOrd="0" presId="urn:microsoft.com/office/officeart/2005/8/layout/hList3"/>
    <dgm:cxn modelId="{6DFD9B9F-AE20-4A08-920B-82C61E6CD680}" type="presParOf" srcId="{0FE6CF39-48A5-4D77-80B6-24B8F79F2FBC}" destId="{4B10C783-C460-4033-9B2F-710210825AEE}" srcOrd="1" destOrd="0" presId="urn:microsoft.com/office/officeart/2005/8/layout/hList3"/>
    <dgm:cxn modelId="{CEB3731B-22CC-409E-B1BF-D64167E75AEC}" type="presParOf" srcId="{4B10C783-C460-4033-9B2F-710210825AEE}" destId="{9E08404E-05E8-4625-B95A-A3B789898BC0}" srcOrd="0" destOrd="0" presId="urn:microsoft.com/office/officeart/2005/8/layout/hList3"/>
    <dgm:cxn modelId="{6CF01354-9E2D-425E-A550-6A8A54634814}" type="presParOf" srcId="{4B10C783-C460-4033-9B2F-710210825AEE}" destId="{BD4CCD77-1E32-4748-BA2B-642EF691F39E}" srcOrd="1" destOrd="0" presId="urn:microsoft.com/office/officeart/2005/8/layout/hList3"/>
    <dgm:cxn modelId="{21DE6A2E-84B9-40AF-9185-6E26028501CF}" type="presParOf" srcId="{4B10C783-C460-4033-9B2F-710210825AEE}" destId="{4AF6AAAC-37E2-472C-B348-60E248E9ECF7}" srcOrd="2" destOrd="0" presId="urn:microsoft.com/office/officeart/2005/8/layout/hList3"/>
    <dgm:cxn modelId="{5DB424E3-B0EE-45C8-90EE-25C3911A17B7}" type="presParOf" srcId="{0FE6CF39-48A5-4D77-80B6-24B8F79F2FBC}" destId="{E38AE5EA-0F65-44B0-8F33-2BCDF76C511E}"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B38711-0A5A-444B-9D2A-333DFBDDD84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2CE36164-D001-4790-BF15-935B605F0869}">
      <dgm:prSet phldrT="[Text]" custT="1"/>
      <dgm:spPr/>
      <dgm:t>
        <a:bodyPr/>
        <a:lstStyle/>
        <a:p>
          <a:r>
            <a:rPr lang="en-US" sz="2400">
              <a:latin typeface="Calibri" panose="020F0502020204030204" pitchFamily="34" charset="0"/>
              <a:ea typeface="Calibri" panose="020F0502020204030204" pitchFamily="34" charset="0"/>
              <a:cs typeface="Calibri" panose="020F0502020204030204" pitchFamily="34" charset="0"/>
            </a:rPr>
            <a:t>Applicable Federal procurement requirements for all services, supplies, equipment</a:t>
          </a:r>
          <a:endParaRPr lang="en-US" sz="2400"/>
        </a:p>
      </dgm:t>
    </dgm:pt>
    <dgm:pt modelId="{A6A7DB97-C983-41DA-BB26-21D9A4632E51}" type="parTrans" cxnId="{03403608-C8B9-41D8-A627-BDB1D8462BB6}">
      <dgm:prSet/>
      <dgm:spPr/>
      <dgm:t>
        <a:bodyPr/>
        <a:lstStyle/>
        <a:p>
          <a:endParaRPr lang="en-US"/>
        </a:p>
      </dgm:t>
    </dgm:pt>
    <dgm:pt modelId="{11CE1F84-D3B9-4227-811C-EC090F3FCB71}" type="sibTrans" cxnId="{03403608-C8B9-41D8-A627-BDB1D8462BB6}">
      <dgm:prSet/>
      <dgm:spPr/>
      <dgm:t>
        <a:bodyPr/>
        <a:lstStyle/>
        <a:p>
          <a:endParaRPr lang="en-US"/>
        </a:p>
      </dgm:t>
    </dgm:pt>
    <dgm:pt modelId="{741D4B70-6305-4A53-A2BE-0D067BBAC55C}">
      <dgm:prSet phldrT="[Text]" custT="1"/>
      <dgm:spPr/>
      <dgm:t>
        <a:bodyPr/>
        <a:lstStyle/>
        <a:p>
          <a:pPr algn="l">
            <a:buFontTx/>
            <a:buNone/>
          </a:pPr>
          <a:r>
            <a:rPr lang="en-US" sz="1800">
              <a:latin typeface="Calibri" panose="020F0502020204030204" pitchFamily="34" charset="0"/>
              <a:ea typeface="Calibri" panose="020F0502020204030204" pitchFamily="34" charset="0"/>
              <a:cs typeface="Calibri" panose="020F0502020204030204" pitchFamily="34" charset="0"/>
            </a:rPr>
            <a:t>2 CFR 200, 2 CFR 1500 and/or 40 CFR Part 33, 40 U.S.C. 1101 et seq. (Brooks Act) or equivalent state qualifications-based procurement as applicable.</a:t>
          </a:r>
        </a:p>
      </dgm:t>
    </dgm:pt>
    <dgm:pt modelId="{28CBCEE8-B0E0-46FE-BB49-1338EBCBDD0C}" type="parTrans" cxnId="{D1741B50-FB5E-4F08-B685-0AF9777ECD4D}">
      <dgm:prSet/>
      <dgm:spPr/>
      <dgm:t>
        <a:bodyPr/>
        <a:lstStyle/>
        <a:p>
          <a:endParaRPr lang="en-US"/>
        </a:p>
      </dgm:t>
    </dgm:pt>
    <dgm:pt modelId="{FFB9FF71-A68D-4695-8908-AEEC9C846E66}" type="sibTrans" cxnId="{D1741B50-FB5E-4F08-B685-0AF9777ECD4D}">
      <dgm:prSet/>
      <dgm:spPr/>
      <dgm:t>
        <a:bodyPr/>
        <a:lstStyle/>
        <a:p>
          <a:endParaRPr lang="en-US"/>
        </a:p>
      </dgm:t>
    </dgm:pt>
    <dgm:pt modelId="{D843F531-1B2E-4721-972E-4D2D58C6582F}">
      <dgm:prSet phldrT="[Text]" custT="1"/>
      <dgm:spPr/>
      <dgm:t>
        <a:bodyPr/>
        <a:lstStyle/>
        <a:p>
          <a:pPr algn="l">
            <a:buFontTx/>
            <a:buNone/>
          </a:pPr>
          <a:r>
            <a:rPr lang="en-US" sz="1800">
              <a:latin typeface="Calibri" panose="020F0502020204030204" pitchFamily="34" charset="0"/>
              <a:ea typeface="Calibri" panose="020F0502020204030204" pitchFamily="34" charset="0"/>
              <a:cs typeface="Calibri" panose="020F0502020204030204" pitchFamily="34" charset="0"/>
            </a:rPr>
            <a:t>Project (1) procured services or products through contracts entered into prior to March 9, 2024; and (2) complied with state and/or local laws governing competition (including laws/policies relating to participation by disadvantaged business enterprises or equivalent, as applicable, and method of procurement). (Contracts and contract amendments will be considered covered by the provision upon receipt of written confirmation from EPA.)</a:t>
          </a:r>
        </a:p>
      </dgm:t>
    </dgm:pt>
    <dgm:pt modelId="{DEB095F9-1382-49C5-BF04-824515E07620}" type="parTrans" cxnId="{C71D576E-398E-48CB-9F60-5273CBEF5116}">
      <dgm:prSet/>
      <dgm:spPr/>
      <dgm:t>
        <a:bodyPr/>
        <a:lstStyle/>
        <a:p>
          <a:endParaRPr lang="en-US"/>
        </a:p>
      </dgm:t>
    </dgm:pt>
    <dgm:pt modelId="{5E6C8126-9D7C-4392-B489-58801CABF7CA}" type="sibTrans" cxnId="{C71D576E-398E-48CB-9F60-5273CBEF5116}">
      <dgm:prSet/>
      <dgm:spPr/>
      <dgm:t>
        <a:bodyPr/>
        <a:lstStyle/>
        <a:p>
          <a:endParaRPr lang="en-US"/>
        </a:p>
      </dgm:t>
    </dgm:pt>
    <dgm:pt modelId="{2BF3E439-D60F-4D11-A3C7-8BD4891CEDB8}">
      <dgm:prSet phldrT="[Text]" custT="1"/>
      <dgm:spPr/>
      <dgm:t>
        <a:bodyPr/>
        <a:lstStyle/>
        <a:p>
          <a:pPr algn="ctr">
            <a:buFontTx/>
            <a:buNone/>
          </a:pPr>
          <a:r>
            <a:rPr lang="en-US" sz="1800">
              <a:latin typeface="Calibri" panose="020F0502020204030204" pitchFamily="34" charset="0"/>
              <a:ea typeface="Calibri" panose="020F0502020204030204" pitchFamily="34" charset="0"/>
              <a:cs typeface="Calibri" panose="020F0502020204030204" pitchFamily="34" charset="0"/>
            </a:rPr>
            <a:t>UNLESS</a:t>
          </a:r>
        </a:p>
      </dgm:t>
    </dgm:pt>
    <dgm:pt modelId="{827B5652-F127-4130-9A00-6A1CDFFCE908}" type="parTrans" cxnId="{4D9D2B6B-B4BD-4890-A368-458E6FF8D962}">
      <dgm:prSet/>
      <dgm:spPr/>
      <dgm:t>
        <a:bodyPr/>
        <a:lstStyle/>
        <a:p>
          <a:endParaRPr lang="en-US"/>
        </a:p>
      </dgm:t>
    </dgm:pt>
    <dgm:pt modelId="{5303A1A4-6478-4D77-810D-176502BADD30}" type="sibTrans" cxnId="{4D9D2B6B-B4BD-4890-A368-458E6FF8D962}">
      <dgm:prSet/>
      <dgm:spPr/>
      <dgm:t>
        <a:bodyPr/>
        <a:lstStyle/>
        <a:p>
          <a:endParaRPr lang="en-US"/>
        </a:p>
      </dgm:t>
    </dgm:pt>
    <dgm:pt modelId="{B2582787-3D35-4D9D-BCEF-B99176B28BD3}" type="pres">
      <dgm:prSet presAssocID="{C4B38711-0A5A-444B-9D2A-333DFBDDD84B}" presName="Name0" presStyleCnt="0">
        <dgm:presLayoutVars>
          <dgm:dir/>
          <dgm:animLvl val="lvl"/>
          <dgm:resizeHandles val="exact"/>
        </dgm:presLayoutVars>
      </dgm:prSet>
      <dgm:spPr/>
    </dgm:pt>
    <dgm:pt modelId="{64F5D81F-5ECB-45AB-B7FB-CEE1FD6DECC9}" type="pres">
      <dgm:prSet presAssocID="{2CE36164-D001-4790-BF15-935B605F0869}" presName="composite" presStyleCnt="0"/>
      <dgm:spPr/>
    </dgm:pt>
    <dgm:pt modelId="{1229E4B4-0C0D-408B-B793-2A44A70E8E09}" type="pres">
      <dgm:prSet presAssocID="{2CE36164-D001-4790-BF15-935B605F0869}" presName="parTx" presStyleLbl="alignNode1" presStyleIdx="0" presStyleCnt="1" custScaleY="82621">
        <dgm:presLayoutVars>
          <dgm:chMax val="0"/>
          <dgm:chPref val="0"/>
          <dgm:bulletEnabled val="1"/>
        </dgm:presLayoutVars>
      </dgm:prSet>
      <dgm:spPr/>
    </dgm:pt>
    <dgm:pt modelId="{FC32E5F7-BDC0-4431-B521-E6CB09665D1D}" type="pres">
      <dgm:prSet presAssocID="{2CE36164-D001-4790-BF15-935B605F0869}" presName="desTx" presStyleLbl="alignAccFollowNode1" presStyleIdx="0" presStyleCnt="1" custScaleY="100000">
        <dgm:presLayoutVars>
          <dgm:bulletEnabled val="1"/>
        </dgm:presLayoutVars>
      </dgm:prSet>
      <dgm:spPr/>
    </dgm:pt>
  </dgm:ptLst>
  <dgm:cxnLst>
    <dgm:cxn modelId="{03403608-C8B9-41D8-A627-BDB1D8462BB6}" srcId="{C4B38711-0A5A-444B-9D2A-333DFBDDD84B}" destId="{2CE36164-D001-4790-BF15-935B605F0869}" srcOrd="0" destOrd="0" parTransId="{A6A7DB97-C983-41DA-BB26-21D9A4632E51}" sibTransId="{11CE1F84-D3B9-4227-811C-EC090F3FCB71}"/>
    <dgm:cxn modelId="{5E65FF1F-0D3C-4A47-9025-48D6D0144C2C}" type="presOf" srcId="{741D4B70-6305-4A53-A2BE-0D067BBAC55C}" destId="{FC32E5F7-BDC0-4431-B521-E6CB09665D1D}" srcOrd="0" destOrd="0" presId="urn:microsoft.com/office/officeart/2005/8/layout/hList1"/>
    <dgm:cxn modelId="{4D9D2B6B-B4BD-4890-A368-458E6FF8D962}" srcId="{2CE36164-D001-4790-BF15-935B605F0869}" destId="{2BF3E439-D60F-4D11-A3C7-8BD4891CEDB8}" srcOrd="1" destOrd="0" parTransId="{827B5652-F127-4130-9A00-6A1CDFFCE908}" sibTransId="{5303A1A4-6478-4D77-810D-176502BADD30}"/>
    <dgm:cxn modelId="{C71D576E-398E-48CB-9F60-5273CBEF5116}" srcId="{2CE36164-D001-4790-BF15-935B605F0869}" destId="{D843F531-1B2E-4721-972E-4D2D58C6582F}" srcOrd="2" destOrd="0" parTransId="{DEB095F9-1382-49C5-BF04-824515E07620}" sibTransId="{5E6C8126-9D7C-4392-B489-58801CABF7CA}"/>
    <dgm:cxn modelId="{D1741B50-FB5E-4F08-B685-0AF9777ECD4D}" srcId="{2CE36164-D001-4790-BF15-935B605F0869}" destId="{741D4B70-6305-4A53-A2BE-0D067BBAC55C}" srcOrd="0" destOrd="0" parTransId="{28CBCEE8-B0E0-46FE-BB49-1338EBCBDD0C}" sibTransId="{FFB9FF71-A68D-4695-8908-AEEC9C846E66}"/>
    <dgm:cxn modelId="{DF3CFD72-2309-4B0C-857B-8C0B4FDE7C7E}" type="presOf" srcId="{C4B38711-0A5A-444B-9D2A-333DFBDDD84B}" destId="{B2582787-3D35-4D9D-BCEF-B99176B28BD3}" srcOrd="0" destOrd="0" presId="urn:microsoft.com/office/officeart/2005/8/layout/hList1"/>
    <dgm:cxn modelId="{D97E8A59-C4B1-4B29-AD5C-F461802684D8}" type="presOf" srcId="{2CE36164-D001-4790-BF15-935B605F0869}" destId="{1229E4B4-0C0D-408B-B793-2A44A70E8E09}" srcOrd="0" destOrd="0" presId="urn:microsoft.com/office/officeart/2005/8/layout/hList1"/>
    <dgm:cxn modelId="{476B488D-C814-4740-B533-50905827BBE4}" type="presOf" srcId="{2BF3E439-D60F-4D11-A3C7-8BD4891CEDB8}" destId="{FC32E5F7-BDC0-4431-B521-E6CB09665D1D}" srcOrd="0" destOrd="1" presId="urn:microsoft.com/office/officeart/2005/8/layout/hList1"/>
    <dgm:cxn modelId="{766011FF-4810-4F11-8BD4-1A48E82F3AA7}" type="presOf" srcId="{D843F531-1B2E-4721-972E-4D2D58C6582F}" destId="{FC32E5F7-BDC0-4431-B521-E6CB09665D1D}" srcOrd="0" destOrd="2" presId="urn:microsoft.com/office/officeart/2005/8/layout/hList1"/>
    <dgm:cxn modelId="{E98F89D4-5250-4FC4-9C0D-7A35CA315F88}" type="presParOf" srcId="{B2582787-3D35-4D9D-BCEF-B99176B28BD3}" destId="{64F5D81F-5ECB-45AB-B7FB-CEE1FD6DECC9}" srcOrd="0" destOrd="0" presId="urn:microsoft.com/office/officeart/2005/8/layout/hList1"/>
    <dgm:cxn modelId="{DC3F9EF8-ED1D-432E-980D-EDA067943BD1}" type="presParOf" srcId="{64F5D81F-5ECB-45AB-B7FB-CEE1FD6DECC9}" destId="{1229E4B4-0C0D-408B-B793-2A44A70E8E09}" srcOrd="0" destOrd="0" presId="urn:microsoft.com/office/officeart/2005/8/layout/hList1"/>
    <dgm:cxn modelId="{2CCD689C-4247-4010-8451-ACD61F0DF36A}" type="presParOf" srcId="{64F5D81F-5ECB-45AB-B7FB-CEE1FD6DECC9}" destId="{FC32E5F7-BDC0-4431-B521-E6CB09665D1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117AEC-A893-414F-B7CD-5BEE7BFEAE16}">
      <dsp:nvSpPr>
        <dsp:cNvPr id="0" name=""/>
        <dsp:cNvSpPr/>
      </dsp:nvSpPr>
      <dsp:spPr>
        <a:xfrm>
          <a:off x="2217984" y="1820"/>
          <a:ext cx="8871937" cy="798602"/>
        </a:xfrm>
        <a:prstGeom prst="rect">
          <a:avLst/>
        </a:prstGeom>
        <a:solidFill>
          <a:schemeClr val="accent2">
            <a:tint val="40000"/>
            <a:alpha val="90000"/>
            <a:hueOff val="0"/>
            <a:satOff val="0"/>
            <a:lumOff val="0"/>
            <a:alphaOff val="0"/>
          </a:schemeClr>
        </a:solidFill>
        <a:ln w="19050"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2140" tIns="202845" rIns="172140" bIns="202845" numCol="1" spcCol="1270" anchor="ctr" anchorCtr="0">
          <a:noAutofit/>
        </a:bodyPr>
        <a:lstStyle/>
        <a:p>
          <a:pPr marL="0" lvl="0" indent="0" algn="l" defTabSz="800100">
            <a:lnSpc>
              <a:spcPct val="90000"/>
            </a:lnSpc>
            <a:spcBef>
              <a:spcPct val="0"/>
            </a:spcBef>
            <a:spcAft>
              <a:spcPct val="35000"/>
            </a:spcAft>
            <a:buNone/>
          </a:pPr>
          <a:r>
            <a:rPr lang="en-US" sz="1800" b="0" i="0" kern="1200">
              <a:latin typeface="Calibri" panose="020F0502020204030204" pitchFamily="34" charset="0"/>
              <a:ea typeface="Calibri" panose="020F0502020204030204" pitchFamily="34" charset="0"/>
              <a:cs typeface="Calibri" panose="020F0502020204030204" pitchFamily="34" charset="0"/>
            </a:rPr>
            <a:t>Congress identifies specific projects &amp; recipients, authorizes EPA to award direct grants</a:t>
          </a:r>
          <a:endParaRPr lang="en-US" sz="1800" kern="1200">
            <a:latin typeface="Calibri" panose="020F0502020204030204" pitchFamily="34" charset="0"/>
            <a:ea typeface="Calibri" panose="020F0502020204030204" pitchFamily="34" charset="0"/>
            <a:cs typeface="Calibri" panose="020F0502020204030204" pitchFamily="34" charset="0"/>
          </a:endParaRPr>
        </a:p>
      </dsp:txBody>
      <dsp:txXfrm>
        <a:off x="2217984" y="1820"/>
        <a:ext cx="8871937" cy="798602"/>
      </dsp:txXfrm>
    </dsp:sp>
    <dsp:sp modelId="{84133F00-B545-4AED-B1A0-129B531DDC6B}">
      <dsp:nvSpPr>
        <dsp:cNvPr id="0" name=""/>
        <dsp:cNvSpPr/>
      </dsp:nvSpPr>
      <dsp:spPr>
        <a:xfrm>
          <a:off x="0" y="1820"/>
          <a:ext cx="2217984" cy="798602"/>
        </a:xfrm>
        <a:prstGeom prst="rect">
          <a:avLst/>
        </a:prstGeom>
        <a:solidFill>
          <a:schemeClr val="accent2">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368" tIns="78884" rIns="117368" bIns="78884" numCol="1" spcCol="1270" anchor="ctr" anchorCtr="0">
          <a:noAutofit/>
        </a:bodyPr>
        <a:lstStyle/>
        <a:p>
          <a:pPr marL="0" lvl="0" indent="0" algn="ctr" defTabSz="800100">
            <a:lnSpc>
              <a:spcPct val="90000"/>
            </a:lnSpc>
            <a:spcBef>
              <a:spcPct val="0"/>
            </a:spcBef>
            <a:spcAft>
              <a:spcPct val="35000"/>
            </a:spcAft>
            <a:buNone/>
          </a:pPr>
          <a:r>
            <a:rPr lang="en-US" sz="1800" b="1" i="0" kern="1200">
              <a:latin typeface="Calibri" panose="020F0502020204030204" pitchFamily="34" charset="0"/>
              <a:ea typeface="Calibri" panose="020F0502020204030204" pitchFamily="34" charset="0"/>
              <a:cs typeface="Calibri" panose="020F0502020204030204" pitchFamily="34" charset="0"/>
            </a:rPr>
            <a:t>Appropriations Acts</a:t>
          </a:r>
          <a:endParaRPr lang="en-US" sz="1800" b="1" kern="1200">
            <a:latin typeface="Calibri" panose="020F0502020204030204" pitchFamily="34" charset="0"/>
            <a:ea typeface="Calibri" panose="020F0502020204030204" pitchFamily="34" charset="0"/>
            <a:cs typeface="Calibri" panose="020F0502020204030204" pitchFamily="34" charset="0"/>
          </a:endParaRPr>
        </a:p>
      </dsp:txBody>
      <dsp:txXfrm>
        <a:off x="0" y="1820"/>
        <a:ext cx="2217984" cy="798602"/>
      </dsp:txXfrm>
    </dsp:sp>
    <dsp:sp modelId="{1A9ECF70-7297-4C47-AEF1-C285C0C31174}">
      <dsp:nvSpPr>
        <dsp:cNvPr id="0" name=""/>
        <dsp:cNvSpPr/>
      </dsp:nvSpPr>
      <dsp:spPr>
        <a:xfrm>
          <a:off x="2217984" y="848338"/>
          <a:ext cx="8871937" cy="798602"/>
        </a:xfrm>
        <a:prstGeom prst="rect">
          <a:avLst/>
        </a:prstGeom>
        <a:solidFill>
          <a:schemeClr val="accent2">
            <a:tint val="40000"/>
            <a:alpha val="90000"/>
            <a:hueOff val="-363145"/>
            <a:satOff val="-33"/>
            <a:lumOff val="10"/>
            <a:alphaOff val="0"/>
          </a:schemeClr>
        </a:solidFill>
        <a:ln w="19050" cap="rnd" cmpd="sng" algn="ctr">
          <a:solidFill>
            <a:schemeClr val="accent2">
              <a:tint val="40000"/>
              <a:alpha val="90000"/>
              <a:hueOff val="-363145"/>
              <a:satOff val="-33"/>
              <a:lumOff val="1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2140" tIns="202845" rIns="172140" bIns="202845" numCol="1" spcCol="1270" anchor="ctr" anchorCtr="0">
          <a:noAutofit/>
        </a:bodyPr>
        <a:lstStyle/>
        <a:p>
          <a:pPr marL="0" lvl="0" indent="0" algn="l" defTabSz="800100">
            <a:lnSpc>
              <a:spcPct val="90000"/>
            </a:lnSpc>
            <a:spcBef>
              <a:spcPct val="0"/>
            </a:spcBef>
            <a:spcAft>
              <a:spcPct val="35000"/>
            </a:spcAft>
            <a:buNone/>
          </a:pPr>
          <a:r>
            <a:rPr lang="en-US" sz="1800" b="0" i="0" kern="1200">
              <a:latin typeface="Calibri" panose="020F0502020204030204" pitchFamily="34" charset="0"/>
              <a:ea typeface="Calibri" panose="020F0502020204030204" pitchFamily="34" charset="0"/>
              <a:cs typeface="Calibri" panose="020F0502020204030204" pitchFamily="34" charset="0"/>
            </a:rPr>
            <a:t>EPA issues Community Grants Program Implementation Guidance and initiates recipient outreach: notify recipients of fund availability, application instructions &amp; applicable requirements. Individual project information: status, funding sources and more. </a:t>
          </a:r>
          <a:endParaRPr lang="en-US" sz="1800" kern="1200">
            <a:latin typeface="Calibri" panose="020F0502020204030204" pitchFamily="34" charset="0"/>
            <a:ea typeface="Calibri" panose="020F0502020204030204" pitchFamily="34" charset="0"/>
            <a:cs typeface="Calibri" panose="020F0502020204030204" pitchFamily="34" charset="0"/>
          </a:endParaRPr>
        </a:p>
      </dsp:txBody>
      <dsp:txXfrm>
        <a:off x="2217984" y="848338"/>
        <a:ext cx="8871937" cy="798602"/>
      </dsp:txXfrm>
    </dsp:sp>
    <dsp:sp modelId="{2A5FB216-30C7-4CE3-AFD3-8E730A31118B}">
      <dsp:nvSpPr>
        <dsp:cNvPr id="0" name=""/>
        <dsp:cNvSpPr/>
      </dsp:nvSpPr>
      <dsp:spPr>
        <a:xfrm>
          <a:off x="0" y="848338"/>
          <a:ext cx="2217984" cy="798602"/>
        </a:xfrm>
        <a:prstGeom prst="rect">
          <a:avLst/>
        </a:prstGeom>
        <a:solidFill>
          <a:schemeClr val="accent2">
            <a:hueOff val="-209531"/>
            <a:satOff val="-2415"/>
            <a:lumOff val="540"/>
            <a:alphaOff val="0"/>
          </a:schemeClr>
        </a:solidFill>
        <a:ln w="19050" cap="rnd" cmpd="sng" algn="ctr">
          <a:solidFill>
            <a:schemeClr val="accent2">
              <a:hueOff val="-209531"/>
              <a:satOff val="-2415"/>
              <a:lumOff val="54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368" tIns="78884" rIns="117368" bIns="78884" numCol="1" spcCol="1270" anchor="ctr" anchorCtr="0">
          <a:noAutofit/>
        </a:bodyPr>
        <a:lstStyle/>
        <a:p>
          <a:pPr marL="0" lvl="0" indent="0" algn="ctr" defTabSz="800100">
            <a:lnSpc>
              <a:spcPct val="90000"/>
            </a:lnSpc>
            <a:spcBef>
              <a:spcPct val="0"/>
            </a:spcBef>
            <a:spcAft>
              <a:spcPct val="35000"/>
            </a:spcAft>
            <a:buNone/>
          </a:pPr>
          <a:r>
            <a:rPr lang="en-US" sz="1800" b="1" i="0" kern="1200">
              <a:latin typeface="Calibri" panose="020F0502020204030204" pitchFamily="34" charset="0"/>
              <a:ea typeface="Calibri" panose="020F0502020204030204" pitchFamily="34" charset="0"/>
              <a:cs typeface="Calibri" panose="020F0502020204030204" pitchFamily="34" charset="0"/>
            </a:rPr>
            <a:t>Implementation Guidance &amp; Outreach</a:t>
          </a:r>
          <a:endParaRPr lang="en-US" sz="1800" b="1" kern="1200">
            <a:latin typeface="Calibri" panose="020F0502020204030204" pitchFamily="34" charset="0"/>
            <a:ea typeface="Calibri" panose="020F0502020204030204" pitchFamily="34" charset="0"/>
            <a:cs typeface="Calibri" panose="020F0502020204030204" pitchFamily="34" charset="0"/>
          </a:endParaRPr>
        </a:p>
      </dsp:txBody>
      <dsp:txXfrm>
        <a:off x="0" y="848338"/>
        <a:ext cx="2217984" cy="798602"/>
      </dsp:txXfrm>
    </dsp:sp>
    <dsp:sp modelId="{E448902C-12B4-49EF-B189-A211C47BE7AC}">
      <dsp:nvSpPr>
        <dsp:cNvPr id="0" name=""/>
        <dsp:cNvSpPr/>
      </dsp:nvSpPr>
      <dsp:spPr>
        <a:xfrm>
          <a:off x="2217984" y="1703649"/>
          <a:ext cx="8871937" cy="798602"/>
        </a:xfrm>
        <a:prstGeom prst="rect">
          <a:avLst/>
        </a:prstGeom>
        <a:solidFill>
          <a:schemeClr val="accent2">
            <a:tint val="40000"/>
            <a:alpha val="90000"/>
            <a:hueOff val="-726289"/>
            <a:satOff val="-67"/>
            <a:lumOff val="19"/>
            <a:alphaOff val="0"/>
          </a:schemeClr>
        </a:solidFill>
        <a:ln w="19050" cap="rnd" cmpd="sng" algn="ctr">
          <a:solidFill>
            <a:schemeClr val="accent2">
              <a:tint val="40000"/>
              <a:alpha val="90000"/>
              <a:hueOff val="-726289"/>
              <a:satOff val="-67"/>
              <a:lumOff val="1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2140" tIns="202845" rIns="172140" bIns="202845" numCol="1" spcCol="1270" anchor="ctr" anchorCtr="0">
          <a:noAutofit/>
        </a:bodyPr>
        <a:lstStyle/>
        <a:p>
          <a:pPr marL="0" lvl="0" indent="0" algn="l" defTabSz="800100">
            <a:lnSpc>
              <a:spcPct val="90000"/>
            </a:lnSpc>
            <a:spcBef>
              <a:spcPct val="0"/>
            </a:spcBef>
            <a:spcAft>
              <a:spcPct val="35000"/>
            </a:spcAft>
            <a:buNone/>
          </a:pPr>
          <a:r>
            <a:rPr lang="en-US" sz="1800" b="0" i="0" kern="1200" dirty="0">
              <a:latin typeface="Calibri" panose="020F0502020204030204" pitchFamily="34" charset="0"/>
              <a:ea typeface="Calibri" panose="020F0502020204030204" pitchFamily="34" charset="0"/>
              <a:cs typeface="Calibri" panose="020F0502020204030204" pitchFamily="34" charset="0"/>
            </a:rPr>
            <a:t>NEPA, BABA, AIS, Cost Share, Procurement, Davis Bacon, EPA grant recipient training, and more.</a:t>
          </a:r>
          <a:endParaRPr lang="en-US" sz="1800" kern="1200" dirty="0">
            <a:latin typeface="Calibri" panose="020F0502020204030204" pitchFamily="34" charset="0"/>
            <a:ea typeface="Calibri" panose="020F0502020204030204" pitchFamily="34" charset="0"/>
            <a:cs typeface="Calibri" panose="020F0502020204030204" pitchFamily="34" charset="0"/>
          </a:endParaRPr>
        </a:p>
      </dsp:txBody>
      <dsp:txXfrm>
        <a:off x="2217984" y="1703649"/>
        <a:ext cx="8871937" cy="798602"/>
      </dsp:txXfrm>
    </dsp:sp>
    <dsp:sp modelId="{7C3130F3-BE69-49A0-A779-9F42AF103179}">
      <dsp:nvSpPr>
        <dsp:cNvPr id="0" name=""/>
        <dsp:cNvSpPr/>
      </dsp:nvSpPr>
      <dsp:spPr>
        <a:xfrm>
          <a:off x="0" y="1694856"/>
          <a:ext cx="2217984" cy="798602"/>
        </a:xfrm>
        <a:prstGeom prst="rect">
          <a:avLst/>
        </a:prstGeom>
        <a:solidFill>
          <a:schemeClr val="accent2">
            <a:hueOff val="-419062"/>
            <a:satOff val="-4829"/>
            <a:lumOff val="1079"/>
            <a:alphaOff val="0"/>
          </a:schemeClr>
        </a:solidFill>
        <a:ln w="19050" cap="rnd" cmpd="sng" algn="ctr">
          <a:solidFill>
            <a:schemeClr val="accent2">
              <a:hueOff val="-419062"/>
              <a:satOff val="-4829"/>
              <a:lumOff val="107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368" tIns="78884" rIns="117368" bIns="78884" numCol="1" spcCol="1270" anchor="ctr" anchorCtr="0">
          <a:noAutofit/>
        </a:bodyPr>
        <a:lstStyle/>
        <a:p>
          <a:pPr marL="0" lvl="0" indent="0" algn="ctr" defTabSz="800100">
            <a:lnSpc>
              <a:spcPct val="90000"/>
            </a:lnSpc>
            <a:spcBef>
              <a:spcPct val="0"/>
            </a:spcBef>
            <a:spcAft>
              <a:spcPct val="35000"/>
            </a:spcAft>
            <a:buNone/>
          </a:pPr>
          <a:r>
            <a:rPr lang="en-US" sz="1800" b="1" i="0" kern="1200">
              <a:latin typeface="Calibri" panose="020F0502020204030204" pitchFamily="34" charset="0"/>
              <a:ea typeface="Calibri" panose="020F0502020204030204" pitchFamily="34" charset="0"/>
              <a:cs typeface="Calibri" panose="020F0502020204030204" pitchFamily="34" charset="0"/>
            </a:rPr>
            <a:t>Requirements</a:t>
          </a:r>
          <a:endParaRPr lang="en-US" sz="1800" b="1" kern="1200">
            <a:latin typeface="Calibri" panose="020F0502020204030204" pitchFamily="34" charset="0"/>
            <a:ea typeface="Calibri" panose="020F0502020204030204" pitchFamily="34" charset="0"/>
            <a:cs typeface="Calibri" panose="020F0502020204030204" pitchFamily="34" charset="0"/>
          </a:endParaRPr>
        </a:p>
      </dsp:txBody>
      <dsp:txXfrm>
        <a:off x="0" y="1694856"/>
        <a:ext cx="2217984" cy="798602"/>
      </dsp:txXfrm>
    </dsp:sp>
    <dsp:sp modelId="{7DC39ABB-1C7C-4FEF-A7AD-591BBC46669D}">
      <dsp:nvSpPr>
        <dsp:cNvPr id="0" name=""/>
        <dsp:cNvSpPr/>
      </dsp:nvSpPr>
      <dsp:spPr>
        <a:xfrm>
          <a:off x="2217984" y="2541374"/>
          <a:ext cx="8871937" cy="798602"/>
        </a:xfrm>
        <a:prstGeom prst="rect">
          <a:avLst/>
        </a:prstGeom>
        <a:solidFill>
          <a:schemeClr val="accent2">
            <a:tint val="40000"/>
            <a:alpha val="90000"/>
            <a:hueOff val="-1089434"/>
            <a:satOff val="-100"/>
            <a:lumOff val="29"/>
            <a:alphaOff val="0"/>
          </a:schemeClr>
        </a:solidFill>
        <a:ln w="19050" cap="rnd" cmpd="sng" algn="ctr">
          <a:solidFill>
            <a:schemeClr val="accent2">
              <a:tint val="40000"/>
              <a:alpha val="90000"/>
              <a:hueOff val="-1089434"/>
              <a:satOff val="-100"/>
              <a:lumOff val="2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2140" tIns="202845" rIns="172140" bIns="202845" numCol="1" spcCol="1270" anchor="ctr" anchorCtr="0">
          <a:noAutofit/>
        </a:bodyPr>
        <a:lstStyle/>
        <a:p>
          <a:pPr marL="0" lvl="0" indent="0" algn="l" defTabSz="800100">
            <a:lnSpc>
              <a:spcPct val="90000"/>
            </a:lnSpc>
            <a:spcBef>
              <a:spcPct val="0"/>
            </a:spcBef>
            <a:spcAft>
              <a:spcPct val="35000"/>
            </a:spcAft>
            <a:buNone/>
          </a:pPr>
          <a:r>
            <a:rPr lang="en-US" sz="1800" b="0" i="0" kern="1200">
              <a:latin typeface="Calibri" panose="020F0502020204030204" pitchFamily="34" charset="0"/>
              <a:ea typeface="Calibri" panose="020F0502020204030204" pitchFamily="34" charset="0"/>
              <a:cs typeface="Calibri" panose="020F0502020204030204" pitchFamily="34" charset="0"/>
            </a:rPr>
            <a:t>Recipients must apply for grant awards under the Community Grants Program: workplan, budget, SAM.gov, Grants.gov</a:t>
          </a:r>
          <a:endParaRPr lang="en-US" sz="1800" kern="1200">
            <a:latin typeface="Calibri" panose="020F0502020204030204" pitchFamily="34" charset="0"/>
            <a:ea typeface="Calibri" panose="020F0502020204030204" pitchFamily="34" charset="0"/>
            <a:cs typeface="Calibri" panose="020F0502020204030204" pitchFamily="34" charset="0"/>
          </a:endParaRPr>
        </a:p>
      </dsp:txBody>
      <dsp:txXfrm>
        <a:off x="2217984" y="2541374"/>
        <a:ext cx="8871937" cy="798602"/>
      </dsp:txXfrm>
    </dsp:sp>
    <dsp:sp modelId="{AB9043A1-0AA3-4300-8ADF-5ABFEC8CA2A2}">
      <dsp:nvSpPr>
        <dsp:cNvPr id="0" name=""/>
        <dsp:cNvSpPr/>
      </dsp:nvSpPr>
      <dsp:spPr>
        <a:xfrm>
          <a:off x="0" y="2541374"/>
          <a:ext cx="2217984" cy="798602"/>
        </a:xfrm>
        <a:prstGeom prst="rect">
          <a:avLst/>
        </a:prstGeom>
        <a:solidFill>
          <a:schemeClr val="accent2">
            <a:hueOff val="-628592"/>
            <a:satOff val="-7244"/>
            <a:lumOff val="1619"/>
            <a:alphaOff val="0"/>
          </a:schemeClr>
        </a:solidFill>
        <a:ln w="19050" cap="rnd" cmpd="sng" algn="ctr">
          <a:solidFill>
            <a:schemeClr val="accent2">
              <a:hueOff val="-628592"/>
              <a:satOff val="-7244"/>
              <a:lumOff val="161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368" tIns="78884" rIns="117368" bIns="78884" numCol="1" spcCol="1270" anchor="ctr" anchorCtr="0">
          <a:noAutofit/>
        </a:bodyPr>
        <a:lstStyle/>
        <a:p>
          <a:pPr marL="0" lvl="0" indent="0" algn="ctr" defTabSz="800100">
            <a:lnSpc>
              <a:spcPct val="90000"/>
            </a:lnSpc>
            <a:spcBef>
              <a:spcPct val="0"/>
            </a:spcBef>
            <a:spcAft>
              <a:spcPct val="35000"/>
            </a:spcAft>
            <a:buNone/>
          </a:pPr>
          <a:r>
            <a:rPr lang="en-US" sz="1800" b="1" i="0" kern="1200">
              <a:latin typeface="Calibri" panose="020F0502020204030204" pitchFamily="34" charset="0"/>
              <a:ea typeface="Calibri" panose="020F0502020204030204" pitchFamily="34" charset="0"/>
              <a:cs typeface="Calibri" panose="020F0502020204030204" pitchFamily="34" charset="0"/>
            </a:rPr>
            <a:t>Grant Applications</a:t>
          </a:r>
          <a:endParaRPr lang="en-US" sz="1800" b="1" kern="1200">
            <a:latin typeface="Calibri" panose="020F0502020204030204" pitchFamily="34" charset="0"/>
            <a:ea typeface="Calibri" panose="020F0502020204030204" pitchFamily="34" charset="0"/>
            <a:cs typeface="Calibri" panose="020F0502020204030204" pitchFamily="34" charset="0"/>
          </a:endParaRPr>
        </a:p>
      </dsp:txBody>
      <dsp:txXfrm>
        <a:off x="0" y="2541374"/>
        <a:ext cx="2217984" cy="798602"/>
      </dsp:txXfrm>
    </dsp:sp>
    <dsp:sp modelId="{7D5D4BFB-68BD-4B60-8E5A-44DCBCC06C51}">
      <dsp:nvSpPr>
        <dsp:cNvPr id="0" name=""/>
        <dsp:cNvSpPr/>
      </dsp:nvSpPr>
      <dsp:spPr>
        <a:xfrm>
          <a:off x="2217984" y="3387892"/>
          <a:ext cx="8871937" cy="798602"/>
        </a:xfrm>
        <a:prstGeom prst="rect">
          <a:avLst/>
        </a:prstGeom>
        <a:solidFill>
          <a:schemeClr val="accent2">
            <a:tint val="40000"/>
            <a:alpha val="90000"/>
            <a:hueOff val="-1452578"/>
            <a:satOff val="-133"/>
            <a:lumOff val="39"/>
            <a:alphaOff val="0"/>
          </a:schemeClr>
        </a:solidFill>
        <a:ln w="19050" cap="rnd" cmpd="sng" algn="ctr">
          <a:solidFill>
            <a:schemeClr val="accent2">
              <a:tint val="40000"/>
              <a:alpha val="90000"/>
              <a:hueOff val="-1452578"/>
              <a:satOff val="-133"/>
              <a:lumOff val="3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2140" tIns="202845" rIns="172140" bIns="202845" numCol="1" spcCol="1270" anchor="ctr" anchorCtr="0">
          <a:noAutofit/>
        </a:bodyPr>
        <a:lstStyle/>
        <a:p>
          <a:pPr marL="0" lvl="0" indent="0" algn="l" defTabSz="800100">
            <a:lnSpc>
              <a:spcPct val="90000"/>
            </a:lnSpc>
            <a:spcBef>
              <a:spcPct val="0"/>
            </a:spcBef>
            <a:spcAft>
              <a:spcPct val="35000"/>
            </a:spcAft>
            <a:buNone/>
          </a:pPr>
          <a:r>
            <a:rPr lang="en-US" sz="1800" b="0" i="0" kern="1200">
              <a:latin typeface="Calibri" panose="020F0502020204030204" pitchFamily="34" charset="0"/>
              <a:ea typeface="Calibri" panose="020F0502020204030204" pitchFamily="34" charset="0"/>
              <a:cs typeface="Calibri" panose="020F0502020204030204" pitchFamily="34" charset="0"/>
            </a:rPr>
            <a:t>Project Implementation, federal grant requirements, payment requests</a:t>
          </a:r>
          <a:endParaRPr lang="en-US" sz="1800" kern="1200">
            <a:latin typeface="Calibri" panose="020F0502020204030204" pitchFamily="34" charset="0"/>
            <a:ea typeface="Calibri" panose="020F0502020204030204" pitchFamily="34" charset="0"/>
            <a:cs typeface="Calibri" panose="020F0502020204030204" pitchFamily="34" charset="0"/>
          </a:endParaRPr>
        </a:p>
      </dsp:txBody>
      <dsp:txXfrm>
        <a:off x="2217984" y="3387892"/>
        <a:ext cx="8871937" cy="798602"/>
      </dsp:txXfrm>
    </dsp:sp>
    <dsp:sp modelId="{E358319C-1C70-415F-BA50-AD8E17529D5F}">
      <dsp:nvSpPr>
        <dsp:cNvPr id="0" name=""/>
        <dsp:cNvSpPr/>
      </dsp:nvSpPr>
      <dsp:spPr>
        <a:xfrm>
          <a:off x="0" y="3387892"/>
          <a:ext cx="2217984" cy="798602"/>
        </a:xfrm>
        <a:prstGeom prst="rect">
          <a:avLst/>
        </a:prstGeom>
        <a:solidFill>
          <a:schemeClr val="accent2">
            <a:hueOff val="-838123"/>
            <a:satOff val="-9658"/>
            <a:lumOff val="2159"/>
            <a:alphaOff val="0"/>
          </a:schemeClr>
        </a:solidFill>
        <a:ln w="19050" cap="rnd" cmpd="sng" algn="ctr">
          <a:solidFill>
            <a:schemeClr val="accent2">
              <a:hueOff val="-838123"/>
              <a:satOff val="-9658"/>
              <a:lumOff val="2159"/>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7368" tIns="78884" rIns="117368" bIns="78884" numCol="1" spcCol="1270" anchor="ctr" anchorCtr="0">
          <a:noAutofit/>
        </a:bodyPr>
        <a:lstStyle/>
        <a:p>
          <a:pPr marL="0" lvl="0" indent="0" algn="ctr" defTabSz="800100">
            <a:lnSpc>
              <a:spcPct val="90000"/>
            </a:lnSpc>
            <a:spcBef>
              <a:spcPct val="0"/>
            </a:spcBef>
            <a:spcAft>
              <a:spcPct val="35000"/>
            </a:spcAft>
            <a:buNone/>
          </a:pPr>
          <a:r>
            <a:rPr lang="en-US" sz="1800" b="1" i="0" kern="1200">
              <a:latin typeface="Calibri" panose="020F0502020204030204" pitchFamily="34" charset="0"/>
              <a:ea typeface="Calibri" panose="020F0502020204030204" pitchFamily="34" charset="0"/>
              <a:cs typeface="Calibri" panose="020F0502020204030204" pitchFamily="34" charset="0"/>
            </a:rPr>
            <a:t>Grant Awards</a:t>
          </a:r>
          <a:endParaRPr lang="en-US" sz="1800" b="1" kern="1200">
            <a:latin typeface="Calibri" panose="020F0502020204030204" pitchFamily="34" charset="0"/>
            <a:ea typeface="Calibri" panose="020F0502020204030204" pitchFamily="34" charset="0"/>
            <a:cs typeface="Calibri" panose="020F0502020204030204" pitchFamily="34" charset="0"/>
          </a:endParaRPr>
        </a:p>
      </dsp:txBody>
      <dsp:txXfrm>
        <a:off x="0" y="3387892"/>
        <a:ext cx="2217984" cy="79860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51834A-4B71-440A-B095-F06E65A23204}">
      <dsp:nvSpPr>
        <dsp:cNvPr id="0" name=""/>
        <dsp:cNvSpPr/>
      </dsp:nvSpPr>
      <dsp:spPr>
        <a:xfrm>
          <a:off x="0" y="0"/>
          <a:ext cx="10802144" cy="893518"/>
        </a:xfrm>
        <a:prstGeom prst="rect">
          <a:avLst/>
        </a:prstGeom>
        <a:solidFill>
          <a:schemeClr val="accent1">
            <a:lumMod val="20000"/>
            <a:lumOff val="8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Clr>
              <a:srgbClr val="000000"/>
            </a:buClr>
            <a:buFont typeface="Arial" panose="020B0604020202020204" pitchFamily="34" charset="0"/>
            <a:buNone/>
          </a:pPr>
          <a:r>
            <a:rPr lang="en-US" sz="2000" b="1" i="0" u="none" strike="noStrike" kern="1200" noProof="0">
              <a:solidFill>
                <a:srgbClr val="000000"/>
              </a:solidFill>
              <a:effectLst/>
              <a:latin typeface="Calibri" panose="020F0502020204030204" pitchFamily="34" charset="0"/>
              <a:cs typeface="Calibri" panose="020F0502020204030204" pitchFamily="34" charset="0"/>
            </a:rPr>
            <a:t>EPA, in coordination with each recipient, concludes the NEPA process through completion of one of the following:</a:t>
          </a:r>
          <a:endParaRPr lang="en-US" sz="2000" b="1" kern="1200"/>
        </a:p>
      </dsp:txBody>
      <dsp:txXfrm>
        <a:off x="0" y="0"/>
        <a:ext cx="10802144" cy="893518"/>
      </dsp:txXfrm>
    </dsp:sp>
    <dsp:sp modelId="{9E08404E-05E8-4625-B95A-A3B789898BC0}">
      <dsp:nvSpPr>
        <dsp:cNvPr id="0" name=""/>
        <dsp:cNvSpPr/>
      </dsp:nvSpPr>
      <dsp:spPr>
        <a:xfrm>
          <a:off x="3" y="893518"/>
          <a:ext cx="3602448" cy="1876389"/>
        </a:xfrm>
        <a:prstGeom prst="rect">
          <a:avLst/>
        </a:prstGeom>
        <a:solidFill>
          <a:schemeClr val="tx2">
            <a:lumMod val="75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Clr>
              <a:schemeClr val="accent1"/>
            </a:buClr>
            <a:buSzPct val="92000"/>
            <a:buFont typeface="Wingdings" pitchFamily="2" charset="2"/>
            <a:buNone/>
          </a:pPr>
          <a:r>
            <a:rPr lang="en-US" sz="1800" b="1" i="0" u="none" strike="noStrike" kern="1200" noProof="0" dirty="0">
              <a:solidFill>
                <a:srgbClr val="000000"/>
              </a:solidFill>
              <a:effectLst/>
              <a:latin typeface="Calibri" panose="020F0502020204030204" pitchFamily="34" charset="0"/>
              <a:cs typeface="Calibri" panose="020F0502020204030204" pitchFamily="34" charset="0"/>
            </a:rPr>
            <a:t>A Categorical Exclusion (CATEX) determination</a:t>
          </a:r>
          <a:endParaRPr lang="en-US" sz="1800" b="1" kern="1200" dirty="0"/>
        </a:p>
      </dsp:txBody>
      <dsp:txXfrm>
        <a:off x="3" y="893518"/>
        <a:ext cx="3602448" cy="1876389"/>
      </dsp:txXfrm>
    </dsp:sp>
    <dsp:sp modelId="{BD4CCD77-1E32-4748-BA2B-642EF691F39E}">
      <dsp:nvSpPr>
        <dsp:cNvPr id="0" name=""/>
        <dsp:cNvSpPr/>
      </dsp:nvSpPr>
      <dsp:spPr>
        <a:xfrm>
          <a:off x="3602452" y="893518"/>
          <a:ext cx="3591924" cy="1876389"/>
        </a:xfrm>
        <a:prstGeom prst="rect">
          <a:avLst/>
        </a:prstGeom>
        <a:solidFill>
          <a:schemeClr val="accent1">
            <a:lumMod val="40000"/>
            <a:lumOff val="6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i="0" u="none" strike="noStrike" kern="1200" noProof="0">
              <a:solidFill>
                <a:srgbClr val="000000"/>
              </a:solidFill>
              <a:effectLst/>
              <a:latin typeface="Calibri" panose="020F0502020204030204" pitchFamily="34" charset="0"/>
              <a:cs typeface="Calibri" panose="020F0502020204030204" pitchFamily="34" charset="0"/>
            </a:rPr>
            <a:t>Environmental Assessment (EA) and Finding of No Significant Impact (FONSI)</a:t>
          </a:r>
          <a:endParaRPr lang="en-US" sz="1800" b="1" kern="1200"/>
        </a:p>
      </dsp:txBody>
      <dsp:txXfrm>
        <a:off x="3602452" y="893518"/>
        <a:ext cx="3591924" cy="1876389"/>
      </dsp:txXfrm>
    </dsp:sp>
    <dsp:sp modelId="{4AF6AAAC-37E2-472C-B348-60E248E9ECF7}">
      <dsp:nvSpPr>
        <dsp:cNvPr id="0" name=""/>
        <dsp:cNvSpPr/>
      </dsp:nvSpPr>
      <dsp:spPr>
        <a:xfrm>
          <a:off x="7194376" y="893518"/>
          <a:ext cx="3607764" cy="1876389"/>
        </a:xfrm>
        <a:prstGeom prst="rect">
          <a:avLst/>
        </a:prstGeom>
        <a:solidFill>
          <a:schemeClr val="accent2">
            <a:lumMod val="20000"/>
            <a:lumOff val="8000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Clr>
              <a:schemeClr val="accent1"/>
            </a:buClr>
            <a:buSzPct val="92000"/>
            <a:buFont typeface="Wingdings" pitchFamily="2" charset="2"/>
            <a:buNone/>
          </a:pPr>
          <a:r>
            <a:rPr lang="en-US" sz="1800" b="1" i="0" u="none" strike="noStrike" kern="1200" noProof="0">
              <a:solidFill>
                <a:srgbClr val="000000"/>
              </a:solidFill>
              <a:effectLst/>
              <a:latin typeface="Calibri" panose="020F0502020204030204" pitchFamily="34" charset="0"/>
              <a:cs typeface="Calibri" panose="020F0502020204030204" pitchFamily="34" charset="0"/>
            </a:rPr>
            <a:t>Environmental Impact Statement (EIS) and Record of Decision (ROD)</a:t>
          </a:r>
          <a:endParaRPr lang="en-US" sz="1800" b="1" kern="1200"/>
        </a:p>
      </dsp:txBody>
      <dsp:txXfrm>
        <a:off x="7194376" y="893518"/>
        <a:ext cx="3607764" cy="1876389"/>
      </dsp:txXfrm>
    </dsp:sp>
    <dsp:sp modelId="{E38AE5EA-0F65-44B0-8F33-2BCDF76C511E}">
      <dsp:nvSpPr>
        <dsp:cNvPr id="0" name=""/>
        <dsp:cNvSpPr/>
      </dsp:nvSpPr>
      <dsp:spPr>
        <a:xfrm>
          <a:off x="0" y="2769908"/>
          <a:ext cx="10802144" cy="208487"/>
        </a:xfrm>
        <a:prstGeom prst="rect">
          <a:avLst/>
        </a:prstGeom>
        <a:solidFill>
          <a:schemeClr val="accent1">
            <a:shade val="8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29E4B4-0C0D-408B-B793-2A44A70E8E09}">
      <dsp:nvSpPr>
        <dsp:cNvPr id="0" name=""/>
        <dsp:cNvSpPr/>
      </dsp:nvSpPr>
      <dsp:spPr>
        <a:xfrm>
          <a:off x="0" y="79213"/>
          <a:ext cx="10793855" cy="547281"/>
        </a:xfrm>
        <a:prstGeom prst="rect">
          <a:avLst/>
        </a:prstGeom>
        <a:solidFill>
          <a:schemeClr val="accent1">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US" sz="2400" kern="1200">
              <a:latin typeface="Calibri" panose="020F0502020204030204" pitchFamily="34" charset="0"/>
              <a:ea typeface="Calibri" panose="020F0502020204030204" pitchFamily="34" charset="0"/>
              <a:cs typeface="Calibri" panose="020F0502020204030204" pitchFamily="34" charset="0"/>
            </a:rPr>
            <a:t>Applicable Federal procurement requirements for all services, supplies, equipment</a:t>
          </a:r>
          <a:endParaRPr lang="en-US" sz="2400" kern="1200"/>
        </a:p>
      </dsp:txBody>
      <dsp:txXfrm>
        <a:off x="0" y="79213"/>
        <a:ext cx="10793855" cy="547281"/>
      </dsp:txXfrm>
    </dsp:sp>
    <dsp:sp modelId="{FC32E5F7-BDC0-4431-B521-E6CB09665D1D}">
      <dsp:nvSpPr>
        <dsp:cNvPr id="0" name=""/>
        <dsp:cNvSpPr/>
      </dsp:nvSpPr>
      <dsp:spPr>
        <a:xfrm>
          <a:off x="0" y="568936"/>
          <a:ext cx="10793855" cy="2335994"/>
        </a:xfrm>
        <a:prstGeom prst="rect">
          <a:avLst/>
        </a:prstGeom>
        <a:solidFill>
          <a:schemeClr val="accent1">
            <a:alpha val="90000"/>
            <a:tint val="40000"/>
            <a:hueOff val="0"/>
            <a:satOff val="0"/>
            <a:lumOff val="0"/>
            <a:alphaOff val="0"/>
          </a:schemeClr>
        </a:solidFill>
        <a:ln w="19050"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1" indent="-171450" algn="l" defTabSz="800100">
            <a:lnSpc>
              <a:spcPct val="90000"/>
            </a:lnSpc>
            <a:spcBef>
              <a:spcPct val="0"/>
            </a:spcBef>
            <a:spcAft>
              <a:spcPct val="15000"/>
            </a:spcAft>
            <a:buFontTx/>
            <a:buNone/>
          </a:pPr>
          <a:r>
            <a:rPr lang="en-US" sz="1800" kern="1200">
              <a:latin typeface="Calibri" panose="020F0502020204030204" pitchFamily="34" charset="0"/>
              <a:ea typeface="Calibri" panose="020F0502020204030204" pitchFamily="34" charset="0"/>
              <a:cs typeface="Calibri" panose="020F0502020204030204" pitchFamily="34" charset="0"/>
            </a:rPr>
            <a:t>2 CFR 200, 2 CFR 1500 and/or 40 CFR Part 33, 40 U.S.C. 1101 et seq. (Brooks Act) or equivalent state qualifications-based procurement as applicable.</a:t>
          </a:r>
        </a:p>
        <a:p>
          <a:pPr marL="171450" lvl="1" indent="-171450" algn="ctr" defTabSz="800100">
            <a:lnSpc>
              <a:spcPct val="90000"/>
            </a:lnSpc>
            <a:spcBef>
              <a:spcPct val="0"/>
            </a:spcBef>
            <a:spcAft>
              <a:spcPct val="15000"/>
            </a:spcAft>
            <a:buFontTx/>
            <a:buNone/>
          </a:pPr>
          <a:r>
            <a:rPr lang="en-US" sz="1800" kern="1200">
              <a:latin typeface="Calibri" panose="020F0502020204030204" pitchFamily="34" charset="0"/>
              <a:ea typeface="Calibri" panose="020F0502020204030204" pitchFamily="34" charset="0"/>
              <a:cs typeface="Calibri" panose="020F0502020204030204" pitchFamily="34" charset="0"/>
            </a:rPr>
            <a:t>UNLESS</a:t>
          </a:r>
        </a:p>
        <a:p>
          <a:pPr marL="171450" lvl="1" indent="-171450" algn="l" defTabSz="800100">
            <a:lnSpc>
              <a:spcPct val="90000"/>
            </a:lnSpc>
            <a:spcBef>
              <a:spcPct val="0"/>
            </a:spcBef>
            <a:spcAft>
              <a:spcPct val="15000"/>
            </a:spcAft>
            <a:buFontTx/>
            <a:buNone/>
          </a:pPr>
          <a:r>
            <a:rPr lang="en-US" sz="1800" kern="1200">
              <a:latin typeface="Calibri" panose="020F0502020204030204" pitchFamily="34" charset="0"/>
              <a:ea typeface="Calibri" panose="020F0502020204030204" pitchFamily="34" charset="0"/>
              <a:cs typeface="Calibri" panose="020F0502020204030204" pitchFamily="34" charset="0"/>
            </a:rPr>
            <a:t>Project (1) procured services or products through contracts entered into prior to March 9, 2024; and (2) complied with state and/or local laws governing competition (including laws/policies relating to participation by disadvantaged business enterprises or equivalent, as applicable, and method of procurement). (Contracts and contract amendments will be considered covered by the provision upon receipt of written confirmation from EPA.)</a:t>
          </a:r>
        </a:p>
      </dsp:txBody>
      <dsp:txXfrm>
        <a:off x="0" y="568936"/>
        <a:ext cx="10793855" cy="2335994"/>
      </dsp:txXfrm>
    </dsp:sp>
  </dsp:spTree>
</dsp:drawing>
</file>

<file path=ppt/diagrams/layout1.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7713396-C513-4558-9119-3974E4A4522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4768D47-9492-4403-80CE-06A3DC0F688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FF9E69-3971-4BA5-87DA-C245181BAF5D}" type="datetimeFigureOut">
              <a:rPr lang="en-US" smtClean="0"/>
              <a:t>11/14/2024</a:t>
            </a:fld>
            <a:endParaRPr lang="en-US"/>
          </a:p>
        </p:txBody>
      </p:sp>
      <p:sp>
        <p:nvSpPr>
          <p:cNvPr id="4" name="Footer Placeholder 3">
            <a:extLst>
              <a:ext uri="{FF2B5EF4-FFF2-40B4-BE49-F238E27FC236}">
                <a16:creationId xmlns:a16="http://schemas.microsoft.com/office/drawing/2014/main" id="{096695E0-5703-4501-8ABA-0BFEB7F2BAE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BA551B8-B0C6-444C-AA56-3258C10F019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ACA483C-C8E6-48F3-9E74-3A4753E0C68E}" type="slidenum">
              <a:rPr lang="en-US" smtClean="0"/>
              <a:t>‹#›</a:t>
            </a:fld>
            <a:endParaRPr lang="en-US"/>
          </a:p>
        </p:txBody>
      </p:sp>
    </p:spTree>
    <p:extLst>
      <p:ext uri="{BB962C8B-B14F-4D97-AF65-F5344CB8AC3E}">
        <p14:creationId xmlns:p14="http://schemas.microsoft.com/office/powerpoint/2010/main" val="165247743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F22041-83E0-4322-909F-F5D1DE5107F8}" type="datetimeFigureOut">
              <a:rPr lang="en-US" smtClean="0"/>
              <a:t>11/14/2024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9C64A1-AD89-4DB2-861B-503CF642F4B1}" type="slidenum">
              <a:rPr lang="en-US" smtClean="0"/>
              <a:t>‹#›</a:t>
            </a:fld>
            <a:endParaRPr lang="en-US"/>
          </a:p>
        </p:txBody>
      </p:sp>
    </p:spTree>
    <p:extLst>
      <p:ext uri="{BB962C8B-B14F-4D97-AF65-F5344CB8AC3E}">
        <p14:creationId xmlns:p14="http://schemas.microsoft.com/office/powerpoint/2010/main" val="315918945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4850" y="1154113"/>
            <a:ext cx="5540375" cy="31178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24916" rtl="0" eaLnBrk="1" fontAlgn="auto" latinLnBrk="0" hangingPunct="1">
              <a:lnSpc>
                <a:spcPct val="100000"/>
              </a:lnSpc>
              <a:spcBef>
                <a:spcPts val="0"/>
              </a:spcBef>
              <a:spcAft>
                <a:spcPts val="0"/>
              </a:spcAft>
              <a:buClrTx/>
              <a:buSzTx/>
              <a:buFontTx/>
              <a:buNone/>
              <a:tabLst/>
              <a:defRPr/>
            </a:pPr>
            <a:fld id="{45D89A11-D4E7-4723-AB54-185FE0F05BFF}"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924916"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38363DAF-F2E6-45F9-AE2E-1C34C843D501}"/>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799240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F09C64A1-AD89-4DB2-861B-503CF642F4B1}" type="slidenum">
              <a:rPr lang="en-US" smtClean="0"/>
              <a:t>3</a:t>
            </a:fld>
            <a:endParaRPr lang="en-US"/>
          </a:p>
        </p:txBody>
      </p:sp>
    </p:spTree>
    <p:extLst>
      <p:ext uri="{BB962C8B-B14F-4D97-AF65-F5344CB8AC3E}">
        <p14:creationId xmlns:p14="http://schemas.microsoft.com/office/powerpoint/2010/main" val="2014984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F09C64A1-AD89-4DB2-861B-503CF642F4B1}" type="slidenum">
              <a:rPr lang="en-US" smtClean="0"/>
              <a:t>4</a:t>
            </a:fld>
            <a:endParaRPr lang="en-US"/>
          </a:p>
        </p:txBody>
      </p:sp>
    </p:spTree>
    <p:extLst>
      <p:ext uri="{BB962C8B-B14F-4D97-AF65-F5344CB8AC3E}">
        <p14:creationId xmlns:p14="http://schemas.microsoft.com/office/powerpoint/2010/main" val="40624582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4150" lvl="1" indent="0">
              <a:lnSpc>
                <a:spcPct val="107000"/>
              </a:lnSpc>
              <a:buFont typeface="Courier New" panose="02070309020205020404" pitchFamily="49" charset="0"/>
              <a:buNone/>
            </a:pPr>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F09C64A1-AD89-4DB2-861B-503CF642F4B1}" type="slidenum">
              <a:rPr lang="en-US" smtClean="0"/>
              <a:t>5</a:t>
            </a:fld>
            <a:endParaRPr lang="en-US"/>
          </a:p>
        </p:txBody>
      </p:sp>
    </p:spTree>
    <p:extLst>
      <p:ext uri="{BB962C8B-B14F-4D97-AF65-F5344CB8AC3E}">
        <p14:creationId xmlns:p14="http://schemas.microsoft.com/office/powerpoint/2010/main" val="3052169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F09C64A1-AD89-4DB2-861B-503CF642F4B1}" type="slidenum">
              <a:rPr lang="en-US" smtClean="0"/>
              <a:t>6</a:t>
            </a:fld>
            <a:endParaRPr lang="en-US"/>
          </a:p>
        </p:txBody>
      </p:sp>
    </p:spTree>
    <p:extLst>
      <p:ext uri="{BB962C8B-B14F-4D97-AF65-F5344CB8AC3E}">
        <p14:creationId xmlns:p14="http://schemas.microsoft.com/office/powerpoint/2010/main" val="586183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F09C64A1-AD89-4DB2-861B-503CF642F4B1}" type="slidenum">
              <a:rPr lang="en-US" smtClean="0"/>
              <a:t>7</a:t>
            </a:fld>
            <a:endParaRPr lang="en-US"/>
          </a:p>
        </p:txBody>
      </p:sp>
    </p:spTree>
    <p:extLst>
      <p:ext uri="{BB962C8B-B14F-4D97-AF65-F5344CB8AC3E}">
        <p14:creationId xmlns:p14="http://schemas.microsoft.com/office/powerpoint/2010/main" val="200557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None/>
            </a:pPr>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F09C64A1-AD89-4DB2-861B-503CF642F4B1}" type="slidenum">
              <a:rPr lang="en-US" smtClean="0"/>
              <a:t>8</a:t>
            </a:fld>
            <a:endParaRPr lang="en-US"/>
          </a:p>
        </p:txBody>
      </p:sp>
    </p:spTree>
    <p:extLst>
      <p:ext uri="{BB962C8B-B14F-4D97-AF65-F5344CB8AC3E}">
        <p14:creationId xmlns:p14="http://schemas.microsoft.com/office/powerpoint/2010/main" val="2730719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F09C64A1-AD89-4DB2-861B-503CF642F4B1}" type="slidenum">
              <a:rPr lang="en-US" smtClean="0"/>
              <a:t>9</a:t>
            </a:fld>
            <a:endParaRPr lang="en-US"/>
          </a:p>
        </p:txBody>
      </p:sp>
    </p:spTree>
    <p:extLst>
      <p:ext uri="{BB962C8B-B14F-4D97-AF65-F5344CB8AC3E}">
        <p14:creationId xmlns:p14="http://schemas.microsoft.com/office/powerpoint/2010/main" val="2888096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6.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56806B9-CE48-4F30-85EF-8DE383106946}" type="datetime1">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947074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U.S. Environmental Protection Agency</a:t>
            </a:r>
          </a:p>
          <a:p>
            <a:fld id="{4D7285F2-0C47-4BE4-8A16-90C6220D21AB}" type="datetime1">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319117231"/>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U.S. Environmental Protection Agency</a:t>
            </a:r>
          </a:p>
          <a:p>
            <a:fld id="{4D7285F2-0C47-4BE4-8A16-90C6220D21AB}" type="datetime1">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625151646"/>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U.S. Environmental Protection Agency</a:t>
            </a:r>
          </a:p>
          <a:p>
            <a:fld id="{4D7285F2-0C47-4BE4-8A16-90C6220D21AB}" type="datetime1">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a:t>”</a:t>
            </a:r>
          </a:p>
        </p:txBody>
      </p:sp>
    </p:spTree>
    <p:extLst>
      <p:ext uri="{BB962C8B-B14F-4D97-AF65-F5344CB8AC3E}">
        <p14:creationId xmlns:p14="http://schemas.microsoft.com/office/powerpoint/2010/main" val="779809234"/>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U.S. Environmental Protection Agency</a:t>
            </a:r>
          </a:p>
          <a:p>
            <a:fld id="{4D7285F2-0C47-4BE4-8A16-90C6220D21AB}" type="datetime1">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786263642"/>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r>
              <a:rPr lang="en-US"/>
              <a:t>U.S. Environmental Protection Agency</a:t>
            </a:r>
          </a:p>
          <a:p>
            <a:fld id="{4D7285F2-0C47-4BE4-8A16-90C6220D21AB}" type="datetime1">
              <a:rPr lang="en-US" smtClean="0"/>
              <a:t>11/14/2024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238677664"/>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r>
              <a:rPr lang="en-US"/>
              <a:t>U.S. Environmental Protection Agency</a:t>
            </a:r>
          </a:p>
          <a:p>
            <a:fld id="{4D7285F2-0C47-4BE4-8A16-90C6220D21AB}" type="datetime1">
              <a:rPr lang="en-US" smtClean="0"/>
              <a:t>11/14/2024</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439601048"/>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U.S. Environmental Protection Agency</a:t>
            </a:r>
          </a:p>
          <a:p>
            <a:fld id="{4D7285F2-0C47-4BE4-8A16-90C6220D21AB}" type="datetime1">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380339972"/>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U.S. Environmental Protection Agency</a:t>
            </a:r>
          </a:p>
          <a:p>
            <a:fld id="{4D7285F2-0C47-4BE4-8A16-90C6220D21AB}" type="datetime1">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43847744"/>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7AF6EE1-BED8-490D-A81A-A6B333228295}"/>
              </a:ext>
            </a:extLst>
          </p:cNvPr>
          <p:cNvGraphicFramePr>
            <a:graphicFrameLocks noChangeAspect="1"/>
          </p:cNvGraphicFramePr>
          <p:nvPr userDrawn="1">
            <p:custDataLst>
              <p:tags r:id="rId1"/>
            </p:custDataLst>
            <p:extLst>
              <p:ext uri="{D42A27DB-BD31-4B8C-83A1-F6EECF244321}">
                <p14:modId xmlns:p14="http://schemas.microsoft.com/office/powerpoint/2010/main" val="318938779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4" name="Object 3" hidden="1">
                        <a:extLst>
                          <a:ext uri="{FF2B5EF4-FFF2-40B4-BE49-F238E27FC236}">
                            <a16:creationId xmlns:a16="http://schemas.microsoft.com/office/drawing/2014/main" id="{C7AF6EE1-BED8-490D-A81A-A6B33322829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p:cNvSpPr>
            <a:spLocks noGrp="1"/>
          </p:cNvSpPr>
          <p:nvPr>
            <p:ph idx="1"/>
          </p:nvPr>
        </p:nvSpPr>
        <p:spPr>
          <a:xfrm>
            <a:off x="452846" y="1429789"/>
            <a:ext cx="11286308" cy="4545561"/>
          </a:xfrm>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5E111339-DA5F-4906-AAA1-30721E8AF999}" type="datetime1">
              <a:rPr lang="en-US" smtClean="0"/>
              <a:t>11/14/2024</a:t>
            </a:fld>
            <a:endParaRPr lang="en-US"/>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a:p>
        </p:txBody>
      </p:sp>
      <p:sp>
        <p:nvSpPr>
          <p:cNvPr id="7" name="Title Placeholder 1">
            <a:extLst>
              <a:ext uri="{FF2B5EF4-FFF2-40B4-BE49-F238E27FC236}">
                <a16:creationId xmlns:a16="http://schemas.microsoft.com/office/drawing/2014/main" id="{D25ABA85-6FE6-4B3F-9F3B-7E9BA5A9DC2F}"/>
              </a:ext>
            </a:extLst>
          </p:cNvPr>
          <p:cNvSpPr>
            <a:spLocks noGrp="1"/>
          </p:cNvSpPr>
          <p:nvPr>
            <p:ph type="title"/>
          </p:nvPr>
        </p:nvSpPr>
        <p:spPr>
          <a:xfrm>
            <a:off x="452845" y="705124"/>
            <a:ext cx="11286309" cy="483596"/>
          </a:xfrm>
          <a:prstGeom prst="rect">
            <a:avLst/>
          </a:prstGeom>
        </p:spPr>
        <p:txBody>
          <a:bodyPr vert="horz" lIns="91440" tIns="45720" rIns="91440" bIns="45720" rtlCol="0" anchor="b">
            <a:normAutofit/>
          </a:bodyPr>
          <a:lstStyle/>
          <a:p>
            <a:r>
              <a:rPr lang="en-US"/>
              <a:t>Click to edit Master title style</a:t>
            </a:r>
          </a:p>
        </p:txBody>
      </p:sp>
    </p:spTree>
    <p:extLst>
      <p:ext uri="{BB962C8B-B14F-4D97-AF65-F5344CB8AC3E}">
        <p14:creationId xmlns:p14="http://schemas.microsoft.com/office/powerpoint/2010/main" val="26173420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p:cNvSpPr/>
          <p:nvPr/>
        </p:nvSpPr>
        <p:spPr>
          <a:xfrm>
            <a:off x="446534" y="1779042"/>
            <a:ext cx="11298932" cy="4644872"/>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3" name="Subtitle 2"/>
          <p:cNvSpPr>
            <a:spLocks noGrp="1"/>
          </p:cNvSpPr>
          <p:nvPr>
            <p:ph type="subTitle" idx="1"/>
          </p:nvPr>
        </p:nvSpPr>
        <p:spPr>
          <a:xfrm>
            <a:off x="581194" y="1188720"/>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056806B9-CE48-4F30-85EF-8DE383106946}" type="datetime1">
              <a:rPr lang="en-US" smtClean="0"/>
              <a:t>11/14/2024</a:t>
            </a:fld>
            <a:endParaRPr lang="en-US"/>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a:p>
        </p:txBody>
      </p:sp>
      <p:sp>
        <p:nvSpPr>
          <p:cNvPr id="11" name="Title Placeholder 1">
            <a:extLst>
              <a:ext uri="{FF2B5EF4-FFF2-40B4-BE49-F238E27FC236}">
                <a16:creationId xmlns:a16="http://schemas.microsoft.com/office/drawing/2014/main" id="{0642DB3B-B337-41F5-8788-CC4366C85829}"/>
              </a:ext>
            </a:extLst>
          </p:cNvPr>
          <p:cNvSpPr>
            <a:spLocks noGrp="1"/>
          </p:cNvSpPr>
          <p:nvPr>
            <p:ph type="title"/>
          </p:nvPr>
        </p:nvSpPr>
        <p:spPr>
          <a:xfrm>
            <a:off x="581192" y="705124"/>
            <a:ext cx="11029616" cy="483596"/>
          </a:xfrm>
          <a:prstGeom prst="rect">
            <a:avLst/>
          </a:prstGeom>
        </p:spPr>
        <p:txBody>
          <a:bodyPr vert="horz" lIns="91440" tIns="45720" rIns="91440" bIns="45720" rtlCol="0" anchor="b">
            <a:normAutofit/>
          </a:bodyPr>
          <a:lstStyle/>
          <a:p>
            <a:r>
              <a:rPr lang="en-US"/>
              <a:t>Click to edit Master title style</a:t>
            </a:r>
          </a:p>
        </p:txBody>
      </p:sp>
    </p:spTree>
    <p:extLst>
      <p:ext uri="{BB962C8B-B14F-4D97-AF65-F5344CB8AC3E}">
        <p14:creationId xmlns:p14="http://schemas.microsoft.com/office/powerpoint/2010/main" val="490017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U.S. Environmental Protection Agency</a:t>
            </a:r>
          </a:p>
          <a:p>
            <a:fld id="{4D7285F2-0C47-4BE4-8A16-90C6220D21AB}" type="datetime1">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621088878"/>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FAD6254-D6AA-41F0-AC83-051253458DE0}"/>
              </a:ext>
            </a:extLst>
          </p:cNvPr>
          <p:cNvGraphicFramePr>
            <a:graphicFrameLocks noChangeAspect="1"/>
          </p:cNvGraphicFramePr>
          <p:nvPr userDrawn="1">
            <p:custDataLst>
              <p:tags r:id="rId1"/>
            </p:custDataLst>
            <p:extLst>
              <p:ext uri="{D42A27DB-BD31-4B8C-83A1-F6EECF244321}">
                <p14:modId xmlns:p14="http://schemas.microsoft.com/office/powerpoint/2010/main" val="2804508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47" imgH="348" progId="TCLayout.ActiveDocument.1">
                  <p:embed/>
                </p:oleObj>
              </mc:Choice>
              <mc:Fallback>
                <p:oleObj name="think-cell Slide" r:id="rId3" imgW="347" imgH="348" progId="TCLayout.ActiveDocument.1">
                  <p:embed/>
                  <p:pic>
                    <p:nvPicPr>
                      <p:cNvPr id="8" name="Object 7" hidden="1">
                        <a:extLst>
                          <a:ext uri="{FF2B5EF4-FFF2-40B4-BE49-F238E27FC236}">
                            <a16:creationId xmlns:a16="http://schemas.microsoft.com/office/drawing/2014/main" id="{0FAD6254-D6AA-41F0-AC83-051253458DE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Content Placeholder 2"/>
          <p:cNvSpPr>
            <a:spLocks noGrp="1"/>
          </p:cNvSpPr>
          <p:nvPr>
            <p:ph sz="half" idx="1"/>
          </p:nvPr>
        </p:nvSpPr>
        <p:spPr>
          <a:xfrm>
            <a:off x="470263" y="1338349"/>
            <a:ext cx="5305698" cy="45227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416039" y="1338349"/>
            <a:ext cx="5323115" cy="45227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49B690-1823-43FE-9CAC-6173717073D9}" type="datetime1">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
        <p:nvSpPr>
          <p:cNvPr id="10" name="Title Placeholder 1">
            <a:extLst>
              <a:ext uri="{FF2B5EF4-FFF2-40B4-BE49-F238E27FC236}">
                <a16:creationId xmlns:a16="http://schemas.microsoft.com/office/drawing/2014/main" id="{79E22A82-A39B-4274-A980-12856105C392}"/>
              </a:ext>
            </a:extLst>
          </p:cNvPr>
          <p:cNvSpPr>
            <a:spLocks noGrp="1"/>
          </p:cNvSpPr>
          <p:nvPr>
            <p:ph type="title"/>
          </p:nvPr>
        </p:nvSpPr>
        <p:spPr>
          <a:xfrm>
            <a:off x="470263" y="705124"/>
            <a:ext cx="11268891" cy="483596"/>
          </a:xfrm>
          <a:prstGeom prst="rect">
            <a:avLst/>
          </a:prstGeom>
        </p:spPr>
        <p:txBody>
          <a:bodyPr vert="horz" lIns="91440" tIns="45720" rIns="91440" bIns="45720" rtlCol="0" anchor="b">
            <a:normAutofit/>
          </a:bodyPr>
          <a:lstStyle/>
          <a:p>
            <a:r>
              <a:rPr lang="en-US"/>
              <a:t>Click to edit Master title style</a:t>
            </a:r>
          </a:p>
        </p:txBody>
      </p:sp>
    </p:spTree>
    <p:extLst>
      <p:ext uri="{BB962C8B-B14F-4D97-AF65-F5344CB8AC3E}">
        <p14:creationId xmlns:p14="http://schemas.microsoft.com/office/powerpoint/2010/main" val="2483323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81191" y="1286339"/>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1961500"/>
            <a:ext cx="5194766" cy="433954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416039" y="1286340"/>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1961500"/>
            <a:ext cx="5194771" cy="4339547"/>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09CF0A1-7034-4284-B690-116EA9F6BA24}" type="datetime1">
              <a:rPr lang="en-US" smtClean="0"/>
              <a:t>11/14/2024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
        <p:nvSpPr>
          <p:cNvPr id="10" name="Title Placeholder 1">
            <a:extLst>
              <a:ext uri="{FF2B5EF4-FFF2-40B4-BE49-F238E27FC236}">
                <a16:creationId xmlns:a16="http://schemas.microsoft.com/office/drawing/2014/main" id="{EB96C65B-C0A1-4732-9001-F24AF08CC01C}"/>
              </a:ext>
            </a:extLst>
          </p:cNvPr>
          <p:cNvSpPr>
            <a:spLocks noGrp="1"/>
          </p:cNvSpPr>
          <p:nvPr>
            <p:ph type="title"/>
          </p:nvPr>
        </p:nvSpPr>
        <p:spPr>
          <a:xfrm>
            <a:off x="581192" y="705124"/>
            <a:ext cx="11029616" cy="483596"/>
          </a:xfrm>
          <a:prstGeom prst="rect">
            <a:avLst/>
          </a:prstGeom>
        </p:spPr>
        <p:txBody>
          <a:bodyPr vert="horz" lIns="91440" tIns="45720" rIns="91440" bIns="45720" rtlCol="0" anchor="b">
            <a:normAutofit/>
          </a:bodyPr>
          <a:lstStyle/>
          <a:p>
            <a:r>
              <a:rPr lang="en-US"/>
              <a:t>Click to edit Master title style</a:t>
            </a:r>
          </a:p>
        </p:txBody>
      </p:sp>
    </p:spTree>
    <p:extLst>
      <p:ext uri="{BB962C8B-B14F-4D97-AF65-F5344CB8AC3E}">
        <p14:creationId xmlns:p14="http://schemas.microsoft.com/office/powerpoint/2010/main" val="17480465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92053DB-7FF0-425E-A19A-AF970E557D42}" type="datetime1">
              <a:rPr lang="en-US" smtClean="0"/>
              <a:t>11/14/2024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a:p>
        </p:txBody>
      </p:sp>
      <p:sp>
        <p:nvSpPr>
          <p:cNvPr id="6" name="Title Placeholder 1">
            <a:extLst>
              <a:ext uri="{FF2B5EF4-FFF2-40B4-BE49-F238E27FC236}">
                <a16:creationId xmlns:a16="http://schemas.microsoft.com/office/drawing/2014/main" id="{C3F1BAB5-B5FB-481B-B845-03DC038AB38F}"/>
              </a:ext>
            </a:extLst>
          </p:cNvPr>
          <p:cNvSpPr>
            <a:spLocks noGrp="1"/>
          </p:cNvSpPr>
          <p:nvPr>
            <p:ph type="title"/>
          </p:nvPr>
        </p:nvSpPr>
        <p:spPr>
          <a:xfrm>
            <a:off x="581192" y="705124"/>
            <a:ext cx="11029616" cy="483596"/>
          </a:xfrm>
          <a:prstGeom prst="rect">
            <a:avLst/>
          </a:prstGeom>
        </p:spPr>
        <p:txBody>
          <a:bodyPr vert="horz" lIns="91440" tIns="45720" rIns="91440" bIns="45720" rtlCol="0" anchor="b">
            <a:normAutofit/>
          </a:bodyPr>
          <a:lstStyle/>
          <a:p>
            <a:r>
              <a:rPr lang="en-US"/>
              <a:t>Click to edit Master title style</a:t>
            </a:r>
          </a:p>
        </p:txBody>
      </p:sp>
    </p:spTree>
    <p:extLst>
      <p:ext uri="{BB962C8B-B14F-4D97-AF65-F5344CB8AC3E}">
        <p14:creationId xmlns:p14="http://schemas.microsoft.com/office/powerpoint/2010/main" val="112936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5AE6CD-F877-4A46-BEF6-3D6A79815C5A}" type="datetime1">
              <a:rPr lang="en-US" smtClean="0"/>
              <a:t>11/14/2024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204362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U.S. Environmental Protection Agency</a:t>
            </a:r>
          </a:p>
          <a:p>
            <a:fld id="{4D7285F2-0C47-4BE4-8A16-90C6220D21AB}" type="datetime1">
              <a:rPr lang="en-US" smtClean="0"/>
              <a:t>11/14/2024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1146136190"/>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U.S. Environmental Protection Agency</a:t>
            </a:r>
          </a:p>
          <a:p>
            <a:fld id="{4D7285F2-0C47-4BE4-8A16-90C6220D21AB}" type="datetime1">
              <a:rPr lang="en-US" smtClean="0"/>
              <a:t>11/14/2024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08536250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Date Placeholder 2"/>
          <p:cNvSpPr>
            <a:spLocks noGrp="1"/>
          </p:cNvSpPr>
          <p:nvPr>
            <p:ph type="dt" sz="half" idx="10"/>
          </p:nvPr>
        </p:nvSpPr>
        <p:spPr/>
        <p:txBody>
          <a:bodyPr/>
          <a:lstStyle/>
          <a:p>
            <a:fld id="{092053DB-7FF0-425E-A19A-AF970E557D42}" type="datetime1">
              <a:rPr lang="en-US" smtClean="0"/>
              <a:t>11/14/2024</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25038860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A2221E3-51B2-4656-BC74-20A3B11EC7B2}" type="datetime1">
              <a:rPr lang="en-US" smtClean="0"/>
              <a:t>11/14/2024</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6909830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r>
              <a:rPr lang="en-US"/>
              <a:t>U.S. Environmental Protection Agency</a:t>
            </a:r>
          </a:p>
          <a:p>
            <a:fld id="{4D7285F2-0C47-4BE4-8A16-90C6220D21AB}" type="datetime1">
              <a:rPr lang="en-US" smtClean="0"/>
              <a:t>11/14/2024</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49293497"/>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725BE0-49B0-4469-BD6B-B819BB5C7ECB}" type="datetime1">
              <a:rPr lang="en-US" smtClean="0"/>
              <a:t>11/14/2024</a:t>
            </a:fld>
            <a:endParaRPr lang="en-US"/>
          </a:p>
        </p:txBody>
      </p:sp>
      <p:sp>
        <p:nvSpPr>
          <p:cNvPr id="6" name="Footer Placeholder 5"/>
          <p:cNvSpPr>
            <a:spLocks noGrp="1"/>
          </p:cNvSpPr>
          <p:nvPr>
            <p:ph type="ftr" sz="quarter" idx="11"/>
          </p:nvPr>
        </p:nvSpPr>
        <p:spPr/>
        <p:txBody>
          <a:bodyPr/>
          <a:lstStyle/>
          <a:p>
            <a:pPr algn="l"/>
            <a:endParaRPr lang="en-US"/>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a:p>
        </p:txBody>
      </p:sp>
    </p:spTree>
    <p:extLst>
      <p:ext uri="{BB962C8B-B14F-4D97-AF65-F5344CB8AC3E}">
        <p14:creationId xmlns:p14="http://schemas.microsoft.com/office/powerpoint/2010/main" val="3182389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28" Type="http://schemas.openxmlformats.org/officeDocument/2006/relationships/image" Target="../media/image5.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7.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4.png"/><Relationship Id="rId30" Type="http://schemas.openxmlformats.org/officeDocument/2006/relationships/image" Target="../media/image6.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5">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6">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7">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8">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r>
              <a:rPr lang="en-US"/>
              <a:t>U.S. Environmental Protection Agency</a:t>
            </a:r>
          </a:p>
          <a:p>
            <a:fld id="{4D7285F2-0C47-4BE4-8A16-90C6220D21AB}" type="datetime1">
              <a:rPr lang="en-US" smtClean="0"/>
              <a:t>11/14/2024</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A98EE3D-8CD1-4C3F-BD1C-C98C9596463C}" type="slidenum">
              <a:rPr lang="en-US" smtClean="0"/>
              <a:t>‹#›</a:t>
            </a:fld>
            <a:endParaRPr lang="en-US"/>
          </a:p>
        </p:txBody>
      </p:sp>
      <p:graphicFrame>
        <p:nvGraphicFramePr>
          <p:cNvPr id="11" name="Object 10" hidden="1">
            <a:extLst>
              <a:ext uri="{FF2B5EF4-FFF2-40B4-BE49-F238E27FC236}">
                <a16:creationId xmlns:a16="http://schemas.microsoft.com/office/drawing/2014/main" id="{F791A29D-FB60-1E06-630B-CC71A9A3D8B0}"/>
              </a:ext>
            </a:extLst>
          </p:cNvPr>
          <p:cNvGraphicFramePr>
            <a:graphicFrameLocks noChangeAspect="1"/>
          </p:cNvGraphicFramePr>
          <p:nvPr userDrawn="1">
            <p:custDataLst>
              <p:tags r:id="rId24"/>
            </p:custDataLst>
            <p:extLst>
              <p:ext uri="{D42A27DB-BD31-4B8C-83A1-F6EECF244321}">
                <p14:modId xmlns:p14="http://schemas.microsoft.com/office/powerpoint/2010/main" val="183563401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29" imgW="347" imgH="348" progId="TCLayout.ActiveDocument.1">
                  <p:embed/>
                </p:oleObj>
              </mc:Choice>
              <mc:Fallback>
                <p:oleObj name="think-cell Slide" r:id="rId29" imgW="347" imgH="348" progId="TCLayout.ActiveDocument.1">
                  <p:embed/>
                  <p:pic>
                    <p:nvPicPr>
                      <p:cNvPr id="11" name="Object 10" hidden="1">
                        <a:extLst>
                          <a:ext uri="{FF2B5EF4-FFF2-40B4-BE49-F238E27FC236}">
                            <a16:creationId xmlns:a16="http://schemas.microsoft.com/office/drawing/2014/main" id="{F791A29D-FB60-1E06-630B-CC71A9A3D8B0}"/>
                          </a:ext>
                        </a:extLst>
                      </p:cNvPr>
                      <p:cNvPicPr/>
                      <p:nvPr/>
                    </p:nvPicPr>
                    <p:blipFill>
                      <a:blip r:embed="rId30"/>
                      <a:stretch>
                        <a:fillRect/>
                      </a:stretch>
                    </p:blipFill>
                    <p:spPr>
                      <a:xfrm>
                        <a:off x="1588" y="1588"/>
                        <a:ext cx="1588" cy="1588"/>
                      </a:xfrm>
                      <a:prstGeom prst="rect">
                        <a:avLst/>
                      </a:prstGeom>
                    </p:spPr>
                  </p:pic>
                </p:oleObj>
              </mc:Fallback>
            </mc:AlternateContent>
          </a:graphicData>
        </a:graphic>
      </p:graphicFrame>
      <p:pic>
        <p:nvPicPr>
          <p:cNvPr id="12" name="Picture 11">
            <a:extLst>
              <a:ext uri="{FF2B5EF4-FFF2-40B4-BE49-F238E27FC236}">
                <a16:creationId xmlns:a16="http://schemas.microsoft.com/office/drawing/2014/main" id="{EFBB2546-4464-57D1-E0FF-53A3600E34AA}"/>
              </a:ext>
            </a:extLst>
          </p:cNvPr>
          <p:cNvPicPr>
            <a:picLocks noChangeAspect="1"/>
          </p:cNvPicPr>
          <p:nvPr userDrawn="1"/>
        </p:nvPicPr>
        <p:blipFill>
          <a:blip r:embed="rId31"/>
          <a:stretch>
            <a:fillRect/>
          </a:stretch>
        </p:blipFill>
        <p:spPr>
          <a:xfrm>
            <a:off x="0" y="68961"/>
            <a:ext cx="1165243" cy="357665"/>
          </a:xfrm>
          <a:prstGeom prst="rect">
            <a:avLst/>
          </a:prstGeom>
        </p:spPr>
      </p:pic>
    </p:spTree>
    <p:extLst>
      <p:ext uri="{BB962C8B-B14F-4D97-AF65-F5344CB8AC3E}">
        <p14:creationId xmlns:p14="http://schemas.microsoft.com/office/powerpoint/2010/main" val="4033432156"/>
      </p:ext>
    </p:extLst>
  </p:cSld>
  <p:clrMap bg1="dk1" tx1="lt1" bg2="dk2" tx2="lt2" accent1="accent1" accent2="accent2" accent3="accent3" accent4="accent4" accent5="accent5" accent6="accent6" hlink="hlink" folHlink="folHlink"/>
  <p:sldLayoutIdLst>
    <p:sldLayoutId id="2147484228" r:id="rId1"/>
    <p:sldLayoutId id="2147484229" r:id="rId2"/>
    <p:sldLayoutId id="2147484230" r:id="rId3"/>
    <p:sldLayoutId id="2147484231" r:id="rId4"/>
    <p:sldLayoutId id="2147484232" r:id="rId5"/>
    <p:sldLayoutId id="2147484233" r:id="rId6"/>
    <p:sldLayoutId id="2147484234" r:id="rId7"/>
    <p:sldLayoutId id="2147484235" r:id="rId8"/>
    <p:sldLayoutId id="2147484236" r:id="rId9"/>
    <p:sldLayoutId id="2147484237" r:id="rId10"/>
    <p:sldLayoutId id="2147484238" r:id="rId11"/>
    <p:sldLayoutId id="2147484239" r:id="rId12"/>
    <p:sldLayoutId id="2147484240" r:id="rId13"/>
    <p:sldLayoutId id="2147484241" r:id="rId14"/>
    <p:sldLayoutId id="2147484242" r:id="rId15"/>
    <p:sldLayoutId id="2147484243" r:id="rId16"/>
    <p:sldLayoutId id="2147484244" r:id="rId17"/>
    <p:sldLayoutId id="2147484245" r:id="rId18"/>
    <p:sldLayoutId id="2147483756" r:id="rId19"/>
    <p:sldLayoutId id="2147483759" r:id="rId20"/>
    <p:sldLayoutId id="2147483711" r:id="rId21"/>
    <p:sldLayoutId id="2147483760" r:id="rId22"/>
  </p:sldLayoutIdLst>
  <p:hf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hyperlink" Target="https://www.epa.gov/sustainable-water-infrastructure/epa-community-grants-program-basics" TargetMode="Externa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jpe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hyperlink" Target="https://www.epa.gov/system/files/documents/2022-09/How%20Can%20Recipients%20Prepare%20to%20Receive%20Community%20Grant%20Funding.pdf"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epa.gov/system/files/documents/2024-02/community-grants-cost-share-waiver-guidance.pdf"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hyperlink" Target="https://www.epa.gov/sustainable-water-infrastructure/epa-community-grants-resources-recipients" TargetMode="External"/><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www.epa.gov/system/files/documents/2024-06/procurement-and-subawards-community-grants-program.pdf"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909888-D38D-48EA-A88D-682C7A7458C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extBox 13">
            <a:extLst>
              <a:ext uri="{FF2B5EF4-FFF2-40B4-BE49-F238E27FC236}">
                <a16:creationId xmlns:a16="http://schemas.microsoft.com/office/drawing/2014/main" id="{A9977984-5579-4070-B2D8-76CF996F0B4F}"/>
              </a:ext>
            </a:extLst>
          </p:cNvPr>
          <p:cNvSpPr txBox="1"/>
          <p:nvPr/>
        </p:nvSpPr>
        <p:spPr>
          <a:xfrm>
            <a:off x="8496301" y="6365304"/>
            <a:ext cx="1843719" cy="276999"/>
          </a:xfrm>
          <a:prstGeom prst="rect">
            <a:avLst/>
          </a:prstGeom>
          <a:noFill/>
        </p:spPr>
        <p:txBody>
          <a:bodyPr wrap="square" rtlCol="0">
            <a:spAutoFit/>
          </a:bodyPr>
          <a:lstStyle/>
          <a:p>
            <a:pPr algn="r">
              <a:defRPr/>
            </a:pPr>
            <a:r>
              <a:rPr lang="en-US" sz="1200">
                <a:solidFill>
                  <a:prstClr val="white"/>
                </a:solidFill>
                <a:latin typeface="DIN Pro"/>
                <a:cs typeface="DIN Pro"/>
              </a:rPr>
              <a:t>www.uswateralliance.org</a:t>
            </a:r>
          </a:p>
        </p:txBody>
      </p:sp>
      <p:sp>
        <p:nvSpPr>
          <p:cNvPr id="9" name="Rectangle 8">
            <a:extLst>
              <a:ext uri="{FF2B5EF4-FFF2-40B4-BE49-F238E27FC236}">
                <a16:creationId xmlns:a16="http://schemas.microsoft.com/office/drawing/2014/main" id="{D0614367-48A0-4951-8058-46657C159E02}"/>
              </a:ext>
            </a:extLst>
          </p:cNvPr>
          <p:cNvSpPr/>
          <p:nvPr/>
        </p:nvSpPr>
        <p:spPr>
          <a:xfrm>
            <a:off x="0" y="5915229"/>
            <a:ext cx="12192000" cy="942771"/>
          </a:xfrm>
          <a:prstGeom prst="rect">
            <a:avLst/>
          </a:prstGeom>
          <a:solidFill>
            <a:srgbClr val="0054A6"/>
          </a:solidFill>
          <a:ln>
            <a:noFill/>
          </a:ln>
          <a:effectLst>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EA39AFF4-B9FD-460C-9763-850EF9058DC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62667" y="5774114"/>
            <a:ext cx="4085483" cy="1259690"/>
          </a:xfrm>
          <a:prstGeom prst="rect">
            <a:avLst/>
          </a:prstGeom>
        </p:spPr>
      </p:pic>
      <p:sp>
        <p:nvSpPr>
          <p:cNvPr id="5" name="Rectangle 4">
            <a:extLst>
              <a:ext uri="{FF2B5EF4-FFF2-40B4-BE49-F238E27FC236}">
                <a16:creationId xmlns:a16="http://schemas.microsoft.com/office/drawing/2014/main" id="{AE1DBDF0-CFFD-463E-A973-F4BB575E7BF8}"/>
              </a:ext>
            </a:extLst>
          </p:cNvPr>
          <p:cNvSpPr/>
          <p:nvPr/>
        </p:nvSpPr>
        <p:spPr>
          <a:xfrm>
            <a:off x="0" y="-7137"/>
            <a:ext cx="12191998" cy="5922366"/>
          </a:xfrm>
          <a:prstGeom prst="rect">
            <a:avLst/>
          </a:prstGeom>
          <a:solidFill>
            <a:srgbClr val="262626">
              <a:alpha val="63922"/>
            </a:srgbClr>
          </a:solidFill>
          <a:ln>
            <a:noFill/>
          </a:ln>
        </p:spPr>
        <p:style>
          <a:lnRef idx="0">
            <a:scrgbClr r="0" g="0" b="0"/>
          </a:lnRef>
          <a:fillRef idx="0">
            <a:scrgbClr r="0" g="0" b="0"/>
          </a:fillRef>
          <a:effectRef idx="0">
            <a:scrgbClr r="0" g="0" b="0"/>
          </a:effectRef>
          <a:fontRef idx="minor">
            <a:schemeClr val="lt1"/>
          </a:fontRef>
        </p:style>
        <p:txBody>
          <a:bodyPr lIns="91440" tIns="45720" rIns="91440" bIns="45720" rtlCol="0" anchor="ctr"/>
          <a:lstStyle/>
          <a:p>
            <a:pPr algn="ctr"/>
            <a:endParaRPr lang="en-US" sz="4000" b="1">
              <a:solidFill>
                <a:srgbClr val="FFFFFF"/>
              </a:solidFill>
              <a:latin typeface="Calibri" panose="020F0502020204030204" pitchFamily="34" charset="0"/>
              <a:cs typeface="Calibri" panose="020F0502020204030204" pitchFamily="34" charset="0"/>
            </a:endParaRPr>
          </a:p>
          <a:p>
            <a:pPr algn="ctr"/>
            <a:endParaRPr lang="en-US" sz="4000" b="1">
              <a:solidFill>
                <a:srgbClr val="FFFFFF"/>
              </a:solidFill>
              <a:latin typeface="Calibri" panose="020F0502020204030204" pitchFamily="34" charset="0"/>
              <a:cs typeface="Calibri" panose="020F0502020204030204" pitchFamily="34" charset="0"/>
            </a:endParaRPr>
          </a:p>
          <a:p>
            <a:pPr algn="ctr"/>
            <a:endParaRPr lang="en-US" sz="4400" b="1">
              <a:solidFill>
                <a:srgbClr val="FFFFFF"/>
              </a:solidFill>
              <a:latin typeface="Calibri" panose="020F0502020204030204" pitchFamily="34" charset="0"/>
              <a:cs typeface="Calibri" panose="020F0502020204030204" pitchFamily="34" charset="0"/>
            </a:endParaRPr>
          </a:p>
          <a:p>
            <a:pPr algn="ctr"/>
            <a:r>
              <a:rPr lang="en-US" sz="4400">
                <a:solidFill>
                  <a:srgbClr val="FFFFFF"/>
                </a:solidFill>
                <a:latin typeface="+mj-lt"/>
                <a:ea typeface="Calibri" panose="020F0502020204030204" pitchFamily="34" charset="0"/>
                <a:cs typeface="Calibri" panose="020F0502020204030204" pitchFamily="34" charset="0"/>
              </a:rPr>
              <a:t>U.S. Environmental Protection Agency</a:t>
            </a:r>
          </a:p>
          <a:p>
            <a:pPr algn="ctr"/>
            <a:r>
              <a:rPr lang="en-US" sz="4400">
                <a:solidFill>
                  <a:srgbClr val="FFFFFF"/>
                </a:solidFill>
                <a:latin typeface="+mj-lt"/>
                <a:ea typeface="Calibri" panose="020F0502020204030204" pitchFamily="34" charset="0"/>
                <a:cs typeface="Calibri" panose="020F0502020204030204" pitchFamily="34" charset="0"/>
              </a:rPr>
              <a:t>Community Grants </a:t>
            </a:r>
            <a:r>
              <a:rPr lang="en-US" sz="4400">
                <a:latin typeface="+mj-lt"/>
                <a:ea typeface="Calibri" panose="020F0502020204030204" pitchFamily="34" charset="0"/>
                <a:cs typeface="Calibri" panose="020F0502020204030204" pitchFamily="34" charset="0"/>
              </a:rPr>
              <a:t>Program</a:t>
            </a:r>
          </a:p>
          <a:p>
            <a:pPr algn="ctr"/>
            <a:endParaRPr lang="en-US" sz="3200">
              <a:solidFill>
                <a:srgbClr val="FFFFFF"/>
              </a:solidFill>
              <a:latin typeface="+mj-lt"/>
              <a:ea typeface="Calibri" panose="020F0502020204030204" pitchFamily="34" charset="0"/>
              <a:cs typeface="Calibri" panose="020F0502020204030204" pitchFamily="34" charset="0"/>
            </a:endParaRPr>
          </a:p>
          <a:p>
            <a:pPr algn="ctr"/>
            <a:r>
              <a:rPr lang="en-US" sz="3200">
                <a:solidFill>
                  <a:srgbClr val="FFFFFF"/>
                </a:solidFill>
                <a:latin typeface="+mj-lt"/>
                <a:ea typeface="Calibri" panose="020F0502020204030204" pitchFamily="34" charset="0"/>
                <a:cs typeface="Calibri" panose="020F0502020204030204" pitchFamily="34" charset="0"/>
              </a:rPr>
              <a:t>2024 CIFA SRF Workshop</a:t>
            </a:r>
          </a:p>
          <a:p>
            <a:pPr algn="ctr"/>
            <a:endParaRPr lang="en-US" sz="4000">
              <a:solidFill>
                <a:srgbClr val="FFFFFF"/>
              </a:solidFill>
              <a:latin typeface="+mj-lt"/>
              <a:ea typeface="Calibri" panose="020F0502020204030204" pitchFamily="34" charset="0"/>
              <a:cs typeface="Calibri" panose="020F0502020204030204" pitchFamily="34" charset="0"/>
            </a:endParaRPr>
          </a:p>
          <a:p>
            <a:pPr algn="ctr"/>
            <a:r>
              <a:rPr lang="en-US" sz="2400">
                <a:solidFill>
                  <a:srgbClr val="FFFFFF"/>
                </a:solidFill>
                <a:latin typeface="+mj-lt"/>
                <a:ea typeface="Calibri" panose="020F0502020204030204" pitchFamily="34" charset="0"/>
                <a:cs typeface="Calibri" panose="020F0502020204030204" pitchFamily="34" charset="0"/>
              </a:rPr>
              <a:t>November 18, 2024</a:t>
            </a:r>
            <a:endParaRPr lang="en-US" sz="2400">
              <a:latin typeface="+mj-lt"/>
              <a:ea typeface="Calibri" panose="020F0502020204030204" pitchFamily="34" charset="0"/>
              <a:cs typeface="Calibri" panose="020F0502020204030204" pitchFamily="34" charset="0"/>
            </a:endParaRPr>
          </a:p>
        </p:txBody>
      </p:sp>
      <p:sp>
        <p:nvSpPr>
          <p:cNvPr id="2" name="Slide Number Placeholder 1">
            <a:extLst>
              <a:ext uri="{FF2B5EF4-FFF2-40B4-BE49-F238E27FC236}">
                <a16:creationId xmlns:a16="http://schemas.microsoft.com/office/drawing/2014/main" id="{7DA9016B-0E5E-42EB-878A-D755F43FF99A}"/>
              </a:ext>
            </a:extLst>
          </p:cNvPr>
          <p:cNvSpPr>
            <a:spLocks noGrp="1"/>
          </p:cNvSpPr>
          <p:nvPr>
            <p:ph type="sldNum" sz="quarter" idx="12"/>
          </p:nvPr>
        </p:nvSpPr>
        <p:spPr/>
        <p:txBody>
          <a:bodyPr/>
          <a:lstStyle/>
          <a:p>
            <a:r>
              <a:rPr lang="en-US" dirty="0"/>
              <a:t> </a:t>
            </a:r>
          </a:p>
        </p:txBody>
      </p:sp>
    </p:spTree>
    <p:extLst>
      <p:ext uri="{BB962C8B-B14F-4D97-AF65-F5344CB8AC3E}">
        <p14:creationId xmlns:p14="http://schemas.microsoft.com/office/powerpoint/2010/main" val="991092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55" name="Freeform 7">
            <a:extLst>
              <a:ext uri="{FF2B5EF4-FFF2-40B4-BE49-F238E27FC236}">
                <a16:creationId xmlns:a16="http://schemas.microsoft.com/office/drawing/2014/main" id="{27ED9C6F-41DF-4D9F-BA1A-51F35214C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19939" y="1460230"/>
            <a:ext cx="3472060" cy="825932"/>
          </a:xfrm>
          <a:custGeom>
            <a:avLst/>
            <a:gdLst>
              <a:gd name="connsiteX0" fmla="*/ 3470310 w 3472060"/>
              <a:gd name="connsiteY0" fmla="*/ 0 h 825932"/>
              <a:gd name="connsiteX1" fmla="*/ 3472060 w 3472060"/>
              <a:gd name="connsiteY1" fmla="*/ 12850 h 825932"/>
              <a:gd name="connsiteX2" fmla="*/ 3472060 w 3472060"/>
              <a:gd name="connsiteY2" fmla="*/ 480529 h 825932"/>
              <a:gd name="connsiteX3" fmla="*/ 3363699 w 3472060"/>
              <a:gd name="connsiteY3" fmla="*/ 498471 h 825932"/>
              <a:gd name="connsiteX4" fmla="*/ 42060 w 3472060"/>
              <a:gd name="connsiteY4" fmla="*/ 824486 h 825932"/>
              <a:gd name="connsiteX5" fmla="*/ 0 w 3472060"/>
              <a:gd name="connsiteY5" fmla="*/ 758452 h 825932"/>
              <a:gd name="connsiteX6" fmla="*/ 188014 w 3472060"/>
              <a:gd name="connsiteY6" fmla="*/ 735602 h 825932"/>
              <a:gd name="connsiteX7" fmla="*/ 284087 w 3472060"/>
              <a:gd name="connsiteY7" fmla="*/ 722590 h 825932"/>
              <a:gd name="connsiteX8" fmla="*/ 382288 w 3472060"/>
              <a:gd name="connsiteY8" fmla="*/ 709392 h 825932"/>
              <a:gd name="connsiteX9" fmla="*/ 481858 w 3472060"/>
              <a:gd name="connsiteY9" fmla="*/ 695774 h 825932"/>
              <a:gd name="connsiteX10" fmla="*/ 581897 w 3472060"/>
              <a:gd name="connsiteY10" fmla="*/ 680711 h 825932"/>
              <a:gd name="connsiteX11" fmla="*/ 683670 w 3472060"/>
              <a:gd name="connsiteY11" fmla="*/ 665256 h 825932"/>
              <a:gd name="connsiteX12" fmla="*/ 787206 w 3472060"/>
              <a:gd name="connsiteY12" fmla="*/ 649587 h 825932"/>
              <a:gd name="connsiteX13" fmla="*/ 892019 w 3472060"/>
              <a:gd name="connsiteY13" fmla="*/ 632968 h 825932"/>
              <a:gd name="connsiteX14" fmla="*/ 997620 w 3472060"/>
              <a:gd name="connsiteY14" fmla="*/ 614667 h 825932"/>
              <a:gd name="connsiteX15" fmla="*/ 1104727 w 3472060"/>
              <a:gd name="connsiteY15" fmla="*/ 596741 h 825932"/>
              <a:gd name="connsiteX16" fmla="*/ 1212669 w 3472060"/>
              <a:gd name="connsiteY16" fmla="*/ 577397 h 825932"/>
              <a:gd name="connsiteX17" fmla="*/ 1321506 w 3472060"/>
              <a:gd name="connsiteY17" fmla="*/ 556988 h 825932"/>
              <a:gd name="connsiteX18" fmla="*/ 1430709 w 3472060"/>
              <a:gd name="connsiteY18" fmla="*/ 536607 h 825932"/>
              <a:gd name="connsiteX19" fmla="*/ 1541050 w 3472060"/>
              <a:gd name="connsiteY19" fmla="*/ 514481 h 825932"/>
              <a:gd name="connsiteX20" fmla="*/ 1652805 w 3472060"/>
              <a:gd name="connsiteY20" fmla="*/ 492202 h 825932"/>
              <a:gd name="connsiteX21" fmla="*/ 1763708 w 3472060"/>
              <a:gd name="connsiteY21" fmla="*/ 469161 h 825932"/>
              <a:gd name="connsiteX22" fmla="*/ 1875795 w 3472060"/>
              <a:gd name="connsiteY22" fmla="*/ 444641 h 825932"/>
              <a:gd name="connsiteX23" fmla="*/ 1989128 w 3472060"/>
              <a:gd name="connsiteY23" fmla="*/ 418995 h 825932"/>
              <a:gd name="connsiteX24" fmla="*/ 2102476 w 3472060"/>
              <a:gd name="connsiteY24" fmla="*/ 393438 h 825932"/>
              <a:gd name="connsiteX25" fmla="*/ 2215549 w 3472060"/>
              <a:gd name="connsiteY25" fmla="*/ 366291 h 825932"/>
              <a:gd name="connsiteX26" fmla="*/ 2330490 w 3472060"/>
              <a:gd name="connsiteY26" fmla="*/ 337455 h 825932"/>
              <a:gd name="connsiteX27" fmla="*/ 2443333 w 3472060"/>
              <a:gd name="connsiteY27" fmla="*/ 308983 h 825932"/>
              <a:gd name="connsiteX28" fmla="*/ 2558014 w 3472060"/>
              <a:gd name="connsiteY28" fmla="*/ 278646 h 825932"/>
              <a:gd name="connsiteX29" fmla="*/ 2673621 w 3472060"/>
              <a:gd name="connsiteY29" fmla="*/ 247421 h 825932"/>
              <a:gd name="connsiteX30" fmla="*/ 2787008 w 3472060"/>
              <a:gd name="connsiteY30" fmla="*/ 215853 h 825932"/>
              <a:gd name="connsiteX31" fmla="*/ 2901442 w 3472060"/>
              <a:gd name="connsiteY31" fmla="*/ 182011 h 825932"/>
              <a:gd name="connsiteX32" fmla="*/ 3015722 w 3472060"/>
              <a:gd name="connsiteY32" fmla="*/ 147286 h 825932"/>
              <a:gd name="connsiteX33" fmla="*/ 3130018 w 3472060"/>
              <a:gd name="connsiteY33" fmla="*/ 112649 h 825932"/>
              <a:gd name="connsiteX34" fmla="*/ 3243551 w 3472060"/>
              <a:gd name="connsiteY34" fmla="*/ 75688 h 825932"/>
              <a:gd name="connsiteX35" fmla="*/ 3356992 w 3472060"/>
              <a:gd name="connsiteY35" fmla="*/ 38197 h 825932"/>
              <a:gd name="connsiteX36" fmla="*/ 3470310 w 3472060"/>
              <a:gd name="connsiteY36" fmla="*/ 0 h 825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3472060" h="825932">
                <a:moveTo>
                  <a:pt x="3470310" y="0"/>
                </a:moveTo>
                <a:lnTo>
                  <a:pt x="3472060" y="12850"/>
                </a:lnTo>
                <a:lnTo>
                  <a:pt x="3472060" y="480529"/>
                </a:lnTo>
                <a:lnTo>
                  <a:pt x="3363699" y="498471"/>
                </a:lnTo>
                <a:cubicBezTo>
                  <a:pt x="2435623" y="645518"/>
                  <a:pt x="603076" y="844866"/>
                  <a:pt x="42060" y="824486"/>
                </a:cubicBezTo>
                <a:cubicBezTo>
                  <a:pt x="28151" y="802425"/>
                  <a:pt x="13909" y="780513"/>
                  <a:pt x="0" y="758452"/>
                </a:cubicBezTo>
                <a:lnTo>
                  <a:pt x="188014" y="735602"/>
                </a:lnTo>
                <a:lnTo>
                  <a:pt x="284087" y="722590"/>
                </a:lnTo>
                <a:lnTo>
                  <a:pt x="382288" y="709392"/>
                </a:lnTo>
                <a:lnTo>
                  <a:pt x="481858" y="695774"/>
                </a:lnTo>
                <a:lnTo>
                  <a:pt x="581897" y="680711"/>
                </a:lnTo>
                <a:lnTo>
                  <a:pt x="683670" y="665256"/>
                </a:lnTo>
                <a:lnTo>
                  <a:pt x="787206" y="649587"/>
                </a:lnTo>
                <a:lnTo>
                  <a:pt x="892019" y="632968"/>
                </a:lnTo>
                <a:lnTo>
                  <a:pt x="997620" y="614667"/>
                </a:lnTo>
                <a:lnTo>
                  <a:pt x="1104727" y="596741"/>
                </a:lnTo>
                <a:lnTo>
                  <a:pt x="1212669" y="577397"/>
                </a:lnTo>
                <a:lnTo>
                  <a:pt x="1321506" y="556988"/>
                </a:lnTo>
                <a:lnTo>
                  <a:pt x="1430709" y="536607"/>
                </a:lnTo>
                <a:lnTo>
                  <a:pt x="1541050" y="514481"/>
                </a:lnTo>
                <a:lnTo>
                  <a:pt x="1652805" y="492202"/>
                </a:lnTo>
                <a:lnTo>
                  <a:pt x="1763708" y="469161"/>
                </a:lnTo>
                <a:lnTo>
                  <a:pt x="1875795" y="444641"/>
                </a:lnTo>
                <a:lnTo>
                  <a:pt x="1989128" y="418995"/>
                </a:lnTo>
                <a:lnTo>
                  <a:pt x="2102476" y="393438"/>
                </a:lnTo>
                <a:lnTo>
                  <a:pt x="2215549" y="366291"/>
                </a:lnTo>
                <a:lnTo>
                  <a:pt x="2330490" y="337455"/>
                </a:lnTo>
                <a:lnTo>
                  <a:pt x="2443333" y="308983"/>
                </a:lnTo>
                <a:lnTo>
                  <a:pt x="2558014" y="278646"/>
                </a:lnTo>
                <a:lnTo>
                  <a:pt x="2673621" y="247421"/>
                </a:lnTo>
                <a:lnTo>
                  <a:pt x="2787008" y="215853"/>
                </a:lnTo>
                <a:lnTo>
                  <a:pt x="2901442" y="182011"/>
                </a:lnTo>
                <a:lnTo>
                  <a:pt x="3015722" y="147286"/>
                </a:lnTo>
                <a:lnTo>
                  <a:pt x="3130018" y="112649"/>
                </a:lnTo>
                <a:lnTo>
                  <a:pt x="3243551" y="75688"/>
                </a:lnTo>
                <a:lnTo>
                  <a:pt x="3356992" y="38197"/>
                </a:lnTo>
                <a:lnTo>
                  <a:pt x="3470310" y="0"/>
                </a:lnTo>
                <a:close/>
              </a:path>
            </a:pathLst>
          </a:custGeom>
          <a:solidFill>
            <a:schemeClr val="tx1">
              <a:alpha val="20000"/>
            </a:schemeClr>
          </a:solidFill>
          <a:ln>
            <a:noFill/>
          </a:ln>
        </p:spPr>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9026D061-0B3A-3EBA-D153-E03236A2C094}"/>
              </a:ext>
            </a:extLst>
          </p:cNvPr>
          <p:cNvSpPr>
            <a:spLocks noGrp="1"/>
          </p:cNvSpPr>
          <p:nvPr>
            <p:ph type="title"/>
          </p:nvPr>
        </p:nvSpPr>
        <p:spPr>
          <a:xfrm>
            <a:off x="646111" y="452718"/>
            <a:ext cx="9404723" cy="1180711"/>
          </a:xfrm>
        </p:spPr>
        <p:txBody>
          <a:bodyPr>
            <a:normAutofit/>
          </a:bodyPr>
          <a:lstStyle/>
          <a:p>
            <a:pPr>
              <a:lnSpc>
                <a:spcPct val="90000"/>
              </a:lnSpc>
            </a:pPr>
            <a:r>
              <a:rPr lang="en-US" sz="3900"/>
              <a:t>Community Grants Program</a:t>
            </a:r>
            <a:br>
              <a:rPr lang="en-US" sz="3900"/>
            </a:br>
            <a:r>
              <a:rPr lang="en-US" sz="3900"/>
              <a:t>Overview</a:t>
            </a:r>
          </a:p>
        </p:txBody>
      </p:sp>
      <p:sp>
        <p:nvSpPr>
          <p:cNvPr id="4" name="Slide Number Placeholder 3">
            <a:extLst>
              <a:ext uri="{FF2B5EF4-FFF2-40B4-BE49-F238E27FC236}">
                <a16:creationId xmlns:a16="http://schemas.microsoft.com/office/drawing/2014/main" id="{1585F94F-A724-D313-5DAC-340B89E1F15E}"/>
              </a:ext>
            </a:extLst>
          </p:cNvPr>
          <p:cNvSpPr>
            <a:spLocks noGrp="1"/>
          </p:cNvSpPr>
          <p:nvPr>
            <p:ph type="sldNum" sz="quarter" idx="12"/>
          </p:nvPr>
        </p:nvSpPr>
        <p:spPr>
          <a:xfrm>
            <a:off x="10352540" y="295729"/>
            <a:ext cx="838199" cy="767687"/>
          </a:xfrm>
        </p:spPr>
        <p:txBody>
          <a:bodyPr>
            <a:normAutofit/>
          </a:bodyPr>
          <a:lstStyle/>
          <a:p>
            <a:pPr>
              <a:spcAft>
                <a:spcPts val="600"/>
              </a:spcAft>
            </a:pPr>
            <a:endParaRPr lang="en-US" dirty="0"/>
          </a:p>
        </p:txBody>
      </p:sp>
      <p:sp>
        <p:nvSpPr>
          <p:cNvPr id="57" name="Rectangle 56">
            <a:extLst>
              <a:ext uri="{FF2B5EF4-FFF2-40B4-BE49-F238E27FC236}">
                <a16:creationId xmlns:a16="http://schemas.microsoft.com/office/drawing/2014/main" id="{30229322-788F-4D9D-B670-83490ECE43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924298"/>
            <a:ext cx="12192417" cy="293370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
            <a:extLst>
              <a:ext uri="{FF2B5EF4-FFF2-40B4-BE49-F238E27FC236}">
                <a16:creationId xmlns:a16="http://schemas.microsoft.com/office/drawing/2014/main" id="{ADF4A6DD-CB54-40FE-922D-F885BAA4EA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
          <a:xfrm>
            <a:off x="1" y="1762067"/>
            <a:ext cx="12191695" cy="2802467"/>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rgbClr val="FFFFFF"/>
          </a:solidFill>
          <a:ln>
            <a:noFill/>
          </a:ln>
        </p:spPr>
        <p:txBody>
          <a:bodyPr/>
          <a:lstStyle/>
          <a:p>
            <a:endParaRPr lang="en-US"/>
          </a:p>
        </p:txBody>
      </p:sp>
      <p:sp>
        <p:nvSpPr>
          <p:cNvPr id="3" name="Content Placeholder 2">
            <a:extLst>
              <a:ext uri="{FF2B5EF4-FFF2-40B4-BE49-F238E27FC236}">
                <a16:creationId xmlns:a16="http://schemas.microsoft.com/office/drawing/2014/main" id="{A69392CE-59E5-BBE5-1764-333B1E50D9D9}"/>
              </a:ext>
            </a:extLst>
          </p:cNvPr>
          <p:cNvSpPr>
            <a:spLocks noGrp="1"/>
          </p:cNvSpPr>
          <p:nvPr>
            <p:ph idx="1"/>
          </p:nvPr>
        </p:nvSpPr>
        <p:spPr>
          <a:xfrm>
            <a:off x="488507" y="2548281"/>
            <a:ext cx="7152860" cy="3654389"/>
          </a:xfrm>
        </p:spPr>
        <p:txBody>
          <a:bodyPr>
            <a:normAutofit/>
          </a:bodyPr>
          <a:lstStyle/>
          <a:p>
            <a:pPr>
              <a:spcBef>
                <a:spcPts val="0"/>
              </a:spcBef>
              <a:buClr>
                <a:schemeClr val="bg2"/>
              </a:buClr>
              <a:buFont typeface="Wingdings" panose="05000000000000000000" pitchFamily="2" charset="2"/>
              <a:buChar char="q"/>
            </a:pP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EPA Community Grants Program </a:t>
            </a:r>
          </a:p>
          <a:p>
            <a:pPr lvl="1">
              <a:spcBef>
                <a:spcPts val="0"/>
              </a:spcBef>
              <a:buClr>
                <a:schemeClr val="bg2"/>
              </a:buClr>
              <a:buFont typeface="Wingdings" panose="05000000000000000000" pitchFamily="2" charset="2"/>
              <a:buChar char="§"/>
            </a:pP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Background</a:t>
            </a:r>
          </a:p>
          <a:p>
            <a:pPr lvl="1">
              <a:spcBef>
                <a:spcPts val="0"/>
              </a:spcBef>
              <a:buClr>
                <a:schemeClr val="bg2"/>
              </a:buClr>
              <a:buFont typeface="Wingdings" panose="05000000000000000000" pitchFamily="2" charset="2"/>
              <a:buChar char="§"/>
            </a:pP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Steps to Award</a:t>
            </a:r>
          </a:p>
          <a:p>
            <a:pPr lvl="1">
              <a:spcBef>
                <a:spcPts val="0"/>
              </a:spcBef>
              <a:buClr>
                <a:schemeClr val="bg2"/>
              </a:buClr>
              <a:buFont typeface="Wingdings" panose="05000000000000000000" pitchFamily="2" charset="2"/>
              <a:buChar char="§"/>
            </a:pP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Key Requirements</a:t>
            </a:r>
          </a:p>
          <a:p>
            <a:pPr>
              <a:spcBef>
                <a:spcPts val="0"/>
              </a:spcBef>
              <a:buClr>
                <a:schemeClr val="bg2"/>
              </a:buClr>
              <a:buFont typeface="Wingdings" panose="05000000000000000000" pitchFamily="2" charset="2"/>
              <a:buChar char="q"/>
            </a:pPr>
            <a:endPar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endParaRPr>
          </a:p>
          <a:p>
            <a:pPr>
              <a:spcBef>
                <a:spcPts val="0"/>
              </a:spcBef>
              <a:buClr>
                <a:schemeClr val="bg2"/>
              </a:buClr>
              <a:buFont typeface="Wingdings" panose="05000000000000000000" pitchFamily="2" charset="2"/>
              <a:buChar char="q"/>
            </a:pP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EPA – SRFs:  Co-Funding Community Grants Projects</a:t>
            </a:r>
          </a:p>
          <a:p>
            <a:pPr lvl="1">
              <a:spcBef>
                <a:spcPts val="0"/>
              </a:spcBef>
              <a:buClr>
                <a:schemeClr val="bg2"/>
              </a:buClr>
              <a:buFont typeface="Wingdings" panose="05000000000000000000" pitchFamily="2" charset="2"/>
              <a:buChar char="§"/>
            </a:pP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Identifying co-funded projects</a:t>
            </a:r>
          </a:p>
          <a:p>
            <a:pPr lvl="1">
              <a:spcBef>
                <a:spcPts val="0"/>
              </a:spcBef>
              <a:buClr>
                <a:schemeClr val="bg2"/>
              </a:buClr>
              <a:buFont typeface="Wingdings" panose="05000000000000000000" pitchFamily="2" charset="2"/>
              <a:buChar char="§"/>
            </a:pPr>
            <a:r>
              <a:rPr lang="en-US" sz="2400" dirty="0">
                <a:solidFill>
                  <a:schemeClr val="bg1"/>
                </a:solidFill>
                <a:latin typeface="Calibri" panose="020F0502020204030204" pitchFamily="34" charset="0"/>
                <a:ea typeface="Calibri" panose="020F0502020204030204" pitchFamily="34" charset="0"/>
                <a:cs typeface="Calibri" panose="020F0502020204030204" pitchFamily="34" charset="0"/>
              </a:rPr>
              <a:t>Requirements: EPA – SRF Coordination</a:t>
            </a:r>
          </a:p>
        </p:txBody>
      </p:sp>
      <p:pic>
        <p:nvPicPr>
          <p:cNvPr id="5" name="Picture 4">
            <a:extLst>
              <a:ext uri="{FF2B5EF4-FFF2-40B4-BE49-F238E27FC236}">
                <a16:creationId xmlns:a16="http://schemas.microsoft.com/office/drawing/2014/main" id="{6B57A6D4-8F5D-4D1F-C6FE-6A5C614BDF99}"/>
              </a:ext>
            </a:extLst>
          </p:cNvPr>
          <p:cNvPicPr>
            <a:picLocks noChangeAspect="1"/>
          </p:cNvPicPr>
          <p:nvPr/>
        </p:nvPicPr>
        <p:blipFill>
          <a:blip r:embed="rId3"/>
          <a:srcRect r="2" b="9764"/>
          <a:stretch/>
        </p:blipFill>
        <p:spPr>
          <a:xfrm>
            <a:off x="8129872" y="2548431"/>
            <a:ext cx="3413671" cy="1732737"/>
          </a:xfrm>
          <a:prstGeom prst="rect">
            <a:avLst/>
          </a:prstGeom>
          <a:effectLst/>
        </p:spPr>
      </p:pic>
      <p:pic>
        <p:nvPicPr>
          <p:cNvPr id="6" name="Picture 5">
            <a:extLst>
              <a:ext uri="{FF2B5EF4-FFF2-40B4-BE49-F238E27FC236}">
                <a16:creationId xmlns:a16="http://schemas.microsoft.com/office/drawing/2014/main" id="{07C5B5E7-5CE1-919C-FACA-2ED0C85A1D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1916" r="2" b="2"/>
          <a:stretch/>
        </p:blipFill>
        <p:spPr bwMode="auto">
          <a:xfrm>
            <a:off x="8129872" y="4477416"/>
            <a:ext cx="3413671" cy="1732728"/>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8905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sp>
        <p:nvSpPr>
          <p:cNvPr id="59" name="Content Placeholder 1">
            <a:extLst>
              <a:ext uri="{FF2B5EF4-FFF2-40B4-BE49-F238E27FC236}">
                <a16:creationId xmlns:a16="http://schemas.microsoft.com/office/drawing/2014/main" id="{0C1C731A-74D0-4845-489B-89B87200FAC3}"/>
              </a:ext>
            </a:extLst>
          </p:cNvPr>
          <p:cNvSpPr>
            <a:spLocks noGrp="1"/>
          </p:cNvSpPr>
          <p:nvPr>
            <p:ph idx="1"/>
          </p:nvPr>
        </p:nvSpPr>
        <p:spPr>
          <a:xfrm>
            <a:off x="258529" y="1902251"/>
            <a:ext cx="5458877" cy="4195481"/>
          </a:xfrm>
        </p:spPr>
        <p:txBody>
          <a:bodyPr vert="horz" lIns="91440" tIns="45720" rIns="91440" bIns="45720" rtlCol="0">
            <a:normAutofit/>
          </a:bodyPr>
          <a:lstStyle/>
          <a:p>
            <a:pPr lvl="1">
              <a:buClr>
                <a:schemeClr val="tx2"/>
              </a:buClr>
              <a:buFont typeface="Wingdings" panose="05000000000000000000" pitchFamily="2" charset="2"/>
              <a:buChar char="q"/>
            </a:pPr>
            <a:r>
              <a:rPr lang="en-US" sz="2000" cap="none" dirty="0">
                <a:latin typeface="Calibri" panose="020F0502020204030204" pitchFamily="34" charset="0"/>
                <a:ea typeface="Calibri" panose="020F0502020204030204" pitchFamily="34" charset="0"/>
                <a:cs typeface="Calibri" panose="020F0502020204030204" pitchFamily="34" charset="0"/>
              </a:rPr>
              <a:t>Congressionally identified d</a:t>
            </a:r>
            <a:r>
              <a:rPr lang="en-US" sz="2000" cap="none" dirty="0">
                <a:effectLst/>
                <a:latin typeface="Calibri" panose="020F0502020204030204" pitchFamily="34" charset="0"/>
                <a:ea typeface="Calibri" panose="020F0502020204030204" pitchFamily="34" charset="0"/>
                <a:cs typeface="Calibri" panose="020F0502020204030204" pitchFamily="34" charset="0"/>
              </a:rPr>
              <a:t>rinking water, wastewater, stormwater infrastructure, and water quality protection projects</a:t>
            </a:r>
          </a:p>
          <a:p>
            <a:pPr lvl="1">
              <a:buClr>
                <a:schemeClr val="tx2"/>
              </a:buClr>
              <a:buFont typeface="Wingdings" panose="05000000000000000000" pitchFamily="2" charset="2"/>
              <a:buChar char="q"/>
            </a:pPr>
            <a:r>
              <a:rPr lang="en-US" sz="2000" cap="none" dirty="0">
                <a:effectLst/>
                <a:latin typeface="Calibri" panose="020F0502020204030204" pitchFamily="34" charset="0"/>
                <a:ea typeface="Calibri" panose="020F0502020204030204" pitchFamily="34" charset="0"/>
                <a:cs typeface="Calibri" panose="020F0502020204030204" pitchFamily="34" charset="0"/>
              </a:rPr>
              <a:t>New EPA Grant Program: Est. 2022</a:t>
            </a:r>
          </a:p>
          <a:p>
            <a:pPr lvl="1">
              <a:buClr>
                <a:schemeClr val="tx2"/>
              </a:buClr>
              <a:buFont typeface="Wingdings" panose="05000000000000000000" pitchFamily="2" charset="2"/>
              <a:buChar char="q"/>
            </a:pPr>
            <a:r>
              <a:rPr lang="en-US" sz="2000" cap="none" dirty="0">
                <a:effectLst/>
                <a:latin typeface="Calibri" panose="020F0502020204030204" pitchFamily="34" charset="0"/>
                <a:ea typeface="Calibri" panose="020F0502020204030204" pitchFamily="34" charset="0"/>
                <a:cs typeface="Calibri" panose="020F0502020204030204" pitchFamily="34" charset="0"/>
              </a:rPr>
              <a:t>Authorized in Appropriations Acts</a:t>
            </a:r>
          </a:p>
          <a:p>
            <a:pPr lvl="1">
              <a:buClr>
                <a:schemeClr val="tx2"/>
              </a:buClr>
              <a:buFont typeface="Wingdings" panose="05000000000000000000" pitchFamily="2" charset="2"/>
              <a:buChar char="q"/>
            </a:pPr>
            <a:r>
              <a:rPr lang="en-US" sz="2000" cap="none" dirty="0">
                <a:effectLst/>
                <a:latin typeface="Calibri" panose="020F0502020204030204" pitchFamily="34" charset="0"/>
                <a:ea typeface="Calibri" panose="020F0502020204030204" pitchFamily="34" charset="0"/>
                <a:cs typeface="Calibri" panose="020F0502020204030204" pitchFamily="34" charset="0"/>
              </a:rPr>
              <a:t>Direct grants to recipients: local governments, utilities, tribes, territories, states</a:t>
            </a:r>
          </a:p>
          <a:p>
            <a:pPr lvl="1">
              <a:buClr>
                <a:schemeClr val="tx2"/>
              </a:buClr>
              <a:buFont typeface="Wingdings" panose="05000000000000000000" pitchFamily="2" charset="2"/>
              <a:buChar char="q"/>
            </a:pPr>
            <a:r>
              <a:rPr lang="en-US" sz="2000" cap="none" dirty="0">
                <a:effectLst/>
                <a:latin typeface="Calibri" panose="020F0502020204030204" pitchFamily="34" charset="0"/>
                <a:ea typeface="Calibri" panose="020F0502020204030204" pitchFamily="34" charset="0"/>
                <a:cs typeface="Calibri" panose="020F0502020204030204" pitchFamily="34" charset="0"/>
              </a:rPr>
              <a:t>EPA Implementation Guidance</a:t>
            </a:r>
          </a:p>
          <a:p>
            <a:pPr lvl="1">
              <a:buClr>
                <a:schemeClr val="tx2"/>
              </a:buClr>
              <a:buFont typeface="Wingdings" panose="05000000000000000000" pitchFamily="2" charset="2"/>
              <a:buChar char="q"/>
            </a:pPr>
            <a:r>
              <a:rPr lang="en-US" sz="2000" dirty="0">
                <a:latin typeface="Calibri" panose="020F0502020204030204" pitchFamily="34" charset="0"/>
                <a:ea typeface="Calibri" panose="020F0502020204030204" pitchFamily="34" charset="0"/>
                <a:cs typeface="Calibri" panose="020F0502020204030204" pitchFamily="34" charset="0"/>
              </a:rPr>
              <a:t>Subject to federal grant requirements</a:t>
            </a:r>
            <a:endParaRPr lang="en-US" sz="2000" cap="none" dirty="0">
              <a:effectLst/>
              <a:latin typeface="Calibri" panose="020F0502020204030204" pitchFamily="34" charset="0"/>
              <a:ea typeface="Calibri" panose="020F0502020204030204" pitchFamily="34" charset="0"/>
              <a:cs typeface="Calibri" panose="020F0502020204030204" pitchFamily="34" charset="0"/>
            </a:endParaRPr>
          </a:p>
          <a:p>
            <a:pPr marL="324000" lvl="1" indent="0"/>
            <a:endParaRPr lang="en-US" dirty="0">
              <a:effectLst/>
            </a:endParaRPr>
          </a:p>
          <a:p>
            <a:pPr lvl="1"/>
            <a:endParaRPr lang="en-US" dirty="0">
              <a:effectLst/>
            </a:endParaRPr>
          </a:p>
          <a:p>
            <a:pPr lvl="1"/>
            <a:endParaRPr lang="en-US" dirty="0"/>
          </a:p>
          <a:p>
            <a:pPr lvl="1"/>
            <a:endParaRPr lang="en-US" dirty="0">
              <a:effectLst/>
            </a:endParaRPr>
          </a:p>
          <a:p>
            <a:pPr lvl="1"/>
            <a:endParaRPr lang="en-US" dirty="0">
              <a:effectLst/>
            </a:endParaRPr>
          </a:p>
          <a:p>
            <a:endParaRPr lang="en-US" dirty="0"/>
          </a:p>
        </p:txBody>
      </p:sp>
      <p:graphicFrame>
        <p:nvGraphicFramePr>
          <p:cNvPr id="7" name="Table 7">
            <a:extLst>
              <a:ext uri="{FF2B5EF4-FFF2-40B4-BE49-F238E27FC236}">
                <a16:creationId xmlns:a16="http://schemas.microsoft.com/office/drawing/2014/main" id="{18ED878E-CA70-FE09-A5E5-765A88322D0F}"/>
              </a:ext>
            </a:extLst>
          </p:cNvPr>
          <p:cNvGraphicFramePr>
            <a:graphicFrameLocks noGrp="1"/>
          </p:cNvGraphicFramePr>
          <p:nvPr>
            <p:extLst>
              <p:ext uri="{D42A27DB-BD31-4B8C-83A1-F6EECF244321}">
                <p14:modId xmlns:p14="http://schemas.microsoft.com/office/powerpoint/2010/main" val="1589999293"/>
              </p:ext>
            </p:extLst>
          </p:nvPr>
        </p:nvGraphicFramePr>
        <p:xfrm>
          <a:off x="5717406" y="1360317"/>
          <a:ext cx="6303474" cy="1083867"/>
        </p:xfrm>
        <a:graphic>
          <a:graphicData uri="http://schemas.openxmlformats.org/drawingml/2006/table">
            <a:tbl>
              <a:tblPr firstRow="1" bandRow="1">
                <a:tableStyleId>{5C22544A-7EE6-4342-B048-85BDC9FD1C3A}</a:tableStyleId>
              </a:tblPr>
              <a:tblGrid>
                <a:gridCol w="1320932">
                  <a:extLst>
                    <a:ext uri="{9D8B030D-6E8A-4147-A177-3AD203B41FA5}">
                      <a16:colId xmlns:a16="http://schemas.microsoft.com/office/drawing/2014/main" val="1087468012"/>
                    </a:ext>
                  </a:extLst>
                </a:gridCol>
                <a:gridCol w="1507922">
                  <a:extLst>
                    <a:ext uri="{9D8B030D-6E8A-4147-A177-3AD203B41FA5}">
                      <a16:colId xmlns:a16="http://schemas.microsoft.com/office/drawing/2014/main" val="945152141"/>
                    </a:ext>
                  </a:extLst>
                </a:gridCol>
                <a:gridCol w="1731753">
                  <a:extLst>
                    <a:ext uri="{9D8B030D-6E8A-4147-A177-3AD203B41FA5}">
                      <a16:colId xmlns:a16="http://schemas.microsoft.com/office/drawing/2014/main" val="1658913620"/>
                    </a:ext>
                  </a:extLst>
                </a:gridCol>
                <a:gridCol w="1742867">
                  <a:extLst>
                    <a:ext uri="{9D8B030D-6E8A-4147-A177-3AD203B41FA5}">
                      <a16:colId xmlns:a16="http://schemas.microsoft.com/office/drawing/2014/main" val="3263638142"/>
                    </a:ext>
                  </a:extLst>
                </a:gridCol>
              </a:tblGrid>
              <a:tr h="282900">
                <a:tc>
                  <a:txBody>
                    <a:bodyPr/>
                    <a:lstStyle/>
                    <a:p>
                      <a:pPr algn="ctr"/>
                      <a:r>
                        <a:rPr lang="en-US" sz="1500" b="1">
                          <a:latin typeface="Calibri" panose="020F0502020204030204" pitchFamily="34" charset="0"/>
                          <a:ea typeface="Calibri" panose="020F0502020204030204" pitchFamily="34" charset="0"/>
                          <a:cs typeface="Calibri" panose="020F0502020204030204" pitchFamily="34" charset="0"/>
                        </a:rPr>
                        <a:t>FY 2022</a:t>
                      </a:r>
                    </a:p>
                  </a:txBody>
                  <a:tcPr marL="93611" marR="93611" marT="46806" marB="46806"/>
                </a:tc>
                <a:tc>
                  <a:txBody>
                    <a:bodyPr/>
                    <a:lstStyle/>
                    <a:p>
                      <a:pPr algn="ctr"/>
                      <a:r>
                        <a:rPr lang="en-US" sz="1500" b="1">
                          <a:latin typeface="Calibri" panose="020F0502020204030204" pitchFamily="34" charset="0"/>
                          <a:ea typeface="Calibri" panose="020F0502020204030204" pitchFamily="34" charset="0"/>
                          <a:cs typeface="Calibri" panose="020F0502020204030204" pitchFamily="34" charset="0"/>
                        </a:rPr>
                        <a:t>FY 2023</a:t>
                      </a:r>
                    </a:p>
                  </a:txBody>
                  <a:tcPr marL="93611" marR="93611" marT="46806" marB="46806"/>
                </a:tc>
                <a:tc>
                  <a:txBody>
                    <a:bodyPr/>
                    <a:lstStyle/>
                    <a:p>
                      <a:pPr algn="ctr"/>
                      <a:r>
                        <a:rPr lang="en-US" sz="1500" b="1" dirty="0">
                          <a:latin typeface="Calibri" panose="020F0502020204030204" pitchFamily="34" charset="0"/>
                          <a:ea typeface="Calibri" panose="020F0502020204030204" pitchFamily="34" charset="0"/>
                          <a:cs typeface="Calibri" panose="020F0502020204030204" pitchFamily="34" charset="0"/>
                        </a:rPr>
                        <a:t>FY 2024</a:t>
                      </a:r>
                    </a:p>
                  </a:txBody>
                  <a:tcPr marL="93611" marR="93611" marT="46806" marB="46806"/>
                </a:tc>
                <a:tc>
                  <a:txBody>
                    <a:bodyPr/>
                    <a:lstStyle/>
                    <a:p>
                      <a:pPr algn="ctr"/>
                      <a:r>
                        <a:rPr lang="en-US" sz="1500" b="1">
                          <a:latin typeface="Calibri" panose="020F0502020204030204" pitchFamily="34" charset="0"/>
                          <a:ea typeface="Calibri" panose="020F0502020204030204" pitchFamily="34" charset="0"/>
                          <a:cs typeface="Calibri" panose="020F0502020204030204" pitchFamily="34" charset="0"/>
                        </a:rPr>
                        <a:t>TOTAL</a:t>
                      </a:r>
                    </a:p>
                  </a:txBody>
                  <a:tcPr marL="93611" marR="93611" marT="46806" marB="46806"/>
                </a:tc>
                <a:extLst>
                  <a:ext uri="{0D108BD9-81ED-4DB2-BD59-A6C34878D82A}">
                    <a16:rowId xmlns:a16="http://schemas.microsoft.com/office/drawing/2014/main" val="2500686955"/>
                  </a:ext>
                </a:extLst>
              </a:tr>
              <a:tr h="284260">
                <a:tc>
                  <a:txBody>
                    <a:bodyPr/>
                    <a:lstStyle/>
                    <a:p>
                      <a:pPr algn="ctr"/>
                      <a:r>
                        <a:rPr lang="en-US" sz="1500" b="0">
                          <a:solidFill>
                            <a:schemeClr val="tx1"/>
                          </a:solidFill>
                          <a:latin typeface="Calibri" panose="020F0502020204030204" pitchFamily="34" charset="0"/>
                          <a:ea typeface="Calibri" panose="020F0502020204030204" pitchFamily="34" charset="0"/>
                          <a:cs typeface="Calibri" panose="020F0502020204030204" pitchFamily="34" charset="0"/>
                        </a:rPr>
                        <a:t>483 Projects</a:t>
                      </a:r>
                    </a:p>
                  </a:txBody>
                  <a:tcPr marL="93611" marR="93611" marT="46806" marB="46806">
                    <a:solidFill>
                      <a:schemeClr val="accent1">
                        <a:lumMod val="75000"/>
                      </a:schemeClr>
                    </a:solidFill>
                  </a:tcPr>
                </a:tc>
                <a:tc>
                  <a:txBody>
                    <a:bodyPr/>
                    <a:lstStyle/>
                    <a:p>
                      <a:pPr algn="ctr"/>
                      <a:r>
                        <a:rPr lang="en-US" sz="1500" b="0">
                          <a:solidFill>
                            <a:schemeClr val="tx1"/>
                          </a:solidFill>
                          <a:latin typeface="Calibri" panose="020F0502020204030204" pitchFamily="34" charset="0"/>
                          <a:ea typeface="Calibri" panose="020F0502020204030204" pitchFamily="34" charset="0"/>
                          <a:cs typeface="Calibri" panose="020F0502020204030204" pitchFamily="34" charset="0"/>
                        </a:rPr>
                        <a:t>715 Projects</a:t>
                      </a:r>
                    </a:p>
                  </a:txBody>
                  <a:tcPr marL="93611" marR="93611" marT="46806" marB="46806">
                    <a:solidFill>
                      <a:schemeClr val="accent1">
                        <a:lumMod val="75000"/>
                      </a:schemeClr>
                    </a:solidFill>
                  </a:tcPr>
                </a:tc>
                <a:tc>
                  <a:txBody>
                    <a:bodyPr/>
                    <a:lstStyle/>
                    <a:p>
                      <a:pPr algn="ctr"/>
                      <a:r>
                        <a:rPr lang="en-US" sz="1500" b="0">
                          <a:solidFill>
                            <a:schemeClr val="tx1"/>
                          </a:solidFill>
                          <a:latin typeface="Calibri" panose="020F0502020204030204" pitchFamily="34" charset="0"/>
                          <a:ea typeface="Calibri" panose="020F0502020204030204" pitchFamily="34" charset="0"/>
                          <a:cs typeface="Calibri" panose="020F0502020204030204" pitchFamily="34" charset="0"/>
                        </a:rPr>
                        <a:t>1,022 Projects </a:t>
                      </a:r>
                    </a:p>
                  </a:txBody>
                  <a:tcPr marL="93611" marR="93611" marT="46806" marB="46806">
                    <a:solidFill>
                      <a:schemeClr val="accent1">
                        <a:lumMod val="75000"/>
                      </a:schemeClr>
                    </a:solidFill>
                  </a:tcPr>
                </a:tc>
                <a:tc>
                  <a:txBody>
                    <a:bodyPr/>
                    <a:lstStyle/>
                    <a:p>
                      <a:pPr algn="ctr"/>
                      <a:r>
                        <a:rPr lang="en-US" sz="1500" b="0">
                          <a:solidFill>
                            <a:schemeClr val="tx1"/>
                          </a:solidFill>
                          <a:latin typeface="Calibri" panose="020F0502020204030204" pitchFamily="34" charset="0"/>
                          <a:ea typeface="Calibri" panose="020F0502020204030204" pitchFamily="34" charset="0"/>
                          <a:cs typeface="Calibri" panose="020F0502020204030204" pitchFamily="34" charset="0"/>
                        </a:rPr>
                        <a:t>2,220 Projects</a:t>
                      </a:r>
                    </a:p>
                  </a:txBody>
                  <a:tcPr marL="93611" marR="93611" marT="46806" marB="46806">
                    <a:solidFill>
                      <a:schemeClr val="accent1">
                        <a:lumMod val="75000"/>
                      </a:schemeClr>
                    </a:solidFill>
                  </a:tcPr>
                </a:tc>
                <a:extLst>
                  <a:ext uri="{0D108BD9-81ED-4DB2-BD59-A6C34878D82A}">
                    <a16:rowId xmlns:a16="http://schemas.microsoft.com/office/drawing/2014/main" val="1274542476"/>
                  </a:ext>
                </a:extLst>
              </a:tr>
              <a:tr h="439443">
                <a:tc>
                  <a:txBody>
                    <a:bodyPr/>
                    <a:lstStyle/>
                    <a:p>
                      <a:pPr algn="ctr">
                        <a:buFont typeface="Arial" panose="020B0604020202020204" pitchFamily="34" charset="0"/>
                        <a:buNone/>
                      </a:pPr>
                      <a:r>
                        <a:rPr lang="en-US" sz="1500" b="0" i="0">
                          <a:solidFill>
                            <a:schemeClr val="tx1"/>
                          </a:solidFill>
                          <a:effectLst/>
                          <a:latin typeface="Calibri" panose="020F0502020204030204" pitchFamily="34" charset="0"/>
                          <a:ea typeface="Calibri" panose="020F0502020204030204" pitchFamily="34" charset="0"/>
                          <a:cs typeface="Calibri" panose="020F0502020204030204" pitchFamily="34" charset="0"/>
                        </a:rPr>
                        <a:t>$841,405,095</a:t>
                      </a:r>
                    </a:p>
                  </a:txBody>
                  <a:tcPr marL="93611" marR="93611" marT="46806" marB="46806">
                    <a:solidFill>
                      <a:srgbClr val="002060"/>
                    </a:solidFill>
                  </a:tcPr>
                </a:tc>
                <a:tc>
                  <a:txBody>
                    <a:bodyPr/>
                    <a:lstStyle/>
                    <a:p>
                      <a:pPr algn="ctr"/>
                      <a:r>
                        <a:rPr lang="en-US" sz="1500" b="0" i="0">
                          <a:solidFill>
                            <a:schemeClr val="tx1"/>
                          </a:solidFill>
                          <a:effectLst/>
                          <a:latin typeface="Calibri" panose="020F0502020204030204" pitchFamily="34" charset="0"/>
                          <a:ea typeface="Calibri" panose="020F0502020204030204" pitchFamily="34" charset="0"/>
                          <a:cs typeface="Calibri" panose="020F0502020204030204" pitchFamily="34" charset="0"/>
                        </a:rPr>
                        <a:t>$1,472,364,541</a:t>
                      </a:r>
                      <a:endParaRPr lang="en-US" sz="1500" b="0">
                        <a:solidFill>
                          <a:schemeClr val="tx1"/>
                        </a:solidFill>
                        <a:latin typeface="Calibri" panose="020F0502020204030204" pitchFamily="34" charset="0"/>
                        <a:ea typeface="Calibri" panose="020F0502020204030204" pitchFamily="34" charset="0"/>
                        <a:cs typeface="Calibri" panose="020F0502020204030204" pitchFamily="34" charset="0"/>
                      </a:endParaRPr>
                    </a:p>
                  </a:txBody>
                  <a:tcPr marL="93611" marR="93611" marT="46806" marB="46806">
                    <a:solidFill>
                      <a:srgbClr val="002060"/>
                    </a:solidFill>
                  </a:tcPr>
                </a:tc>
                <a:tc>
                  <a:txBody>
                    <a:bodyPr/>
                    <a:lstStyle/>
                    <a:p>
                      <a:pPr algn="ctr">
                        <a:buFont typeface="Arial" panose="020B0604020202020204" pitchFamily="34" charset="0"/>
                        <a:buNone/>
                      </a:pPr>
                      <a:r>
                        <a:rPr lang="en-US" sz="1500" b="0" i="0">
                          <a:solidFill>
                            <a:schemeClr val="tx1"/>
                          </a:solidFill>
                          <a:effectLst/>
                          <a:latin typeface="Calibri" panose="020F0502020204030204" pitchFamily="34" charset="0"/>
                          <a:ea typeface="Calibri" panose="020F0502020204030204" pitchFamily="34" charset="0"/>
                          <a:cs typeface="Calibri" panose="020F0502020204030204" pitchFamily="34" charset="0"/>
                        </a:rPr>
                        <a:t>$1.419,312,172</a:t>
                      </a:r>
                    </a:p>
                  </a:txBody>
                  <a:tcPr marL="93611" marR="93611" marT="46806" marB="46806">
                    <a:solidFill>
                      <a:srgbClr val="002060"/>
                    </a:solidFill>
                  </a:tcPr>
                </a:tc>
                <a:tc>
                  <a:txBody>
                    <a:bodyPr/>
                    <a:lstStyle/>
                    <a:p>
                      <a:pPr algn="ctr"/>
                      <a:r>
                        <a:rPr lang="en-US" sz="1500" b="0" dirty="0">
                          <a:solidFill>
                            <a:schemeClr val="tx1"/>
                          </a:solidFill>
                          <a:latin typeface="Calibri" panose="020F0502020204030204" pitchFamily="34" charset="0"/>
                          <a:ea typeface="Calibri" panose="020F0502020204030204" pitchFamily="34" charset="0"/>
                          <a:cs typeface="Calibri" panose="020F0502020204030204" pitchFamily="34" charset="0"/>
                        </a:rPr>
                        <a:t>$3.7 billion</a:t>
                      </a:r>
                    </a:p>
                  </a:txBody>
                  <a:tcPr marL="93611" marR="93611" marT="46806" marB="46806">
                    <a:solidFill>
                      <a:srgbClr val="002060"/>
                    </a:solidFill>
                  </a:tcPr>
                </a:tc>
                <a:extLst>
                  <a:ext uri="{0D108BD9-81ED-4DB2-BD59-A6C34878D82A}">
                    <a16:rowId xmlns:a16="http://schemas.microsoft.com/office/drawing/2014/main" val="3766495259"/>
                  </a:ext>
                </a:extLst>
              </a:tr>
            </a:tbl>
          </a:graphicData>
        </a:graphic>
      </p:graphicFrame>
      <p:sp>
        <p:nvSpPr>
          <p:cNvPr id="9" name="TextBox 8">
            <a:extLst>
              <a:ext uri="{FF2B5EF4-FFF2-40B4-BE49-F238E27FC236}">
                <a16:creationId xmlns:a16="http://schemas.microsoft.com/office/drawing/2014/main" id="{60BA2B5B-8D5D-2463-2D69-DA56786A8FB8}"/>
              </a:ext>
            </a:extLst>
          </p:cNvPr>
          <p:cNvSpPr txBox="1"/>
          <p:nvPr/>
        </p:nvSpPr>
        <p:spPr>
          <a:xfrm>
            <a:off x="681896" y="760268"/>
            <a:ext cx="10131097" cy="1400530"/>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000" dirty="0">
                <a:solidFill>
                  <a:schemeClr val="tx2"/>
                </a:solidFill>
                <a:effectLst/>
                <a:latin typeface="+mj-lt"/>
                <a:ea typeface="+mj-ea"/>
                <a:cs typeface="+mj-cs"/>
              </a:rPr>
              <a:t>Community Grants Program</a:t>
            </a:r>
          </a:p>
          <a:p>
            <a:pPr>
              <a:lnSpc>
                <a:spcPct val="90000"/>
              </a:lnSpc>
              <a:spcBef>
                <a:spcPct val="0"/>
              </a:spcBef>
              <a:spcAft>
                <a:spcPts val="600"/>
              </a:spcAft>
            </a:pPr>
            <a:r>
              <a:rPr lang="en-US" sz="2800" dirty="0">
                <a:solidFill>
                  <a:schemeClr val="tx2"/>
                </a:solidFill>
                <a:latin typeface="+mj-lt"/>
                <a:ea typeface="+mj-ea"/>
                <a:cs typeface="+mj-cs"/>
              </a:rPr>
              <a:t>Background</a:t>
            </a:r>
            <a:endParaRPr lang="en-US" sz="3000" dirty="0">
              <a:solidFill>
                <a:schemeClr val="tx2"/>
              </a:solidFill>
              <a:latin typeface="+mj-lt"/>
              <a:ea typeface="+mj-ea"/>
              <a:cs typeface="+mj-cs"/>
            </a:endParaRPr>
          </a:p>
        </p:txBody>
      </p:sp>
      <p:pic>
        <p:nvPicPr>
          <p:cNvPr id="15" name="Picture 14">
            <a:extLst>
              <a:ext uri="{FF2B5EF4-FFF2-40B4-BE49-F238E27FC236}">
                <a16:creationId xmlns:a16="http://schemas.microsoft.com/office/drawing/2014/main" id="{FF7370DC-7205-C9C2-E74E-83E3224EF5DD}"/>
              </a:ext>
            </a:extLst>
          </p:cNvPr>
          <p:cNvPicPr>
            <a:picLocks noChangeAspect="1"/>
          </p:cNvPicPr>
          <p:nvPr/>
        </p:nvPicPr>
        <p:blipFill>
          <a:blip r:embed="rId4"/>
          <a:stretch>
            <a:fillRect/>
          </a:stretch>
        </p:blipFill>
        <p:spPr>
          <a:xfrm>
            <a:off x="5717406" y="2580834"/>
            <a:ext cx="2481184" cy="3096862"/>
          </a:xfrm>
          <a:prstGeom prst="rect">
            <a:avLst/>
          </a:prstGeom>
          <a:ln>
            <a:solidFill>
              <a:srgbClr val="0070C0"/>
            </a:solidFill>
          </a:ln>
        </p:spPr>
      </p:pic>
      <p:pic>
        <p:nvPicPr>
          <p:cNvPr id="18" name="Picture 17">
            <a:extLst>
              <a:ext uri="{FF2B5EF4-FFF2-40B4-BE49-F238E27FC236}">
                <a16:creationId xmlns:a16="http://schemas.microsoft.com/office/drawing/2014/main" id="{666707CE-5A12-6822-BE93-42E0D82CD7A3}"/>
              </a:ext>
            </a:extLst>
          </p:cNvPr>
          <p:cNvPicPr>
            <a:picLocks noChangeAspect="1"/>
          </p:cNvPicPr>
          <p:nvPr/>
        </p:nvPicPr>
        <p:blipFill>
          <a:blip r:embed="rId5"/>
          <a:stretch>
            <a:fillRect/>
          </a:stretch>
        </p:blipFill>
        <p:spPr>
          <a:xfrm>
            <a:off x="8267687" y="2599358"/>
            <a:ext cx="3753193" cy="2694792"/>
          </a:xfrm>
          <a:prstGeom prst="rect">
            <a:avLst/>
          </a:prstGeom>
        </p:spPr>
      </p:pic>
      <p:sp>
        <p:nvSpPr>
          <p:cNvPr id="19" name="TextBox 18">
            <a:extLst>
              <a:ext uri="{FF2B5EF4-FFF2-40B4-BE49-F238E27FC236}">
                <a16:creationId xmlns:a16="http://schemas.microsoft.com/office/drawing/2014/main" id="{8BC65A9F-5C8F-E3FF-DE17-F6F3DD5BE7E1}"/>
              </a:ext>
            </a:extLst>
          </p:cNvPr>
          <p:cNvSpPr txBox="1"/>
          <p:nvPr/>
        </p:nvSpPr>
        <p:spPr>
          <a:xfrm>
            <a:off x="53175" y="6116256"/>
            <a:ext cx="12263718" cy="1181862"/>
          </a:xfrm>
          <a:prstGeom prst="rect">
            <a:avLst/>
          </a:prstGeom>
          <a:noFill/>
        </p:spPr>
        <p:txBody>
          <a:bodyPr wrap="square" rtlCol="0">
            <a:spAutoFit/>
          </a:bodyPr>
          <a:lstStyle/>
          <a:p>
            <a:pPr algn="ctr">
              <a:lnSpc>
                <a:spcPct val="90000"/>
              </a:lnSpc>
              <a:spcBef>
                <a:spcPct val="0"/>
              </a:spcBef>
              <a:spcAft>
                <a:spcPts val="600"/>
              </a:spcAft>
            </a:pPr>
            <a:r>
              <a:rPr lang="en-US" sz="1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Community Grants </a:t>
            </a:r>
            <a:r>
              <a:rPr lang="en-US" sz="1400" b="1" dirty="0">
                <a:solidFill>
                  <a:schemeClr val="bg1"/>
                </a:solidFill>
                <a:latin typeface="Calibri" panose="020F0502020204030204" pitchFamily="34" charset="0"/>
                <a:ea typeface="Calibri" panose="020F0502020204030204" pitchFamily="34" charset="0"/>
                <a:cs typeface="Calibri" panose="020F0502020204030204" pitchFamily="34" charset="0"/>
              </a:rPr>
              <a:t>Projects are identified in Annual Appropriations Acts as </a:t>
            </a:r>
            <a:r>
              <a:rPr lang="en-US" sz="1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Congressionally Directed Spending (CDS) / Community Project Funding (CPF) projects.</a:t>
            </a:r>
          </a:p>
          <a:p>
            <a:pPr algn="ctr">
              <a:lnSpc>
                <a:spcPct val="90000"/>
              </a:lnSpc>
              <a:spcBef>
                <a:spcPct val="0"/>
              </a:spcBef>
              <a:spcAft>
                <a:spcPts val="600"/>
              </a:spcAft>
            </a:pPr>
            <a:r>
              <a:rPr lang="en-US" sz="1400" dirty="0">
                <a:solidFill>
                  <a:schemeClr val="tx2"/>
                </a:solidFill>
                <a:effectLst/>
                <a:latin typeface="Calibri" panose="020F0502020204030204" pitchFamily="34" charset="0"/>
                <a:ea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https://www.epa.gov/sustainable-water-infrastructure/epa-community-grants-program-basics</a:t>
            </a:r>
            <a:endParaRPr lang="en-US" sz="1400" dirty="0">
              <a:solidFill>
                <a:schemeClr val="tx2"/>
              </a:solidFill>
              <a:latin typeface="Calibri" panose="020F0502020204030204" pitchFamily="34" charset="0"/>
              <a:ea typeface="Calibri" panose="020F0502020204030204" pitchFamily="34" charset="0"/>
              <a:cs typeface="Calibri" panose="020F0502020204030204" pitchFamily="34" charset="0"/>
            </a:endParaRPr>
          </a:p>
          <a:p>
            <a:pPr algn="ctr">
              <a:lnSpc>
                <a:spcPct val="90000"/>
              </a:lnSpc>
              <a:spcBef>
                <a:spcPct val="0"/>
              </a:spcBef>
              <a:spcAft>
                <a:spcPts val="600"/>
              </a:spcAft>
            </a:pPr>
            <a:endParaRPr lang="en-US" sz="1400" dirty="0">
              <a:solidFill>
                <a:schemeClr val="bg1"/>
              </a:solidFill>
              <a:effectLst/>
              <a:latin typeface="+mj-lt"/>
              <a:ea typeface="+mj-ea"/>
              <a:cs typeface="+mj-cs"/>
            </a:endParaRPr>
          </a:p>
          <a:p>
            <a:endParaRPr lang="en-US" dirty="0"/>
          </a:p>
        </p:txBody>
      </p:sp>
    </p:spTree>
    <p:extLst>
      <p:ext uri="{BB962C8B-B14F-4D97-AF65-F5344CB8AC3E}">
        <p14:creationId xmlns:p14="http://schemas.microsoft.com/office/powerpoint/2010/main" val="30041586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62000"/>
                <a:hueMod val="108000"/>
                <a:satMod val="164000"/>
                <a:lumMod val="69000"/>
              </a:schemeClr>
              <a:schemeClr val="bg2">
                <a:tint val="96000"/>
                <a:hueMod val="90000"/>
                <a:satMod val="130000"/>
                <a:lumMod val="134000"/>
              </a:schemeClr>
            </a:duotone>
          </a:blip>
          <a:stretch/>
        </a:blipFill>
        <a:effectLst/>
      </p:bgPr>
    </p:bg>
    <p:spTree>
      <p:nvGrpSpPr>
        <p:cNvPr id="1" name=""/>
        <p:cNvGrpSpPr/>
        <p:nvPr/>
      </p:nvGrpSpPr>
      <p:grpSpPr>
        <a:xfrm>
          <a:off x="0" y="0"/>
          <a:ext cx="0" cy="0"/>
          <a:chOff x="0" y="0"/>
          <a:chExt cx="0" cy="0"/>
        </a:xfrm>
      </p:grpSpPr>
      <p:graphicFrame>
        <p:nvGraphicFramePr>
          <p:cNvPr id="119" name="Content Placeholder 1">
            <a:extLst>
              <a:ext uri="{FF2B5EF4-FFF2-40B4-BE49-F238E27FC236}">
                <a16:creationId xmlns:a16="http://schemas.microsoft.com/office/drawing/2014/main" id="{93886E67-DF5D-FB28-56E4-594ED3B962BF}"/>
              </a:ext>
            </a:extLst>
          </p:cNvPr>
          <p:cNvGraphicFramePr>
            <a:graphicFrameLocks noGrp="1"/>
          </p:cNvGraphicFramePr>
          <p:nvPr>
            <p:ph idx="1"/>
            <p:extLst>
              <p:ext uri="{D42A27DB-BD31-4B8C-83A1-F6EECF244321}">
                <p14:modId xmlns:p14="http://schemas.microsoft.com/office/powerpoint/2010/main" val="1200731928"/>
              </p:ext>
            </p:extLst>
          </p:nvPr>
        </p:nvGraphicFramePr>
        <p:xfrm>
          <a:off x="684389" y="1918966"/>
          <a:ext cx="11089922" cy="41883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Slide Number Placeholder 2">
            <a:extLst>
              <a:ext uri="{FF2B5EF4-FFF2-40B4-BE49-F238E27FC236}">
                <a16:creationId xmlns:a16="http://schemas.microsoft.com/office/drawing/2014/main" id="{BFD49D52-2245-D012-D8AE-B320BA6A3A18}"/>
              </a:ext>
            </a:extLst>
          </p:cNvPr>
          <p:cNvSpPr>
            <a:spLocks noGrp="1"/>
          </p:cNvSpPr>
          <p:nvPr>
            <p:ph type="sldNum" sz="quarter" idx="12"/>
          </p:nvPr>
        </p:nvSpPr>
        <p:spPr/>
        <p:txBody>
          <a:bodyPr vert="horz" lIns="91440" tIns="45720" rIns="91440" bIns="45720" rtlCol="0" anchor="b">
            <a:normAutofit/>
          </a:bodyPr>
          <a:lstStyle/>
          <a:p>
            <a:pPr>
              <a:spcAft>
                <a:spcPts val="600"/>
              </a:spcAft>
            </a:pPr>
            <a:r>
              <a:rPr lang="en-US" dirty="0">
                <a:solidFill>
                  <a:srgbClr val="FFFFFF"/>
                </a:solidFill>
              </a:rPr>
              <a:t> </a:t>
            </a:r>
          </a:p>
        </p:txBody>
      </p:sp>
      <p:sp>
        <p:nvSpPr>
          <p:cNvPr id="4" name="Title 3">
            <a:extLst>
              <a:ext uri="{FF2B5EF4-FFF2-40B4-BE49-F238E27FC236}">
                <a16:creationId xmlns:a16="http://schemas.microsoft.com/office/drawing/2014/main" id="{224EC8B9-AC36-B202-4B07-ECD372D8E394}"/>
              </a:ext>
            </a:extLst>
          </p:cNvPr>
          <p:cNvSpPr>
            <a:spLocks noGrp="1"/>
          </p:cNvSpPr>
          <p:nvPr>
            <p:ph type="title"/>
          </p:nvPr>
        </p:nvSpPr>
        <p:spPr>
          <a:xfrm>
            <a:off x="646111" y="452718"/>
            <a:ext cx="9404723" cy="1400530"/>
          </a:xfrm>
        </p:spPr>
        <p:txBody>
          <a:bodyPr vert="horz" lIns="91440" tIns="45720" rIns="91440" bIns="45720" rtlCol="0" anchor="t">
            <a:normAutofit/>
          </a:bodyPr>
          <a:lstStyle/>
          <a:p>
            <a:r>
              <a:rPr lang="en-US"/>
              <a:t>Community Grants Program: </a:t>
            </a:r>
            <a:br>
              <a:rPr lang="en-US"/>
            </a:br>
            <a:r>
              <a:rPr lang="en-US" sz="2800"/>
              <a:t>Steps to Award</a:t>
            </a:r>
            <a:r>
              <a:rPr lang="en-US" sz="3200"/>
              <a:t> </a:t>
            </a:r>
          </a:p>
        </p:txBody>
      </p:sp>
      <p:sp>
        <p:nvSpPr>
          <p:cNvPr id="5" name="TextBox 4">
            <a:extLst>
              <a:ext uri="{FF2B5EF4-FFF2-40B4-BE49-F238E27FC236}">
                <a16:creationId xmlns:a16="http://schemas.microsoft.com/office/drawing/2014/main" id="{D25BCBE0-8BD8-EAC7-498A-36E73544FB82}"/>
              </a:ext>
            </a:extLst>
          </p:cNvPr>
          <p:cNvSpPr txBox="1"/>
          <p:nvPr/>
        </p:nvSpPr>
        <p:spPr>
          <a:xfrm>
            <a:off x="551039" y="6254494"/>
            <a:ext cx="11089922" cy="307777"/>
          </a:xfrm>
          <a:prstGeom prst="rect">
            <a:avLst/>
          </a:prstGeom>
          <a:noFill/>
        </p:spPr>
        <p:txBody>
          <a:bodyPr wrap="square">
            <a:spAutoFit/>
          </a:bodyPr>
          <a:lstStyle/>
          <a:p>
            <a:pPr algn="ctr"/>
            <a:r>
              <a:rPr lang="en-US" sz="1400">
                <a:latin typeface="Calibri" panose="020F0502020204030204" pitchFamily="34" charset="0"/>
                <a:ea typeface="Calibri" panose="020F0502020204030204" pitchFamily="34" charset="0"/>
                <a:cs typeface="Calibri" panose="020F0502020204030204" pitchFamily="34" charset="0"/>
                <a:hlinkClick r:id="rId9"/>
              </a:rPr>
              <a:t>How Recipients Can Prepare to Receive Community Grants Funding</a:t>
            </a:r>
            <a:endParaRPr lang="en-US" sz="14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10466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D1CA35-5C4F-4A82-AA04-1C1748DE5E5A}"/>
              </a:ext>
            </a:extLst>
          </p:cNvPr>
          <p:cNvSpPr>
            <a:spLocks noGrp="1"/>
          </p:cNvSpPr>
          <p:nvPr>
            <p:ph type="title"/>
          </p:nvPr>
        </p:nvSpPr>
        <p:spPr>
          <a:xfrm>
            <a:off x="331709" y="491827"/>
            <a:ext cx="11286309" cy="483596"/>
          </a:xfrm>
        </p:spPr>
        <p:txBody>
          <a:bodyPr>
            <a:normAutofit fontScale="90000"/>
          </a:bodyPr>
          <a:lstStyle/>
          <a:p>
            <a:r>
              <a:rPr lang="en-US" sz="4400" dirty="0"/>
              <a:t>Community Grants Program</a:t>
            </a:r>
            <a:br>
              <a:rPr lang="en-US" sz="4400" dirty="0"/>
            </a:br>
            <a:r>
              <a:rPr lang="en-US" sz="3100" dirty="0"/>
              <a:t>Key Requirements: Cost Share &amp; Drawdowns</a:t>
            </a:r>
            <a:br>
              <a:rPr lang="en-US" sz="3100" b="1" dirty="0">
                <a:latin typeface="Calibri" panose="020F0502020204030204" pitchFamily="34" charset="0"/>
                <a:cs typeface="Calibri" panose="020F0502020204030204" pitchFamily="34" charset="0"/>
              </a:rPr>
            </a:br>
            <a:endParaRPr lang="en-US" sz="3100" b="1" dirty="0">
              <a:latin typeface="Calibri" panose="020F050202020403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5254E609-FED5-43F7-8A69-B41B6D4F16A4}"/>
              </a:ext>
            </a:extLst>
          </p:cNvPr>
          <p:cNvSpPr>
            <a:spLocks noGrp="1"/>
          </p:cNvSpPr>
          <p:nvPr>
            <p:ph type="sldNum" sz="quarter" idx="12"/>
          </p:nvPr>
        </p:nvSpPr>
        <p:spPr/>
        <p:txBody>
          <a:bodyPr/>
          <a:lstStyle/>
          <a:p>
            <a:r>
              <a:rPr lang="en-US" dirty="0"/>
              <a:t> </a:t>
            </a:r>
          </a:p>
        </p:txBody>
      </p:sp>
      <p:sp>
        <p:nvSpPr>
          <p:cNvPr id="7" name="TextBox 6">
            <a:extLst>
              <a:ext uri="{FF2B5EF4-FFF2-40B4-BE49-F238E27FC236}">
                <a16:creationId xmlns:a16="http://schemas.microsoft.com/office/drawing/2014/main" id="{E1A4FBA5-AD9D-496A-A1D0-16B642EE7F83}"/>
              </a:ext>
            </a:extLst>
          </p:cNvPr>
          <p:cNvSpPr txBox="1"/>
          <p:nvPr/>
        </p:nvSpPr>
        <p:spPr>
          <a:xfrm>
            <a:off x="401460" y="1804419"/>
            <a:ext cx="11379201" cy="3447098"/>
          </a:xfrm>
          <a:prstGeom prst="rect">
            <a:avLst/>
          </a:prstGeom>
          <a:noFill/>
        </p:spPr>
        <p:txBody>
          <a:bodyPr wrap="square" lIns="91440" tIns="45720" rIns="91440" bIns="45720" rtlCol="0" anchor="t">
            <a:spAutoFit/>
          </a:bodyPr>
          <a:lstStyle/>
          <a:p>
            <a:pPr marL="342900" indent="-342900">
              <a:buFont typeface="Wingdings" panose="05000000000000000000" pitchFamily="2" charset="2"/>
              <a:buChar char="q"/>
            </a:pPr>
            <a:r>
              <a:rPr lang="en-US" sz="2000" dirty="0">
                <a:latin typeface="Calibri"/>
                <a:cs typeface="Calibri"/>
              </a:rPr>
              <a:t>Statutory Requirement: 20% of the total grant project cost must be from nonfederal sources* unless waived by EPA</a:t>
            </a:r>
          </a:p>
          <a:p>
            <a:pPr marL="800100" lvl="1" indent="-342900">
              <a:buFont typeface="Arial" panose="020B0604020202020204" pitchFamily="34" charset="0"/>
              <a:buChar char="•"/>
            </a:pPr>
            <a:r>
              <a:rPr lang="en-US" sz="2000" dirty="0">
                <a:latin typeface="Calibri"/>
                <a:cs typeface="Calibri"/>
              </a:rPr>
              <a:t>May include SRF loan repayments, interest earnings, bond proceeds, and fees, or a state contribution to the SRF above the statutorily required 20% match</a:t>
            </a:r>
          </a:p>
          <a:p>
            <a:pPr marL="800100" lvl="1" indent="-342900">
              <a:buFont typeface="Arial" panose="020B0604020202020204" pitchFamily="34" charset="0"/>
              <a:buChar char="•"/>
            </a:pPr>
            <a:r>
              <a:rPr lang="en-US" sz="2000" dirty="0">
                <a:latin typeface="Calibri"/>
                <a:cs typeface="Calibri"/>
              </a:rPr>
              <a:t>Community Grants Program </a:t>
            </a:r>
            <a:r>
              <a:rPr lang="en-US" sz="2000" dirty="0">
                <a:latin typeface="Calibri"/>
                <a:cs typeface="Calibri"/>
                <a:hlinkClick r:id="rId3"/>
              </a:rPr>
              <a:t>Cost Share Waiver criteria </a:t>
            </a:r>
            <a:endParaRPr lang="en-US" sz="2000" dirty="0">
              <a:latin typeface="Calibri"/>
              <a:cs typeface="Calibri"/>
            </a:endParaRPr>
          </a:p>
          <a:p>
            <a:pPr marL="342900" indent="-342900">
              <a:buFont typeface="Wingdings" panose="05000000000000000000" pitchFamily="2" charset="2"/>
              <a:buChar char="q"/>
            </a:pPr>
            <a:endParaRPr lang="en-US" sz="2000" dirty="0">
              <a:latin typeface="Calibri"/>
              <a:cs typeface="Calibri"/>
            </a:endParaRPr>
          </a:p>
          <a:p>
            <a:pPr marL="342900" indent="-342900">
              <a:buFont typeface="Wingdings" panose="05000000000000000000" pitchFamily="2" charset="2"/>
              <a:buChar char="q"/>
            </a:pPr>
            <a:r>
              <a:rPr lang="en-US" sz="2000" dirty="0">
                <a:latin typeface="Calibri"/>
                <a:cs typeface="Calibri"/>
              </a:rPr>
              <a:t>Cost share requirement not applicable for Community Grants awards to tribes and territories </a:t>
            </a:r>
          </a:p>
          <a:p>
            <a:pPr marL="342900" indent="-342900">
              <a:buFont typeface="Wingdings" panose="05000000000000000000" pitchFamily="2" charset="2"/>
              <a:buChar char="q"/>
            </a:pPr>
            <a:endParaRPr lang="en-US" sz="2000" dirty="0">
              <a:latin typeface="Calibri"/>
              <a:cs typeface="Calibri"/>
            </a:endParaRPr>
          </a:p>
          <a:p>
            <a:pPr marL="342900" indent="-342900">
              <a:buFont typeface="Wingdings" panose="05000000000000000000" pitchFamily="2" charset="2"/>
              <a:buChar char="q"/>
            </a:pPr>
            <a:r>
              <a:rPr lang="en-US" sz="2000" dirty="0">
                <a:latin typeface="Calibri"/>
                <a:cs typeface="Calibri"/>
              </a:rPr>
              <a:t>Drawdowns: </a:t>
            </a:r>
          </a:p>
          <a:p>
            <a:pPr marL="800100" lvl="1" indent="-342900">
              <a:buFont typeface="Arial" panose="020B0604020202020204" pitchFamily="34" charset="0"/>
              <a:buChar char="•"/>
            </a:pPr>
            <a:r>
              <a:rPr lang="en-US" sz="2000" dirty="0">
                <a:latin typeface="Calibri"/>
                <a:cs typeface="Calibri"/>
              </a:rPr>
              <a:t>Prior EPA review and approval</a:t>
            </a:r>
          </a:p>
          <a:p>
            <a:pPr marL="800100" lvl="1" indent="-342900">
              <a:buFont typeface="Arial" panose="020B0604020202020204" pitchFamily="34" charset="0"/>
              <a:buChar char="•"/>
            </a:pPr>
            <a:r>
              <a:rPr lang="en-US" sz="2000" dirty="0">
                <a:latin typeface="Calibri"/>
                <a:cs typeface="Calibri"/>
              </a:rPr>
              <a:t>Eligible costs: 80% EPA share +  20% Recipient share</a:t>
            </a:r>
          </a:p>
        </p:txBody>
      </p:sp>
      <p:graphicFrame>
        <p:nvGraphicFramePr>
          <p:cNvPr id="19" name="Table 18">
            <a:extLst>
              <a:ext uri="{FF2B5EF4-FFF2-40B4-BE49-F238E27FC236}">
                <a16:creationId xmlns:a16="http://schemas.microsoft.com/office/drawing/2014/main" id="{7C5C7E55-2089-F14F-0A32-CD9E59100090}"/>
              </a:ext>
            </a:extLst>
          </p:cNvPr>
          <p:cNvGraphicFramePr>
            <a:graphicFrameLocks noGrp="1"/>
          </p:cNvGraphicFramePr>
          <p:nvPr>
            <p:extLst>
              <p:ext uri="{D42A27DB-BD31-4B8C-83A1-F6EECF244321}">
                <p14:modId xmlns:p14="http://schemas.microsoft.com/office/powerpoint/2010/main" val="2486227336"/>
              </p:ext>
            </p:extLst>
          </p:nvPr>
        </p:nvGraphicFramePr>
        <p:xfrm>
          <a:off x="6848475" y="4137506"/>
          <a:ext cx="5164665" cy="1686207"/>
        </p:xfrm>
        <a:graphic>
          <a:graphicData uri="http://schemas.openxmlformats.org/drawingml/2006/table">
            <a:tbl>
              <a:tblPr firstRow="1" bandRow="1">
                <a:tableStyleId>{5C22544A-7EE6-4342-B048-85BDC9FD1C3A}</a:tableStyleId>
              </a:tblPr>
              <a:tblGrid>
                <a:gridCol w="1835842">
                  <a:extLst>
                    <a:ext uri="{9D8B030D-6E8A-4147-A177-3AD203B41FA5}">
                      <a16:colId xmlns:a16="http://schemas.microsoft.com/office/drawing/2014/main" val="1822453660"/>
                    </a:ext>
                  </a:extLst>
                </a:gridCol>
                <a:gridCol w="1676762">
                  <a:extLst>
                    <a:ext uri="{9D8B030D-6E8A-4147-A177-3AD203B41FA5}">
                      <a16:colId xmlns:a16="http://schemas.microsoft.com/office/drawing/2014/main" val="1850664857"/>
                    </a:ext>
                  </a:extLst>
                </a:gridCol>
                <a:gridCol w="1652061">
                  <a:extLst>
                    <a:ext uri="{9D8B030D-6E8A-4147-A177-3AD203B41FA5}">
                      <a16:colId xmlns:a16="http://schemas.microsoft.com/office/drawing/2014/main" val="3926811407"/>
                    </a:ext>
                  </a:extLst>
                </a:gridCol>
              </a:tblGrid>
              <a:tr h="310416">
                <a:tc gridSpan="3">
                  <a:txBody>
                    <a:bodyPr/>
                    <a:lstStyle/>
                    <a:p>
                      <a:pPr marL="0" marR="0" algn="ctr">
                        <a:lnSpc>
                          <a:spcPct val="107000"/>
                        </a:lnSpc>
                        <a:spcBef>
                          <a:spcPts val="0"/>
                        </a:spcBef>
                        <a:spcAft>
                          <a:spcPts val="0"/>
                        </a:spcAft>
                      </a:pPr>
                      <a:r>
                        <a:rPr lang="en-US" sz="1400" kern="100">
                          <a:solidFill>
                            <a:schemeClr val="bg1"/>
                          </a:solidFill>
                          <a:effectLst/>
                          <a:latin typeface="Calibri" panose="020F0502020204030204" pitchFamily="34" charset="0"/>
                          <a:ea typeface="Calibri" panose="020F0502020204030204" pitchFamily="34" charset="0"/>
                          <a:cs typeface="Calibri" panose="020F0502020204030204" pitchFamily="34" charset="0"/>
                        </a:rPr>
                        <a:t>Example: Community Grant Cost Breakout</a:t>
                      </a:r>
                    </a:p>
                  </a:txBody>
                  <a:tcPr>
                    <a:solidFill>
                      <a:schemeClr val="accent1">
                        <a:lumMod val="60000"/>
                        <a:lumOff val="40000"/>
                      </a:schemeClr>
                    </a:solidFill>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en-US" sz="12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a:tc>
                <a:tc hMerge="1">
                  <a:txBody>
                    <a:bodyPr/>
                    <a:lstStyle/>
                    <a:p>
                      <a:pPr marL="0" marR="0" algn="ctr">
                        <a:lnSpc>
                          <a:spcPct val="107000"/>
                        </a:lnSpc>
                        <a:spcBef>
                          <a:spcPts val="0"/>
                        </a:spcBef>
                        <a:spcAft>
                          <a:spcPts val="0"/>
                        </a:spcAft>
                      </a:pPr>
                      <a:endParaRPr lang="en-US" sz="12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101331249"/>
                  </a:ext>
                </a:extLst>
              </a:tr>
              <a:tr h="655004">
                <a:tc>
                  <a:txBody>
                    <a:bodyPr/>
                    <a:lstStyle/>
                    <a:p>
                      <a:pPr marL="0" marR="0" algn="ctr">
                        <a:lnSpc>
                          <a:spcPct val="107000"/>
                        </a:lnSpc>
                        <a:spcBef>
                          <a:spcPts val="0"/>
                        </a:spcBef>
                        <a:spcAft>
                          <a:spcPts val="0"/>
                        </a:spcAft>
                      </a:pPr>
                      <a:r>
                        <a:rPr lang="en-US" sz="1400" kern="100">
                          <a:solidFill>
                            <a:schemeClr val="bg1"/>
                          </a:solidFill>
                          <a:effectLst/>
                          <a:latin typeface="Calibri" panose="020F0502020204030204" pitchFamily="34" charset="0"/>
                          <a:ea typeface="Calibri" panose="020F0502020204030204" pitchFamily="34" charset="0"/>
                          <a:cs typeface="Calibri" panose="020F0502020204030204" pitchFamily="34" charset="0"/>
                        </a:rPr>
                        <a:t>Appropriations Act Amount </a:t>
                      </a:r>
                    </a:p>
                    <a:p>
                      <a:pPr marL="0" marR="0" algn="ctr">
                        <a:lnSpc>
                          <a:spcPct val="107000"/>
                        </a:lnSpc>
                        <a:spcBef>
                          <a:spcPts val="0"/>
                        </a:spcBef>
                        <a:spcAft>
                          <a:spcPts val="0"/>
                        </a:spcAft>
                      </a:pPr>
                      <a:r>
                        <a:rPr lang="en-US" sz="1400" kern="100">
                          <a:solidFill>
                            <a:schemeClr val="bg1"/>
                          </a:solidFill>
                          <a:effectLst/>
                          <a:latin typeface="Calibri" panose="020F0502020204030204" pitchFamily="34" charset="0"/>
                          <a:ea typeface="Calibri" panose="020F0502020204030204" pitchFamily="34" charset="0"/>
                          <a:cs typeface="Calibri" panose="020F0502020204030204" pitchFamily="34" charset="0"/>
                        </a:rPr>
                        <a:t>(EPA Share)</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kern="100">
                          <a:solidFill>
                            <a:schemeClr val="bg1"/>
                          </a:solidFill>
                          <a:effectLst/>
                          <a:latin typeface="Calibri" panose="020F0502020204030204" pitchFamily="34" charset="0"/>
                          <a:ea typeface="Calibri" panose="020F0502020204030204" pitchFamily="34" charset="0"/>
                          <a:cs typeface="Calibri" panose="020F0502020204030204" pitchFamily="34" charset="0"/>
                        </a:rPr>
                        <a:t>Recipient Cost Share Amount</a:t>
                      </a:r>
                    </a:p>
                  </a:txBody>
                  <a:tcPr/>
                </a:tc>
                <a:tc>
                  <a:txBody>
                    <a:bodyPr/>
                    <a:lstStyle/>
                    <a:p>
                      <a:pPr marL="0" marR="0" algn="ctr">
                        <a:lnSpc>
                          <a:spcPct val="107000"/>
                        </a:lnSpc>
                        <a:spcBef>
                          <a:spcPts val="0"/>
                        </a:spcBef>
                        <a:spcAft>
                          <a:spcPts val="0"/>
                        </a:spcAft>
                      </a:pPr>
                      <a:r>
                        <a:rPr lang="en-US" sz="1400" kern="100">
                          <a:solidFill>
                            <a:schemeClr val="bg1"/>
                          </a:solidFill>
                          <a:effectLst/>
                          <a:latin typeface="Calibri" panose="020F0502020204030204" pitchFamily="34" charset="0"/>
                          <a:ea typeface="Calibri" panose="020F0502020204030204" pitchFamily="34" charset="0"/>
                          <a:cs typeface="Calibri" panose="020F0502020204030204" pitchFamily="34" charset="0"/>
                        </a:rPr>
                        <a:t>Grant Amount</a:t>
                      </a:r>
                    </a:p>
                    <a:p>
                      <a:pPr marL="0" marR="0" algn="ctr">
                        <a:lnSpc>
                          <a:spcPct val="107000"/>
                        </a:lnSpc>
                        <a:spcBef>
                          <a:spcPts val="0"/>
                        </a:spcBef>
                        <a:spcAft>
                          <a:spcPts val="0"/>
                        </a:spcAft>
                      </a:pPr>
                      <a:r>
                        <a:rPr lang="en-US" sz="1400" kern="100">
                          <a:solidFill>
                            <a:schemeClr val="bg1"/>
                          </a:solidFill>
                          <a:effectLst/>
                          <a:latin typeface="Calibri" panose="020F0502020204030204" pitchFamily="34" charset="0"/>
                          <a:ea typeface="Calibri" panose="020F0502020204030204" pitchFamily="34" charset="0"/>
                          <a:cs typeface="Calibri" panose="020F0502020204030204" pitchFamily="34" charset="0"/>
                        </a:rPr>
                        <a:t>(EPA + Recipient Share)</a:t>
                      </a:r>
                    </a:p>
                  </a:txBody>
                  <a:tcPr/>
                </a:tc>
                <a:extLst>
                  <a:ext uri="{0D108BD9-81ED-4DB2-BD59-A6C34878D82A}">
                    <a16:rowId xmlns:a16="http://schemas.microsoft.com/office/drawing/2014/main" val="2657856916"/>
                  </a:ext>
                </a:extLst>
              </a:tr>
              <a:tr h="290389">
                <a:tc>
                  <a:txBody>
                    <a:bodyPr/>
                    <a:lstStyle/>
                    <a:p>
                      <a:pPr algn="ctr"/>
                      <a:r>
                        <a:rPr lang="en-US" sz="1400">
                          <a:latin typeface="Calibri" panose="020F0502020204030204" pitchFamily="34" charset="0"/>
                          <a:ea typeface="Calibri" panose="020F0502020204030204" pitchFamily="34" charset="0"/>
                          <a:cs typeface="Calibri" panose="020F0502020204030204" pitchFamily="34" charset="0"/>
                        </a:rPr>
                        <a:t>$100K</a:t>
                      </a:r>
                    </a:p>
                  </a:txBody>
                  <a:tcPr>
                    <a:solidFill>
                      <a:schemeClr val="accent1">
                        <a:lumMod val="20000"/>
                        <a:lumOff val="80000"/>
                      </a:schemeClr>
                    </a:solidFill>
                  </a:tcP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$25K</a:t>
                      </a:r>
                    </a:p>
                  </a:txBody>
                  <a:tcPr>
                    <a:solidFill>
                      <a:schemeClr val="accent1">
                        <a:lumMod val="20000"/>
                        <a:lumOff val="80000"/>
                      </a:schemeClr>
                    </a:solidFill>
                  </a:tcPr>
                </a:tc>
                <a:tc>
                  <a:txBody>
                    <a:bodyPr/>
                    <a:lstStyle/>
                    <a:p>
                      <a:pPr algn="ctr"/>
                      <a:r>
                        <a:rPr lang="en-US" sz="1400">
                          <a:latin typeface="Calibri" panose="020F0502020204030204" pitchFamily="34" charset="0"/>
                          <a:ea typeface="Calibri" panose="020F0502020204030204" pitchFamily="34" charset="0"/>
                          <a:cs typeface="Calibri" panose="020F0502020204030204" pitchFamily="34" charset="0"/>
                        </a:rPr>
                        <a:t>$125K</a:t>
                      </a:r>
                    </a:p>
                  </a:txBody>
                  <a:tcPr>
                    <a:solidFill>
                      <a:schemeClr val="accent1">
                        <a:lumMod val="20000"/>
                        <a:lumOff val="80000"/>
                      </a:schemeClr>
                    </a:solidFill>
                  </a:tcPr>
                </a:tc>
                <a:extLst>
                  <a:ext uri="{0D108BD9-81ED-4DB2-BD59-A6C34878D82A}">
                    <a16:rowId xmlns:a16="http://schemas.microsoft.com/office/drawing/2014/main" val="609082354"/>
                  </a:ext>
                </a:extLst>
              </a:tr>
              <a:tr h="290389">
                <a:tc>
                  <a:txBody>
                    <a:bodyPr/>
                    <a:lstStyle/>
                    <a:p>
                      <a:pPr algn="ctr"/>
                      <a:r>
                        <a:rPr lang="en-US" sz="1400">
                          <a:latin typeface="Calibri" panose="020F0502020204030204" pitchFamily="34" charset="0"/>
                          <a:ea typeface="Calibri" panose="020F0502020204030204" pitchFamily="34" charset="0"/>
                          <a:cs typeface="Calibri" panose="020F0502020204030204" pitchFamily="34" charset="0"/>
                        </a:rPr>
                        <a:t>80% (maximum)</a:t>
                      </a:r>
                    </a:p>
                  </a:txBody>
                  <a:tcPr>
                    <a:solidFill>
                      <a:schemeClr val="accent1">
                        <a:lumMod val="40000"/>
                        <a:lumOff val="60000"/>
                      </a:schemeClr>
                    </a:solidFill>
                  </a:tcPr>
                </a:tc>
                <a:tc>
                  <a:txBody>
                    <a:bodyPr/>
                    <a:lstStyle/>
                    <a:p>
                      <a:pPr algn="ctr"/>
                      <a:r>
                        <a:rPr lang="en-US" sz="1400">
                          <a:latin typeface="Calibri" panose="020F0502020204030204" pitchFamily="34" charset="0"/>
                          <a:ea typeface="Calibri" panose="020F0502020204030204" pitchFamily="34" charset="0"/>
                          <a:cs typeface="Calibri" panose="020F0502020204030204" pitchFamily="34" charset="0"/>
                        </a:rPr>
                        <a:t>20%</a:t>
                      </a:r>
                    </a:p>
                  </a:txBody>
                  <a:tcPr>
                    <a:solidFill>
                      <a:schemeClr val="accent1">
                        <a:lumMod val="40000"/>
                        <a:lumOff val="60000"/>
                      </a:schemeClr>
                    </a:solidFill>
                  </a:tcPr>
                </a:tc>
                <a:tc>
                  <a:txBody>
                    <a:bodyPr/>
                    <a:lstStyle/>
                    <a:p>
                      <a:pPr algn="ctr"/>
                      <a:r>
                        <a:rPr lang="en-US" sz="1400" dirty="0">
                          <a:latin typeface="Calibri" panose="020F0502020204030204" pitchFamily="34" charset="0"/>
                          <a:ea typeface="Calibri" panose="020F0502020204030204" pitchFamily="34" charset="0"/>
                          <a:cs typeface="Calibri" panose="020F0502020204030204" pitchFamily="34" charset="0"/>
                        </a:rPr>
                        <a:t>100%</a:t>
                      </a:r>
                    </a:p>
                  </a:txBody>
                  <a:tcPr>
                    <a:solidFill>
                      <a:schemeClr val="accent1">
                        <a:lumMod val="40000"/>
                        <a:lumOff val="60000"/>
                      </a:schemeClr>
                    </a:solidFill>
                  </a:tcPr>
                </a:tc>
                <a:extLst>
                  <a:ext uri="{0D108BD9-81ED-4DB2-BD59-A6C34878D82A}">
                    <a16:rowId xmlns:a16="http://schemas.microsoft.com/office/drawing/2014/main" val="1558615820"/>
                  </a:ext>
                </a:extLst>
              </a:tr>
            </a:tbl>
          </a:graphicData>
        </a:graphic>
      </p:graphicFrame>
      <p:sp>
        <p:nvSpPr>
          <p:cNvPr id="5" name="TextBox 4">
            <a:extLst>
              <a:ext uri="{FF2B5EF4-FFF2-40B4-BE49-F238E27FC236}">
                <a16:creationId xmlns:a16="http://schemas.microsoft.com/office/drawing/2014/main" id="{FFEFEAE0-B304-7068-2A44-2ECABCC25791}"/>
              </a:ext>
            </a:extLst>
          </p:cNvPr>
          <p:cNvSpPr txBox="1"/>
          <p:nvPr/>
        </p:nvSpPr>
        <p:spPr>
          <a:xfrm>
            <a:off x="550335" y="6064249"/>
            <a:ext cx="1137708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Calibri"/>
                <a:ea typeface="+mn-lt"/>
                <a:cs typeface="+mn-lt"/>
              </a:rPr>
              <a:t>*SRF funds can be used as the source of the recipient's cost share for the Community Grants award i</a:t>
            </a:r>
            <a:r>
              <a:rPr lang="en-US" sz="1200" b="1" dirty="0">
                <a:latin typeface="Calibri"/>
                <a:ea typeface="+mn-lt"/>
                <a:cs typeface="+mn-lt"/>
              </a:rPr>
              <a:t>f</a:t>
            </a:r>
            <a:r>
              <a:rPr lang="en-US" sz="1200" dirty="0">
                <a:latin typeface="Calibri"/>
                <a:ea typeface="+mn-lt"/>
                <a:cs typeface="+mn-lt"/>
              </a:rPr>
              <a:t> those funds are: non-federal funds such as loan repayments, interest earnings, bond proceeds, and fees, or a state contribution to the SRF above the statutorily required 20% match. </a:t>
            </a:r>
            <a:endParaRPr lang="en-US" sz="1200" dirty="0">
              <a:latin typeface="Calibri"/>
            </a:endParaRPr>
          </a:p>
        </p:txBody>
      </p:sp>
    </p:spTree>
    <p:extLst>
      <p:ext uri="{BB962C8B-B14F-4D97-AF65-F5344CB8AC3E}">
        <p14:creationId xmlns:p14="http://schemas.microsoft.com/office/powerpoint/2010/main" val="2111963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0637D-0B34-FE83-B686-11951EE1B0B0}"/>
              </a:ext>
            </a:extLst>
          </p:cNvPr>
          <p:cNvSpPr>
            <a:spLocks noGrp="1"/>
          </p:cNvSpPr>
          <p:nvPr>
            <p:ph type="title"/>
          </p:nvPr>
        </p:nvSpPr>
        <p:spPr/>
        <p:txBody>
          <a:bodyPr/>
          <a:lstStyle/>
          <a:p>
            <a:r>
              <a:rPr lang="en-US" sz="4000"/>
              <a:t>Community Grants Program: </a:t>
            </a:r>
            <a:br>
              <a:rPr lang="en-US" sz="4000"/>
            </a:br>
            <a:r>
              <a:rPr lang="en-US" sz="2800"/>
              <a:t>Key Requirements: Environmental Review</a:t>
            </a:r>
          </a:p>
        </p:txBody>
      </p:sp>
      <p:sp>
        <p:nvSpPr>
          <p:cNvPr id="4" name="Slide Number Placeholder 3">
            <a:extLst>
              <a:ext uri="{FF2B5EF4-FFF2-40B4-BE49-F238E27FC236}">
                <a16:creationId xmlns:a16="http://schemas.microsoft.com/office/drawing/2014/main" id="{5AF0C290-D806-052A-1DEB-C3C679C0AA08}"/>
              </a:ext>
            </a:extLst>
          </p:cNvPr>
          <p:cNvSpPr>
            <a:spLocks noGrp="1"/>
          </p:cNvSpPr>
          <p:nvPr>
            <p:ph type="sldNum" sz="quarter" idx="12"/>
          </p:nvPr>
        </p:nvSpPr>
        <p:spPr/>
        <p:txBody>
          <a:bodyPr/>
          <a:lstStyle/>
          <a:p>
            <a:r>
              <a:rPr lang="en-US" dirty="0"/>
              <a:t> </a:t>
            </a:r>
          </a:p>
        </p:txBody>
      </p:sp>
      <p:graphicFrame>
        <p:nvGraphicFramePr>
          <p:cNvPr id="7" name="Diagram 6">
            <a:extLst>
              <a:ext uri="{FF2B5EF4-FFF2-40B4-BE49-F238E27FC236}">
                <a16:creationId xmlns:a16="http://schemas.microsoft.com/office/drawing/2014/main" id="{D7168B40-806E-64AA-D36D-135FEC650567}"/>
              </a:ext>
            </a:extLst>
          </p:cNvPr>
          <p:cNvGraphicFramePr/>
          <p:nvPr>
            <p:extLst>
              <p:ext uri="{D42A27DB-BD31-4B8C-83A1-F6EECF244321}">
                <p14:modId xmlns:p14="http://schemas.microsoft.com/office/powerpoint/2010/main" val="1873847531"/>
              </p:ext>
            </p:extLst>
          </p:nvPr>
        </p:nvGraphicFramePr>
        <p:xfrm>
          <a:off x="588344" y="1853249"/>
          <a:ext cx="10802145" cy="29783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FA56633B-7110-99FB-5E06-F39AC49301FB}"/>
              </a:ext>
            </a:extLst>
          </p:cNvPr>
          <p:cNvSpPr txBox="1"/>
          <p:nvPr/>
        </p:nvSpPr>
        <p:spPr>
          <a:xfrm>
            <a:off x="588344" y="4656081"/>
            <a:ext cx="10802145" cy="1477328"/>
          </a:xfrm>
          <a:prstGeom prst="rect">
            <a:avLst/>
          </a:prstGeom>
          <a:solidFill>
            <a:schemeClr val="accent1">
              <a:lumMod val="60000"/>
              <a:lumOff val="40000"/>
            </a:schemeClr>
          </a:solidFill>
          <a:ln>
            <a:solidFill>
              <a:schemeClr val="tx1"/>
            </a:solidFill>
          </a:ln>
        </p:spPr>
        <p:txBody>
          <a:bodyPr wrap="square" rtlCol="0">
            <a:spAutoFit/>
          </a:bodyPr>
          <a:lstStyle/>
          <a:p>
            <a:pPr marL="285750" indent="-285750">
              <a:buFont typeface="Wingdings" panose="05000000000000000000" pitchFamily="2" charset="2"/>
              <a:buChar char="q"/>
            </a:pPr>
            <a:r>
              <a:rPr lang="en-US" b="0" i="0" u="none" strike="noStrike" noProof="0" dirty="0">
                <a:solidFill>
                  <a:schemeClr val="bg1"/>
                </a:solidFill>
                <a:effectLst/>
                <a:latin typeface="Calibri" panose="020F0502020204030204" pitchFamily="34" charset="0"/>
                <a:cs typeface="Calibri" panose="020F0502020204030204" pitchFamily="34" charset="0"/>
              </a:rPr>
              <a:t>EPA issues a NEPA determination document even if project has undergone State Environmental Review Process (SERP) or other federal agency review, and </a:t>
            </a:r>
          </a:p>
          <a:p>
            <a:pPr marL="285750" indent="-285750">
              <a:buFont typeface="Wingdings" panose="05000000000000000000" pitchFamily="2" charset="2"/>
              <a:buChar char="q"/>
            </a:pPr>
            <a:endParaRPr lang="en-US" b="0" i="0" u="none" strike="noStrike" noProof="0" dirty="0">
              <a:solidFill>
                <a:schemeClr val="bg1"/>
              </a:solidFill>
              <a:effectLst/>
              <a:latin typeface="Calibri" panose="020F0502020204030204" pitchFamily="34" charset="0"/>
              <a:cs typeface="Calibri" panose="020F0502020204030204" pitchFamily="34" charset="0"/>
            </a:endParaRPr>
          </a:p>
          <a:p>
            <a:pPr marL="285750" indent="-285750">
              <a:buFont typeface="Wingdings" panose="05000000000000000000" pitchFamily="2" charset="2"/>
              <a:buChar char="q"/>
            </a:pPr>
            <a:r>
              <a:rPr lang="en-US" dirty="0">
                <a:solidFill>
                  <a:schemeClr val="bg1"/>
                </a:solidFill>
                <a:latin typeface="Calibri" panose="020F0502020204030204" pitchFamily="34" charset="0"/>
                <a:cs typeface="Calibri" panose="020F0502020204030204" pitchFamily="34" charset="0"/>
              </a:rPr>
              <a:t>A</a:t>
            </a:r>
            <a:r>
              <a:rPr lang="en-US" b="0" i="0" u="none" strike="noStrike" noProof="0" dirty="0" err="1">
                <a:solidFill>
                  <a:schemeClr val="bg1"/>
                </a:solidFill>
                <a:effectLst/>
                <a:latin typeface="Calibri" panose="020F0502020204030204" pitchFamily="34" charset="0"/>
                <a:cs typeface="Calibri" panose="020F0502020204030204" pitchFamily="34" charset="0"/>
              </a:rPr>
              <a:t>ll</a:t>
            </a:r>
            <a:r>
              <a:rPr lang="en-US" b="0" i="0" u="none" strike="noStrike" noProof="0" dirty="0">
                <a:solidFill>
                  <a:schemeClr val="bg1"/>
                </a:solidFill>
                <a:effectLst/>
                <a:latin typeface="Calibri" panose="020F0502020204030204" pitchFamily="34" charset="0"/>
                <a:cs typeface="Calibri" panose="020F0502020204030204" pitchFamily="34" charset="0"/>
              </a:rPr>
              <a:t> projects must undergo an environmental crosscutter review, including but not limited to the National Historic Preservation Act (NHPA) and Endangered Species Act (ESA).</a:t>
            </a:r>
            <a:endParaRPr lang="en-US" sz="2400" dirty="0">
              <a:solidFill>
                <a:schemeClr val="bg1"/>
              </a:solidFill>
            </a:endParaRPr>
          </a:p>
        </p:txBody>
      </p:sp>
      <p:sp>
        <p:nvSpPr>
          <p:cNvPr id="13" name="Rectangle 12">
            <a:extLst>
              <a:ext uri="{FF2B5EF4-FFF2-40B4-BE49-F238E27FC236}">
                <a16:creationId xmlns:a16="http://schemas.microsoft.com/office/drawing/2014/main" id="{FA48B267-4EA7-E66C-D6FC-664C17252A85}"/>
              </a:ext>
            </a:extLst>
          </p:cNvPr>
          <p:cNvSpPr/>
          <p:nvPr/>
        </p:nvSpPr>
        <p:spPr>
          <a:xfrm>
            <a:off x="588344" y="1853248"/>
            <a:ext cx="10802145" cy="4280161"/>
          </a:xfrm>
          <a:prstGeom prst="rect">
            <a:avLst/>
          </a:prstGeom>
          <a:noFill/>
          <a:ln w="2857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2AC6DFA-F903-36A1-8611-089E91469F7E}"/>
              </a:ext>
            </a:extLst>
          </p:cNvPr>
          <p:cNvSpPr txBox="1"/>
          <p:nvPr/>
        </p:nvSpPr>
        <p:spPr>
          <a:xfrm>
            <a:off x="351937" y="6239105"/>
            <a:ext cx="11274957" cy="646331"/>
          </a:xfrm>
          <a:prstGeom prst="rect">
            <a:avLst/>
          </a:prstGeom>
          <a:noFill/>
        </p:spPr>
        <p:txBody>
          <a:bodyPr wrap="square">
            <a:spAutoFit/>
          </a:bodyPr>
          <a:lstStyle/>
          <a:p>
            <a:pPr algn="ctr"/>
            <a:r>
              <a:rPr lang="en-US">
                <a:latin typeface="Calibri" panose="020F0502020204030204" pitchFamily="34" charset="0"/>
                <a:ea typeface="Calibri" panose="020F0502020204030204" pitchFamily="34" charset="0"/>
                <a:cs typeface="Calibri" panose="020F0502020204030204" pitchFamily="34" charset="0"/>
                <a:hlinkClick r:id="rId8"/>
              </a:rPr>
              <a:t>https://www.epa.gov/sustainable-water-infrastructure/epa-community-grants-resources-recipients</a:t>
            </a:r>
            <a:endParaRPr lang="en-US">
              <a:latin typeface="Calibri" panose="020F0502020204030204" pitchFamily="34" charset="0"/>
              <a:ea typeface="Calibri" panose="020F0502020204030204" pitchFamily="34" charset="0"/>
              <a:cs typeface="Calibri" panose="020F0502020204030204" pitchFamily="34" charset="0"/>
            </a:endParaRPr>
          </a:p>
          <a:p>
            <a:pPr algn="ctr"/>
            <a:endParaRPr lang="en-US">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79664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33270-16A8-EBBB-11EE-7213E3B9DD51}"/>
              </a:ext>
            </a:extLst>
          </p:cNvPr>
          <p:cNvSpPr>
            <a:spLocks noGrp="1"/>
          </p:cNvSpPr>
          <p:nvPr>
            <p:ph type="title"/>
          </p:nvPr>
        </p:nvSpPr>
        <p:spPr/>
        <p:txBody>
          <a:bodyPr/>
          <a:lstStyle/>
          <a:p>
            <a:r>
              <a:rPr lang="en-US" sz="4000" dirty="0"/>
              <a:t>Community Grants Program:</a:t>
            </a:r>
            <a:br>
              <a:rPr lang="en-US" sz="4000" dirty="0"/>
            </a:br>
            <a:r>
              <a:rPr lang="en-US" sz="2800" dirty="0"/>
              <a:t>Key Requirements: Procurement</a:t>
            </a:r>
          </a:p>
        </p:txBody>
      </p:sp>
      <p:graphicFrame>
        <p:nvGraphicFramePr>
          <p:cNvPr id="5" name="Content Placeholder 4">
            <a:extLst>
              <a:ext uri="{FF2B5EF4-FFF2-40B4-BE49-F238E27FC236}">
                <a16:creationId xmlns:a16="http://schemas.microsoft.com/office/drawing/2014/main" id="{0799B1A2-3215-A472-5308-1B189DF55435}"/>
              </a:ext>
            </a:extLst>
          </p:cNvPr>
          <p:cNvGraphicFramePr>
            <a:graphicFrameLocks noGrp="1"/>
          </p:cNvGraphicFramePr>
          <p:nvPr>
            <p:ph idx="1"/>
            <p:extLst>
              <p:ext uri="{D42A27DB-BD31-4B8C-83A1-F6EECF244321}">
                <p14:modId xmlns:p14="http://schemas.microsoft.com/office/powerpoint/2010/main" val="2834602137"/>
              </p:ext>
            </p:extLst>
          </p:nvPr>
        </p:nvGraphicFramePr>
        <p:xfrm>
          <a:off x="699072" y="1745900"/>
          <a:ext cx="10793855" cy="29841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D989C865-367F-F0E9-18B2-65592543EDA4}"/>
              </a:ext>
            </a:extLst>
          </p:cNvPr>
          <p:cNvSpPr>
            <a:spLocks noGrp="1"/>
          </p:cNvSpPr>
          <p:nvPr>
            <p:ph type="sldNum" sz="quarter" idx="12"/>
          </p:nvPr>
        </p:nvSpPr>
        <p:spPr/>
        <p:txBody>
          <a:bodyPr/>
          <a:lstStyle/>
          <a:p>
            <a:r>
              <a:rPr lang="en-US" dirty="0"/>
              <a:t> </a:t>
            </a:r>
          </a:p>
        </p:txBody>
      </p:sp>
      <p:sp>
        <p:nvSpPr>
          <p:cNvPr id="6" name="TextBox 5">
            <a:extLst>
              <a:ext uri="{FF2B5EF4-FFF2-40B4-BE49-F238E27FC236}">
                <a16:creationId xmlns:a16="http://schemas.microsoft.com/office/drawing/2014/main" id="{13B89BAD-7518-192E-685A-7AFB6DCD6BC5}"/>
              </a:ext>
            </a:extLst>
          </p:cNvPr>
          <p:cNvSpPr txBox="1"/>
          <p:nvPr/>
        </p:nvSpPr>
        <p:spPr>
          <a:xfrm>
            <a:off x="699072" y="4822898"/>
            <a:ext cx="10793855" cy="1200329"/>
          </a:xfrm>
          <a:prstGeom prst="rect">
            <a:avLst/>
          </a:prstGeom>
          <a:noFill/>
          <a:ln>
            <a:solidFill>
              <a:srgbClr val="FFFF00"/>
            </a:solidFill>
          </a:ln>
        </p:spPr>
        <p:txBody>
          <a:bodyPr wrap="square" rtlCol="0">
            <a:spAutoFit/>
          </a:bodyPr>
          <a:lstStyle/>
          <a:p>
            <a:r>
              <a:rPr lang="en-US">
                <a:latin typeface="Calibri" panose="020F0502020204030204" pitchFamily="34" charset="0"/>
                <a:ea typeface="Calibri" panose="020F0502020204030204" pitchFamily="34" charset="0"/>
                <a:cs typeface="Calibri" panose="020F0502020204030204" pitchFamily="34" charset="0"/>
              </a:rPr>
              <a:t>All recipients, including those that qualify for the procurement flexibilities discussed above must comply with the requirements in the Davis-Bacon Act, American Iron and Steel (AIS), and Build America, Buy America (BABA) in any procurements and resulting contracts as applicable; these requirements are not waived by this provision and include incorporation of prevailing wage determinations and AIS/BABA in solicitation documents.</a:t>
            </a:r>
            <a:endParaRPr lang="en-US">
              <a:latin typeface="Calibri"/>
              <a:cs typeface="Calibri"/>
            </a:endParaRPr>
          </a:p>
        </p:txBody>
      </p:sp>
      <p:sp>
        <p:nvSpPr>
          <p:cNvPr id="8" name="TextBox 7">
            <a:extLst>
              <a:ext uri="{FF2B5EF4-FFF2-40B4-BE49-F238E27FC236}">
                <a16:creationId xmlns:a16="http://schemas.microsoft.com/office/drawing/2014/main" id="{74CD48B1-47D2-42A2-4F46-99EBBDDBE8C4}"/>
              </a:ext>
            </a:extLst>
          </p:cNvPr>
          <p:cNvSpPr txBox="1"/>
          <p:nvPr/>
        </p:nvSpPr>
        <p:spPr>
          <a:xfrm>
            <a:off x="790223" y="6223717"/>
            <a:ext cx="11243732" cy="338554"/>
          </a:xfrm>
          <a:prstGeom prst="rect">
            <a:avLst/>
          </a:prstGeom>
          <a:noFill/>
        </p:spPr>
        <p:txBody>
          <a:bodyPr wrap="square">
            <a:spAutoFit/>
          </a:bodyPr>
          <a:lstStyle/>
          <a:p>
            <a:pPr algn="ctr"/>
            <a:r>
              <a:rPr lang="en-US" sz="1600">
                <a:latin typeface="Calibri" panose="020F0502020204030204" pitchFamily="34" charset="0"/>
                <a:ea typeface="Calibri" panose="020F0502020204030204" pitchFamily="34" charset="0"/>
                <a:cs typeface="Calibri" panose="020F0502020204030204" pitchFamily="34" charset="0"/>
                <a:hlinkClick r:id="rId8"/>
              </a:rPr>
              <a:t>https://www.epa.gov/system/files/documents/2024-06/procurement-and-subawards-community-grants-program.pdf</a:t>
            </a:r>
            <a:endParaRPr lang="en-US" sz="16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97114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403B0-BDB5-B8B2-9D0D-73CE8E689EA6}"/>
              </a:ext>
            </a:extLst>
          </p:cNvPr>
          <p:cNvSpPr>
            <a:spLocks noGrp="1"/>
          </p:cNvSpPr>
          <p:nvPr>
            <p:ph type="title"/>
          </p:nvPr>
        </p:nvSpPr>
        <p:spPr>
          <a:xfrm>
            <a:off x="645129" y="450287"/>
            <a:ext cx="10443558" cy="1400530"/>
          </a:xfrm>
        </p:spPr>
        <p:txBody>
          <a:bodyPr/>
          <a:lstStyle/>
          <a:p>
            <a:r>
              <a:rPr lang="en-US" dirty="0"/>
              <a:t>Community Grants: SRF Co-funding</a:t>
            </a:r>
            <a:br>
              <a:rPr lang="en-US" dirty="0"/>
            </a:br>
            <a:r>
              <a:rPr lang="en-US" sz="2000" dirty="0"/>
              <a:t>Identifying Co-Funded Community Grants Opportunities – EPA Region 1 Approach</a:t>
            </a:r>
            <a:br>
              <a:rPr lang="en-US" dirty="0"/>
            </a:br>
            <a:endParaRPr lang="en-US" dirty="0"/>
          </a:p>
        </p:txBody>
      </p:sp>
      <p:sp>
        <p:nvSpPr>
          <p:cNvPr id="3" name="Content Placeholder 2">
            <a:extLst>
              <a:ext uri="{FF2B5EF4-FFF2-40B4-BE49-F238E27FC236}">
                <a16:creationId xmlns:a16="http://schemas.microsoft.com/office/drawing/2014/main" id="{142FC687-109D-195E-2496-EFB8FDE6193D}"/>
              </a:ext>
            </a:extLst>
          </p:cNvPr>
          <p:cNvSpPr>
            <a:spLocks noGrp="1"/>
          </p:cNvSpPr>
          <p:nvPr>
            <p:ph idx="1"/>
          </p:nvPr>
        </p:nvSpPr>
        <p:spPr>
          <a:xfrm>
            <a:off x="874220" y="1938700"/>
            <a:ext cx="9985375" cy="4195481"/>
          </a:xfrm>
        </p:spPr>
        <p:txBody>
          <a:bodyPr>
            <a:normAutofit/>
          </a:bodyPr>
          <a:lstStyle/>
          <a:p>
            <a:pPr>
              <a:buFont typeface="Wingdings" panose="05000000000000000000" pitchFamily="2" charset="2"/>
              <a:buChar char="q"/>
            </a:pPr>
            <a:r>
              <a:rPr lang="en-US" sz="2200" dirty="0">
                <a:latin typeface="Calibri" panose="020F0502020204030204" pitchFamily="34" charset="0"/>
                <a:ea typeface="Calibri" panose="020F0502020204030204" pitchFamily="34" charset="0"/>
                <a:cs typeface="Calibri" panose="020F0502020204030204" pitchFamily="34" charset="0"/>
              </a:rPr>
              <a:t>~60% of FY22 – FY24 Community Grants projects in EPA Region 1 are SRF co-funded</a:t>
            </a:r>
          </a:p>
          <a:p>
            <a:pPr marL="0" indent="0">
              <a:buNone/>
            </a:pPr>
            <a:endParaRPr lang="en-US" sz="700" dirty="0">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q"/>
            </a:pPr>
            <a:r>
              <a:rPr lang="en-US" sz="2200" dirty="0">
                <a:latin typeface="Calibri" panose="020F0502020204030204" pitchFamily="34" charset="0"/>
                <a:ea typeface="Calibri" panose="020F0502020204030204" pitchFamily="34" charset="0"/>
                <a:cs typeface="Calibri" panose="020F0502020204030204" pitchFamily="34" charset="0"/>
              </a:rPr>
              <a:t>Early communication and collaboration with SRF programs</a:t>
            </a:r>
          </a:p>
          <a:p>
            <a:pPr lvl="1">
              <a:buFont typeface="Wingdings" panose="05000000000000000000" pitchFamily="2" charset="2"/>
              <a:buChar char="§"/>
            </a:pPr>
            <a:r>
              <a:rPr lang="en-US" sz="2200" dirty="0">
                <a:latin typeface="Calibri" panose="020F0502020204030204" pitchFamily="34" charset="0"/>
                <a:ea typeface="Calibri" panose="020F0502020204030204" pitchFamily="34" charset="0"/>
                <a:cs typeface="Calibri" panose="020F0502020204030204" pitchFamily="34" charset="0"/>
              </a:rPr>
              <a:t>Share state-specific list of projects with each SRF program  </a:t>
            </a:r>
          </a:p>
          <a:p>
            <a:pPr lvl="1">
              <a:buFont typeface="Wingdings" panose="05000000000000000000" pitchFamily="2" charset="2"/>
              <a:buChar char="§"/>
            </a:pPr>
            <a:r>
              <a:rPr lang="en-US" sz="2200" dirty="0">
                <a:latin typeface="Calibri" panose="020F0502020204030204" pitchFamily="34" charset="0"/>
                <a:ea typeface="Calibri" panose="020F0502020204030204" pitchFamily="34" charset="0"/>
                <a:cs typeface="Calibri" panose="020F0502020204030204" pitchFamily="34" charset="0"/>
              </a:rPr>
              <a:t>Meet with each state’s SRF program discuss project lists and co-funding</a:t>
            </a:r>
          </a:p>
          <a:p>
            <a:pPr lvl="1">
              <a:buFont typeface="Wingdings" panose="05000000000000000000" pitchFamily="2" charset="2"/>
              <a:buChar char="§"/>
            </a:pPr>
            <a:r>
              <a:rPr lang="en-US" sz="2200" dirty="0">
                <a:latin typeface="Calibri" panose="020F0502020204030204" pitchFamily="34" charset="0"/>
                <a:ea typeface="Calibri" panose="020F0502020204030204" pitchFamily="34" charset="0"/>
                <a:cs typeface="Calibri" panose="020F0502020204030204" pitchFamily="34" charset="0"/>
              </a:rPr>
              <a:t>Discuss status of co-funded projects in the SRF (i.e., state  environmental reviews, equivalency, BABA waiver information and eligibility, etc).</a:t>
            </a:r>
          </a:p>
          <a:p>
            <a:pPr lvl="1">
              <a:buFont typeface="Wingdings" panose="05000000000000000000" pitchFamily="2" charset="2"/>
              <a:buChar char="§"/>
            </a:pPr>
            <a:r>
              <a:rPr lang="en-US" sz="2200" dirty="0">
                <a:latin typeface="Calibri" panose="020F0502020204030204" pitchFamily="34" charset="0"/>
                <a:ea typeface="Calibri" panose="020F0502020204030204" pitchFamily="34" charset="0"/>
                <a:cs typeface="Calibri" panose="020F0502020204030204" pitchFamily="34" charset="0"/>
              </a:rPr>
              <a:t>EPA Region 1 – Recipient kick-off calls: include SRF when co-funding expected.</a:t>
            </a:r>
          </a:p>
          <a:p>
            <a:pPr lvl="1">
              <a:buFont typeface="Wingdings" panose="05000000000000000000" pitchFamily="2" charset="2"/>
              <a:buChar char="q"/>
            </a:pPr>
            <a:endParaRPr lang="en-US" sz="2200" dirty="0"/>
          </a:p>
        </p:txBody>
      </p:sp>
      <p:sp>
        <p:nvSpPr>
          <p:cNvPr id="4" name="Slide Number Placeholder 3">
            <a:extLst>
              <a:ext uri="{FF2B5EF4-FFF2-40B4-BE49-F238E27FC236}">
                <a16:creationId xmlns:a16="http://schemas.microsoft.com/office/drawing/2014/main" id="{B47D75BF-96E3-6A68-5ED7-980624DD95C8}"/>
              </a:ext>
            </a:extLst>
          </p:cNvPr>
          <p:cNvSpPr>
            <a:spLocks noGrp="1"/>
          </p:cNvSpPr>
          <p:nvPr>
            <p:ph type="sldNum" sz="quarter" idx="12"/>
          </p:nvPr>
        </p:nvSpPr>
        <p:spPr/>
        <p:txBody>
          <a:bodyPr/>
          <a:lstStyle/>
          <a:p>
            <a:r>
              <a:rPr lang="en-US" dirty="0"/>
              <a:t> </a:t>
            </a:r>
          </a:p>
        </p:txBody>
      </p:sp>
      <p:sp>
        <p:nvSpPr>
          <p:cNvPr id="5" name="Title 1">
            <a:extLst>
              <a:ext uri="{FF2B5EF4-FFF2-40B4-BE49-F238E27FC236}">
                <a16:creationId xmlns:a16="http://schemas.microsoft.com/office/drawing/2014/main" id="{E38D6625-233A-2581-9670-B34F1DDDE9FF}"/>
              </a:ext>
            </a:extLst>
          </p:cNvPr>
          <p:cNvSpPr txBox="1">
            <a:spLocks/>
          </p:cNvSpPr>
          <p:nvPr/>
        </p:nvSpPr>
        <p:spPr>
          <a:xfrm>
            <a:off x="645130" y="452718"/>
            <a:ext cx="9404723"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p>
        </p:txBody>
      </p:sp>
    </p:spTree>
    <p:extLst>
      <p:ext uri="{BB962C8B-B14F-4D97-AF65-F5344CB8AC3E}">
        <p14:creationId xmlns:p14="http://schemas.microsoft.com/office/powerpoint/2010/main" val="9282826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403B0-BDB5-B8B2-9D0D-73CE8E689EA6}"/>
              </a:ext>
            </a:extLst>
          </p:cNvPr>
          <p:cNvSpPr>
            <a:spLocks noGrp="1"/>
          </p:cNvSpPr>
          <p:nvPr>
            <p:ph type="title"/>
          </p:nvPr>
        </p:nvSpPr>
        <p:spPr>
          <a:xfrm>
            <a:off x="646111" y="452718"/>
            <a:ext cx="10699222" cy="1400530"/>
          </a:xfrm>
        </p:spPr>
        <p:txBody>
          <a:bodyPr/>
          <a:lstStyle/>
          <a:p>
            <a:r>
              <a:rPr lang="en-US" dirty="0"/>
              <a:t>Community Grants: SRF Co-funding</a:t>
            </a:r>
            <a:br>
              <a:rPr lang="en-US" dirty="0"/>
            </a:br>
            <a:r>
              <a:rPr lang="en-US" sz="2000" dirty="0"/>
              <a:t>Identifying Co-Funded Community Grants Opportunities – EPA Region 1 Approach</a:t>
            </a:r>
            <a:br>
              <a:rPr lang="en-US" sz="2400" dirty="0"/>
            </a:br>
            <a:br>
              <a:rPr lang="en-US" dirty="0"/>
            </a:br>
            <a:endParaRPr lang="en-US" dirty="0"/>
          </a:p>
        </p:txBody>
      </p:sp>
      <p:sp>
        <p:nvSpPr>
          <p:cNvPr id="3" name="Content Placeholder 2">
            <a:extLst>
              <a:ext uri="{FF2B5EF4-FFF2-40B4-BE49-F238E27FC236}">
                <a16:creationId xmlns:a16="http://schemas.microsoft.com/office/drawing/2014/main" id="{142FC687-109D-195E-2496-EFB8FDE6193D}"/>
              </a:ext>
            </a:extLst>
          </p:cNvPr>
          <p:cNvSpPr>
            <a:spLocks noGrp="1"/>
          </p:cNvSpPr>
          <p:nvPr>
            <p:ph idx="1"/>
          </p:nvPr>
        </p:nvSpPr>
        <p:spPr>
          <a:xfrm>
            <a:off x="787851" y="1877696"/>
            <a:ext cx="9983788" cy="4195481"/>
          </a:xfrm>
        </p:spPr>
        <p:txBody>
          <a:bodyPr>
            <a:normAutofit/>
          </a:bodyPr>
          <a:lstStyle/>
          <a:p>
            <a:pPr>
              <a:buFont typeface="Wingdings" panose="05000000000000000000" pitchFamily="2" charset="2"/>
              <a:buChar char="q"/>
            </a:pPr>
            <a:r>
              <a:rPr lang="en-US" sz="2200" dirty="0">
                <a:latin typeface="Calibri" panose="020F0502020204030204" pitchFamily="34" charset="0"/>
                <a:ea typeface="Calibri" panose="020F0502020204030204" pitchFamily="34" charset="0"/>
                <a:cs typeface="Calibri" panose="020F0502020204030204" pitchFamily="34" charset="0"/>
              </a:rPr>
              <a:t>Continue open communication with the SRF program for co-funded projects</a:t>
            </a:r>
          </a:p>
          <a:p>
            <a:pPr lvl="1">
              <a:buFont typeface="Wingdings" panose="05000000000000000000" pitchFamily="2" charset="2"/>
              <a:buChar char="§"/>
            </a:pPr>
            <a:r>
              <a:rPr lang="en-US" sz="2200" dirty="0">
                <a:latin typeface="Calibri" panose="020F0502020204030204" pitchFamily="34" charset="0"/>
                <a:ea typeface="Calibri" panose="020F0502020204030204" pitchFamily="34" charset="0"/>
                <a:cs typeface="Calibri" panose="020F0502020204030204" pitchFamily="34" charset="0"/>
              </a:rPr>
              <a:t>EPA PO will include the state on correspondence with the recipient and will include the state in subsequent meetings as needed.</a:t>
            </a:r>
          </a:p>
          <a:p>
            <a:pPr lvl="1">
              <a:buFont typeface="Wingdings" panose="05000000000000000000" pitchFamily="2" charset="2"/>
              <a:buChar char="§"/>
            </a:pPr>
            <a:r>
              <a:rPr lang="en-US" sz="2200" dirty="0">
                <a:latin typeface="Calibri" panose="020F0502020204030204" pitchFamily="34" charset="0"/>
                <a:ea typeface="Calibri" panose="020F0502020204030204" pitchFamily="34" charset="0"/>
                <a:cs typeface="Calibri" panose="020F0502020204030204" pitchFamily="34" charset="0"/>
              </a:rPr>
              <a:t>Coordinate with SRF on comments provided on contract/specification documentation.</a:t>
            </a:r>
          </a:p>
          <a:p>
            <a:pPr lvl="1">
              <a:buFont typeface="Wingdings" panose="05000000000000000000" pitchFamily="2" charset="2"/>
              <a:buChar char="§"/>
            </a:pPr>
            <a:r>
              <a:rPr lang="en-US" sz="2200" dirty="0">
                <a:latin typeface="Calibri" panose="020F0502020204030204" pitchFamily="34" charset="0"/>
                <a:ea typeface="Calibri" panose="020F0502020204030204" pitchFamily="34" charset="0"/>
                <a:cs typeface="Calibri" panose="020F0502020204030204" pitchFamily="34" charset="0"/>
              </a:rPr>
              <a:t>EPA PO will invite the state on periodic construction visits and will share any resulting report from the site visit.</a:t>
            </a:r>
          </a:p>
          <a:p>
            <a:pPr>
              <a:buFont typeface="Wingdings" panose="05000000000000000000" pitchFamily="2" charset="2"/>
              <a:buChar char="q"/>
            </a:pPr>
            <a:endParaRPr lang="en-US" sz="1000" dirty="0">
              <a:latin typeface="Calibri" panose="020F0502020204030204" pitchFamily="34" charset="0"/>
              <a:ea typeface="Calibri" panose="020F0502020204030204" pitchFamily="34" charset="0"/>
              <a:cs typeface="Calibri" panose="020F0502020204030204" pitchFamily="34" charset="0"/>
            </a:endParaRPr>
          </a:p>
          <a:p>
            <a:pPr>
              <a:buFont typeface="Wingdings" panose="05000000000000000000" pitchFamily="2" charset="2"/>
              <a:buChar char="q"/>
            </a:pPr>
            <a:r>
              <a:rPr lang="en-US" sz="2200" dirty="0">
                <a:latin typeface="Calibri" panose="020F0502020204030204" pitchFamily="34" charset="0"/>
                <a:ea typeface="Calibri" panose="020F0502020204030204" pitchFamily="34" charset="0"/>
                <a:cs typeface="Calibri" panose="020F0502020204030204" pitchFamily="34" charset="0"/>
              </a:rPr>
              <a:t>Most important benefit: open communication between EPA and the state SRF program to support successful completion of the funded project.</a:t>
            </a:r>
          </a:p>
        </p:txBody>
      </p:sp>
      <p:sp>
        <p:nvSpPr>
          <p:cNvPr id="4" name="Slide Number Placeholder 3">
            <a:extLst>
              <a:ext uri="{FF2B5EF4-FFF2-40B4-BE49-F238E27FC236}">
                <a16:creationId xmlns:a16="http://schemas.microsoft.com/office/drawing/2014/main" id="{B47D75BF-96E3-6A68-5ED7-980624DD95C8}"/>
              </a:ext>
            </a:extLst>
          </p:cNvPr>
          <p:cNvSpPr>
            <a:spLocks noGrp="1"/>
          </p:cNvSpPr>
          <p:nvPr>
            <p:ph type="sldNum" sz="quarter" idx="12"/>
          </p:nvPr>
        </p:nvSpPr>
        <p:spPr/>
        <p:txBody>
          <a:bodyPr/>
          <a:lstStyle/>
          <a:p>
            <a:r>
              <a:rPr lang="en-US" dirty="0"/>
              <a:t> </a:t>
            </a:r>
          </a:p>
        </p:txBody>
      </p:sp>
      <p:sp>
        <p:nvSpPr>
          <p:cNvPr id="5" name="Title 1">
            <a:extLst>
              <a:ext uri="{FF2B5EF4-FFF2-40B4-BE49-F238E27FC236}">
                <a16:creationId xmlns:a16="http://schemas.microsoft.com/office/drawing/2014/main" id="{E38D6625-233A-2581-9670-B34F1DDDE9FF}"/>
              </a:ext>
            </a:extLst>
          </p:cNvPr>
          <p:cNvSpPr txBox="1">
            <a:spLocks/>
          </p:cNvSpPr>
          <p:nvPr/>
        </p:nvSpPr>
        <p:spPr>
          <a:xfrm>
            <a:off x="645130" y="452718"/>
            <a:ext cx="9404723" cy="1400530"/>
          </a:xfrm>
          <a:prstGeom prst="rect">
            <a:avLst/>
          </a:prstGeom>
        </p:spPr>
        <p:txBody>
          <a:bodyPr vert="horz" lIns="91440" tIns="45720" rIns="91440" bIns="45720" rtlCol="0" anchor="t">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a:p>
        </p:txBody>
      </p:sp>
    </p:spTree>
    <p:extLst>
      <p:ext uri="{BB962C8B-B14F-4D97-AF65-F5344CB8AC3E}">
        <p14:creationId xmlns:p14="http://schemas.microsoft.com/office/powerpoint/2010/main" val="23037390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lt;root reqver=&quot;27037&quot;&gt;&lt;version val=&quot;32700&quot;/&gt;&lt;CPresentation id=&quot;1&quot;&gt;&lt;m_precDefaultNumber&gt;&lt;m_bNumberIsYear val=&quot;1&quot;/&gt;&lt;m_chMinusSymbol&gt;-&lt;/m_chMinusSymbol&gt;&lt;m_chDecimalSymbol17909&gt;.&lt;/m_chDecimalSymbol17909&gt;&lt;m_nGroupingDigits17909 val=&quot;3&quot;/&gt;&lt;m_chGroupingSymbol17909&gt;,&lt;/m_chGroupingSymbol17909&gt;&lt;m_yearfmt&gt;&lt;begin val=&quot;0&quot;/&gt;&lt;end val=&quot;4&quot;/&gt;&lt;/m_yearfmt&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yearfmt&gt;&lt;begin val=&quot;0&quot;/&gt;&lt;end val=&quot;4&quot;/&gt;&lt;/m_yearfmt&gt;&lt;/m_precDefaultPercent&gt;&lt;m_precDefaultDate&gt;&lt;m_bNumberIsYear val=&quot;0&quot;/&gt;&lt;m_strFormatTime&gt;%#m/%#d/%Y&lt;/m_strFormatTime&gt;&lt;m_yearfmt&gt;&lt;begin val=&quot;0&quot;/&gt;&lt;end val=&quot;0&quot;/&gt;&lt;/m_yearfmt&gt;&lt;/m_precDefaultDate&gt;&lt;m_precDefaultDay&gt;&lt;m_bNumberIsYear val=&quot;0&quot;/&gt;&lt;m_strFormatTime&gt;%#d&lt;/m_strFormatTime&gt;&lt;m_yearfmt&gt;&lt;begin val=&quot;0&quot;/&gt;&lt;end val=&quot;4&quot;/&gt;&lt;/m_yearfmt&gt;&lt;/m_precDefaultDay&gt;&lt;m_precDefaultWeek&gt;&lt;m_bNumberIsYear val=&quot;0&quot;/&gt;&lt;m_strFormatTime&gt;%d.&lt;/m_strFormatTime&gt;&lt;m_yearfmt&gt;&lt;begin val=&quot;0&quot;/&gt;&lt;end val=&quot;4&quot;/&gt;&lt;/m_yearfmt&gt;&lt;/m_precDefaultWeek&gt;&lt;m_precDefaultMonth&gt;&lt;m_bNumberIsYear val=&quot;0&quot;/&gt;&lt;m_strFormatTime&gt;%1&lt;/m_strFormatTime&gt;&lt;m_yearfmt&gt;&lt;begin val=&quot;0&quot;/&gt;&lt;end val=&quot;4&quot;/&gt;&lt;/m_yearfmt&gt;&lt;/m_precDefaultMonth&gt;&lt;m_precDefaultQuarter&gt;&lt;m_bNumberIsYear val=&quot;0&quot;/&gt;&lt;m_strFormatTime&gt;Q%5&lt;/m_strFormatTime&gt;&lt;m_yearfmt&gt;&lt;begin val=&quot;0&quot;/&gt;&lt;end val=&quot;4&quot;/&gt;&lt;/m_yearfmt&gt;&lt;/m_precDefaultQuarter&gt;&lt;m_precDefaultYear&gt;&lt;m_bNumberIsYear val=&quot;0&quot;/&gt;&lt;m_strFormatTime&gt;%Y&lt;/m_strFormatTime&gt;&lt;m_yearfmt&gt;&lt;begin val=&quot;0&quot;/&gt;&lt;end val=&quot;0&quot;/&gt;&lt;/m_yearfmt&gt;&lt;/m_precDefaultYear&gt;&lt;m_precDefaultFYDay&gt;&lt;m_yearfmt&gt;&lt;begin val=&quot;0&quot;/&gt;&lt;end val=&quot;4&quot;/&gt;&lt;/m_yearfmt&gt;&lt;/m_precDefaultFYDay&gt;&lt;m_precDefaultFYWeek&gt;&lt;m_yearfmt&gt;&lt;begin val=&quot;0&quot;/&gt;&lt;end val=&quot;4&quot;/&gt;&lt;/m_yearfmt&gt;&lt;/m_precDefaultFYWeek&gt;&lt;m_precDefaultFYMonth&gt;&lt;m_yearfmt&gt;&lt;begin val=&quot;0&quot;/&gt;&lt;end val=&quot;4&quot;/&gt;&lt;/m_yearfmt&gt;&lt;/m_precDefaultFYMonth&gt;&lt;m_precDefaultFYQuarter&gt;&lt;m_yearfmt&gt;&lt;begin val=&quot;0&quot;/&gt;&lt;end val=&quot;4&quot;/&gt;&lt;/m_yearfmt&gt;&lt;/m_precDefaultFYQuarter&gt;&lt;m_precDefaultFYYear&gt;&lt;m_yearfmt&gt;&lt;begin val=&quot;0&quot;/&gt;&lt;end val=&quot;4&quot;/&gt;&lt;/m_yearfmt&gt;&lt;/m_precDefaultFYYear&gt;&lt;m_mruColor&gt;&lt;m_vecMRU length=&quot;0&quot;/&gt;&lt;/m_mruColor&gt;&lt;m_eweekdayFirstOfWeek val=&quot;2&quot;/&gt;&lt;m_eweekdayFirstOfWorkweek val=&quot;2&quot;/&gt;&lt;m_eweekdayFirstOfWeekend val=&quot;7&quot;/&gt;&lt;/CPresentation&gt;&lt;/root&gt;"/>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Custom 10">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DBEFF9"/>
      </a:hlink>
      <a:folHlink>
        <a:srgbClr val="DBEFF9"/>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40815aa7-e4db-40c1-90f2-0e051dd30b91">
      <UserInfo>
        <DisplayName>Schollhamer, Mary</DisplayName>
        <AccountId>31</AccountId>
        <AccountType/>
      </UserInfo>
      <UserInfo>
        <DisplayName>Governo, Eric</DisplayName>
        <AccountId>19</AccountId>
        <AccountType/>
      </UserInfo>
      <UserInfo>
        <DisplayName>Curtis, Jamelya</DisplayName>
        <AccountId>18</AccountId>
        <AccountType/>
      </UserInfo>
      <UserInfo>
        <DisplayName>Sawyers, Andrew</DisplayName>
        <AccountId>27</AccountId>
        <AccountType/>
      </UserInfo>
      <UserInfo>
        <DisplayName>Miller, Wynne</DisplayName>
        <AccountId>35</AccountId>
        <AccountType/>
      </UserInfo>
      <UserInfo>
        <DisplayName>Stabenfeldt, Lynn</DisplayName>
        <AccountId>17</AccountId>
        <AccountType/>
      </UserInfo>
      <UserInfo>
        <DisplayName>Cobb, Ami</DisplayName>
        <AccountId>46</AccountId>
        <AccountType/>
      </UserInfo>
    </SharedWithUsers>
    <lcf76f155ced4ddcb4097134ff3c332f xmlns="4c34be68-bec3-4458-aa0c-039ed5af0863">
      <Terms xmlns="http://schemas.microsoft.com/office/infopath/2007/PartnerControls"/>
    </lcf76f155ced4ddcb4097134ff3c332f>
    <TaxCatchAll xmlns="40815aa7-e4db-40c1-90f2-0e051dd30b9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0DA321A84C8B34AB9D6BA4313D22575" ma:contentTypeVersion="14" ma:contentTypeDescription="Create a new document." ma:contentTypeScope="" ma:versionID="3659d8775a87ec1eef71d9999de8a899">
  <xsd:schema xmlns:xsd="http://www.w3.org/2001/XMLSchema" xmlns:xs="http://www.w3.org/2001/XMLSchema" xmlns:p="http://schemas.microsoft.com/office/2006/metadata/properties" xmlns:ns2="4c34be68-bec3-4458-aa0c-039ed5af0863" xmlns:ns3="40815aa7-e4db-40c1-90f2-0e051dd30b91" targetNamespace="http://schemas.microsoft.com/office/2006/metadata/properties" ma:root="true" ma:fieldsID="ff0f8f0213a1db815916d8db4b305a00" ns2:_="" ns3:_="">
    <xsd:import namespace="4c34be68-bec3-4458-aa0c-039ed5af0863"/>
    <xsd:import namespace="40815aa7-e4db-40c1-90f2-0e051dd30b9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34be68-bec3-4458-aa0c-039ed5af086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29f62856-1543-49d4-a736-4569d363f533"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0815aa7-e4db-40c1-90f2-0e051dd30b9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4a27860f-f797-4cc0-bec5-9584e4975cb9}" ma:internalName="TaxCatchAll" ma:showField="CatchAllData" ma:web="40815aa7-e4db-40c1-90f2-0e051dd30b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E2BC4A3-807B-4455-8056-D5FE7E3EEF44}">
  <ds:schemaRefs>
    <ds:schemaRef ds:uri="http://schemas.microsoft.com/office/2006/metadata/properties"/>
    <ds:schemaRef ds:uri="http://purl.org/dc/elements/1.1/"/>
    <ds:schemaRef ds:uri="http://schemas.openxmlformats.org/package/2006/metadata/core-properties"/>
    <ds:schemaRef ds:uri="http://www.w3.org/XML/1998/namespace"/>
    <ds:schemaRef ds:uri="http://schemas.microsoft.com/office/2006/documentManagement/types"/>
    <ds:schemaRef ds:uri="http://schemas.microsoft.com/office/infopath/2007/PartnerControls"/>
    <ds:schemaRef ds:uri="4c34be68-bec3-4458-aa0c-039ed5af0863"/>
    <ds:schemaRef ds:uri="40815aa7-e4db-40c1-90f2-0e051dd30b91"/>
    <ds:schemaRef ds:uri="http://purl.org/dc/dcmitype/"/>
    <ds:schemaRef ds:uri="http://purl.org/dc/terms/"/>
  </ds:schemaRefs>
</ds:datastoreItem>
</file>

<file path=customXml/itemProps2.xml><?xml version="1.0" encoding="utf-8"?>
<ds:datastoreItem xmlns:ds="http://schemas.openxmlformats.org/officeDocument/2006/customXml" ds:itemID="{167EABEA-C477-44AE-BEC8-B5D85F665F57}">
  <ds:schemaRefs>
    <ds:schemaRef ds:uri="http://schemas.microsoft.com/sharepoint/v3/contenttype/forms"/>
  </ds:schemaRefs>
</ds:datastoreItem>
</file>

<file path=customXml/itemProps3.xml><?xml version="1.0" encoding="utf-8"?>
<ds:datastoreItem xmlns:ds="http://schemas.openxmlformats.org/officeDocument/2006/customXml" ds:itemID="{3C7B7DF6-0399-484F-A2A5-28530DE08407}">
  <ds:schemaRefs>
    <ds:schemaRef ds:uri="40815aa7-e4db-40c1-90f2-0e051dd30b91"/>
    <ds:schemaRef ds:uri="4c34be68-bec3-4458-aa0c-039ed5af086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Ion</Template>
  <TotalTime>0</TotalTime>
  <Words>1071</Words>
  <Application>Microsoft Office PowerPoint</Application>
  <PresentationFormat>Widescreen</PresentationFormat>
  <Paragraphs>126</Paragraphs>
  <Slides>9</Slides>
  <Notes>8</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9</vt:i4>
      </vt:variant>
    </vt:vector>
  </HeadingPairs>
  <TitlesOfParts>
    <vt:vector size="19" baseType="lpstr">
      <vt:lpstr>Arial</vt:lpstr>
      <vt:lpstr>Calibri</vt:lpstr>
      <vt:lpstr>Century Gothic</vt:lpstr>
      <vt:lpstr>Courier New</vt:lpstr>
      <vt:lpstr>DIN Pro</vt:lpstr>
      <vt:lpstr>Wingdings</vt:lpstr>
      <vt:lpstr>Wingdings 2</vt:lpstr>
      <vt:lpstr>Wingdings 3</vt:lpstr>
      <vt:lpstr>Ion</vt:lpstr>
      <vt:lpstr>think-cell Slide</vt:lpstr>
      <vt:lpstr>PowerPoint Presentation</vt:lpstr>
      <vt:lpstr>Community Grants Program Overview</vt:lpstr>
      <vt:lpstr>PowerPoint Presentation</vt:lpstr>
      <vt:lpstr>Community Grants Program:  Steps to Award </vt:lpstr>
      <vt:lpstr>Community Grants Program Key Requirements: Cost Share &amp; Drawdowns </vt:lpstr>
      <vt:lpstr>Community Grants Program:  Key Requirements: Environmental Review</vt:lpstr>
      <vt:lpstr>Community Grants Program: Key Requirements: Procurement</vt:lpstr>
      <vt:lpstr>Community Grants: SRF Co-funding Identifying Co-Funded Community Grants Opportunities – EPA Region 1 Approach </vt:lpstr>
      <vt:lpstr>Community Grants: SRF Co-funding Identifying Co-Funded Community Grants Opportunities – EPA Region 1 Approach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39</cp:revision>
  <dcterms:created xsi:type="dcterms:W3CDTF">2022-01-26T18:52:28Z</dcterms:created>
  <dcterms:modified xsi:type="dcterms:W3CDTF">2024-11-15T01:57:46Z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0x010100E0DA321A84C8B34AB9D6BA4313D22575</vt:lpwstr>
  </property>
  <property fmtid="{D5CDD505-2E9C-101B-9397-08002B2CF9AE}" pid="4" name="e3f09c3df709400db2417a7161762d62">
    <vt:lpwstr/>
  </property>
  <property fmtid="{D5CDD505-2E9C-101B-9397-08002B2CF9AE}" pid="5" name="EPA_x0020_Subject">
    <vt:lpwstr/>
  </property>
  <property fmtid="{D5CDD505-2E9C-101B-9397-08002B2CF9AE}" pid="6" name="Document Type">
    <vt:lpwstr/>
  </property>
  <property fmtid="{D5CDD505-2E9C-101B-9397-08002B2CF9AE}" pid="7" name="EPA Subject">
    <vt:lpwstr/>
  </property>
  <property fmtid="{D5CDD505-2E9C-101B-9397-08002B2CF9AE}" pid="8" name="MediaServiceImageTags">
    <vt:lpwstr/>
  </property>
</Properties>
</file>