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18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4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38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5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6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1156-1-SRF-PowerPoint-Temp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2057400"/>
          </a:xfrm>
        </p:spPr>
        <p:txBody>
          <a:bodyPr/>
          <a:lstStyle/>
          <a:p>
            <a:r>
              <a:rPr lang="en-US" altLang="en-US" sz="5400" dirty="0" smtClean="0"/>
              <a:t>Iowa SRF’s use of</a:t>
            </a:r>
            <a:br>
              <a:rPr lang="en-US" altLang="en-US" sz="5400" dirty="0" smtClean="0"/>
            </a:br>
            <a:r>
              <a:rPr lang="en-US" altLang="en-US" sz="5400" dirty="0" smtClean="0"/>
              <a:t> </a:t>
            </a:r>
            <a:r>
              <a:rPr lang="en-US" altLang="en-US" sz="5400" dirty="0" smtClean="0">
                <a:solidFill>
                  <a:srgbClr val="92D050"/>
                </a:solidFill>
              </a:rPr>
              <a:t>Green Bonds</a:t>
            </a:r>
            <a:endParaRPr lang="en-US" altLang="en-US" sz="5400" dirty="0">
              <a:solidFill>
                <a:srgbClr val="92D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pPr algn="r"/>
            <a:r>
              <a:rPr lang="en-US" altLang="en-US" dirty="0" smtClean="0"/>
              <a:t>Lori Beary</a:t>
            </a:r>
          </a:p>
          <a:p>
            <a:pPr algn="r"/>
            <a:r>
              <a:rPr lang="en-US" altLang="en-US" dirty="0" smtClean="0"/>
              <a:t>Iowa Finance Authority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SRF Green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5" y="12954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Iowa’s SRF has issued two Green Bond SRF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February 2015 - $321,530,000 </a:t>
            </a:r>
          </a:p>
          <a:p>
            <a:pPr lvl="2"/>
            <a:r>
              <a:rPr lang="en-US" dirty="0" smtClean="0"/>
              <a:t>included $208 million of refunding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October 2016 - $163,275,000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99876"/>
            <a:ext cx="3878263" cy="193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7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SRF Green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799"/>
            <a:ext cx="5791200" cy="3759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/>
              <a:t>“Green” because projects comply with Clean Water Act or Safe Drinking Water Act</a:t>
            </a:r>
          </a:p>
          <a:p>
            <a:pPr marL="0" indent="0">
              <a:buNone/>
            </a:pPr>
            <a:r>
              <a:rPr lang="en-US" sz="2800" dirty="0" smtClean="0"/>
              <a:t>Projects: </a:t>
            </a:r>
          </a:p>
          <a:p>
            <a:pPr lvl="1"/>
            <a:r>
              <a:rPr lang="en-US" dirty="0" smtClean="0"/>
              <a:t>improve water quality</a:t>
            </a:r>
          </a:p>
          <a:p>
            <a:pPr lvl="1"/>
            <a:r>
              <a:rPr lang="en-US" dirty="0" smtClean="0"/>
              <a:t>protect the environment</a:t>
            </a:r>
          </a:p>
          <a:p>
            <a:pPr lvl="1"/>
            <a:r>
              <a:rPr lang="en-US" dirty="0" smtClean="0"/>
              <a:t>protect public health</a:t>
            </a:r>
            <a:endParaRPr lang="en-US" dirty="0"/>
          </a:p>
        </p:txBody>
      </p:sp>
      <p:pic>
        <p:nvPicPr>
          <p:cNvPr id="2050" name="Picture 2" descr="S:\Administration\Community Development\State Revolving Fund\Marketing - Logos - Web Page\Photos\watertower up 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39166"/>
            <a:ext cx="2382837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8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SRF Green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Two factors weighed our decision: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Wanted to attract new investors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/>
              <a:t>Compliance/reporting couldn’t be too difficult </a:t>
            </a:r>
          </a:p>
        </p:txBody>
      </p:sp>
    </p:spTree>
    <p:extLst>
      <p:ext uri="{BB962C8B-B14F-4D97-AF65-F5344CB8AC3E}">
        <p14:creationId xmlns:p14="http://schemas.microsoft.com/office/powerpoint/2010/main" val="128061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SRF Green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038600"/>
          </a:xfrm>
        </p:spPr>
        <p:txBody>
          <a:bodyPr/>
          <a:lstStyle/>
          <a:p>
            <a:r>
              <a:rPr lang="en-US" dirty="0" smtClean="0"/>
              <a:t>Bond proceeds are used to reimburse for disbursements already made</a:t>
            </a:r>
          </a:p>
          <a:p>
            <a:r>
              <a:rPr lang="en-US" dirty="0"/>
              <a:t>Information for OS was readily available</a:t>
            </a:r>
          </a:p>
          <a:p>
            <a:pPr lvl="1"/>
            <a:r>
              <a:rPr lang="en-US" dirty="0" smtClean="0"/>
              <a:t>List of projects that were funded </a:t>
            </a:r>
          </a:p>
          <a:p>
            <a:pPr lvl="1"/>
            <a:r>
              <a:rPr lang="en-US" dirty="0" smtClean="0"/>
              <a:t>Amount funded</a:t>
            </a:r>
          </a:p>
          <a:p>
            <a:pPr lvl="1"/>
            <a:r>
              <a:rPr lang="en-US" dirty="0" smtClean="0"/>
              <a:t>Description of project </a:t>
            </a:r>
          </a:p>
          <a:p>
            <a:pPr lvl="1"/>
            <a:r>
              <a:rPr lang="en-US" dirty="0" smtClean="0"/>
              <a:t>Total loan amount and %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8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92368" cy="5872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2000" dirty="0" smtClean="0"/>
              <a:t>Exhibit in Official Statement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06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5791200" cy="4276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Annual Report prepared for EPA includes any reporting information:</a:t>
            </a:r>
          </a:p>
          <a:p>
            <a:pPr lvl="1"/>
            <a:r>
              <a:rPr lang="en-US" sz="2400" dirty="0" smtClean="0"/>
              <a:t>projects that have closed loans</a:t>
            </a:r>
          </a:p>
          <a:p>
            <a:pPr lvl="1"/>
            <a:r>
              <a:rPr lang="en-US" sz="2400" dirty="0" smtClean="0"/>
              <a:t>projects that have begun construction</a:t>
            </a:r>
          </a:p>
          <a:p>
            <a:pPr lvl="1"/>
            <a:r>
              <a:rPr lang="en-US" sz="2400" dirty="0" smtClean="0"/>
              <a:t>Projects that have completed construction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40" y="1562100"/>
            <a:ext cx="318468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81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Other goal was to </a:t>
            </a:r>
            <a:r>
              <a:rPr lang="en-US" dirty="0"/>
              <a:t>attract new </a:t>
            </a:r>
            <a:r>
              <a:rPr lang="en-US" dirty="0" smtClean="0"/>
              <a:t>investors</a:t>
            </a:r>
          </a:p>
          <a:p>
            <a:pPr marL="457200" lvl="1" indent="0" algn="ctr">
              <a:buNone/>
            </a:pPr>
            <a:endParaRPr lang="en-US" sz="1400" dirty="0" smtClean="0"/>
          </a:p>
          <a:p>
            <a:pPr marL="57150" indent="0">
              <a:buNone/>
            </a:pPr>
            <a:r>
              <a:rPr lang="en-US" dirty="0" smtClean="0"/>
              <a:t>2015 bond issue had:</a:t>
            </a:r>
          </a:p>
          <a:p>
            <a:pPr lvl="1"/>
            <a:r>
              <a:rPr lang="en-US" dirty="0" smtClean="0"/>
              <a:t>7 new buyers for 44.3 million</a:t>
            </a:r>
          </a:p>
          <a:p>
            <a:pPr lvl="1"/>
            <a:r>
              <a:rPr lang="en-US" dirty="0" smtClean="0"/>
              <a:t>3 Green orders for $4.1 million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SRF Green Bonds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5114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58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185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Iowa SRF’s use of  Green Bonds</vt:lpstr>
      <vt:lpstr>Iowa SRF Green Bonds</vt:lpstr>
      <vt:lpstr>Iowa SRF Green Bonds</vt:lpstr>
      <vt:lpstr>Iowa SRF Green Bonds</vt:lpstr>
      <vt:lpstr>Iowa SRF Green Bonds</vt:lpstr>
      <vt:lpstr>Exhibit in Official Statement</vt:lpstr>
      <vt:lpstr>Ongoing Compliance</vt:lpstr>
      <vt:lpstr>Iowa SRF Green Bonds</vt:lpstr>
    </vt:vector>
  </TitlesOfParts>
  <Company>Strategic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khentzen</dc:creator>
  <cp:lastModifiedBy>rick</cp:lastModifiedBy>
  <cp:revision>18</cp:revision>
  <dcterms:created xsi:type="dcterms:W3CDTF">2008-07-29T15:26:35Z</dcterms:created>
  <dcterms:modified xsi:type="dcterms:W3CDTF">2016-10-28T20:57:09Z</dcterms:modified>
</cp:coreProperties>
</file>