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90" r:id="rId4"/>
    <p:sldId id="291" r:id="rId5"/>
    <p:sldId id="287" r:id="rId6"/>
    <p:sldId id="292" r:id="rId7"/>
    <p:sldId id="265" r:id="rId8"/>
    <p:sldId id="288" r:id="rId9"/>
    <p:sldId id="268" r:id="rId10"/>
    <p:sldId id="269" r:id="rId11"/>
    <p:sldId id="297" r:id="rId12"/>
    <p:sldId id="289" r:id="rId13"/>
    <p:sldId id="271" r:id="rId14"/>
    <p:sldId id="272" r:id="rId15"/>
    <p:sldId id="273" r:id="rId16"/>
    <p:sldId id="274" r:id="rId17"/>
    <p:sldId id="275" r:id="rId18"/>
    <p:sldId id="286" r:id="rId19"/>
    <p:sldId id="293" r:id="rId20"/>
    <p:sldId id="296" r:id="rId21"/>
    <p:sldId id="294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63" r:id="rId30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A89"/>
    <a:srgbClr val="B9AD7E"/>
    <a:srgbClr val="C4BD97"/>
    <a:srgbClr val="DCE6F2"/>
    <a:srgbClr val="305184"/>
    <a:srgbClr val="D3D6DE"/>
    <a:srgbClr val="223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8754" autoAdjust="0"/>
  </p:normalViewPr>
  <p:slideViewPr>
    <p:cSldViewPr>
      <p:cViewPr>
        <p:scale>
          <a:sx n="90" d="100"/>
          <a:sy n="90" d="100"/>
        </p:scale>
        <p:origin x="2280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gif"/><Relationship Id="rId6" Type="http://schemas.openxmlformats.org/officeDocument/2006/relationships/image" Target="../media/image30.jpeg"/><Relationship Id="rId7" Type="http://schemas.openxmlformats.org/officeDocument/2006/relationships/image" Target="../media/image31.gif"/><Relationship Id="rId8" Type="http://schemas.openxmlformats.org/officeDocument/2006/relationships/image" Target="../media/image32.png"/><Relationship Id="rId1" Type="http://schemas.openxmlformats.org/officeDocument/2006/relationships/image" Target="../media/image25.jpeg"/><Relationship Id="rId2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gif"/><Relationship Id="rId6" Type="http://schemas.openxmlformats.org/officeDocument/2006/relationships/image" Target="../media/image30.jpeg"/><Relationship Id="rId7" Type="http://schemas.openxmlformats.org/officeDocument/2006/relationships/image" Target="../media/image31.gif"/><Relationship Id="rId8" Type="http://schemas.openxmlformats.org/officeDocument/2006/relationships/image" Target="../media/image32.png"/><Relationship Id="rId1" Type="http://schemas.openxmlformats.org/officeDocument/2006/relationships/image" Target="../media/image25.jpeg"/><Relationship Id="rId2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5E805-9BA1-4D55-BDCB-57B061768C2D}" type="doc">
      <dgm:prSet loTypeId="urn:microsoft.com/office/officeart/2005/8/layout/radial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5443AF-83F3-4725-80AF-DA8583AF4AA7}">
      <dgm:prSet phldrT="[Text]" custT="1"/>
      <dgm:spPr/>
      <dgm:t>
        <a:bodyPr/>
        <a:lstStyle/>
        <a:p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Reliable Supply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58CDBE-67E7-433B-A429-9084ADD511C8}" type="parTrans" cxnId="{13D7E869-E359-4270-AA00-EDF4503BC59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CB9A02-47E3-48AE-9A08-7B48AE34E0A6}" type="sibTrans" cxnId="{13D7E869-E359-4270-AA00-EDF4503BC59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7F2CD4-74BE-43AB-90E6-E628ECAB6DC5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Physical Availability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214F2B-D4EC-495E-9913-7AC6FB986A35}" type="parTrans" cxnId="{0314CAC2-3518-4C07-B92F-098E58A0398D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F36A01-CC84-4351-B18B-322878F0DCEE}" type="sibTrans" cxnId="{0314CAC2-3518-4C07-B92F-098E58A0398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E305BE-7208-4D3D-B54D-387121E3C898}">
      <dgm:prSet phldrT="[Text]" custT="1"/>
      <dgm:spPr/>
      <dgm:t>
        <a:bodyPr/>
        <a:lstStyle/>
        <a:p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Permit Availability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AB3EA2-3D37-4F56-8F5B-04EDD2CB5B0D}" type="parTrans" cxnId="{2F636D7C-5EE4-465C-8653-3B84384DF66D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C53C15-265D-42B4-8592-14CBD40D44E8}" type="sibTrans" cxnId="{2F636D7C-5EE4-465C-8653-3B84384DF66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BDBDD5-A6D1-48E6-965E-E83C35708846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Water Quality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AE77A5-A00B-4AD0-9E21-066ACB2126BA}" type="parTrans" cxnId="{144FAABA-828C-4EC2-BF64-6AC84B7F798C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C686FD-5F2B-437C-972E-9D54B7457BD7}" type="sibTrans" cxnId="{144FAABA-828C-4EC2-BF64-6AC84B7F798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EEC5B2-3B03-4387-9A9B-03A6E6191FD6}">
      <dgm:prSet phldrT="[Text]" custT="1"/>
      <dgm:spPr/>
      <dgm:t>
        <a:bodyPr/>
        <a:lstStyle/>
        <a:p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Infrastructure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48737D-FB81-4D35-9A15-316181AD1537}" type="parTrans" cxnId="{0A7C9ABC-D68C-4B53-916E-6E036E3E100D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F26B3B-4F7B-40D4-A406-616734017193}" type="sibTrans" cxnId="{0A7C9ABC-D68C-4B53-916E-6E036E3E100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F0679B-EDB8-4A69-B086-E6DB1558B3A5}" type="pres">
      <dgm:prSet presAssocID="{EA75E805-9BA1-4D55-BDCB-57B061768C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2BD192-3469-401B-B679-75EF587DED04}" type="pres">
      <dgm:prSet presAssocID="{445443AF-83F3-4725-80AF-DA8583AF4AA7}" presName="centerShape" presStyleLbl="node0" presStyleIdx="0" presStyleCnt="1" custScaleX="112670" custScaleY="98753" custLinFactNeighborX="1993" custLinFactNeighborY="368"/>
      <dgm:spPr/>
      <dgm:t>
        <a:bodyPr/>
        <a:lstStyle/>
        <a:p>
          <a:endParaRPr lang="en-US"/>
        </a:p>
      </dgm:t>
    </dgm:pt>
    <dgm:pt modelId="{86CF3305-A657-4938-B0C0-B9CF601C3FA5}" type="pres">
      <dgm:prSet presAssocID="{67214F2B-D4EC-495E-9913-7AC6FB986A35}" presName="Name9" presStyleLbl="parChTrans1D2" presStyleIdx="0" presStyleCnt="4"/>
      <dgm:spPr/>
      <dgm:t>
        <a:bodyPr/>
        <a:lstStyle/>
        <a:p>
          <a:endParaRPr lang="en-US"/>
        </a:p>
      </dgm:t>
    </dgm:pt>
    <dgm:pt modelId="{0BD16C9C-5832-4258-B548-ED1F4A1A707B}" type="pres">
      <dgm:prSet presAssocID="{67214F2B-D4EC-495E-9913-7AC6FB986A35}" presName="connTx" presStyleLbl="parChTrans1D2" presStyleIdx="0" presStyleCnt="4"/>
      <dgm:spPr/>
      <dgm:t>
        <a:bodyPr/>
        <a:lstStyle/>
        <a:p>
          <a:endParaRPr lang="en-US"/>
        </a:p>
      </dgm:t>
    </dgm:pt>
    <dgm:pt modelId="{4BC1BA41-02D8-4B27-90EB-7CAED34D67D0}" type="pres">
      <dgm:prSet presAssocID="{B97F2CD4-74BE-43AB-90E6-E628ECAB6DC5}" presName="node" presStyleLbl="node1" presStyleIdx="0" presStyleCnt="4" custScaleX="125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CAE497-1C04-4C08-ADD2-7085F6624462}" type="pres">
      <dgm:prSet presAssocID="{9CAB3EA2-3D37-4F56-8F5B-04EDD2CB5B0D}" presName="Name9" presStyleLbl="parChTrans1D2" presStyleIdx="1" presStyleCnt="4"/>
      <dgm:spPr/>
      <dgm:t>
        <a:bodyPr/>
        <a:lstStyle/>
        <a:p>
          <a:endParaRPr lang="en-US"/>
        </a:p>
      </dgm:t>
    </dgm:pt>
    <dgm:pt modelId="{E78BEC32-6F38-47C7-9B68-5B638C6B12DB}" type="pres">
      <dgm:prSet presAssocID="{9CAB3EA2-3D37-4F56-8F5B-04EDD2CB5B0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58D986BC-3B9C-4453-AA20-D9E9F1B8EA84}" type="pres">
      <dgm:prSet presAssocID="{27E305BE-7208-4D3D-B54D-387121E3C898}" presName="node" presStyleLbl="node1" presStyleIdx="1" presStyleCnt="4" custScaleX="132054" custRadScaleRad="104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563A40-65C5-4A84-8875-38ABAC85B662}" type="pres">
      <dgm:prSet presAssocID="{FFAE77A5-A00B-4AD0-9E21-066ACB2126BA}" presName="Name9" presStyleLbl="parChTrans1D2" presStyleIdx="2" presStyleCnt="4"/>
      <dgm:spPr/>
      <dgm:t>
        <a:bodyPr/>
        <a:lstStyle/>
        <a:p>
          <a:endParaRPr lang="en-US"/>
        </a:p>
      </dgm:t>
    </dgm:pt>
    <dgm:pt modelId="{C0CAF4B2-E63C-468F-ABBA-0E6A53D7AD7C}" type="pres">
      <dgm:prSet presAssocID="{FFAE77A5-A00B-4AD0-9E21-066ACB2126BA}" presName="connTx" presStyleLbl="parChTrans1D2" presStyleIdx="2" presStyleCnt="4"/>
      <dgm:spPr/>
      <dgm:t>
        <a:bodyPr/>
        <a:lstStyle/>
        <a:p>
          <a:endParaRPr lang="en-US"/>
        </a:p>
      </dgm:t>
    </dgm:pt>
    <dgm:pt modelId="{A581877A-4D45-47A3-BCAE-21AA5142C272}" type="pres">
      <dgm:prSet presAssocID="{9EBDBDD5-A6D1-48E6-965E-E83C35708846}" presName="node" presStyleLbl="node1" presStyleIdx="2" presStyleCnt="4" custScaleX="1250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AE3DE7-31C6-488E-B009-0FC2C730325F}" type="pres">
      <dgm:prSet presAssocID="{5948737D-FB81-4D35-9A15-316181AD1537}" presName="Name9" presStyleLbl="parChTrans1D2" presStyleIdx="3" presStyleCnt="4"/>
      <dgm:spPr/>
      <dgm:t>
        <a:bodyPr/>
        <a:lstStyle/>
        <a:p>
          <a:endParaRPr lang="en-US"/>
        </a:p>
      </dgm:t>
    </dgm:pt>
    <dgm:pt modelId="{25278D9C-7235-4644-B145-0119945462D2}" type="pres">
      <dgm:prSet presAssocID="{5948737D-FB81-4D35-9A15-316181AD1537}" presName="connTx" presStyleLbl="parChTrans1D2" presStyleIdx="3" presStyleCnt="4"/>
      <dgm:spPr/>
      <dgm:t>
        <a:bodyPr/>
        <a:lstStyle/>
        <a:p>
          <a:endParaRPr lang="en-US"/>
        </a:p>
      </dgm:t>
    </dgm:pt>
    <dgm:pt modelId="{FAC60C63-9F4E-4A38-82E9-B82B63E2DF14}" type="pres">
      <dgm:prSet presAssocID="{21EEC5B2-3B03-4387-9A9B-03A6E6191FD6}" presName="node" presStyleLbl="node1" presStyleIdx="3" presStyleCnt="4" custScaleX="144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4FAABA-828C-4EC2-BF64-6AC84B7F798C}" srcId="{445443AF-83F3-4725-80AF-DA8583AF4AA7}" destId="{9EBDBDD5-A6D1-48E6-965E-E83C35708846}" srcOrd="2" destOrd="0" parTransId="{FFAE77A5-A00B-4AD0-9E21-066ACB2126BA}" sibTransId="{E6C686FD-5F2B-437C-972E-9D54B7457BD7}"/>
    <dgm:cxn modelId="{E0570754-AD89-4A02-B289-130076E3DB77}" type="presOf" srcId="{445443AF-83F3-4725-80AF-DA8583AF4AA7}" destId="{602BD192-3469-401B-B679-75EF587DED04}" srcOrd="0" destOrd="0" presId="urn:microsoft.com/office/officeart/2005/8/layout/radial1"/>
    <dgm:cxn modelId="{6798B66E-4D6E-4CD2-A415-6E3EE1BD6DF2}" type="presOf" srcId="{9CAB3EA2-3D37-4F56-8F5B-04EDD2CB5B0D}" destId="{ADCAE497-1C04-4C08-ADD2-7085F6624462}" srcOrd="0" destOrd="0" presId="urn:microsoft.com/office/officeart/2005/8/layout/radial1"/>
    <dgm:cxn modelId="{13D7E869-E359-4270-AA00-EDF4503BC598}" srcId="{EA75E805-9BA1-4D55-BDCB-57B061768C2D}" destId="{445443AF-83F3-4725-80AF-DA8583AF4AA7}" srcOrd="0" destOrd="0" parTransId="{4358CDBE-67E7-433B-A429-9084ADD511C8}" sibTransId="{F2CB9A02-47E3-48AE-9A08-7B48AE34E0A6}"/>
    <dgm:cxn modelId="{339AA226-6CAF-430F-85B5-1836EEE37A5F}" type="presOf" srcId="{67214F2B-D4EC-495E-9913-7AC6FB986A35}" destId="{86CF3305-A657-4938-B0C0-B9CF601C3FA5}" srcOrd="0" destOrd="0" presId="urn:microsoft.com/office/officeart/2005/8/layout/radial1"/>
    <dgm:cxn modelId="{EFC41716-6F97-4955-A3C1-3C0E419DBCA6}" type="presOf" srcId="{21EEC5B2-3B03-4387-9A9B-03A6E6191FD6}" destId="{FAC60C63-9F4E-4A38-82E9-B82B63E2DF14}" srcOrd="0" destOrd="0" presId="urn:microsoft.com/office/officeart/2005/8/layout/radial1"/>
    <dgm:cxn modelId="{F5BA92E3-FFBD-4E37-8DCF-1D3A0EA8C23A}" type="presOf" srcId="{67214F2B-D4EC-495E-9913-7AC6FB986A35}" destId="{0BD16C9C-5832-4258-B548-ED1F4A1A707B}" srcOrd="1" destOrd="0" presId="urn:microsoft.com/office/officeart/2005/8/layout/radial1"/>
    <dgm:cxn modelId="{995C9809-F23A-403B-8CA9-98041E679544}" type="presOf" srcId="{FFAE77A5-A00B-4AD0-9E21-066ACB2126BA}" destId="{3D563A40-65C5-4A84-8875-38ABAC85B662}" srcOrd="0" destOrd="0" presId="urn:microsoft.com/office/officeart/2005/8/layout/radial1"/>
    <dgm:cxn modelId="{65A6FF3E-DAF8-4626-8697-F22B7EA5EDC7}" type="presOf" srcId="{9CAB3EA2-3D37-4F56-8F5B-04EDD2CB5B0D}" destId="{E78BEC32-6F38-47C7-9B68-5B638C6B12DB}" srcOrd="1" destOrd="0" presId="urn:microsoft.com/office/officeart/2005/8/layout/radial1"/>
    <dgm:cxn modelId="{2F636D7C-5EE4-465C-8653-3B84384DF66D}" srcId="{445443AF-83F3-4725-80AF-DA8583AF4AA7}" destId="{27E305BE-7208-4D3D-B54D-387121E3C898}" srcOrd="1" destOrd="0" parTransId="{9CAB3EA2-3D37-4F56-8F5B-04EDD2CB5B0D}" sibTransId="{D9C53C15-265D-42B4-8592-14CBD40D44E8}"/>
    <dgm:cxn modelId="{3755A537-4689-4573-B6AB-76DA785E2999}" type="presOf" srcId="{FFAE77A5-A00B-4AD0-9E21-066ACB2126BA}" destId="{C0CAF4B2-E63C-468F-ABBA-0E6A53D7AD7C}" srcOrd="1" destOrd="0" presId="urn:microsoft.com/office/officeart/2005/8/layout/radial1"/>
    <dgm:cxn modelId="{3D5DF4E8-E35A-44F8-8798-3564854CC65F}" type="presOf" srcId="{EA75E805-9BA1-4D55-BDCB-57B061768C2D}" destId="{0DF0679B-EDB8-4A69-B086-E6DB1558B3A5}" srcOrd="0" destOrd="0" presId="urn:microsoft.com/office/officeart/2005/8/layout/radial1"/>
    <dgm:cxn modelId="{0314CAC2-3518-4C07-B92F-098E58A0398D}" srcId="{445443AF-83F3-4725-80AF-DA8583AF4AA7}" destId="{B97F2CD4-74BE-43AB-90E6-E628ECAB6DC5}" srcOrd="0" destOrd="0" parTransId="{67214F2B-D4EC-495E-9913-7AC6FB986A35}" sibTransId="{19F36A01-CC84-4351-B18B-322878F0DCEE}"/>
    <dgm:cxn modelId="{3E1D285B-EE8E-4368-BBF6-391432AF775E}" type="presOf" srcId="{5948737D-FB81-4D35-9A15-316181AD1537}" destId="{25278D9C-7235-4644-B145-0119945462D2}" srcOrd="1" destOrd="0" presId="urn:microsoft.com/office/officeart/2005/8/layout/radial1"/>
    <dgm:cxn modelId="{1C5D1804-A8DA-455F-89CA-5AD7B4A0586A}" type="presOf" srcId="{9EBDBDD5-A6D1-48E6-965E-E83C35708846}" destId="{A581877A-4D45-47A3-BCAE-21AA5142C272}" srcOrd="0" destOrd="0" presId="urn:microsoft.com/office/officeart/2005/8/layout/radial1"/>
    <dgm:cxn modelId="{0AE415DC-B902-438E-9979-648DEA3A29C8}" type="presOf" srcId="{27E305BE-7208-4D3D-B54D-387121E3C898}" destId="{58D986BC-3B9C-4453-AA20-D9E9F1B8EA84}" srcOrd="0" destOrd="0" presId="urn:microsoft.com/office/officeart/2005/8/layout/radial1"/>
    <dgm:cxn modelId="{1971263D-61C6-40FF-BFC0-836F42572292}" type="presOf" srcId="{B97F2CD4-74BE-43AB-90E6-E628ECAB6DC5}" destId="{4BC1BA41-02D8-4B27-90EB-7CAED34D67D0}" srcOrd="0" destOrd="0" presId="urn:microsoft.com/office/officeart/2005/8/layout/radial1"/>
    <dgm:cxn modelId="{0A7C9ABC-D68C-4B53-916E-6E036E3E100D}" srcId="{445443AF-83F3-4725-80AF-DA8583AF4AA7}" destId="{21EEC5B2-3B03-4387-9A9B-03A6E6191FD6}" srcOrd="3" destOrd="0" parTransId="{5948737D-FB81-4D35-9A15-316181AD1537}" sibTransId="{73F26B3B-4F7B-40D4-A406-616734017193}"/>
    <dgm:cxn modelId="{B764D91F-14C1-48A9-BDE9-0831FC57BA9F}" type="presOf" srcId="{5948737D-FB81-4D35-9A15-316181AD1537}" destId="{79AE3DE7-31C6-488E-B009-0FC2C730325F}" srcOrd="0" destOrd="0" presId="urn:microsoft.com/office/officeart/2005/8/layout/radial1"/>
    <dgm:cxn modelId="{49F0E213-EB6D-4D73-A048-A34994FBC370}" type="presParOf" srcId="{0DF0679B-EDB8-4A69-B086-E6DB1558B3A5}" destId="{602BD192-3469-401B-B679-75EF587DED04}" srcOrd="0" destOrd="0" presId="urn:microsoft.com/office/officeart/2005/8/layout/radial1"/>
    <dgm:cxn modelId="{F8322ED4-4983-49EC-BA92-310D33A43D78}" type="presParOf" srcId="{0DF0679B-EDB8-4A69-B086-E6DB1558B3A5}" destId="{86CF3305-A657-4938-B0C0-B9CF601C3FA5}" srcOrd="1" destOrd="0" presId="urn:microsoft.com/office/officeart/2005/8/layout/radial1"/>
    <dgm:cxn modelId="{CFDCA7EA-B4FB-4013-87E0-5C64A61964A1}" type="presParOf" srcId="{86CF3305-A657-4938-B0C0-B9CF601C3FA5}" destId="{0BD16C9C-5832-4258-B548-ED1F4A1A707B}" srcOrd="0" destOrd="0" presId="urn:microsoft.com/office/officeart/2005/8/layout/radial1"/>
    <dgm:cxn modelId="{F63F2662-9DCA-4991-929C-2678D685028D}" type="presParOf" srcId="{0DF0679B-EDB8-4A69-B086-E6DB1558B3A5}" destId="{4BC1BA41-02D8-4B27-90EB-7CAED34D67D0}" srcOrd="2" destOrd="0" presId="urn:microsoft.com/office/officeart/2005/8/layout/radial1"/>
    <dgm:cxn modelId="{B6E20464-7679-49F0-971C-AA299E83C7D1}" type="presParOf" srcId="{0DF0679B-EDB8-4A69-B086-E6DB1558B3A5}" destId="{ADCAE497-1C04-4C08-ADD2-7085F6624462}" srcOrd="3" destOrd="0" presId="urn:microsoft.com/office/officeart/2005/8/layout/radial1"/>
    <dgm:cxn modelId="{144113F8-2B86-4A50-B9C6-3657EFD12198}" type="presParOf" srcId="{ADCAE497-1C04-4C08-ADD2-7085F6624462}" destId="{E78BEC32-6F38-47C7-9B68-5B638C6B12DB}" srcOrd="0" destOrd="0" presId="urn:microsoft.com/office/officeart/2005/8/layout/radial1"/>
    <dgm:cxn modelId="{34416950-21CB-4D3B-936E-C4BE2540FC57}" type="presParOf" srcId="{0DF0679B-EDB8-4A69-B086-E6DB1558B3A5}" destId="{58D986BC-3B9C-4453-AA20-D9E9F1B8EA84}" srcOrd="4" destOrd="0" presId="urn:microsoft.com/office/officeart/2005/8/layout/radial1"/>
    <dgm:cxn modelId="{C60B01D3-15BD-404D-B0E3-07F6242ABC24}" type="presParOf" srcId="{0DF0679B-EDB8-4A69-B086-E6DB1558B3A5}" destId="{3D563A40-65C5-4A84-8875-38ABAC85B662}" srcOrd="5" destOrd="0" presId="urn:microsoft.com/office/officeart/2005/8/layout/radial1"/>
    <dgm:cxn modelId="{8E5FD36F-C286-412C-8403-0AEC000BCABC}" type="presParOf" srcId="{3D563A40-65C5-4A84-8875-38ABAC85B662}" destId="{C0CAF4B2-E63C-468F-ABBA-0E6A53D7AD7C}" srcOrd="0" destOrd="0" presId="urn:microsoft.com/office/officeart/2005/8/layout/radial1"/>
    <dgm:cxn modelId="{C891AF6D-DE2D-4937-970F-B8AB17EF195F}" type="presParOf" srcId="{0DF0679B-EDB8-4A69-B086-E6DB1558B3A5}" destId="{A581877A-4D45-47A3-BCAE-21AA5142C272}" srcOrd="6" destOrd="0" presId="urn:microsoft.com/office/officeart/2005/8/layout/radial1"/>
    <dgm:cxn modelId="{9934B1C8-7829-4F48-98F1-02EEE1AFBBB5}" type="presParOf" srcId="{0DF0679B-EDB8-4A69-B086-E6DB1558B3A5}" destId="{79AE3DE7-31C6-488E-B009-0FC2C730325F}" srcOrd="7" destOrd="0" presId="urn:microsoft.com/office/officeart/2005/8/layout/radial1"/>
    <dgm:cxn modelId="{6B9DF2D9-4A63-4729-9F1D-3881C84CB7D4}" type="presParOf" srcId="{79AE3DE7-31C6-488E-B009-0FC2C730325F}" destId="{25278D9C-7235-4644-B145-0119945462D2}" srcOrd="0" destOrd="0" presId="urn:microsoft.com/office/officeart/2005/8/layout/radial1"/>
    <dgm:cxn modelId="{D8A3A8DE-6DB3-4406-A18F-7B32F6E00C7F}" type="presParOf" srcId="{0DF0679B-EDB8-4A69-B086-E6DB1558B3A5}" destId="{FAC60C63-9F4E-4A38-82E9-B82B63E2DF1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EEAED-D063-4687-A447-58BA3CB2958B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C0E60E66-05C9-4A4C-91ED-233633F96F71}">
      <dgm:prSet phldrT="[Text]" custT="1"/>
      <dgm:spPr/>
      <dgm:t>
        <a:bodyPr/>
        <a:lstStyle/>
        <a:p>
          <a:r>
            <a: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Infrastructure Financing</a:t>
          </a:r>
          <a:endParaRPr lang="en-US" sz="4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62E093-361C-481B-97A2-56D59A778DDA}" type="parTrans" cxnId="{1F3473C9-D38C-49A3-842D-627D6C1ED912}">
      <dgm:prSet/>
      <dgm:spPr/>
      <dgm:t>
        <a:bodyPr/>
        <a:lstStyle/>
        <a:p>
          <a:endParaRPr lang="en-US"/>
        </a:p>
      </dgm:t>
    </dgm:pt>
    <dgm:pt modelId="{788790E0-FAC6-4C8A-B9B4-A084CC358D47}" type="sibTrans" cxnId="{1F3473C9-D38C-49A3-842D-627D6C1ED912}">
      <dgm:prSet/>
      <dgm:spPr/>
      <dgm:t>
        <a:bodyPr/>
        <a:lstStyle/>
        <a:p>
          <a:endParaRPr lang="en-US"/>
        </a:p>
      </dgm:t>
    </dgm:pt>
    <dgm:pt modelId="{31C615FD-29A7-46A8-B2DF-DC815C2C8B7C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Conservation, Efficiency, Reuse, Recycling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9986D2-3D60-4649-8642-A4B705D1141A}" type="parTrans" cxnId="{5DB70AE5-A497-4210-8E59-AE173E10263E}">
      <dgm:prSet/>
      <dgm:spPr/>
      <dgm:t>
        <a:bodyPr/>
        <a:lstStyle/>
        <a:p>
          <a:endParaRPr lang="en-US"/>
        </a:p>
      </dgm:t>
    </dgm:pt>
    <dgm:pt modelId="{656F8024-0130-47C3-8E4B-5DE742A1A403}" type="sibTrans" cxnId="{5DB70AE5-A497-4210-8E59-AE173E10263E}">
      <dgm:prSet/>
      <dgm:spPr/>
      <dgm:t>
        <a:bodyPr/>
        <a:lstStyle/>
        <a:p>
          <a:endParaRPr lang="en-US"/>
        </a:p>
      </dgm:t>
    </dgm:pt>
    <dgm:pt modelId="{5C59E290-7113-44EE-B938-756483D5421F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470903-532E-493E-A1C3-264B7185F8EC}" type="parTrans" cxnId="{4494336D-DCCA-438F-AA4B-2A5B750CD7E1}">
      <dgm:prSet/>
      <dgm:spPr/>
      <dgm:t>
        <a:bodyPr/>
        <a:lstStyle/>
        <a:p>
          <a:endParaRPr lang="en-US"/>
        </a:p>
      </dgm:t>
    </dgm:pt>
    <dgm:pt modelId="{56360F94-30FA-4C05-8A3A-008F38696263}" type="sibTrans" cxnId="{4494336D-DCCA-438F-AA4B-2A5B750CD7E1}">
      <dgm:prSet/>
      <dgm:spPr/>
      <dgm:t>
        <a:bodyPr/>
        <a:lstStyle/>
        <a:p>
          <a:endParaRPr lang="en-US"/>
        </a:p>
      </dgm:t>
    </dgm:pt>
    <dgm:pt modelId="{AF972175-7631-4F01-BC85-03399C79B7A4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 Reliability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60FDEA-4F2A-437C-ACF4-1BBB1AA15E46}" type="parTrans" cxnId="{B6BD6B52-0FE5-47EE-858C-424533A2E44F}">
      <dgm:prSet/>
      <dgm:spPr/>
      <dgm:t>
        <a:bodyPr/>
        <a:lstStyle/>
        <a:p>
          <a:endParaRPr lang="en-US"/>
        </a:p>
      </dgm:t>
    </dgm:pt>
    <dgm:pt modelId="{A3E63493-6109-4471-86E6-E9A5529793D3}" type="sibTrans" cxnId="{B6BD6B52-0FE5-47EE-858C-424533A2E44F}">
      <dgm:prSet/>
      <dgm:spPr/>
      <dgm:t>
        <a:bodyPr/>
        <a:lstStyle/>
        <a:p>
          <a:endParaRPr lang="en-US"/>
        </a:p>
      </dgm:t>
    </dgm:pt>
    <dgm:pt modelId="{288A4094-8CE9-4116-81F9-AC99488A16DE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Fish &amp; Recreation Flows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87C8BC-934E-4CE6-B8D5-B260D711610E}" type="parTrans" cxnId="{CD706384-D01C-4C08-91D7-AF7C1D80B9DA}">
      <dgm:prSet/>
      <dgm:spPr/>
      <dgm:t>
        <a:bodyPr/>
        <a:lstStyle/>
        <a:p>
          <a:endParaRPr lang="en-US"/>
        </a:p>
      </dgm:t>
    </dgm:pt>
    <dgm:pt modelId="{F4AD67B6-8759-4270-BF84-86BB68444F49}" type="sibTrans" cxnId="{CD706384-D01C-4C08-91D7-AF7C1D80B9DA}">
      <dgm:prSet/>
      <dgm:spPr/>
      <dgm:t>
        <a:bodyPr/>
        <a:lstStyle/>
        <a:p>
          <a:endParaRPr lang="en-US"/>
        </a:p>
      </dgm:t>
    </dgm:pt>
    <dgm:pt modelId="{49F677CD-DD92-4321-8442-D497C3E9CEB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Excess/Surplus Water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8C3B3F-90AF-4FC6-886B-5FDB8E6A40C2}" type="parTrans" cxnId="{3C21BCAB-3C8B-4F1E-815F-DC7323F8EE7B}">
      <dgm:prSet/>
      <dgm:spPr/>
      <dgm:t>
        <a:bodyPr/>
        <a:lstStyle/>
        <a:p>
          <a:endParaRPr lang="en-US"/>
        </a:p>
      </dgm:t>
    </dgm:pt>
    <dgm:pt modelId="{97D9E9F7-FED1-41D8-B834-CB9548D9E486}" type="sibTrans" cxnId="{3C21BCAB-3C8B-4F1E-815F-DC7323F8EE7B}">
      <dgm:prSet/>
      <dgm:spPr/>
      <dgm:t>
        <a:bodyPr/>
        <a:lstStyle/>
        <a:p>
          <a:endParaRPr lang="en-US"/>
        </a:p>
      </dgm:t>
    </dgm:pt>
    <dgm:pt modelId="{C30CA611-4B05-4AE8-88B6-642C68AEF2F7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State/Tribal Water Consultation &amp; Resolution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81B6B2-9808-4D1F-9A99-D2F817CE0C6D}" type="parTrans" cxnId="{E5F635F8-B589-4838-A132-D400B8900C82}">
      <dgm:prSet/>
      <dgm:spPr/>
      <dgm:t>
        <a:bodyPr/>
        <a:lstStyle/>
        <a:p>
          <a:endParaRPr lang="en-US"/>
        </a:p>
      </dgm:t>
    </dgm:pt>
    <dgm:pt modelId="{B0CD22CB-CDA4-4B5F-8EAA-460F5A8F4D95}" type="sibTrans" cxnId="{E5F635F8-B589-4838-A132-D400B8900C82}">
      <dgm:prSet/>
      <dgm:spPr/>
      <dgm:t>
        <a:bodyPr/>
        <a:lstStyle/>
        <a:p>
          <a:endParaRPr lang="en-US"/>
        </a:p>
      </dgm:t>
    </dgm:pt>
    <dgm:pt modelId="{12AE11B0-F429-492F-9265-F92ED3D07526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Regional Planning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BA2EEE-1EDB-4132-A172-95424174F551}" type="parTrans" cxnId="{01ACDA35-A6FD-4E51-B8FF-F6859014F105}">
      <dgm:prSet/>
      <dgm:spPr/>
      <dgm:t>
        <a:bodyPr/>
        <a:lstStyle/>
        <a:p>
          <a:endParaRPr lang="en-US"/>
        </a:p>
      </dgm:t>
    </dgm:pt>
    <dgm:pt modelId="{23DE5D21-AE39-457A-8D8A-AF2FCB058243}" type="sibTrans" cxnId="{01ACDA35-A6FD-4E51-B8FF-F6859014F105}">
      <dgm:prSet/>
      <dgm:spPr/>
      <dgm:t>
        <a:bodyPr/>
        <a:lstStyle/>
        <a:p>
          <a:endParaRPr lang="en-US"/>
        </a:p>
      </dgm:t>
    </dgm:pt>
    <dgm:pt modelId="{6A19E55B-AD41-4807-BD7E-2651E586FD4C}" type="pres">
      <dgm:prSet presAssocID="{1ABEEAED-D063-4687-A447-58BA3CB2958B}" presName="linearFlow" presStyleCnt="0">
        <dgm:presLayoutVars>
          <dgm:dir/>
          <dgm:resizeHandles val="exact"/>
        </dgm:presLayoutVars>
      </dgm:prSet>
      <dgm:spPr/>
    </dgm:pt>
    <dgm:pt modelId="{3CC5084D-50F8-4FDD-B98F-D485BB9D877A}" type="pres">
      <dgm:prSet presAssocID="{C0E60E66-05C9-4A4C-91ED-233633F96F71}" presName="composite" presStyleCnt="0"/>
      <dgm:spPr/>
    </dgm:pt>
    <dgm:pt modelId="{8EB62102-6EF7-4190-AA64-D08714B9F57D}" type="pres">
      <dgm:prSet presAssocID="{C0E60E66-05C9-4A4C-91ED-233633F96F71}" presName="imgShp" presStyleLbl="fgImgPlac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B5F6D88-38A0-4602-8B1A-341A2AEA26F1}" type="pres">
      <dgm:prSet presAssocID="{C0E60E66-05C9-4A4C-91ED-233633F96F71}" presName="txShp" presStyleLbl="node1" presStyleIdx="0" presStyleCnt="8" custScaleX="110235" custScaleY="202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BF23E7-20D0-43C4-A8E3-279873418AB4}" type="pres">
      <dgm:prSet presAssocID="{788790E0-FAC6-4C8A-B9B4-A084CC358D47}" presName="spacing" presStyleCnt="0"/>
      <dgm:spPr/>
    </dgm:pt>
    <dgm:pt modelId="{50BA4C78-8B1B-420F-8DBB-CD84CC94A381}" type="pres">
      <dgm:prSet presAssocID="{31C615FD-29A7-46A8-B2DF-DC815C2C8B7C}" presName="composite" presStyleCnt="0"/>
      <dgm:spPr/>
    </dgm:pt>
    <dgm:pt modelId="{ABB34B6A-B864-4EDF-8A08-E5DBD70E2691}" type="pres">
      <dgm:prSet presAssocID="{31C615FD-29A7-46A8-B2DF-DC815C2C8B7C}" presName="imgShp" presStyleLbl="fgImgPlac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1B603D-23E1-42C3-AB96-1D2A19E54A69}" type="pres">
      <dgm:prSet presAssocID="{31C615FD-29A7-46A8-B2DF-DC815C2C8B7C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8D6E6-F360-49E1-9C6C-ECBA495E6CA1}" type="pres">
      <dgm:prSet presAssocID="{656F8024-0130-47C3-8E4B-5DE742A1A403}" presName="spacing" presStyleCnt="0"/>
      <dgm:spPr/>
    </dgm:pt>
    <dgm:pt modelId="{D4863EA9-6968-4600-A3E6-E2AC8B2D0895}" type="pres">
      <dgm:prSet presAssocID="{5C59E290-7113-44EE-B938-756483D5421F}" presName="composite" presStyleCnt="0"/>
      <dgm:spPr/>
    </dgm:pt>
    <dgm:pt modelId="{AC3286D9-1AC0-4A1A-8B0B-32FE7E71E22A}" type="pres">
      <dgm:prSet presAssocID="{5C59E290-7113-44EE-B938-756483D5421F}" presName="imgShp" presStyleLbl="fgImgPlac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96E7FF7-E485-4F67-9E0D-F545C2C81387}" type="pres">
      <dgm:prSet presAssocID="{5C59E290-7113-44EE-B938-756483D5421F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09CEA-F77F-4682-AC4F-FF3F42867CD6}" type="pres">
      <dgm:prSet presAssocID="{56360F94-30FA-4C05-8A3A-008F38696263}" presName="spacing" presStyleCnt="0"/>
      <dgm:spPr/>
    </dgm:pt>
    <dgm:pt modelId="{65CF9D00-43C9-4050-A81A-65EE6D9B1488}" type="pres">
      <dgm:prSet presAssocID="{AF972175-7631-4F01-BC85-03399C79B7A4}" presName="composite" presStyleCnt="0"/>
      <dgm:spPr/>
    </dgm:pt>
    <dgm:pt modelId="{87090F1D-9614-441E-8894-E4E5D0F95A46}" type="pres">
      <dgm:prSet presAssocID="{AF972175-7631-4F01-BC85-03399C79B7A4}" presName="imgShp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D887676-8A08-4C02-BF20-A5C98D5D6BB4}" type="pres">
      <dgm:prSet presAssocID="{AF972175-7631-4F01-BC85-03399C79B7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9DA10-4E68-4E12-9DDA-15342D097DA9}" type="pres">
      <dgm:prSet presAssocID="{A3E63493-6109-4471-86E6-E9A5529793D3}" presName="spacing" presStyleCnt="0"/>
      <dgm:spPr/>
    </dgm:pt>
    <dgm:pt modelId="{9E06AA0F-F323-4FC3-85F9-5CE71348B03A}" type="pres">
      <dgm:prSet presAssocID="{288A4094-8CE9-4116-81F9-AC99488A16DE}" presName="composite" presStyleCnt="0"/>
      <dgm:spPr/>
    </dgm:pt>
    <dgm:pt modelId="{AC003E9C-8E37-4FC9-8871-61F2CF7E497D}" type="pres">
      <dgm:prSet presAssocID="{288A4094-8CE9-4116-81F9-AC99488A16DE}" presName="imgShp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B59CB21-D1C8-43B5-8A20-C7A961717DB1}" type="pres">
      <dgm:prSet presAssocID="{288A4094-8CE9-4116-81F9-AC99488A16DE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B78E6-6FBF-46C2-95A2-83F116B81B5E}" type="pres">
      <dgm:prSet presAssocID="{F4AD67B6-8759-4270-BF84-86BB68444F49}" presName="spacing" presStyleCnt="0"/>
      <dgm:spPr/>
    </dgm:pt>
    <dgm:pt modelId="{A4B5244E-B673-4BCD-8D7F-89CC7F23DAE6}" type="pres">
      <dgm:prSet presAssocID="{49F677CD-DD92-4321-8442-D497C3E9CEBA}" presName="composite" presStyleCnt="0"/>
      <dgm:spPr/>
    </dgm:pt>
    <dgm:pt modelId="{B7F6CFFC-2C7A-47A0-B8DC-BDE028C2A24B}" type="pres">
      <dgm:prSet presAssocID="{49F677CD-DD92-4321-8442-D497C3E9CEBA}" presName="imgShp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CA67B2BE-6633-46EE-B2D7-CE03B3563283}" type="pres">
      <dgm:prSet presAssocID="{49F677CD-DD92-4321-8442-D497C3E9CEBA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57299-6CB2-4E79-B989-934CFFED0D2D}" type="pres">
      <dgm:prSet presAssocID="{97D9E9F7-FED1-41D8-B834-CB9548D9E486}" presName="spacing" presStyleCnt="0"/>
      <dgm:spPr/>
    </dgm:pt>
    <dgm:pt modelId="{EEECE5F5-54CB-488C-8C2D-AE051166EFF6}" type="pres">
      <dgm:prSet presAssocID="{C30CA611-4B05-4AE8-88B6-642C68AEF2F7}" presName="composite" presStyleCnt="0"/>
      <dgm:spPr/>
    </dgm:pt>
    <dgm:pt modelId="{0A8EBD07-6859-4588-A9F1-AAFF502E5CA5}" type="pres">
      <dgm:prSet presAssocID="{C30CA611-4B05-4AE8-88B6-642C68AEF2F7}" presName="imgShp" presStyleLbl="fgImgPlac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1F6CD895-D8B4-4510-8AF9-7B48BD181237}" type="pres">
      <dgm:prSet presAssocID="{C30CA611-4B05-4AE8-88B6-642C68AEF2F7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8D3A9-CD7E-41DA-A035-B94AD11E42A2}" type="pres">
      <dgm:prSet presAssocID="{B0CD22CB-CDA4-4B5F-8EAA-460F5A8F4D95}" presName="spacing" presStyleCnt="0"/>
      <dgm:spPr/>
    </dgm:pt>
    <dgm:pt modelId="{13ECD809-0806-42BF-A468-5D75FBA70D62}" type="pres">
      <dgm:prSet presAssocID="{12AE11B0-F429-492F-9265-F92ED3D07526}" presName="composite" presStyleCnt="0"/>
      <dgm:spPr/>
    </dgm:pt>
    <dgm:pt modelId="{3465E26F-8CBB-43C4-B3C0-23BE88FB2205}" type="pres">
      <dgm:prSet presAssocID="{12AE11B0-F429-492F-9265-F92ED3D07526}" presName="imgShp" presStyleLbl="fgImgPlac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16BBDCD2-5183-4978-B9C3-EA526690EB82}" type="pres">
      <dgm:prSet presAssocID="{12AE11B0-F429-492F-9265-F92ED3D07526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3473C9-D38C-49A3-842D-627D6C1ED912}" srcId="{1ABEEAED-D063-4687-A447-58BA3CB2958B}" destId="{C0E60E66-05C9-4A4C-91ED-233633F96F71}" srcOrd="0" destOrd="0" parTransId="{7462E093-361C-481B-97A2-56D59A778DDA}" sibTransId="{788790E0-FAC6-4C8A-B9B4-A084CC358D47}"/>
    <dgm:cxn modelId="{CD706384-D01C-4C08-91D7-AF7C1D80B9DA}" srcId="{1ABEEAED-D063-4687-A447-58BA3CB2958B}" destId="{288A4094-8CE9-4116-81F9-AC99488A16DE}" srcOrd="4" destOrd="0" parTransId="{F587C8BC-934E-4CE6-B8D5-B260D711610E}" sibTransId="{F4AD67B6-8759-4270-BF84-86BB68444F49}"/>
    <dgm:cxn modelId="{E5F635F8-B589-4838-A132-D400B8900C82}" srcId="{1ABEEAED-D063-4687-A447-58BA3CB2958B}" destId="{C30CA611-4B05-4AE8-88B6-642C68AEF2F7}" srcOrd="6" destOrd="0" parTransId="{5B81B6B2-9808-4D1F-9A99-D2F817CE0C6D}" sibTransId="{B0CD22CB-CDA4-4B5F-8EAA-460F5A8F4D95}"/>
    <dgm:cxn modelId="{4494336D-DCCA-438F-AA4B-2A5B750CD7E1}" srcId="{1ABEEAED-D063-4687-A447-58BA3CB2958B}" destId="{5C59E290-7113-44EE-B938-756483D5421F}" srcOrd="2" destOrd="0" parTransId="{27470903-532E-493E-A1C3-264B7185F8EC}" sibTransId="{56360F94-30FA-4C05-8A3A-008F38696263}"/>
    <dgm:cxn modelId="{55A437BF-A717-43DF-8E32-55BD15D4752C}" type="presOf" srcId="{49F677CD-DD92-4321-8442-D497C3E9CEBA}" destId="{CA67B2BE-6633-46EE-B2D7-CE03B3563283}" srcOrd="0" destOrd="0" presId="urn:microsoft.com/office/officeart/2005/8/layout/vList3#1"/>
    <dgm:cxn modelId="{74B14944-33C4-4FD0-9308-2BC271E5BBDD}" type="presOf" srcId="{AF972175-7631-4F01-BC85-03399C79B7A4}" destId="{8D887676-8A08-4C02-BF20-A5C98D5D6BB4}" srcOrd="0" destOrd="0" presId="urn:microsoft.com/office/officeart/2005/8/layout/vList3#1"/>
    <dgm:cxn modelId="{F77515D5-3F83-49B8-B474-E9866BB56C50}" type="presOf" srcId="{C0E60E66-05C9-4A4C-91ED-233633F96F71}" destId="{FB5F6D88-38A0-4602-8B1A-341A2AEA26F1}" srcOrd="0" destOrd="0" presId="urn:microsoft.com/office/officeart/2005/8/layout/vList3#1"/>
    <dgm:cxn modelId="{E6BD441E-66FC-40E9-81E9-9454E580AED9}" type="presOf" srcId="{288A4094-8CE9-4116-81F9-AC99488A16DE}" destId="{EB59CB21-D1C8-43B5-8A20-C7A961717DB1}" srcOrd="0" destOrd="0" presId="urn:microsoft.com/office/officeart/2005/8/layout/vList3#1"/>
    <dgm:cxn modelId="{44DD7D8B-6AAD-4E38-A252-7ED1E5CCD709}" type="presOf" srcId="{1ABEEAED-D063-4687-A447-58BA3CB2958B}" destId="{6A19E55B-AD41-4807-BD7E-2651E586FD4C}" srcOrd="0" destOrd="0" presId="urn:microsoft.com/office/officeart/2005/8/layout/vList3#1"/>
    <dgm:cxn modelId="{CE9028D5-9767-40A1-BF60-8F0872324C33}" type="presOf" srcId="{5C59E290-7113-44EE-B938-756483D5421F}" destId="{996E7FF7-E485-4F67-9E0D-F545C2C81387}" srcOrd="0" destOrd="0" presId="urn:microsoft.com/office/officeart/2005/8/layout/vList3#1"/>
    <dgm:cxn modelId="{B6BD6B52-0FE5-47EE-858C-424533A2E44F}" srcId="{1ABEEAED-D063-4687-A447-58BA3CB2958B}" destId="{AF972175-7631-4F01-BC85-03399C79B7A4}" srcOrd="3" destOrd="0" parTransId="{2160FDEA-4F2A-437C-ACF4-1BBB1AA15E46}" sibTransId="{A3E63493-6109-4471-86E6-E9A5529793D3}"/>
    <dgm:cxn modelId="{3C21BCAB-3C8B-4F1E-815F-DC7323F8EE7B}" srcId="{1ABEEAED-D063-4687-A447-58BA3CB2958B}" destId="{49F677CD-DD92-4321-8442-D497C3E9CEBA}" srcOrd="5" destOrd="0" parTransId="{948C3B3F-90AF-4FC6-886B-5FDB8E6A40C2}" sibTransId="{97D9E9F7-FED1-41D8-B834-CB9548D9E486}"/>
    <dgm:cxn modelId="{D322D899-E3BD-4B24-B66C-4F0E9DE0CC1B}" type="presOf" srcId="{31C615FD-29A7-46A8-B2DF-DC815C2C8B7C}" destId="{561B603D-23E1-42C3-AB96-1D2A19E54A69}" srcOrd="0" destOrd="0" presId="urn:microsoft.com/office/officeart/2005/8/layout/vList3#1"/>
    <dgm:cxn modelId="{28A0BD41-6629-4FDA-B135-3FCC1ACB2B87}" type="presOf" srcId="{12AE11B0-F429-492F-9265-F92ED3D07526}" destId="{16BBDCD2-5183-4978-B9C3-EA526690EB82}" srcOrd="0" destOrd="0" presId="urn:microsoft.com/office/officeart/2005/8/layout/vList3#1"/>
    <dgm:cxn modelId="{039CD844-3FC1-4C4D-98B8-A4F136BB1BFE}" type="presOf" srcId="{C30CA611-4B05-4AE8-88B6-642C68AEF2F7}" destId="{1F6CD895-D8B4-4510-8AF9-7B48BD181237}" srcOrd="0" destOrd="0" presId="urn:microsoft.com/office/officeart/2005/8/layout/vList3#1"/>
    <dgm:cxn modelId="{01ACDA35-A6FD-4E51-B8FF-F6859014F105}" srcId="{1ABEEAED-D063-4687-A447-58BA3CB2958B}" destId="{12AE11B0-F429-492F-9265-F92ED3D07526}" srcOrd="7" destOrd="0" parTransId="{E5BA2EEE-1EDB-4132-A172-95424174F551}" sibTransId="{23DE5D21-AE39-457A-8D8A-AF2FCB058243}"/>
    <dgm:cxn modelId="{5DB70AE5-A497-4210-8E59-AE173E10263E}" srcId="{1ABEEAED-D063-4687-A447-58BA3CB2958B}" destId="{31C615FD-29A7-46A8-B2DF-DC815C2C8B7C}" srcOrd="1" destOrd="0" parTransId="{9A9986D2-3D60-4649-8642-A4B705D1141A}" sibTransId="{656F8024-0130-47C3-8E4B-5DE742A1A403}"/>
    <dgm:cxn modelId="{2339A8D8-2282-42DD-94B1-0F7AD0EB7F1A}" type="presParOf" srcId="{6A19E55B-AD41-4807-BD7E-2651E586FD4C}" destId="{3CC5084D-50F8-4FDD-B98F-D485BB9D877A}" srcOrd="0" destOrd="0" presId="urn:microsoft.com/office/officeart/2005/8/layout/vList3#1"/>
    <dgm:cxn modelId="{F3D320EC-D6A7-46AF-9CF7-9D00D8B107A8}" type="presParOf" srcId="{3CC5084D-50F8-4FDD-B98F-D485BB9D877A}" destId="{8EB62102-6EF7-4190-AA64-D08714B9F57D}" srcOrd="0" destOrd="0" presId="urn:microsoft.com/office/officeart/2005/8/layout/vList3#1"/>
    <dgm:cxn modelId="{7FE055F4-12CC-48E3-909F-811F696B241F}" type="presParOf" srcId="{3CC5084D-50F8-4FDD-B98F-D485BB9D877A}" destId="{FB5F6D88-38A0-4602-8B1A-341A2AEA26F1}" srcOrd="1" destOrd="0" presId="urn:microsoft.com/office/officeart/2005/8/layout/vList3#1"/>
    <dgm:cxn modelId="{36B31DA0-64A2-4049-A636-FF129F8C1A98}" type="presParOf" srcId="{6A19E55B-AD41-4807-BD7E-2651E586FD4C}" destId="{3BBF23E7-20D0-43C4-A8E3-279873418AB4}" srcOrd="1" destOrd="0" presId="urn:microsoft.com/office/officeart/2005/8/layout/vList3#1"/>
    <dgm:cxn modelId="{66357ED7-F9E0-4BE6-8E92-F77E3F47E2F9}" type="presParOf" srcId="{6A19E55B-AD41-4807-BD7E-2651E586FD4C}" destId="{50BA4C78-8B1B-420F-8DBB-CD84CC94A381}" srcOrd="2" destOrd="0" presId="urn:microsoft.com/office/officeart/2005/8/layout/vList3#1"/>
    <dgm:cxn modelId="{11646300-2AEA-42AA-83BD-6086EE5C4A2C}" type="presParOf" srcId="{50BA4C78-8B1B-420F-8DBB-CD84CC94A381}" destId="{ABB34B6A-B864-4EDF-8A08-E5DBD70E2691}" srcOrd="0" destOrd="0" presId="urn:microsoft.com/office/officeart/2005/8/layout/vList3#1"/>
    <dgm:cxn modelId="{B635356D-6A32-4646-B47D-D394216C5AFB}" type="presParOf" srcId="{50BA4C78-8B1B-420F-8DBB-CD84CC94A381}" destId="{561B603D-23E1-42C3-AB96-1D2A19E54A69}" srcOrd="1" destOrd="0" presId="urn:microsoft.com/office/officeart/2005/8/layout/vList3#1"/>
    <dgm:cxn modelId="{21548B41-1544-4BFA-B664-166DE3CD1AB5}" type="presParOf" srcId="{6A19E55B-AD41-4807-BD7E-2651E586FD4C}" destId="{B5B8D6E6-F360-49E1-9C6C-ECBA495E6CA1}" srcOrd="3" destOrd="0" presId="urn:microsoft.com/office/officeart/2005/8/layout/vList3#1"/>
    <dgm:cxn modelId="{4BAB9998-CCC0-42C0-BABB-0698380E513B}" type="presParOf" srcId="{6A19E55B-AD41-4807-BD7E-2651E586FD4C}" destId="{D4863EA9-6968-4600-A3E6-E2AC8B2D0895}" srcOrd="4" destOrd="0" presId="urn:microsoft.com/office/officeart/2005/8/layout/vList3#1"/>
    <dgm:cxn modelId="{47E97FC6-95BB-470B-BCC1-4A666A9D4F48}" type="presParOf" srcId="{D4863EA9-6968-4600-A3E6-E2AC8B2D0895}" destId="{AC3286D9-1AC0-4A1A-8B0B-32FE7E71E22A}" srcOrd="0" destOrd="0" presId="urn:microsoft.com/office/officeart/2005/8/layout/vList3#1"/>
    <dgm:cxn modelId="{4F4A7EF6-930C-41A1-BB30-FA506B01EF43}" type="presParOf" srcId="{D4863EA9-6968-4600-A3E6-E2AC8B2D0895}" destId="{996E7FF7-E485-4F67-9E0D-F545C2C81387}" srcOrd="1" destOrd="0" presId="urn:microsoft.com/office/officeart/2005/8/layout/vList3#1"/>
    <dgm:cxn modelId="{27940B56-53CD-4A98-8C09-E52333394A6C}" type="presParOf" srcId="{6A19E55B-AD41-4807-BD7E-2651E586FD4C}" destId="{42109CEA-F77F-4682-AC4F-FF3F42867CD6}" srcOrd="5" destOrd="0" presId="urn:microsoft.com/office/officeart/2005/8/layout/vList3#1"/>
    <dgm:cxn modelId="{1AC737CC-192E-4204-9DCD-6411EEF22272}" type="presParOf" srcId="{6A19E55B-AD41-4807-BD7E-2651E586FD4C}" destId="{65CF9D00-43C9-4050-A81A-65EE6D9B1488}" srcOrd="6" destOrd="0" presId="urn:microsoft.com/office/officeart/2005/8/layout/vList3#1"/>
    <dgm:cxn modelId="{F57C76CB-0902-4A95-BB10-FA819A1047AF}" type="presParOf" srcId="{65CF9D00-43C9-4050-A81A-65EE6D9B1488}" destId="{87090F1D-9614-441E-8894-E4E5D0F95A46}" srcOrd="0" destOrd="0" presId="urn:microsoft.com/office/officeart/2005/8/layout/vList3#1"/>
    <dgm:cxn modelId="{05D1D6C9-5F9D-4448-86D6-BDDD84EBD33E}" type="presParOf" srcId="{65CF9D00-43C9-4050-A81A-65EE6D9B1488}" destId="{8D887676-8A08-4C02-BF20-A5C98D5D6BB4}" srcOrd="1" destOrd="0" presId="urn:microsoft.com/office/officeart/2005/8/layout/vList3#1"/>
    <dgm:cxn modelId="{AA6249C1-55C2-4969-867B-11723E49BA61}" type="presParOf" srcId="{6A19E55B-AD41-4807-BD7E-2651E586FD4C}" destId="{6D19DA10-4E68-4E12-9DDA-15342D097DA9}" srcOrd="7" destOrd="0" presId="urn:microsoft.com/office/officeart/2005/8/layout/vList3#1"/>
    <dgm:cxn modelId="{6CED3030-DFB4-43C3-ABF6-ADF939DCDB1E}" type="presParOf" srcId="{6A19E55B-AD41-4807-BD7E-2651E586FD4C}" destId="{9E06AA0F-F323-4FC3-85F9-5CE71348B03A}" srcOrd="8" destOrd="0" presId="urn:microsoft.com/office/officeart/2005/8/layout/vList3#1"/>
    <dgm:cxn modelId="{A68F22A6-12DF-4AD2-B586-5CACBBDED50A}" type="presParOf" srcId="{9E06AA0F-F323-4FC3-85F9-5CE71348B03A}" destId="{AC003E9C-8E37-4FC9-8871-61F2CF7E497D}" srcOrd="0" destOrd="0" presId="urn:microsoft.com/office/officeart/2005/8/layout/vList3#1"/>
    <dgm:cxn modelId="{CCF5719B-AB59-4D45-84BD-9C6A4E2488B6}" type="presParOf" srcId="{9E06AA0F-F323-4FC3-85F9-5CE71348B03A}" destId="{EB59CB21-D1C8-43B5-8A20-C7A961717DB1}" srcOrd="1" destOrd="0" presId="urn:microsoft.com/office/officeart/2005/8/layout/vList3#1"/>
    <dgm:cxn modelId="{CD1C2A6C-FDAE-4F4C-9F2E-37D681DEA3FC}" type="presParOf" srcId="{6A19E55B-AD41-4807-BD7E-2651E586FD4C}" destId="{C22B78E6-6FBF-46C2-95A2-83F116B81B5E}" srcOrd="9" destOrd="0" presId="urn:microsoft.com/office/officeart/2005/8/layout/vList3#1"/>
    <dgm:cxn modelId="{C840B61F-FBC6-4342-8D48-5E329120EDDC}" type="presParOf" srcId="{6A19E55B-AD41-4807-BD7E-2651E586FD4C}" destId="{A4B5244E-B673-4BCD-8D7F-89CC7F23DAE6}" srcOrd="10" destOrd="0" presId="urn:microsoft.com/office/officeart/2005/8/layout/vList3#1"/>
    <dgm:cxn modelId="{F4FA8BA5-6B3B-45A1-8661-83F32BCBD4A4}" type="presParOf" srcId="{A4B5244E-B673-4BCD-8D7F-89CC7F23DAE6}" destId="{B7F6CFFC-2C7A-47A0-B8DC-BDE028C2A24B}" srcOrd="0" destOrd="0" presId="urn:microsoft.com/office/officeart/2005/8/layout/vList3#1"/>
    <dgm:cxn modelId="{9116D269-6303-43BB-9051-20BED57F0E48}" type="presParOf" srcId="{A4B5244E-B673-4BCD-8D7F-89CC7F23DAE6}" destId="{CA67B2BE-6633-46EE-B2D7-CE03B3563283}" srcOrd="1" destOrd="0" presId="urn:microsoft.com/office/officeart/2005/8/layout/vList3#1"/>
    <dgm:cxn modelId="{EEF0B910-50A6-4E85-B909-E0AF4D59A581}" type="presParOf" srcId="{6A19E55B-AD41-4807-BD7E-2651E586FD4C}" destId="{03257299-6CB2-4E79-B989-934CFFED0D2D}" srcOrd="11" destOrd="0" presId="urn:microsoft.com/office/officeart/2005/8/layout/vList3#1"/>
    <dgm:cxn modelId="{05CAA2BA-CB9B-492C-B405-F9069209B8D2}" type="presParOf" srcId="{6A19E55B-AD41-4807-BD7E-2651E586FD4C}" destId="{EEECE5F5-54CB-488C-8C2D-AE051166EFF6}" srcOrd="12" destOrd="0" presId="urn:microsoft.com/office/officeart/2005/8/layout/vList3#1"/>
    <dgm:cxn modelId="{97D0DF61-CE57-489B-BDDD-3C6949CB82DD}" type="presParOf" srcId="{EEECE5F5-54CB-488C-8C2D-AE051166EFF6}" destId="{0A8EBD07-6859-4588-A9F1-AAFF502E5CA5}" srcOrd="0" destOrd="0" presId="urn:microsoft.com/office/officeart/2005/8/layout/vList3#1"/>
    <dgm:cxn modelId="{5D9BB011-1E3F-463C-8BD9-65D66872D4A3}" type="presParOf" srcId="{EEECE5F5-54CB-488C-8C2D-AE051166EFF6}" destId="{1F6CD895-D8B4-4510-8AF9-7B48BD181237}" srcOrd="1" destOrd="0" presId="urn:microsoft.com/office/officeart/2005/8/layout/vList3#1"/>
    <dgm:cxn modelId="{71755326-FC85-4B98-A8CF-8EA85E59D4B0}" type="presParOf" srcId="{6A19E55B-AD41-4807-BD7E-2651E586FD4C}" destId="{9318D3A9-CD7E-41DA-A035-B94AD11E42A2}" srcOrd="13" destOrd="0" presId="urn:microsoft.com/office/officeart/2005/8/layout/vList3#1"/>
    <dgm:cxn modelId="{388F35EB-90A0-4F90-9E79-B80C48D7207D}" type="presParOf" srcId="{6A19E55B-AD41-4807-BD7E-2651E586FD4C}" destId="{13ECD809-0806-42BF-A468-5D75FBA70D62}" srcOrd="14" destOrd="0" presId="urn:microsoft.com/office/officeart/2005/8/layout/vList3#1"/>
    <dgm:cxn modelId="{2DAEACA8-EC4B-41C6-8B04-10A8DD1CA064}" type="presParOf" srcId="{13ECD809-0806-42BF-A468-5D75FBA70D62}" destId="{3465E26F-8CBB-43C4-B3C0-23BE88FB2205}" srcOrd="0" destOrd="0" presId="urn:microsoft.com/office/officeart/2005/8/layout/vList3#1"/>
    <dgm:cxn modelId="{3B5BA2FE-42B6-4087-8771-AFCE0A313569}" type="presParOf" srcId="{13ECD809-0806-42BF-A468-5D75FBA70D62}" destId="{16BBDCD2-5183-4978-B9C3-EA526690EB82}" srcOrd="1" destOrd="0" presId="urn:microsoft.com/office/officeart/2005/8/layout/vList3#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BD192-3469-401B-B679-75EF587DED04}">
      <dsp:nvSpPr>
        <dsp:cNvPr id="0" name=""/>
        <dsp:cNvSpPr/>
      </dsp:nvSpPr>
      <dsp:spPr>
        <a:xfrm>
          <a:off x="3281376" y="1765295"/>
          <a:ext cx="1492445" cy="1308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Reliable Supply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99940" y="1956862"/>
        <a:ext cx="1055317" cy="924964"/>
      </dsp:txXfrm>
    </dsp:sp>
    <dsp:sp modelId="{86CF3305-A657-4938-B0C0-B9CF601C3FA5}">
      <dsp:nvSpPr>
        <dsp:cNvPr id="0" name=""/>
        <dsp:cNvSpPr/>
      </dsp:nvSpPr>
      <dsp:spPr>
        <a:xfrm rot="16064044">
          <a:off x="3782297" y="1539545"/>
          <a:ext cx="422181" cy="30434"/>
        </a:xfrm>
        <a:custGeom>
          <a:avLst/>
          <a:gdLst/>
          <a:ahLst/>
          <a:cxnLst/>
          <a:rect l="0" t="0" r="0" b="0"/>
          <a:pathLst>
            <a:path>
              <a:moveTo>
                <a:pt x="0" y="15217"/>
              </a:moveTo>
              <a:lnTo>
                <a:pt x="422181" y="15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982833" y="1544207"/>
        <a:ext cx="21109" cy="21109"/>
      </dsp:txXfrm>
    </dsp:sp>
    <dsp:sp modelId="{4BC1BA41-02D8-4B27-90EB-7CAED34D67D0}">
      <dsp:nvSpPr>
        <dsp:cNvPr id="0" name=""/>
        <dsp:cNvSpPr/>
      </dsp:nvSpPr>
      <dsp:spPr>
        <a:xfrm>
          <a:off x="3130533" y="19551"/>
          <a:ext cx="1656631" cy="13246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Physical Availability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73141" y="213537"/>
        <a:ext cx="1171415" cy="936644"/>
      </dsp:txXfrm>
    </dsp:sp>
    <dsp:sp modelId="{ADCAE497-1C04-4C08-ADD2-7085F6624462}">
      <dsp:nvSpPr>
        <dsp:cNvPr id="0" name=""/>
        <dsp:cNvSpPr/>
      </dsp:nvSpPr>
      <dsp:spPr>
        <a:xfrm rot="21574803">
          <a:off x="4773794" y="2398250"/>
          <a:ext cx="111208" cy="30434"/>
        </a:xfrm>
        <a:custGeom>
          <a:avLst/>
          <a:gdLst/>
          <a:ahLst/>
          <a:cxnLst/>
          <a:rect l="0" t="0" r="0" b="0"/>
          <a:pathLst>
            <a:path>
              <a:moveTo>
                <a:pt x="0" y="15217"/>
              </a:moveTo>
              <a:lnTo>
                <a:pt x="111208" y="15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6618" y="2410687"/>
        <a:ext cx="5560" cy="5560"/>
      </dsp:txXfrm>
    </dsp:sp>
    <dsp:sp modelId="{58D986BC-3B9C-4453-AA20-D9E9F1B8EA84}">
      <dsp:nvSpPr>
        <dsp:cNvPr id="0" name=""/>
        <dsp:cNvSpPr/>
      </dsp:nvSpPr>
      <dsp:spPr>
        <a:xfrm>
          <a:off x="4884960" y="1744341"/>
          <a:ext cx="1749209" cy="1324616"/>
        </a:xfrm>
        <a:prstGeom prst="ellipse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Permit Availability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41126" y="1938327"/>
        <a:ext cx="1236877" cy="936644"/>
      </dsp:txXfrm>
    </dsp:sp>
    <dsp:sp modelId="{3D563A40-65C5-4A84-8875-38ABAC85B662}">
      <dsp:nvSpPr>
        <dsp:cNvPr id="0" name=""/>
        <dsp:cNvSpPr/>
      </dsp:nvSpPr>
      <dsp:spPr>
        <a:xfrm rot="5537970">
          <a:off x="3794989" y="3256014"/>
          <a:ext cx="396803" cy="30434"/>
        </a:xfrm>
        <a:custGeom>
          <a:avLst/>
          <a:gdLst/>
          <a:ahLst/>
          <a:cxnLst/>
          <a:rect l="0" t="0" r="0" b="0"/>
          <a:pathLst>
            <a:path>
              <a:moveTo>
                <a:pt x="0" y="15217"/>
              </a:moveTo>
              <a:lnTo>
                <a:pt x="396803" y="15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983470" y="3261311"/>
        <a:ext cx="19840" cy="19840"/>
      </dsp:txXfrm>
    </dsp:sp>
    <dsp:sp modelId="{A581877A-4D45-47A3-BCAE-21AA5142C272}">
      <dsp:nvSpPr>
        <dsp:cNvPr id="0" name=""/>
        <dsp:cNvSpPr/>
      </dsp:nvSpPr>
      <dsp:spPr>
        <a:xfrm>
          <a:off x="3130533" y="3469132"/>
          <a:ext cx="1656631" cy="1324616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Water Quality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73141" y="3663118"/>
        <a:ext cx="1171415" cy="936644"/>
      </dsp:txXfrm>
    </dsp:sp>
    <dsp:sp modelId="{79AE3DE7-31C6-488E-B009-0FC2C730325F}">
      <dsp:nvSpPr>
        <dsp:cNvPr id="0" name=""/>
        <dsp:cNvSpPr/>
      </dsp:nvSpPr>
      <dsp:spPr>
        <a:xfrm rot="10824332">
          <a:off x="3191996" y="2398529"/>
          <a:ext cx="89405" cy="30434"/>
        </a:xfrm>
        <a:custGeom>
          <a:avLst/>
          <a:gdLst/>
          <a:ahLst/>
          <a:cxnLst/>
          <a:rect l="0" t="0" r="0" b="0"/>
          <a:pathLst>
            <a:path>
              <a:moveTo>
                <a:pt x="0" y="15217"/>
              </a:moveTo>
              <a:lnTo>
                <a:pt x="89405" y="15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234463" y="2411511"/>
        <a:ext cx="4470" cy="4470"/>
      </dsp:txXfrm>
    </dsp:sp>
    <dsp:sp modelId="{FAC60C63-9F4E-4A38-82E9-B82B63E2DF14}">
      <dsp:nvSpPr>
        <dsp:cNvPr id="0" name=""/>
        <dsp:cNvSpPr/>
      </dsp:nvSpPr>
      <dsp:spPr>
        <a:xfrm>
          <a:off x="1276069" y="1744341"/>
          <a:ext cx="1915978" cy="1324616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Infrastructure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56657" y="1938327"/>
        <a:ext cx="1354802" cy="936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F6D88-38A0-4602-8B1A-341A2AEA26F1}">
      <dsp:nvSpPr>
        <dsp:cNvPr id="0" name=""/>
        <dsp:cNvSpPr/>
      </dsp:nvSpPr>
      <dsp:spPr>
        <a:xfrm rot="10800000">
          <a:off x="1098393" y="202"/>
          <a:ext cx="6032813" cy="88748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Infrastructure Financing</a:t>
          </a:r>
          <a:endParaRPr lang="en-US" sz="4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320265" y="202"/>
        <a:ext cx="5810941" cy="887489"/>
      </dsp:txXfrm>
    </dsp:sp>
    <dsp:sp modelId="{8EB62102-6EF7-4190-AA64-D08714B9F57D}">
      <dsp:nvSpPr>
        <dsp:cNvPr id="0" name=""/>
        <dsp:cNvSpPr/>
      </dsp:nvSpPr>
      <dsp:spPr>
        <a:xfrm>
          <a:off x="1159035" y="224525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B603D-23E1-42C3-AB96-1D2A19E54A69}">
      <dsp:nvSpPr>
        <dsp:cNvPr id="0" name=""/>
        <dsp:cNvSpPr/>
      </dsp:nvSpPr>
      <dsp:spPr>
        <a:xfrm rot="10800000">
          <a:off x="1488169" y="1018690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Conservation, Efficiency, Reuse, Recycling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1018690"/>
        <a:ext cx="5362973" cy="438845"/>
      </dsp:txXfrm>
    </dsp:sp>
    <dsp:sp modelId="{ABB34B6A-B864-4EDF-8A08-E5DBD70E2691}">
      <dsp:nvSpPr>
        <dsp:cNvPr id="0" name=""/>
        <dsp:cNvSpPr/>
      </dsp:nvSpPr>
      <dsp:spPr>
        <a:xfrm>
          <a:off x="1268746" y="1018690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E7FF7-E485-4F67-9E0D-F545C2C81387}">
      <dsp:nvSpPr>
        <dsp:cNvPr id="0" name=""/>
        <dsp:cNvSpPr/>
      </dsp:nvSpPr>
      <dsp:spPr>
        <a:xfrm rot="10800000">
          <a:off x="1488169" y="1588534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Monitoring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1588534"/>
        <a:ext cx="5362973" cy="438845"/>
      </dsp:txXfrm>
    </dsp:sp>
    <dsp:sp modelId="{AC3286D9-1AC0-4A1A-8B0B-32FE7E71E22A}">
      <dsp:nvSpPr>
        <dsp:cNvPr id="0" name=""/>
        <dsp:cNvSpPr/>
      </dsp:nvSpPr>
      <dsp:spPr>
        <a:xfrm>
          <a:off x="1268746" y="1588534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87676-8A08-4C02-BF20-A5C98D5D6BB4}">
      <dsp:nvSpPr>
        <dsp:cNvPr id="0" name=""/>
        <dsp:cNvSpPr/>
      </dsp:nvSpPr>
      <dsp:spPr>
        <a:xfrm rot="10800000">
          <a:off x="1488169" y="2158377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Supply Reliability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2158377"/>
        <a:ext cx="5362973" cy="438845"/>
      </dsp:txXfrm>
    </dsp:sp>
    <dsp:sp modelId="{87090F1D-9614-441E-8894-E4E5D0F95A46}">
      <dsp:nvSpPr>
        <dsp:cNvPr id="0" name=""/>
        <dsp:cNvSpPr/>
      </dsp:nvSpPr>
      <dsp:spPr>
        <a:xfrm>
          <a:off x="1268746" y="2158377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9CB21-D1C8-43B5-8A20-C7A961717DB1}">
      <dsp:nvSpPr>
        <dsp:cNvPr id="0" name=""/>
        <dsp:cNvSpPr/>
      </dsp:nvSpPr>
      <dsp:spPr>
        <a:xfrm rot="10800000">
          <a:off x="1488169" y="2728221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Fish &amp; Recreation Flows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2728221"/>
        <a:ext cx="5362973" cy="438845"/>
      </dsp:txXfrm>
    </dsp:sp>
    <dsp:sp modelId="{AC003E9C-8E37-4FC9-8871-61F2CF7E497D}">
      <dsp:nvSpPr>
        <dsp:cNvPr id="0" name=""/>
        <dsp:cNvSpPr/>
      </dsp:nvSpPr>
      <dsp:spPr>
        <a:xfrm>
          <a:off x="1268746" y="2728221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B2BE-6633-46EE-B2D7-CE03B3563283}">
      <dsp:nvSpPr>
        <dsp:cNvPr id="0" name=""/>
        <dsp:cNvSpPr/>
      </dsp:nvSpPr>
      <dsp:spPr>
        <a:xfrm rot="10800000">
          <a:off x="1488169" y="3298065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Excess/Surplus Water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3298065"/>
        <a:ext cx="5362973" cy="438845"/>
      </dsp:txXfrm>
    </dsp:sp>
    <dsp:sp modelId="{B7F6CFFC-2C7A-47A0-B8DC-BDE028C2A24B}">
      <dsp:nvSpPr>
        <dsp:cNvPr id="0" name=""/>
        <dsp:cNvSpPr/>
      </dsp:nvSpPr>
      <dsp:spPr>
        <a:xfrm>
          <a:off x="1268746" y="3298065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CD895-D8B4-4510-8AF9-7B48BD181237}">
      <dsp:nvSpPr>
        <dsp:cNvPr id="0" name=""/>
        <dsp:cNvSpPr/>
      </dsp:nvSpPr>
      <dsp:spPr>
        <a:xfrm rot="10800000">
          <a:off x="1488169" y="3867908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State/Tribal Water Consultation &amp; Resolution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3867908"/>
        <a:ext cx="5362973" cy="438845"/>
      </dsp:txXfrm>
    </dsp:sp>
    <dsp:sp modelId="{0A8EBD07-6859-4588-A9F1-AAFF502E5CA5}">
      <dsp:nvSpPr>
        <dsp:cNvPr id="0" name=""/>
        <dsp:cNvSpPr/>
      </dsp:nvSpPr>
      <dsp:spPr>
        <a:xfrm>
          <a:off x="1268746" y="3867908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BDCD2-5183-4978-B9C3-EA526690EB82}">
      <dsp:nvSpPr>
        <dsp:cNvPr id="0" name=""/>
        <dsp:cNvSpPr/>
      </dsp:nvSpPr>
      <dsp:spPr>
        <a:xfrm rot="10800000">
          <a:off x="1488169" y="4437752"/>
          <a:ext cx="5472684" cy="4388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1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Regional Planning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597880" y="4437752"/>
        <a:ext cx="5362973" cy="438845"/>
      </dsp:txXfrm>
    </dsp:sp>
    <dsp:sp modelId="{3465E26F-8CBB-43C4-B3C0-23BE88FB2205}">
      <dsp:nvSpPr>
        <dsp:cNvPr id="0" name=""/>
        <dsp:cNvSpPr/>
      </dsp:nvSpPr>
      <dsp:spPr>
        <a:xfrm>
          <a:off x="1268746" y="4437752"/>
          <a:ext cx="438845" cy="438845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1CD9BD38-16F7-41B2-B86B-17810E576E1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EBBDEA49-C3B4-4307-996B-C218297321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93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5C031-887C-4C8F-8A49-03E497C36081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51350"/>
            <a:ext cx="5607050" cy="421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70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902700"/>
            <a:ext cx="303847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5839D-553F-4A06-884A-B84F78C01F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6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</a:t>
            </a:r>
            <a:r>
              <a:rPr lang="en-US" baseline="0" dirty="0" smtClean="0"/>
              <a:t> has a long history of living with drought.  It was the record drought of 1957, that led to </a:t>
            </a:r>
            <a:r>
              <a:rPr lang="en-US" baseline="0" smtClean="0"/>
              <a:t>the creation of the OWRB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0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EDR </a:t>
            </a:r>
            <a:r>
              <a:rPr lang="en-US" dirty="0" smtClean="0"/>
              <a:t>grant was</a:t>
            </a:r>
            <a:r>
              <a:rPr lang="en-US" baseline="0" dirty="0" smtClean="0"/>
              <a:t> used mostly for developing additional groundwater sources and adding new wells</a:t>
            </a:r>
          </a:p>
          <a:p>
            <a:r>
              <a:rPr lang="en-US" baseline="0" dirty="0" smtClean="0"/>
              <a:t>W42060 grant was used for water efficiency projects and projects that support drought resiliency: had to document percent efficiency by the project</a:t>
            </a:r>
          </a:p>
          <a:p>
            <a:r>
              <a:rPr lang="en-US" baseline="0" dirty="0" smtClean="0"/>
              <a:t>	money was used for line replacement and AMR projects: Entities improved their water loss on average by about 50%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06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Waurika Lake dropped to 19% capacity in early 2015, approaching the lowest operable intake gate.  By</a:t>
            </a:r>
            <a:r>
              <a:rPr lang="en-US" baseline="0" dirty="0" smtClean="0"/>
              <a:t> the time the project was approved, the lake was over 100% of capacity.  However, the district still determined the project was critical to the water supply of the future and went forward with the project.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was much harder to find a contractor to dredge the lake at capacity then during drought.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6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964-ADA3-4B54-B88C-EE740755B83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43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964-ADA3-4B54-B88C-EE740755B83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21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was</a:t>
            </a:r>
            <a:r>
              <a:rPr lang="en-US" baseline="0" dirty="0" smtClean="0"/>
              <a:t> no standardized method of accounting for water loss prior to the pilot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3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Like most other states in the Great Plains, Oklahoma has historically experienced prolonged periods of drought as part of its climate cycle. Since modern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climatological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record-keeping began in the 1890s, the state has suffered six major drought events. These major droughts are separated by multi-year periods of above average rainfall, making long-range water planning difficult yet critical for the state.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74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Since</a:t>
            </a:r>
            <a:r>
              <a:rPr lang="en-US" baseline="0" dirty="0" smtClean="0"/>
              <a:t> May 2015, OK has had more flooding than drought and conditions have improved.  However, long-term planning is essential in becoming drought resilient for when it does reoccur.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6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112" y="4453845"/>
            <a:ext cx="5142177" cy="42151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131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964-ADA3-4B54-B88C-EE740755B8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1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1.9 Million AFY to 2.5 Million AFY – 33.3% increase</a:t>
            </a:r>
          </a:p>
          <a:p>
            <a:endParaRPr lang="en-US" dirty="0" smtClean="0"/>
          </a:p>
          <a:p>
            <a:r>
              <a:rPr lang="en-US" dirty="0" smtClean="0"/>
              <a:t>Crop irrigation is projected to use 20.4% more by 2060</a:t>
            </a:r>
          </a:p>
          <a:p>
            <a:r>
              <a:rPr lang="en-US" dirty="0" smtClean="0"/>
              <a:t>M&amp;I increase by 28.3%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0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Executive Report Summarizing 13 Watershed Planning Region 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839D-553F-4A06-884A-B84F78C01F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964-ADA3-4B54-B88C-EE740755B83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BD964-ADA3-4B54-B88C-EE740755B8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5410200"/>
            <a:ext cx="9144000" cy="1524000"/>
          </a:xfrm>
          <a:prstGeom prst="rect">
            <a:avLst/>
          </a:prstGeom>
          <a:solidFill>
            <a:srgbClr val="30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 descr="S:\Powerpoints\2015 OWRB Standard\bluewav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6950"/>
            <a:ext cx="9144000" cy="1136650"/>
          </a:xfrm>
          <a:prstGeom prst="rect">
            <a:avLst/>
          </a:prstGeom>
          <a:noFill/>
        </p:spPr>
      </p:pic>
      <p:pic>
        <p:nvPicPr>
          <p:cNvPr id="13" name="Picture 12" descr="S:\Powerpoints\2015 OWRB Standard\owrb logo 300dpi-whitebeige.t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5410200"/>
            <a:ext cx="2827540" cy="1008413"/>
          </a:xfrm>
          <a:prstGeom prst="rect">
            <a:avLst/>
          </a:prstGeom>
          <a:noFill/>
        </p:spPr>
      </p:pic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457200" y="914400"/>
            <a:ext cx="8229600" cy="1828800"/>
          </a:xfrm>
          <a:prstGeom prst="rect">
            <a:avLst/>
          </a:prstGeom>
        </p:spPr>
        <p:txBody>
          <a:bodyPr/>
          <a:lstStyle>
            <a:lvl1pPr algn="l">
              <a:defRPr sz="6000" b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895600"/>
            <a:ext cx="8229600" cy="1447800"/>
          </a:xfrm>
          <a:prstGeom prst="rect">
            <a:avLst/>
          </a:prstGeom>
        </p:spPr>
        <p:txBody>
          <a:bodyPr/>
          <a:lstStyle>
            <a:lvl1pPr algn="l">
              <a:buNone/>
              <a:defRPr>
                <a:solidFill>
                  <a:srgbClr val="B9AD7E"/>
                </a:solidFill>
                <a:latin typeface="Impact" pitchFamily="34" charset="0"/>
              </a:defRPr>
            </a:lvl1pPr>
            <a:lvl2pPr>
              <a:buNone/>
              <a:defRPr>
                <a:solidFill>
                  <a:srgbClr val="B9AD7E"/>
                </a:solidFill>
                <a:latin typeface="Tw Cen MT Condensed Extra Bold" pitchFamily="34" charset="0"/>
              </a:defRPr>
            </a:lvl2pPr>
            <a:lvl3pPr>
              <a:buNone/>
              <a:defRPr>
                <a:solidFill>
                  <a:srgbClr val="B9AD7E"/>
                </a:solidFill>
                <a:latin typeface="Tw Cen MT Condensed Extra Bold" pitchFamily="34" charset="0"/>
              </a:defRPr>
            </a:lvl3pPr>
            <a:lvl4pPr>
              <a:buNone/>
              <a:defRPr>
                <a:solidFill>
                  <a:srgbClr val="B9AD7E"/>
                </a:solidFill>
                <a:latin typeface="Tw Cen MT Condensed Extra Bold" pitchFamily="34" charset="0"/>
              </a:defRPr>
            </a:lvl4pPr>
            <a:lvl5pPr>
              <a:buNone/>
              <a:defRPr>
                <a:solidFill>
                  <a:srgbClr val="B9AD7E"/>
                </a:solidFill>
                <a:latin typeface="Tw Cen MT Condensed Extra Bold" pitchFamily="34" charset="0"/>
              </a:defRPr>
            </a:lvl5pPr>
          </a:lstStyle>
          <a:p>
            <a:pPr lvl="0"/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5CF8B1-3985-4533-A503-58F4258B44F4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26049-E677-45F2-A462-E1C26DC9A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40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8458200" cy="914400"/>
          </a:xfrm>
          <a:prstGeom prst="rect">
            <a:avLst/>
          </a:prstGeom>
        </p:spPr>
        <p:txBody>
          <a:bodyPr anchor="ctr"/>
          <a:lstStyle>
            <a:lvl1pPr algn="l">
              <a:defRPr sz="480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572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8458200" cy="914400"/>
          </a:xfrm>
          <a:prstGeom prst="rect">
            <a:avLst/>
          </a:prstGeom>
        </p:spPr>
        <p:txBody>
          <a:bodyPr anchor="ctr"/>
          <a:lstStyle>
            <a:lvl1pPr algn="l">
              <a:defRPr sz="4800" b="0" cap="all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1447800"/>
            <a:ext cx="8458200" cy="4572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705600" y="0"/>
            <a:ext cx="2362200" cy="60198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6172200" cy="914400"/>
          </a:xfrm>
          <a:prstGeom prst="rect">
            <a:avLst/>
          </a:prstGeom>
        </p:spPr>
        <p:txBody>
          <a:bodyPr anchor="ctr"/>
          <a:lstStyle>
            <a:lvl1pPr algn="l">
              <a:defRPr sz="4800" b="0" cap="all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1447800"/>
            <a:ext cx="6172200" cy="44958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05600" y="76200"/>
            <a:ext cx="2362200" cy="5867400"/>
          </a:xfrm>
          <a:prstGeom prst="rect">
            <a:avLst/>
          </a:prstGeom>
        </p:spPr>
        <p:txBody>
          <a:bodyPr anchor="t"/>
          <a:lstStyle>
            <a:lvl1pPr marL="0" indent="-9144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85000"/>
              <a:buFont typeface="Tw Cen MT" pitchFamily="34" charset="0"/>
              <a:buChar char="›"/>
              <a:tabLst>
                <a:tab pos="0" algn="l"/>
                <a:tab pos="91440" algn="l"/>
              </a:tabLst>
              <a:defRPr sz="1800" spc="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182880" indent="-9144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85000"/>
              <a:buFont typeface="Arial" pitchFamily="34" charset="0"/>
              <a:buChar char="•"/>
              <a:defRPr sz="1600">
                <a:solidFill>
                  <a:schemeClr val="accent1">
                    <a:lumMod val="75000"/>
                  </a:schemeClr>
                </a:solidFill>
                <a:latin typeface="+mj-lt"/>
              </a:defRPr>
            </a:lvl2pPr>
            <a:lvl3pPr marL="274320" indent="-91440">
              <a:spcBef>
                <a:spcPts val="200"/>
              </a:spcBef>
              <a:buFont typeface="Tw Cen MT" pitchFamily="34" charset="0"/>
              <a:buChar char="›"/>
              <a:defRPr sz="1400">
                <a:solidFill>
                  <a:schemeClr val="accent1">
                    <a:lumMod val="75000"/>
                  </a:schemeClr>
                </a:solidFill>
                <a:latin typeface="Tw Cen MT" pitchFamily="34" charset="0"/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 smtClean="0"/>
              <a:t>Click to edit bullets</a:t>
            </a:r>
          </a:p>
          <a:p>
            <a:pPr lvl="1"/>
            <a:r>
              <a:rPr lang="en-US" dirty="0" smtClean="0"/>
              <a:t>1A</a:t>
            </a:r>
          </a:p>
          <a:p>
            <a:pPr lvl="0"/>
            <a:r>
              <a:rPr lang="en-US" dirty="0" smtClean="0"/>
              <a:t>2</a:t>
            </a:r>
          </a:p>
          <a:p>
            <a:pPr lvl="1"/>
            <a:r>
              <a:rPr lang="en-US" dirty="0" smtClean="0"/>
              <a:t>2A</a:t>
            </a:r>
          </a:p>
          <a:p>
            <a:pPr lvl="1"/>
            <a:r>
              <a:rPr lang="en-US" dirty="0" smtClean="0"/>
              <a:t>2B</a:t>
            </a:r>
          </a:p>
          <a:p>
            <a:pPr lvl="2"/>
            <a:r>
              <a:rPr lang="en-US" dirty="0" smtClean="0"/>
              <a:t>2B-1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8458200" cy="914400"/>
          </a:xfrm>
          <a:prstGeom prst="rect">
            <a:avLst/>
          </a:prstGeom>
        </p:spPr>
        <p:txBody>
          <a:bodyPr anchor="ctr"/>
          <a:lstStyle>
            <a:lvl1pPr algn="l">
              <a:defRPr sz="4800" b="0" cap="all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1447800"/>
            <a:ext cx="6324600" cy="4572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idx="10"/>
          </p:nvPr>
        </p:nvSpPr>
        <p:spPr>
          <a:xfrm>
            <a:off x="6781800" y="1447801"/>
            <a:ext cx="1981200" cy="167639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1"/>
          </p:nvPr>
        </p:nvSpPr>
        <p:spPr>
          <a:xfrm>
            <a:off x="6781800" y="3810000"/>
            <a:ext cx="1981200" cy="1676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6781800" y="3200400"/>
            <a:ext cx="1981200" cy="4572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sz="1400" dirty="0" smtClean="0"/>
              <a:t>Caption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6781800" y="5562600"/>
            <a:ext cx="1981200" cy="4572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sz="1400" dirty="0" smtClean="0"/>
              <a:t>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8458200" cy="914400"/>
          </a:xfrm>
          <a:prstGeom prst="rect">
            <a:avLst/>
          </a:prstGeom>
        </p:spPr>
        <p:txBody>
          <a:bodyPr anchor="ctr"/>
          <a:lstStyle>
            <a:lvl1pPr algn="l">
              <a:defRPr sz="4800" b="0" cap="all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idx="10"/>
          </p:nvPr>
        </p:nvSpPr>
        <p:spPr>
          <a:xfrm>
            <a:off x="304800" y="1447800"/>
            <a:ext cx="4114800" cy="3657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1"/>
          </p:nvPr>
        </p:nvSpPr>
        <p:spPr>
          <a:xfrm>
            <a:off x="4648200" y="1447800"/>
            <a:ext cx="4114800" cy="3657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5181600"/>
            <a:ext cx="4114800" cy="7620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sz="1400" dirty="0" smtClean="0"/>
              <a:t>Caption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4648200" y="5181600"/>
            <a:ext cx="4114800" cy="7620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sz="1400" dirty="0" smtClean="0"/>
              <a:t>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8458200" cy="914400"/>
          </a:xfrm>
          <a:prstGeom prst="rect">
            <a:avLst/>
          </a:prstGeom>
        </p:spPr>
        <p:txBody>
          <a:bodyPr anchor="ctr"/>
          <a:lstStyle>
            <a:lvl1pPr algn="l">
              <a:defRPr sz="4800" b="0" cap="all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idx="10"/>
          </p:nvPr>
        </p:nvSpPr>
        <p:spPr>
          <a:xfrm>
            <a:off x="304800" y="1447800"/>
            <a:ext cx="6858000" cy="45720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239000" y="1447800"/>
            <a:ext cx="1524000" cy="45720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sz="1400" dirty="0" smtClean="0"/>
              <a:t>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&amp;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2819400"/>
            <a:ext cx="9144000" cy="4114800"/>
          </a:xfrm>
          <a:prstGeom prst="rect">
            <a:avLst/>
          </a:prstGeom>
          <a:solidFill>
            <a:srgbClr val="30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 descr="S:\Powerpoints\2015 OWRB Standard\bluewav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144000" cy="1136650"/>
          </a:xfrm>
          <a:prstGeom prst="rect">
            <a:avLst/>
          </a:prstGeom>
          <a:noFill/>
        </p:spPr>
      </p:pic>
      <p:pic>
        <p:nvPicPr>
          <p:cNvPr id="13" name="Picture 12" descr="S:\Powerpoints\2015 OWRB Standard\owrb logo 300dpi-whitebeige.t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681960"/>
            <a:ext cx="2065540" cy="736653"/>
          </a:xfrm>
          <a:prstGeom prst="rect">
            <a:avLst/>
          </a:prstGeom>
          <a:noFill/>
        </p:spPr>
      </p:pic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057400" y="2362200"/>
            <a:ext cx="5181600" cy="762000"/>
          </a:xfrm>
          <a:prstGeom prst="rect">
            <a:avLst/>
          </a:prstGeom>
        </p:spPr>
        <p:txBody>
          <a:bodyPr/>
          <a:lstStyle>
            <a:lvl1pPr algn="l">
              <a:defRPr sz="4000" b="0">
                <a:solidFill>
                  <a:schemeClr val="bg1"/>
                </a:solidFill>
                <a:latin typeface="Impact" pitchFamily="34" charset="0"/>
              </a:defRPr>
            </a:lvl1pPr>
          </a:lstStyle>
          <a:p>
            <a:r>
              <a:rPr lang="en-US" dirty="0" smtClean="0"/>
              <a:t>Click to edit name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6705600" y="0"/>
            <a:ext cx="2362200" cy="152400"/>
          </a:xfrm>
          <a:prstGeom prst="rect">
            <a:avLst/>
          </a:prstGeom>
          <a:solidFill>
            <a:schemeClr val="bg2">
              <a:lumMod val="90000"/>
              <a:alpha val="5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676400" y="0"/>
            <a:ext cx="16002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3352800" y="0"/>
            <a:ext cx="160020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5029200" y="0"/>
            <a:ext cx="1600200" cy="152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0" y="0"/>
            <a:ext cx="16002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57400" y="4191000"/>
            <a:ext cx="5181600" cy="24384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contact info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676400" y="228600"/>
            <a:ext cx="58674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200"/>
              </a:spcBef>
              <a:buNone/>
              <a:defRPr sz="8800" b="0" spc="300" baseline="0">
                <a:solidFill>
                  <a:schemeClr val="accent1">
                    <a:lumMod val="75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Thank You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057400" y="3124200"/>
            <a:ext cx="5181600" cy="762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Impac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title &amp; email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S:\Powerpoints\2015 OWRB Standard\bluewave.jp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</p:spPr>
      </p:pic>
      <p:pic>
        <p:nvPicPr>
          <p:cNvPr id="3" name="Picture 2" descr="S:\Powerpoints\2015 OWRB Standard\owrb logo 300dpi-whitebeige.tif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6231931"/>
            <a:ext cx="1524000" cy="54351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5" r:id="rId4"/>
    <p:sldLayoutId id="2147483673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jpeg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2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hyperlink" Target="http://www.owrb.ok.gov/drought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jpeg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752600" cy="152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Impact" pitchFamily="34" charset="0"/>
              </a:rPr>
              <a:t>Oklahoma’s Tools for Managing Drought </a:t>
            </a:r>
            <a:endParaRPr lang="en-US" dirty="0">
              <a:latin typeface="Impact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Impact" pitchFamily="34" charset="0"/>
              </a:rPr>
              <a:t>Presented by Lori Johnson</a:t>
            </a:r>
          </a:p>
          <a:p>
            <a:r>
              <a:rPr lang="en-US" dirty="0" smtClean="0">
                <a:latin typeface="Impact" pitchFamily="34" charset="0"/>
              </a:rPr>
              <a:t>October 2017</a:t>
            </a:r>
            <a:endParaRPr lang="en-US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ecision 13"/>
          <p:cNvSpPr/>
          <p:nvPr/>
        </p:nvSpPr>
        <p:spPr>
          <a:xfrm>
            <a:off x="7010400" y="381000"/>
            <a:ext cx="1981200" cy="1143000"/>
          </a:xfrm>
          <a:prstGeom prst="flowChartDecision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OCWP Priority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3276600" cy="4648200"/>
          </a:xfr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bIns="182880" numCol="1" spcCol="274320">
            <a:noAutofit/>
          </a:bodyPr>
          <a:lstStyle/>
          <a:p>
            <a:pPr marL="228600" indent="-228600">
              <a:spcBef>
                <a:spcPts val="1200"/>
              </a:spcBef>
            </a:pPr>
            <a:r>
              <a:rPr lang="en-US" sz="2200" b="1" dirty="0" smtClean="0">
                <a:solidFill>
                  <a:srgbClr val="B9AD7E"/>
                </a:solidFill>
              </a:rPr>
              <a:t>Address Oklahoma‘s projected </a:t>
            </a:r>
            <a:r>
              <a:rPr lang="en-US" sz="2200" b="1" dirty="0" smtClean="0">
                <a:solidFill>
                  <a:srgbClr val="335A89"/>
                </a:solidFill>
              </a:rPr>
              <a:t>$82+ billion </a:t>
            </a:r>
            <a:r>
              <a:rPr lang="en-US" sz="2200" b="1" dirty="0" smtClean="0">
                <a:solidFill>
                  <a:srgbClr val="B9AD7E"/>
                </a:solidFill>
              </a:rPr>
              <a:t>water and wastewater infrastructure need by 2060</a:t>
            </a:r>
            <a:endParaRPr lang="en-US" sz="800" b="1" dirty="0" smtClean="0">
              <a:solidFill>
                <a:srgbClr val="B9AD7E"/>
              </a:solidFill>
            </a:endParaRPr>
          </a:p>
          <a:p>
            <a:pPr marL="228600" indent="-228600">
              <a:spcBef>
                <a:spcPts val="1200"/>
              </a:spcBef>
            </a:pPr>
            <a:r>
              <a:rPr lang="en-US" sz="2200" b="1" dirty="0" smtClean="0">
                <a:solidFill>
                  <a:srgbClr val="B9AD7E"/>
                </a:solidFill>
              </a:rPr>
              <a:t>OWRB’s successful loan &amp; grant programs could only satisfy 4-9% of this need</a:t>
            </a:r>
          </a:p>
          <a:p>
            <a:pPr marL="228600" indent="-228600">
              <a:spcBef>
                <a:spcPts val="1200"/>
              </a:spcBef>
            </a:pPr>
            <a:r>
              <a:rPr lang="en-US" sz="2200" b="1" dirty="0" smtClean="0">
                <a:solidFill>
                  <a:srgbClr val="B9AD7E"/>
                </a:solidFill>
              </a:rPr>
              <a:t>OCWP has a goal for OWRB to fund 60% of this need</a:t>
            </a:r>
          </a:p>
          <a:p>
            <a:pPr marL="457200" indent="-457200">
              <a:spcBef>
                <a:spcPts val="1200"/>
              </a:spcBef>
              <a:buNone/>
            </a:pPr>
            <a:endParaRPr lang="en-US" sz="2400" dirty="0" smtClean="0"/>
          </a:p>
          <a:p>
            <a:pPr marL="457200" indent="-457200">
              <a:spcBef>
                <a:spcPts val="1200"/>
              </a:spcBef>
              <a:buNone/>
            </a:pPr>
            <a:endParaRPr lang="en-US" sz="2400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5417" t="37333" r="19167" b="18000"/>
          <a:stretch>
            <a:fillRect/>
          </a:stretch>
        </p:blipFill>
        <p:spPr bwMode="auto">
          <a:xfrm>
            <a:off x="3875964" y="2667000"/>
            <a:ext cx="5025786" cy="30892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 cmpd="sng">
            <a:solidFill>
              <a:srgbClr val="FDFDFD"/>
            </a:solidFill>
            <a:miter lim="800000"/>
          </a:ln>
          <a:effectLst>
            <a:outerShdw blurRad="101600" dist="114300" sx="102000" sy="102000" kx="110000" ky="2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91400" cy="1371600"/>
          </a:xfrm>
        </p:spPr>
        <p:txBody>
          <a:bodyPr>
            <a:normAutofit fontScale="90000"/>
          </a:bodyPr>
          <a:lstStyle/>
          <a:p>
            <a:r>
              <a:rPr lang="en-US" sz="53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Update of the OCWP</a:t>
            </a:r>
            <a:r>
              <a:rPr lang="en-US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335A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 Financing</a:t>
            </a:r>
            <a:endParaRPr lang="en-US" dirty="0">
              <a:solidFill>
                <a:srgbClr val="335A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458200" cy="914400"/>
          </a:xfrm>
        </p:spPr>
        <p:txBody>
          <a:bodyPr/>
          <a:lstStyle/>
          <a:p>
            <a:r>
              <a:rPr lang="en-US" dirty="0" smtClean="0"/>
              <a:t>Water Infrastructure Credit Enhancement Reserve Fund (WICERF)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8458200" cy="3505200"/>
          </a:xfrm>
        </p:spPr>
        <p:txBody>
          <a:bodyPr/>
          <a:lstStyle/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 764 passed Nov. 2012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pledges $300M in state bonding authority to the reserve fund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 OWRB the capacity to fund $3.5 billion in loans at any one time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Allows OWRB to meet the 60% goal for funding of water/wastewater infrastructure in the state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Helps OWRB financing programs maintain AAA rating</a:t>
            </a:r>
          </a:p>
          <a:p>
            <a:endParaRPr lang="en-US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00200"/>
            <a:ext cx="1371600" cy="136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342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81000"/>
            <a:ext cx="5715000" cy="914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OCWP Summary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34" y="1323363"/>
            <a:ext cx="5886450" cy="334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65" y="2995918"/>
            <a:ext cx="3096297" cy="232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anhandle--Section-Open-Book-ar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9265" y="4495800"/>
            <a:ext cx="4809435" cy="1891940"/>
          </a:xfrm>
          <a:prstGeom prst="rect">
            <a:avLst/>
          </a:prstGeom>
          <a:effectLst/>
        </p:spPr>
      </p:pic>
      <p:sp>
        <p:nvSpPr>
          <p:cNvPr id="12" name="Down Arrow 11"/>
          <p:cNvSpPr/>
          <p:nvPr/>
        </p:nvSpPr>
        <p:spPr>
          <a:xfrm rot="3188644">
            <a:off x="5160041" y="4036921"/>
            <a:ext cx="857704" cy="99060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Flowchart: Off-page Connector 14"/>
          <p:cNvSpPr/>
          <p:nvPr/>
        </p:nvSpPr>
        <p:spPr>
          <a:xfrm>
            <a:off x="152400" y="381000"/>
            <a:ext cx="2667000" cy="1981200"/>
          </a:xfrm>
          <a:prstGeom prst="flowChartOffpageConnector">
            <a:avLst/>
          </a:prstGeom>
          <a:ln>
            <a:solidFill>
              <a:schemeClr val="bg1"/>
            </a:solidFill>
          </a:ln>
          <a:effectLst>
            <a:outerShdw blurRad="88900" dist="635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bg1"/>
            </a:extrusionClr>
            <a:contourClr>
              <a:schemeClr val="bg1">
                <a:lumMod val="8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>
                <a:solidFill>
                  <a:srgbClr val="DCE6F2"/>
                </a:solidFill>
                <a:latin typeface="Cambria" pitchFamily="18" charset="0"/>
              </a:rPr>
              <a:t>Overriding goal to provide safe, reliable water supplies to meet needs of all Oklahomans. </a:t>
            </a:r>
            <a:endParaRPr lang="en-US" sz="2000" b="1" dirty="0">
              <a:solidFill>
                <a:srgbClr val="DCE6F2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50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Addressing Drought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7010400" cy="47705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Comprehensive Water Plan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For 2060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Loans/Grants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Drought Tool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Loss Audits</a:t>
            </a:r>
            <a:endParaRPr lang="en-US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78" name="Picture 2" descr="http://www.owrb.ok.gov/graphics/2060droughtgran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429000"/>
            <a:ext cx="2057400" cy="63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380" name="Picture 4" descr="Drought T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114800"/>
            <a:ext cx="188595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3" descr="OCWPlogo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143000"/>
            <a:ext cx="1676400" cy="85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6" cstate="print"/>
          <a:srcRect t="-55" b="-55"/>
          <a:stretch>
            <a:fillRect/>
          </a:stretch>
        </p:blipFill>
        <p:spPr bwMode="auto">
          <a:xfrm>
            <a:off x="4648200" y="5591175"/>
            <a:ext cx="1681163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Water for 20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905000"/>
            <a:ext cx="1066800" cy="13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Water for 2060 Initiative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5562600" cy="38862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Ambitious </a:t>
            </a:r>
            <a:r>
              <a:rPr lang="en-US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GOAL</a:t>
            </a:r>
            <a:r>
              <a:rPr lang="en-US" sz="4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consuming no more </a:t>
            </a:r>
            <a:r>
              <a:rPr lang="en-US" sz="4400" i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freshwater</a:t>
            </a:r>
            <a:r>
              <a:rPr lang="en-US" sz="4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2060 than we consume today</a:t>
            </a:r>
          </a:p>
        </p:txBody>
      </p:sp>
      <p:pic>
        <p:nvPicPr>
          <p:cNvPr id="6" name="Picture 2" descr="Water for 2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666999"/>
            <a:ext cx="1958990" cy="243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Water for 2060 Initiative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8305800" cy="4975721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Advisory Council’s 15 members from various sectors investigate ways to incentivize conservation:</a:t>
            </a:r>
          </a:p>
          <a:p>
            <a:pPr lvl="1">
              <a:spcBef>
                <a:spcPts val="700"/>
              </a:spcBef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Infrastructure Financing</a:t>
            </a:r>
          </a:p>
          <a:p>
            <a:pPr lvl="1">
              <a:spcBef>
                <a:spcPts val="700"/>
              </a:spcBef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Public Water Supply</a:t>
            </a:r>
          </a:p>
          <a:p>
            <a:pPr lvl="1">
              <a:spcBef>
                <a:spcPts val="700"/>
              </a:spcBef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Agriculture </a:t>
            </a:r>
          </a:p>
          <a:p>
            <a:pPr lvl="1">
              <a:spcBef>
                <a:spcPts val="700"/>
              </a:spcBef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Industry, Oil and Gas</a:t>
            </a:r>
          </a:p>
          <a:p>
            <a:pPr>
              <a:spcBef>
                <a:spcPts val="1200"/>
              </a:spcBef>
              <a:defRPr/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Meeting quarterly</a:t>
            </a:r>
          </a:p>
          <a:p>
            <a:pPr>
              <a:spcBef>
                <a:spcPts val="1200"/>
              </a:spcBef>
              <a:defRPr/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Recommendations were due to Governor in 2015</a:t>
            </a:r>
          </a:p>
        </p:txBody>
      </p:sp>
      <p:pic>
        <p:nvPicPr>
          <p:cNvPr id="4" name="Picture 2" descr="Water for 2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286000"/>
            <a:ext cx="1958990" cy="243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Addressing Drought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7010400" cy="47705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Comprehensive Water Plan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For 2060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Loans/Grants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Drought Tool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Loss Audits</a:t>
            </a:r>
            <a:endParaRPr lang="en-US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80" name="Picture 4" descr="Drought T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114800"/>
            <a:ext cx="188595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3" descr="OCWPlogo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1143000"/>
            <a:ext cx="1676400" cy="85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print"/>
          <a:srcRect t="-55" b="-55"/>
          <a:stretch>
            <a:fillRect/>
          </a:stretch>
        </p:blipFill>
        <p:spPr bwMode="auto">
          <a:xfrm>
            <a:off x="4648200" y="5591175"/>
            <a:ext cx="1681163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www.owrb.ok.gov/graphics/2060droughtgran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429000"/>
            <a:ext cx="2057400" cy="63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Water for 20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905000"/>
            <a:ext cx="1066800" cy="13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664797"/>
          </a:xfrm>
        </p:spPr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Financing for the Future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" y="914400"/>
            <a:ext cx="8763000" cy="56610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Programs for water and wastewater infrastructure that assist with drought related projects 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Emergency and Emergency Drought Grants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Rural Economic Action Plan Grants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Emergency Drought Relief – $1.125 M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Water for 2060 Drought Grants - $1.5 M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Financial Assistance Loan Program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Clean Water State Revolving Fund </a:t>
            </a:r>
          </a:p>
          <a:p>
            <a:pPr lvl="1">
              <a:spcBef>
                <a:spcPts val="14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Drinking Water State Revolving Fund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Altus Municipal Authority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$2.3 M DWSRF/$575K EDR Grant</a:t>
            </a:r>
          </a:p>
          <a:p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Southwest Oklahoma located in a hot spot for drought </a:t>
            </a:r>
          </a:p>
          <a:p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supply source for the City of Altus consisted of two lakes. Lake levels were reaching severe conditions due to evaporation and little rainfall. </a:t>
            </a:r>
            <a:endParaRPr lang="en-US" sz="2400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mile 12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water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serve their existing rural customers </a:t>
            </a:r>
            <a:endParaRPr lang="en-US" sz="2400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Converted 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existing 18” water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a raw water supply line from </a:t>
            </a:r>
            <a:endParaRPr lang="en-US" sz="2400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existing </a:t>
            </a: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well fields located in </a:t>
            </a:r>
            <a:endParaRPr lang="en-US" sz="2400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Texas to the water treatment plant. </a:t>
            </a:r>
            <a:endParaRPr lang="en-US" dirty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113692\AppData\Local\Microsoft\Windows\Temporary Internet Files\Content.Outlook\6KY6YP0Q\August 2015 2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 r="12171" b="39379"/>
          <a:stretch/>
        </p:blipFill>
        <p:spPr bwMode="auto">
          <a:xfrm>
            <a:off x="5791200" y="3550440"/>
            <a:ext cx="3257550" cy="239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Delaware Co. RWA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572000"/>
          </a:xfrm>
        </p:spPr>
        <p:txBody>
          <a:bodyPr/>
          <a:lstStyle/>
          <a:p>
            <a:r>
              <a:rPr lang="en-US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SDCRWA will take over Flint Ridge RWD water treatment plant and expand </a:t>
            </a: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Cost $16M ($3.7M DWSRF)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funding agencies include RD,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IHS, and Cherokee Nation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Utility formed to include 5  </a:t>
            </a:r>
          </a:p>
          <a:p>
            <a:pPr marL="0" indent="0">
              <a:buNone/>
            </a:pPr>
            <a:r>
              <a:rPr lang="en-US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systems from that region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Colcord PWA, Kansas PWA, West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Siloam Springs, Delaware Co.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RWSG&amp;SWM No. 11, &amp; Flint Ridge RWD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 descr="S:\SHARED\Staff Directories\Lori\Drought Information for EPA\Project Pics\S.Delaware\WTP Overview 9-21-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1321" b="6769"/>
          <a:stretch/>
        </p:blipFill>
        <p:spPr bwMode="auto">
          <a:xfrm>
            <a:off x="5791200" y="2209800"/>
            <a:ext cx="3124199" cy="303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48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Precipitation 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07" t="3258"/>
          <a:stretch>
            <a:fillRect/>
          </a:stretch>
        </p:blipFill>
        <p:spPr bwMode="auto">
          <a:xfrm>
            <a:off x="914400" y="1752600"/>
            <a:ext cx="7343775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458200" cy="4572000"/>
          </a:xfrm>
        </p:spPr>
        <p:txBody>
          <a:bodyPr/>
          <a:lstStyle/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$9.8M funded or have requested funds through CWSRF for Automatic Meter Reader projects</a:t>
            </a:r>
            <a:endParaRPr lang="en-US" dirty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458200" cy="914400"/>
          </a:xfrm>
        </p:spPr>
        <p:txBody>
          <a:bodyPr/>
          <a:lstStyle/>
          <a:p>
            <a:r>
              <a:rPr lang="en-US" dirty="0" smtClean="0"/>
              <a:t>Automatic Meter Reader (AMR) Projects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86200" y="3886200"/>
            <a:ext cx="472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than $1.1 Million Awarded in Principal Forgiveness</a:t>
            </a:r>
            <a:endParaRPr lang="en-US" sz="2800" b="1" dirty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682" r="5682"/>
          <a:stretch>
            <a:fillRect/>
          </a:stretch>
        </p:blipFill>
        <p:spPr bwMode="auto">
          <a:xfrm>
            <a:off x="389860" y="3362508"/>
            <a:ext cx="2984691" cy="252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30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Waurika Lake MCD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4572000"/>
          </a:xfrm>
        </p:spPr>
        <p:txBody>
          <a:bodyPr/>
          <a:lstStyle/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$10M Loan through FAP </a:t>
            </a:r>
          </a:p>
          <a:p>
            <a:pPr marL="0" indent="0">
              <a:buNone/>
            </a:pPr>
            <a:r>
              <a:rPr lang="en-US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(state bond loan program)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planned Oct. 2014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 June 2015 </a:t>
            </a:r>
          </a:p>
          <a:p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to Waurika Lake 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Dredging 75,000 cubic yards of sediment from the intake channel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Replacement of lower gates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floating intake pumping structure at deepest point</a:t>
            </a:r>
          </a:p>
          <a:p>
            <a:pPr lvl="1"/>
            <a:r>
              <a:rPr lang="en-US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 of pipeline</a:t>
            </a:r>
            <a:endParaRPr lang="en-US" dirty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5527" r="22738"/>
          <a:stretch/>
        </p:blipFill>
        <p:spPr bwMode="auto">
          <a:xfrm>
            <a:off x="5305647" y="609600"/>
            <a:ext cx="3615069" cy="283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2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Addressing Drought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7010400" cy="47705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Comprehensive Water Plan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For 2060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Loans/Grants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Drought Tool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Loss Audits</a:t>
            </a:r>
            <a:endParaRPr lang="en-US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80" name="Picture 4" descr="Drought T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114800"/>
            <a:ext cx="188595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3" descr="OCWPlogo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1143000"/>
            <a:ext cx="1676400" cy="85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print"/>
          <a:srcRect t="-55" b="-55"/>
          <a:stretch>
            <a:fillRect/>
          </a:stretch>
        </p:blipFill>
        <p:spPr bwMode="auto">
          <a:xfrm>
            <a:off x="4648200" y="5591175"/>
            <a:ext cx="1681163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Water for 20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905000"/>
            <a:ext cx="1066800" cy="13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www.owrb.ok.gov/graphics/2060droughtgrant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3429000"/>
            <a:ext cx="2057400" cy="63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2" cstate="print"/>
          <a:srcRect l="8122" r="7614"/>
          <a:stretch>
            <a:fillRect/>
          </a:stretch>
        </p:blipFill>
        <p:spPr bwMode="auto">
          <a:xfrm>
            <a:off x="457200" y="304800"/>
            <a:ext cx="8318023" cy="5562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676400" y="4419600"/>
            <a:ext cx="6019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33600" y="53340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http://www.owrb.ok.gov/drought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 cstate="print"/>
          <a:srcRect l="7763" r="7987"/>
          <a:stretch>
            <a:fillRect/>
          </a:stretch>
        </p:blipFill>
        <p:spPr bwMode="auto">
          <a:xfrm>
            <a:off x="457200" y="304800"/>
            <a:ext cx="8320194" cy="5410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Addressing Drought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7010400" cy="47705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Comprehensive Water Plan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For 2060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Loans/Grants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Drought Tool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Loss Audits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78" name="Picture 2" descr="http://www.owrb.ok.gov/graphics/2060droughtgran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429000"/>
            <a:ext cx="2057400" cy="63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380" name="Picture 4" descr="Drought T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114800"/>
            <a:ext cx="188595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3" descr="OCWPlogo0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143000"/>
            <a:ext cx="1676400" cy="85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6" cstate="print"/>
          <a:srcRect t="-55" b="-55"/>
          <a:stretch>
            <a:fillRect/>
          </a:stretch>
        </p:blipFill>
        <p:spPr bwMode="auto">
          <a:xfrm>
            <a:off x="4648200" y="5591175"/>
            <a:ext cx="1681163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Water for 20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905000"/>
            <a:ext cx="1066800" cy="13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Water Loss Audits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63952"/>
            <a:ext cx="6781800" cy="445584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with a Pilot Program in 2015 evaluating 40 volunteer water systems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through DWSRF Source Water Protection Set-Asides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Contracted with NM EFC to conduct training using AWWA’s methodology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to help small community water systems develop the information to find and correct sources of non-revenue water</a:t>
            </a:r>
          </a:p>
          <a:p>
            <a:pPr>
              <a:spcBef>
                <a:spcPts val="1800"/>
              </a:spcBef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t="-55" b="-55"/>
          <a:stretch>
            <a:fillRect/>
          </a:stretch>
        </p:blipFill>
        <p:spPr bwMode="auto">
          <a:xfrm>
            <a:off x="228600" y="228600"/>
            <a:ext cx="19812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30" y="2133600"/>
            <a:ext cx="1937742" cy="2597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Water Loss Audits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684717"/>
            <a:ext cx="8382000" cy="418268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results of the audits:</a:t>
            </a:r>
          </a:p>
          <a:p>
            <a:pPr lvl="1">
              <a:spcBef>
                <a:spcPts val="1800"/>
              </a:spcBef>
            </a:pPr>
            <a:r>
              <a:rPr lang="en-US" sz="2400" dirty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 30% of water produced was nonrevenue water </a:t>
            </a:r>
          </a:p>
          <a:p>
            <a:pPr lvl="2">
              <a:spcBef>
                <a:spcPts val="1800"/>
              </a:spcBef>
            </a:pPr>
            <a:r>
              <a:rPr lang="en-US" sz="2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 of that was determined to be real loss </a:t>
            </a:r>
          </a:p>
          <a:p>
            <a:pPr lvl="2">
              <a:spcBef>
                <a:spcPts val="1800"/>
              </a:spcBef>
            </a:pPr>
            <a:r>
              <a:rPr lang="en-US" sz="2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4.4% was apparent loss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DEQ then contracted with ORWA to perform leak detection and meter analysis at 18 of the communities</a:t>
            </a:r>
          </a:p>
          <a:p>
            <a:pPr>
              <a:spcBef>
                <a:spcPts val="1800"/>
              </a:spcBef>
            </a:pPr>
            <a:r>
              <a:rPr lang="en-US" sz="28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information contact – Brandon Bowman, ODEQ brandon.bowman@deq.ok.gov</a:t>
            </a:r>
          </a:p>
          <a:p>
            <a:pPr>
              <a:spcBef>
                <a:spcPts val="1800"/>
              </a:spcBef>
            </a:pPr>
            <a:endParaRPr lang="en-US" sz="2800" dirty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t="-55" b="-55"/>
          <a:stretch>
            <a:fillRect/>
          </a:stretch>
        </p:blipFill>
        <p:spPr bwMode="auto">
          <a:xfrm>
            <a:off x="304800" y="228600"/>
            <a:ext cx="19812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91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Hydro-LOGICAL Cycle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962400" cy="54864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sz="30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 smtClean="0"/>
              <a:t>ahead, and plan for the worst</a:t>
            </a:r>
          </a:p>
          <a:p>
            <a:pPr>
              <a:spcBef>
                <a:spcPts val="1800"/>
              </a:spcBef>
            </a:pPr>
            <a:r>
              <a:rPr lang="en-US" sz="30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Conserve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 smtClean="0"/>
              <a:t>as if we’re always in drought</a:t>
            </a:r>
          </a:p>
          <a:p>
            <a:pPr>
              <a:spcBef>
                <a:spcPts val="1800"/>
              </a:spcBef>
            </a:pPr>
            <a:r>
              <a:rPr lang="en-US" sz="30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Reuse/recycle</a:t>
            </a:r>
            <a:r>
              <a:rPr lang="en-US" sz="3000" dirty="0" smtClean="0"/>
              <a:t> as much as possible</a:t>
            </a:r>
          </a:p>
          <a:p>
            <a:pPr>
              <a:spcBef>
                <a:spcPts val="1800"/>
              </a:spcBef>
            </a:pPr>
            <a:r>
              <a:rPr lang="en-US" sz="30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Innovate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 smtClean="0"/>
              <a:t>– look for alternatives to freshwater for meeting every need</a:t>
            </a:r>
          </a:p>
          <a:p>
            <a:pPr>
              <a:spcBef>
                <a:spcPts val="1800"/>
              </a:spcBef>
            </a:pPr>
            <a:r>
              <a:rPr lang="en-US" sz="3000" b="1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cost</a:t>
            </a:r>
            <a:r>
              <a:rPr lang="en-US" sz="3000" dirty="0" smtClean="0"/>
              <a:t>, both fiscal </a:t>
            </a:r>
            <a:r>
              <a:rPr lang="en-US" sz="3000" u="sng" dirty="0" smtClean="0"/>
              <a:t>and</a:t>
            </a:r>
            <a:r>
              <a:rPr lang="en-US" sz="3000" dirty="0" smtClean="0"/>
              <a:t> political</a:t>
            </a:r>
          </a:p>
          <a:p>
            <a:pPr>
              <a:spcBef>
                <a:spcPts val="1800"/>
              </a:spcBef>
            </a:pPr>
            <a:endParaRPr lang="en-US" sz="3000" dirty="0" smtClean="0">
              <a:latin typeface="Calibri" pitchFamily="34" charset="0"/>
            </a:endParaRPr>
          </a:p>
        </p:txBody>
      </p:sp>
      <p:pic>
        <p:nvPicPr>
          <p:cNvPr id="6" name="Picture 2" descr="http://drought.unl.edu/portals/0/user_image/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524000"/>
            <a:ext cx="4185077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638800" y="5697379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© National Drought Mitigation Center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Lori Johnson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Oklahoma Water Resources Board</a:t>
            </a:r>
          </a:p>
          <a:p>
            <a:r>
              <a:rPr lang="en-US" dirty="0" smtClean="0"/>
              <a:t>3800 North </a:t>
            </a:r>
            <a:r>
              <a:rPr lang="en-US" dirty="0" err="1" smtClean="0"/>
              <a:t>Classen</a:t>
            </a:r>
            <a:r>
              <a:rPr lang="en-US" dirty="0" smtClean="0"/>
              <a:t> Boulevard</a:t>
            </a:r>
          </a:p>
          <a:p>
            <a:r>
              <a:rPr lang="en-US" dirty="0" smtClean="0"/>
              <a:t>Oklahoma City, OK 73118</a:t>
            </a:r>
          </a:p>
          <a:p>
            <a:r>
              <a:rPr lang="en-US" dirty="0" smtClean="0"/>
              <a:t>Phone: 405.530.8835 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1"/>
          </p:nvPr>
        </p:nvSpPr>
        <p:spPr>
          <a:xfrm>
            <a:off x="2057400" y="3124200"/>
            <a:ext cx="5943600" cy="762000"/>
          </a:xfrm>
        </p:spPr>
        <p:txBody>
          <a:bodyPr/>
          <a:lstStyle/>
          <a:p>
            <a:r>
              <a:rPr lang="en-US" dirty="0" smtClean="0"/>
              <a:t>Assistant Chief, Financial Assistance Division</a:t>
            </a:r>
          </a:p>
          <a:p>
            <a:r>
              <a:rPr lang="en-US" dirty="0" smtClean="0"/>
              <a:t>Lori.johnson@owrb.ok.gov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34" y="3581400"/>
            <a:ext cx="2776715" cy="2458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Extremes – Drought to Flood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linton Lake Drought Impact Wide Angle Sh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95400"/>
            <a:ext cx="4977063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3182276"/>
            <a:ext cx="2742094" cy="2438400"/>
          </a:xfrm>
          <a:prstGeom prst="rect">
            <a:avLst/>
          </a:prstGeom>
        </p:spPr>
      </p:pic>
      <p:pic>
        <p:nvPicPr>
          <p:cNvPr id="5" name="Picture 4" descr="2015 flooded culve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200399"/>
            <a:ext cx="3441700" cy="2581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219200"/>
            <a:ext cx="2189185" cy="19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7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 cstate="print"/>
          <a:srcRect l="37500" t="21378" r="35500" b="7333"/>
          <a:stretch>
            <a:fillRect/>
          </a:stretch>
        </p:blipFill>
        <p:spPr bwMode="auto">
          <a:xfrm>
            <a:off x="152400" y="152400"/>
            <a:ext cx="3810000" cy="5658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31687" t="12068" r="28500" b="18641"/>
          <a:stretch>
            <a:fillRect/>
          </a:stretch>
        </p:blipFill>
        <p:spPr bwMode="auto">
          <a:xfrm>
            <a:off x="728329" y="1676400"/>
            <a:ext cx="4656117" cy="455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7000" t="3556" r="38000" b="18420"/>
          <a:stretch>
            <a:fillRect/>
          </a:stretch>
        </p:blipFill>
        <p:spPr bwMode="auto">
          <a:xfrm>
            <a:off x="5361409" y="276577"/>
            <a:ext cx="3657600" cy="541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770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Drought Monitor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28600" y="1314450"/>
            <a:ext cx="4332767" cy="2952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 bwMode="auto">
          <a:xfrm>
            <a:off x="4648200" y="2971800"/>
            <a:ext cx="4329223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>
          <a:xfrm>
            <a:off x="315913" y="139700"/>
            <a:ext cx="8001000" cy="1295400"/>
          </a:xfrm>
        </p:spPr>
        <p:txBody>
          <a:bodyPr/>
          <a:lstStyle/>
          <a:p>
            <a:r>
              <a:rPr lang="en-US" dirty="0" smtClean="0">
                <a:solidFill>
                  <a:srgbClr val="3051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Supply Reliability</a:t>
            </a: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screen"/>
          <a:srcRect l="3620"/>
          <a:stretch>
            <a:fillRect/>
          </a:stretch>
        </p:blipFill>
        <p:spPr bwMode="auto">
          <a:xfrm>
            <a:off x="6705600" y="1295400"/>
            <a:ext cx="2028825" cy="156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Picture 9" descr="C:\Documents and Settings\BKArthur\My Documents\My Pictures\irrigation.jpg"/>
          <p:cNvPicPr>
            <a:picLocks noChangeAspect="1" noChangeArrowheads="1"/>
          </p:cNvPicPr>
          <p:nvPr/>
        </p:nvPicPr>
        <p:blipFill>
          <a:blip r:embed="rId4" cstate="screen"/>
          <a:srcRect r="4587"/>
          <a:stretch>
            <a:fillRect/>
          </a:stretch>
        </p:blipFill>
        <p:spPr bwMode="auto">
          <a:xfrm>
            <a:off x="6705600" y="3124200"/>
            <a:ext cx="1981200" cy="144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61031182"/>
              </p:ext>
            </p:extLst>
          </p:nvPr>
        </p:nvGraphicFramePr>
        <p:xfrm>
          <a:off x="-690562" y="1282701"/>
          <a:ext cx="7834313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 descr="OCWP rain gage.jpg"/>
          <p:cNvPicPr>
            <a:picLocks noChangeAspect="1"/>
          </p:cNvPicPr>
          <p:nvPr/>
        </p:nvPicPr>
        <p:blipFill>
          <a:blip r:embed="rId10" cstate="screen"/>
          <a:srcRect t="7143"/>
          <a:stretch>
            <a:fillRect/>
          </a:stretch>
        </p:blipFill>
        <p:spPr>
          <a:xfrm>
            <a:off x="6705600" y="4800600"/>
            <a:ext cx="1981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5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Addressing Drought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95400"/>
            <a:ext cx="7010400" cy="47705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 Comprehensive Water Plan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For 2060</a:t>
            </a:r>
          </a:p>
          <a:p>
            <a:pPr>
              <a:spcBef>
                <a:spcPts val="600"/>
              </a:spcBef>
              <a:spcAft>
                <a:spcPts val="36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Loans/Grants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Oklahoma Drought Tool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US" sz="4000" dirty="0" smtClean="0">
                <a:solidFill>
                  <a:srgbClr val="B9AD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Loss Audits</a:t>
            </a:r>
            <a:endParaRPr lang="en-US" dirty="0" smtClean="0">
              <a:solidFill>
                <a:srgbClr val="B9AD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1380" name="Picture 4" descr="Drought T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114800"/>
            <a:ext cx="188595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3" descr="OCWPlogo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1143000"/>
            <a:ext cx="1676400" cy="85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print"/>
          <a:srcRect t="-55" b="-55"/>
          <a:stretch>
            <a:fillRect/>
          </a:stretch>
        </p:blipFill>
        <p:spPr bwMode="auto">
          <a:xfrm>
            <a:off x="4648200" y="5591175"/>
            <a:ext cx="1681163" cy="96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www.owrb.ok.gov/graphics/2060droughtgran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429000"/>
            <a:ext cx="2057400" cy="637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Water for 20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905000"/>
            <a:ext cx="1066800" cy="13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Statewide Water Demands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205287" cy="313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01" y="2438400"/>
            <a:ext cx="4265586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772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0188"/>
            <a:ext cx="8610600" cy="664797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OCWP Priority Recommendations</a:t>
            </a:r>
            <a:endParaRPr lang="en-US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381000" y="10668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3472</TotalTime>
  <Words>1125</Words>
  <Application>Microsoft Macintosh PowerPoint</Application>
  <PresentationFormat>On-screen Show (4:3)</PresentationFormat>
  <Paragraphs>173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Cambria</vt:lpstr>
      <vt:lpstr>Impact</vt:lpstr>
      <vt:lpstr>Times New Roman</vt:lpstr>
      <vt:lpstr>Tw Cen MT</vt:lpstr>
      <vt:lpstr>Tw Cen MT Condensed Extra Bold</vt:lpstr>
      <vt:lpstr>Office Theme</vt:lpstr>
      <vt:lpstr>Oklahoma’s Tools for Managing Drought </vt:lpstr>
      <vt:lpstr>Oklahoma Precipitation History</vt:lpstr>
      <vt:lpstr>2015 Extremes – Drought to Flood</vt:lpstr>
      <vt:lpstr>PowerPoint Presentation</vt:lpstr>
      <vt:lpstr>Oklahoma Drought Monitor</vt:lpstr>
      <vt:lpstr>Water Supply Reliability</vt:lpstr>
      <vt:lpstr>Addressing Drought</vt:lpstr>
      <vt:lpstr>Statewide Water Demands</vt:lpstr>
      <vt:lpstr>OCWP Priority Recommendations</vt:lpstr>
      <vt:lpstr>2012 Update of the OCWP Infrastructure Financing</vt:lpstr>
      <vt:lpstr>Water Infrastructure Credit Enhancement Reserve Fund (WICERF)</vt:lpstr>
      <vt:lpstr>OCWP Summary</vt:lpstr>
      <vt:lpstr>Addressing Drought</vt:lpstr>
      <vt:lpstr>Water for 2060 Initiative</vt:lpstr>
      <vt:lpstr>Water for 2060 Initiative</vt:lpstr>
      <vt:lpstr>Addressing Drought</vt:lpstr>
      <vt:lpstr>Financing for the Future</vt:lpstr>
      <vt:lpstr>Altus Municipal Authority </vt:lpstr>
      <vt:lpstr>South Delaware Co. RWA </vt:lpstr>
      <vt:lpstr>Automatic Meter Reader (AMR) Projects </vt:lpstr>
      <vt:lpstr>Waurika Lake MCD</vt:lpstr>
      <vt:lpstr>Addressing Drought</vt:lpstr>
      <vt:lpstr>PowerPoint Presentation</vt:lpstr>
      <vt:lpstr>PowerPoint Presentation</vt:lpstr>
      <vt:lpstr>Addressing Drought</vt:lpstr>
      <vt:lpstr>Water Loss Audits</vt:lpstr>
      <vt:lpstr>Water Loss Audits</vt:lpstr>
      <vt:lpstr> Hydro-LOGICAL Cycle</vt:lpstr>
      <vt:lpstr>Lori Johnson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255568</dc:creator>
  <cp:lastModifiedBy>Brian Carlstrom</cp:lastModifiedBy>
  <cp:revision>237</cp:revision>
  <dcterms:created xsi:type="dcterms:W3CDTF">2015-06-01T15:32:17Z</dcterms:created>
  <dcterms:modified xsi:type="dcterms:W3CDTF">2017-11-08T20:31:28Z</dcterms:modified>
</cp:coreProperties>
</file>