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57" r:id="rId4"/>
    <p:sldId id="277" r:id="rId5"/>
    <p:sldId id="276" r:id="rId6"/>
    <p:sldId id="281" r:id="rId7"/>
    <p:sldId id="282" r:id="rId8"/>
    <p:sldId id="262" r:id="rId9"/>
    <p:sldId id="265" r:id="rId10"/>
    <p:sldId id="263" r:id="rId11"/>
    <p:sldId id="264" r:id="rId12"/>
    <p:sldId id="268" r:id="rId13"/>
    <p:sldId id="269" r:id="rId14"/>
    <p:sldId id="270" r:id="rId15"/>
    <p:sldId id="283" r:id="rId16"/>
    <p:sldId id="287" r:id="rId17"/>
    <p:sldId id="288" r:id="rId18"/>
    <p:sldId id="285" r:id="rId19"/>
    <p:sldId id="286" r:id="rId20"/>
    <p:sldId id="289" r:id="rId21"/>
    <p:sldId id="271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F649-CDE9-4D67-948B-59F0567FD49F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32EA2-F3CA-4D3E-BC68-D202215C3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8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600" b="1">
                <a:solidFill>
                  <a:srgbClr val="1328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685800"/>
            <a:ext cx="1771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logo-comm_color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525963"/>
            <a:ext cx="18049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5105400"/>
            <a:ext cx="85344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9325"/>
            <a:ext cx="9144000" cy="1597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5259020"/>
            <a:ext cx="2000250" cy="1597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9894"/>
            <a:ext cx="2844800" cy="1596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48" y="5259665"/>
            <a:ext cx="2352052" cy="1596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260546"/>
            <a:ext cx="1272114" cy="15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213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0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0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30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7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0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2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40" y="1143000"/>
            <a:ext cx="9141359" cy="550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127504" y="984503"/>
            <a:ext cx="4963668" cy="35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0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0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36826"/>
            <a:ext cx="8728364" cy="188926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0"/>
                  <a:lumOff val="100000"/>
                </a:schemeClr>
              </a:gs>
              <a:gs pos="68000">
                <a:srgbClr val="5E9AC2">
                  <a:alpha val="9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7" y="6200721"/>
            <a:ext cx="1348706" cy="5965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415844"/>
            <a:ext cx="85344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328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3288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3288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3288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6536829"/>
            <a:ext cx="8727986" cy="1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599222" y="6200724"/>
            <a:ext cx="1348701" cy="5965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0" y="1415846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380" y="0"/>
                </a:moveTo>
                <a:lnTo>
                  <a:pt x="8534400" y="0"/>
                </a:lnTo>
              </a:path>
            </a:pathLst>
          </a:custGeom>
          <a:ln w="19050">
            <a:solidFill>
              <a:srgbClr val="A5CE3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8787" y="619379"/>
            <a:ext cx="5186425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30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860595"/>
            <a:ext cx="7767319" cy="396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30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2239" y="6542799"/>
            <a:ext cx="2311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593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Drinking Water State Revolving Fund and Performance Based Infrastructure</a:t>
            </a:r>
            <a:br>
              <a:rPr lang="en-US" dirty="0" smtClean="0"/>
            </a:br>
            <a:r>
              <a:rPr lang="en-US" dirty="0" smtClean="0"/>
              <a:t>Janet Cherry, PE</a:t>
            </a:r>
            <a:br>
              <a:rPr lang="en-US" dirty="0" smtClean="0"/>
            </a:br>
            <a:r>
              <a:rPr lang="en-US" dirty="0" smtClean="0"/>
              <a:t>Office of Drinking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3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</a:t>
            </a:r>
            <a:r>
              <a:rPr lang="en-US" dirty="0"/>
              <a:t>Plant (</a:t>
            </a:r>
            <a:r>
              <a:rPr lang="en-US" dirty="0" err="1"/>
              <a:t>contin</a:t>
            </a:r>
            <a:r>
              <a:rPr lang="en-US" dirty="0"/>
              <a:t>.)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3508653"/>
          </a:xfrm>
        </p:spPr>
        <p:txBody>
          <a:bodyPr/>
          <a:lstStyle/>
          <a:p>
            <a:r>
              <a:rPr lang="en-US" sz="3200" dirty="0" smtClean="0"/>
              <a:t>Benefits realized by Tacoma: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Able to receive contractor input on construction and sequence plant layout revisions that saved money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City realized cost savings if project finished for less than maximum project cost.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Fewer claims and change orders than past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4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</a:t>
            </a:r>
            <a:r>
              <a:rPr lang="en-US" dirty="0"/>
              <a:t>Plant (</a:t>
            </a:r>
            <a:r>
              <a:rPr lang="en-US" dirty="0" err="1"/>
              <a:t>contin</a:t>
            </a:r>
            <a:r>
              <a:rPr lang="en-US" dirty="0"/>
              <a:t>.)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3276600" cy="4368800"/>
          </a:xfrm>
        </p:spPr>
      </p:pic>
    </p:spTree>
    <p:extLst>
      <p:ext uri="{BB962C8B-B14F-4D97-AF65-F5344CB8AC3E}">
        <p14:creationId xmlns:p14="http://schemas.microsoft.com/office/powerpoint/2010/main" val="68693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969770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</a:t>
            </a:r>
            <a:r>
              <a:rPr lang="en-US" dirty="0"/>
              <a:t>Plant (</a:t>
            </a:r>
            <a:r>
              <a:rPr lang="en-US" dirty="0" err="1"/>
              <a:t>contin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578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969770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</a:t>
            </a:r>
            <a:r>
              <a:rPr lang="en-US" dirty="0"/>
              <a:t>Plant (</a:t>
            </a:r>
            <a:r>
              <a:rPr lang="en-US" dirty="0" err="1"/>
              <a:t>contin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Walla Walla UV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41549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Funded with two $12 million DWSRF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Project started as 24 MGD slow sand filter plant, but is now a 24 MGD UV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Contractor selected early in project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3076"/>
                </a:solidFill>
                <a:latin typeface="Calibri"/>
                <a:cs typeface="Calibri"/>
              </a:rPr>
              <a:t>Assisted with developing accurate cost estimate of slow sand filter plant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3076"/>
                </a:solidFill>
                <a:latin typeface="Calibri"/>
                <a:cs typeface="Calibri"/>
              </a:rPr>
              <a:t>Resulted in City abandoning slow sand filter plant design and commenced with UV design</a:t>
            </a:r>
          </a:p>
          <a:p>
            <a:pPr lvl="1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Walla Walla UV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45858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 benefits of GCCM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3076"/>
                </a:solidFill>
                <a:latin typeface="Calibri"/>
                <a:cs typeface="Calibri"/>
              </a:rPr>
              <a:t>Less change orders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3076"/>
                </a:solidFill>
                <a:latin typeface="Calibri"/>
                <a:cs typeface="Calibri"/>
              </a:rPr>
              <a:t>Able to identify and minimize risks of working within footprint of existing infrastructure that is 90 years old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3076"/>
                </a:solidFill>
                <a:latin typeface="Calibri"/>
                <a:cs typeface="Calibri"/>
              </a:rPr>
              <a:t>Better specifications and to ensure qualified contractors bid on project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3076"/>
                </a:solidFill>
                <a:latin typeface="Calibri"/>
                <a:cs typeface="Calibri"/>
              </a:rPr>
              <a:t>Able to maintain existing plant operations with minimal interruptions</a:t>
            </a:r>
          </a:p>
          <a:p>
            <a:pPr lvl="1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5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Walla Walla UV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707886"/>
          </a:xfrm>
        </p:spPr>
        <p:txBody>
          <a:bodyPr/>
          <a:lstStyle/>
          <a:p>
            <a:pPr lvl="1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281738" cy="49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1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Example of Design/Build/Operate: </a:t>
            </a:r>
            <a:br>
              <a:rPr lang="en-US" dirty="0" smtClean="0"/>
            </a:br>
            <a:r>
              <a:rPr lang="en-US" dirty="0" smtClean="0"/>
              <a:t>Seattle Water Treatment Plants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Constructed using design/build/operate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City did not have operational staff and contractor very invested in outcome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ess risk to the 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Treatment plants are around 20 years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Recent issues with decision making and assignment of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984885"/>
          </a:xfrm>
        </p:spPr>
        <p:txBody>
          <a:bodyPr/>
          <a:lstStyle/>
          <a:p>
            <a:pPr algn="ctr"/>
            <a:r>
              <a:rPr lang="en-US" dirty="0"/>
              <a:t>DWSRF Construction Loans and PBI: </a:t>
            </a:r>
            <a:br>
              <a:rPr lang="en-US" dirty="0"/>
            </a:br>
            <a:r>
              <a:rPr lang="en-US" dirty="0" smtClean="0"/>
              <a:t>Bundling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49859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Bundling projects will allow combining multiple similar projects to be bid together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3076"/>
                </a:solidFill>
                <a:latin typeface="Calibri"/>
                <a:cs typeface="Calibri"/>
              </a:rPr>
              <a:t>Example:  Water main </a:t>
            </a:r>
            <a:r>
              <a:rPr lang="en-US" sz="2400" dirty="0" smtClean="0">
                <a:solidFill>
                  <a:srgbClr val="233076"/>
                </a:solidFill>
                <a:latin typeface="Calibri"/>
                <a:cs typeface="Calibri"/>
              </a:rPr>
              <a:t>or </a:t>
            </a:r>
            <a:r>
              <a:rPr lang="en-US" sz="2400" dirty="0">
                <a:solidFill>
                  <a:srgbClr val="233076"/>
                </a:solidFill>
                <a:latin typeface="Calibri"/>
                <a:cs typeface="Calibri"/>
              </a:rPr>
              <a:t>lead service line </a:t>
            </a:r>
            <a:r>
              <a:rPr lang="en-US" sz="2400" dirty="0" smtClean="0">
                <a:solidFill>
                  <a:srgbClr val="233076"/>
                </a:solidFill>
                <a:latin typeface="Calibri"/>
                <a:cs typeface="Calibri"/>
              </a:rPr>
              <a:t>replacement </a:t>
            </a:r>
            <a:endParaRPr lang="en-US" sz="2400" dirty="0">
              <a:solidFill>
                <a:srgbClr val="233076"/>
              </a:solidFill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Will most likely result in lower bid and cost savings to loan recipients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Each loan recipient would receive individual DWSRF loan contracts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3076"/>
                </a:solidFill>
                <a:latin typeface="Calibri"/>
                <a:cs typeface="Calibri"/>
              </a:rPr>
              <a:t>Would need to coordinate design and bidding of </a:t>
            </a:r>
            <a:r>
              <a:rPr lang="en-US" sz="2400" dirty="0" smtClean="0">
                <a:solidFill>
                  <a:srgbClr val="233076"/>
                </a:solidFill>
                <a:latin typeface="Calibri"/>
                <a:cs typeface="Calibri"/>
              </a:rPr>
              <a:t>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still under development for DWSRF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3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DWSRF Construction Loans and PBI: </a:t>
            </a:r>
            <a:br>
              <a:rPr lang="en-US" dirty="0" smtClean="0"/>
            </a:br>
            <a:r>
              <a:rPr lang="en-US" dirty="0" smtClean="0"/>
              <a:t>Partnering with Multiple Funders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City of Lynden 8.0 MGD WTP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DWSRF:  $18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Whatcom County ED Grant: $2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Whatcom County ED Loan:  $4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PWTF:  $12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1404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0213" y="665416"/>
            <a:ext cx="55435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3200" b="1" spc="-5" dirty="0" smtClean="0">
                <a:solidFill>
                  <a:srgbClr val="233076"/>
                </a:solidFill>
                <a:cs typeface="Calibri"/>
              </a:rPr>
              <a:t>Office of Drinking Water </a:t>
            </a:r>
            <a:r>
              <a:rPr sz="3200" b="1" dirty="0" smtClean="0">
                <a:solidFill>
                  <a:srgbClr val="233076"/>
                </a:solidFill>
                <a:cs typeface="Calibri"/>
              </a:rPr>
              <a:t>Mission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291" y="2148713"/>
            <a:ext cx="3537585" cy="2653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25000"/>
              </a:lnSpc>
            </a:pPr>
            <a:r>
              <a:rPr lang="en-US" sz="2800" spc="-140" dirty="0">
                <a:solidFill>
                  <a:srgbClr val="233076"/>
                </a:solidFill>
                <a:cs typeface="Calibri"/>
              </a:rPr>
              <a:t>We work with others to protect the health of the people of Washington State by ensuring safe and reliable drinking water.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0268" y="1981200"/>
            <a:ext cx="3088068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>
                <a:solidFill>
                  <a:prstClr val="white"/>
                </a:solidFill>
              </a:rPr>
              <a:pPr marL="25400"/>
              <a:t>2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DWSRF Construction Loans and PBI: </a:t>
            </a:r>
            <a:br>
              <a:rPr lang="en-US" dirty="0" smtClean="0"/>
            </a:br>
            <a:r>
              <a:rPr lang="en-US" dirty="0" smtClean="0"/>
              <a:t>Partnering with Private Investors?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4739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Grand Mound water system expanding to serve growth (hotel and other businesses)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a new storage tank to provide fire flows and system redundancy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$1.5 million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DWSRF cannot be used for growth or fire flows, but can pay for the portion of the tank needed for system redundancy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to develop business model for private investors to contribute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6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5400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0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3016210"/>
          </a:xfrm>
        </p:spPr>
        <p:txBody>
          <a:bodyPr/>
          <a:lstStyle/>
          <a:p>
            <a:r>
              <a:rPr lang="en-US" altLang="en-US" dirty="0"/>
              <a:t>Contact </a:t>
            </a:r>
            <a:r>
              <a:rPr lang="en-US" altLang="en-US" dirty="0" smtClean="0"/>
              <a:t>Information</a:t>
            </a:r>
          </a:p>
          <a:p>
            <a:endParaRPr lang="en-US" altLang="en-US" dirty="0"/>
          </a:p>
          <a:p>
            <a:r>
              <a:rPr lang="en-US" altLang="en-US" dirty="0" smtClean="0"/>
              <a:t>Janet Cherry</a:t>
            </a:r>
          </a:p>
          <a:p>
            <a:r>
              <a:rPr lang="en-US" altLang="en-US" dirty="0" smtClean="0"/>
              <a:t>Drinking Water State Revolving Fund</a:t>
            </a:r>
          </a:p>
          <a:p>
            <a:r>
              <a:rPr lang="en-US" altLang="en-US" dirty="0" smtClean="0"/>
              <a:t>Office of Drinking Water</a:t>
            </a:r>
          </a:p>
          <a:p>
            <a:r>
              <a:rPr lang="en-US" altLang="en-US" dirty="0" smtClean="0"/>
              <a:t>360-236-3153</a:t>
            </a:r>
          </a:p>
          <a:p>
            <a:r>
              <a:rPr lang="en-US" altLang="en-US" dirty="0" smtClean="0"/>
              <a:t>Janet.cherry@doh.wa.gov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59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787" y="619379"/>
            <a:ext cx="5186425" cy="492443"/>
          </a:xfrm>
        </p:spPr>
        <p:txBody>
          <a:bodyPr/>
          <a:lstStyle/>
          <a:p>
            <a:r>
              <a:rPr lang="en-US" altLang="en-US" dirty="0" smtClean="0"/>
              <a:t>DWSRF Construction </a:t>
            </a:r>
            <a:r>
              <a:rPr lang="en-US" altLang="en-US" dirty="0"/>
              <a:t>Loans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Washington receives 2.23 percent of national funding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SFY 2016:  Funded $54 million in construction projects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SFY 2017:  Received applications for $58 million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3076"/>
                </a:solidFill>
                <a:latin typeface="Calibri"/>
                <a:cs typeface="Calibri"/>
              </a:rPr>
              <a:t>Will </a:t>
            </a:r>
            <a:r>
              <a:rPr lang="en-US" sz="3000" dirty="0">
                <a:solidFill>
                  <a:srgbClr val="233076"/>
                </a:solidFill>
                <a:latin typeface="Calibri"/>
                <a:cs typeface="Calibri"/>
              </a:rPr>
              <a:t>fund $35 million in </a:t>
            </a:r>
            <a:r>
              <a:rPr lang="en-US" sz="3000" dirty="0" smtClean="0">
                <a:solidFill>
                  <a:srgbClr val="233076"/>
                </a:solidFill>
                <a:latin typeface="Calibri"/>
                <a:cs typeface="Calibri"/>
              </a:rPr>
              <a:t>contracts</a:t>
            </a:r>
            <a:endParaRPr lang="en-US" sz="3000" dirty="0">
              <a:solidFill>
                <a:srgbClr val="23307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787" y="619379"/>
            <a:ext cx="5186425" cy="492443"/>
          </a:xfrm>
        </p:spPr>
        <p:txBody>
          <a:bodyPr/>
          <a:lstStyle/>
          <a:p>
            <a:r>
              <a:rPr lang="en-US" altLang="en-US" dirty="0" smtClean="0"/>
              <a:t>DWSRF Construction </a:t>
            </a:r>
            <a:r>
              <a:rPr lang="en-US" altLang="en-US" dirty="0"/>
              <a:t>Loans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767319" cy="396938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/>
              <a:t>Eligible projects: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Times New Roman" pitchFamily="18" charset="0"/>
              </a:rPr>
              <a:t>A</a:t>
            </a:r>
            <a:r>
              <a:rPr lang="en-US" altLang="en-US" sz="3200" dirty="0" smtClean="0">
                <a:cs typeface="Times New Roman" pitchFamily="18" charset="0"/>
              </a:rPr>
              <a:t>ddress a public </a:t>
            </a:r>
            <a:r>
              <a:rPr lang="en-US" altLang="en-US" sz="3200" dirty="0">
                <a:cs typeface="Times New Roman" pitchFamily="18" charset="0"/>
              </a:rPr>
              <a:t>health </a:t>
            </a:r>
            <a:r>
              <a:rPr lang="en-US" altLang="en-US" sz="3200" dirty="0" smtClean="0">
                <a:cs typeface="Times New Roman" pitchFamily="18" charset="0"/>
              </a:rPr>
              <a:t>risk.</a:t>
            </a:r>
            <a:endParaRPr lang="en-US" altLang="en-US" sz="3200" dirty="0">
              <a:cs typeface="Times New Roman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cs typeface="Times New Roman" pitchFamily="18" charset="0"/>
              </a:rPr>
              <a:t>Upgrade deteriorated facilities.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Times New Roman" pitchFamily="18" charset="0"/>
              </a:rPr>
              <a:t>Can reimburse for eligible preconstruction </a:t>
            </a:r>
            <a:r>
              <a:rPr lang="en-US" altLang="en-US" sz="3200" dirty="0" smtClean="0">
                <a:cs typeface="Times New Roman" pitchFamily="18" charset="0"/>
              </a:rPr>
              <a:t>activities </a:t>
            </a:r>
            <a:r>
              <a:rPr lang="en-US" altLang="en-US" sz="3200" dirty="0">
                <a:cs typeface="Times New Roman" pitchFamily="18" charset="0"/>
              </a:rPr>
              <a:t>(design, cultural report, permits</a:t>
            </a:r>
            <a:r>
              <a:rPr lang="en-US" altLang="en-US" sz="3200" dirty="0" smtClean="0">
                <a:cs typeface="Times New Roman" pitchFamily="18" charset="0"/>
              </a:rPr>
              <a:t>).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6425" cy="984885"/>
          </a:xfrm>
        </p:spPr>
        <p:txBody>
          <a:bodyPr/>
          <a:lstStyle/>
          <a:p>
            <a:pPr algn="ctr"/>
            <a:r>
              <a:rPr lang="en-US" dirty="0" smtClean="0"/>
              <a:t>DWSRF Construction Loans and PBI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67319" cy="437042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How can Performance Based Infrastructure (PBI) be used with a DWSRF loan?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3076"/>
                </a:solidFill>
                <a:latin typeface="Calibri"/>
                <a:cs typeface="Calibri"/>
              </a:rPr>
              <a:t>Alternative procurement process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3076"/>
                </a:solidFill>
                <a:latin typeface="Calibri"/>
                <a:cs typeface="Calibri"/>
              </a:rPr>
              <a:t>Partnering </a:t>
            </a:r>
            <a:r>
              <a:rPr lang="en-US" sz="3200" dirty="0">
                <a:solidFill>
                  <a:srgbClr val="233076"/>
                </a:solidFill>
                <a:latin typeface="Calibri"/>
                <a:cs typeface="Calibri"/>
              </a:rPr>
              <a:t>with private funders</a:t>
            </a:r>
          </a:p>
          <a:p>
            <a:pPr marL="0" indent="0" algn="ctr">
              <a:buNone/>
            </a:pPr>
            <a:r>
              <a:rPr lang="en-US" sz="3200" dirty="0"/>
              <a:t>		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6425" cy="984885"/>
          </a:xfrm>
        </p:spPr>
        <p:txBody>
          <a:bodyPr/>
          <a:lstStyle/>
          <a:p>
            <a:pPr algn="ctr"/>
            <a:r>
              <a:rPr lang="en-US" dirty="0" smtClean="0"/>
              <a:t>DWSRF Construction Loans and PBI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67319" cy="581697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233076"/>
                </a:solidFill>
                <a:latin typeface="Calibri"/>
                <a:cs typeface="Calibri"/>
              </a:rPr>
              <a:t>Alternative </a:t>
            </a:r>
            <a:r>
              <a:rPr lang="en-US" sz="4200" dirty="0">
                <a:solidFill>
                  <a:srgbClr val="233076"/>
                </a:solidFill>
                <a:latin typeface="Calibri"/>
                <a:cs typeface="Calibri"/>
              </a:rPr>
              <a:t>procurement process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3076"/>
                </a:solidFill>
                <a:latin typeface="Calibri"/>
                <a:cs typeface="Calibri"/>
              </a:rPr>
              <a:t>General Contractor/Construction Manager (GCCM)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3076"/>
                </a:solidFill>
                <a:latin typeface="Calibri"/>
                <a:cs typeface="Calibri"/>
              </a:rPr>
              <a:t>Design-Build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3076"/>
                </a:solidFill>
                <a:latin typeface="Calibri"/>
                <a:cs typeface="Calibri"/>
              </a:rPr>
              <a:t>Design-Build-Operate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3076"/>
                </a:solidFill>
                <a:latin typeface="Calibri"/>
                <a:cs typeface="Calibri"/>
              </a:rPr>
              <a:t>Bundling </a:t>
            </a:r>
          </a:p>
          <a:p>
            <a:pPr marL="0" indent="0" algn="ctr">
              <a:buNone/>
            </a:pPr>
            <a:r>
              <a:rPr lang="en-US" sz="3200" dirty="0"/>
              <a:t>		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Plant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Recently constructed Tacoma Green River Water Treatment Plant 150 MGD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Serves Tacoma and surrounding area--about 500,000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Constructed using General Contractor/Construction Manager (GCCM) contracting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Had to obtain Capital Projects Advisory Review Board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477328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Plant (</a:t>
            </a:r>
            <a:r>
              <a:rPr lang="en-US" dirty="0" err="1" smtClean="0"/>
              <a:t>contin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Total project </a:t>
            </a:r>
            <a:r>
              <a:rPr lang="en-US" dirty="0"/>
              <a:t>c</a:t>
            </a:r>
            <a:r>
              <a:rPr lang="en-US" dirty="0" smtClean="0"/>
              <a:t>ost:  $200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DWSRF:  $45 million (multiple loans)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Bonds:  $79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Partner Utilities:  $66 million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Public Works Trust Fund:  $10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2809875" cy="206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98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969770"/>
          </a:xfrm>
        </p:spPr>
        <p:txBody>
          <a:bodyPr/>
          <a:lstStyle/>
          <a:p>
            <a:pPr algn="ctr"/>
            <a:r>
              <a:rPr lang="en-US" dirty="0" smtClean="0"/>
              <a:t>GCCM: </a:t>
            </a:r>
            <a:br>
              <a:rPr lang="en-US" dirty="0" smtClean="0"/>
            </a:br>
            <a:r>
              <a:rPr lang="en-US" dirty="0" smtClean="0"/>
              <a:t>Tacoma Green River Filtration </a:t>
            </a:r>
            <a:r>
              <a:rPr lang="en-US" dirty="0"/>
              <a:t>Plant (</a:t>
            </a:r>
            <a:r>
              <a:rPr lang="en-US" dirty="0" err="1"/>
              <a:t>contin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860595"/>
            <a:ext cx="7767319" cy="4370427"/>
          </a:xfrm>
        </p:spPr>
        <p:txBody>
          <a:bodyPr/>
          <a:lstStyle/>
          <a:p>
            <a:r>
              <a:rPr lang="en-US" sz="3200" dirty="0" smtClean="0"/>
              <a:t>Benefits of using GCCM: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select most qualified contractor, don’t need to select lowest bidder.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Tacoma has qualified staff to operate plant and wanted to maintain ownership and operation.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Tacoma able to provide input throughout project, unlike in a design-build contract.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Able to receive contractor input on construction and sequence plant layout revisions that saved money.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5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herryP3SeattlePresentation [Read-Only]" id="{CF14C06D-2C89-4863-A143-51F274802811}" vid="{A47CB2FF-2231-435E-9D06-E742188E5C2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herryP3SeattlePresentation [Read-Only]" id="{CF14C06D-2C89-4863-A143-51F274802811}" vid="{90D14B0B-8C4D-4445-9F59-D1224C199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JCherryP3 CIFA Presentation</Template>
  <TotalTime>0</TotalTime>
  <Words>680</Words>
  <Application>Microsoft Macintosh PowerPoint</Application>
  <PresentationFormat>On-screen Show (4:3)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Times New Roman</vt:lpstr>
      <vt:lpstr>Arial</vt:lpstr>
      <vt:lpstr>Office Theme</vt:lpstr>
      <vt:lpstr>1_Office Theme</vt:lpstr>
      <vt:lpstr>Drinking Water State Revolving Fund and Performance Based Infrastructure Janet Cherry, PE Office of Drinking Water</vt:lpstr>
      <vt:lpstr>PowerPoint Presentation</vt:lpstr>
      <vt:lpstr>DWSRF Construction Loans </vt:lpstr>
      <vt:lpstr>DWSRF Construction Loans </vt:lpstr>
      <vt:lpstr>DWSRF Construction Loans and PBI</vt:lpstr>
      <vt:lpstr>DWSRF Construction Loans and PBI</vt:lpstr>
      <vt:lpstr>GCCM:  Tacoma Green River Filtration Plant </vt:lpstr>
      <vt:lpstr>GCCM:  Tacoma Green River Filtration Plant (contin.) </vt:lpstr>
      <vt:lpstr>GCCM:  Tacoma Green River Filtration Plant (contin.)  </vt:lpstr>
      <vt:lpstr>GCCM:  Tacoma Green River Filtration Plant (contin.) </vt:lpstr>
      <vt:lpstr>GCCM:  Tacoma Green River Filtration Plant (contin.) </vt:lpstr>
      <vt:lpstr>GCCM:  Tacoma Green River Filtration Plant (contin.)  </vt:lpstr>
      <vt:lpstr>GCCM:  Tacoma Green River Filtration Plant (contin.)  </vt:lpstr>
      <vt:lpstr>GCCM:  Walla Walla UV Project </vt:lpstr>
      <vt:lpstr>GCCM:  Walla Walla UV Project </vt:lpstr>
      <vt:lpstr>GCCM:  Walla Walla UV Project </vt:lpstr>
      <vt:lpstr>Example of Design/Build/Operate:  Seattle Water Treatment Plants </vt:lpstr>
      <vt:lpstr>DWSRF Construction Loans and PBI:  Bundling Projects</vt:lpstr>
      <vt:lpstr>DWSRF Construction Loans and PBI:  Partnering with Multiple Funders </vt:lpstr>
      <vt:lpstr>DWSRF Construction Loans and PBI:  Partnering with Private Investors?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Drinking Water State Revolving Fund and Performance Based Infrastructure Janet Cherry, PE Office of Drinking Water</dc:title>
  <dc:creator>Brian Carlstrom</dc:creator>
  <cp:lastModifiedBy>Brian Carlstrom</cp:lastModifiedBy>
  <cp:revision>1</cp:revision>
  <dcterms:created xsi:type="dcterms:W3CDTF">2016-10-31T18:45:42Z</dcterms:created>
  <dcterms:modified xsi:type="dcterms:W3CDTF">2016-10-31T18:45:57Z</dcterms:modified>
</cp:coreProperties>
</file>