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2" r:id="rId3"/>
    <p:sldId id="258" r:id="rId4"/>
    <p:sldId id="263" r:id="rId5"/>
    <p:sldId id="271" r:id="rId6"/>
    <p:sldId id="273" r:id="rId7"/>
    <p:sldId id="272" r:id="rId8"/>
    <p:sldId id="278" r:id="rId9"/>
    <p:sldId id="274" r:id="rId10"/>
    <p:sldId id="264" r:id="rId11"/>
    <p:sldId id="275" r:id="rId12"/>
    <p:sldId id="276" r:id="rId13"/>
    <p:sldId id="277" r:id="rId14"/>
    <p:sldId id="279" r:id="rId15"/>
    <p:sldId id="281" r:id="rId16"/>
    <p:sldId id="280"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B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518" autoAdjust="0"/>
  </p:normalViewPr>
  <p:slideViewPr>
    <p:cSldViewPr snapToGrid="0">
      <p:cViewPr varScale="1">
        <p:scale>
          <a:sx n="67" d="100"/>
          <a:sy n="67" d="100"/>
        </p:scale>
        <p:origin x="189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8"/>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anks_T\AppData\Local\Microsoft\Windows\INetCache\Content.Outlook\5J49WP27\State%20date%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32753091630639E-2"/>
          <c:y val="3.1761090844719335E-2"/>
          <c:w val="0.88904260119056278"/>
          <c:h val="0.75197838667056072"/>
        </c:manualLayout>
      </c:layout>
      <c:areaChart>
        <c:grouping val="stacked"/>
        <c:varyColors val="0"/>
        <c:ser>
          <c:idx val="1"/>
          <c:order val="0"/>
          <c:tx>
            <c:strRef>
              <c:f>Sheet1!$B$1</c:f>
              <c:strCache>
                <c:ptCount val="1"/>
                <c:pt idx="0">
                  <c:v>Net Federal Capitalization Grant</c:v>
                </c:pt>
              </c:strCache>
            </c:strRef>
          </c:tx>
          <c:spPr>
            <a:solidFill>
              <a:schemeClr val="accent1"/>
            </a:solidFill>
            <a:ln w="25400">
              <a:noFill/>
            </a:ln>
            <a:effectLst/>
          </c:spPr>
          <c:cat>
            <c:numRef>
              <c:f>Sheet1!$A$2:$A$21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Sheet1!$B$2:$B$21</c:f>
              <c:numCache>
                <c:formatCode>#,##0</c:formatCode>
                <c:ptCount val="20"/>
                <c:pt idx="0">
                  <c:v>21037500</c:v>
                </c:pt>
                <c:pt idx="1">
                  <c:v>45453672</c:v>
                </c:pt>
                <c:pt idx="2">
                  <c:v>45208602</c:v>
                </c:pt>
                <c:pt idx="3">
                  <c:v>43491159</c:v>
                </c:pt>
                <c:pt idx="4">
                  <c:v>43104632</c:v>
                </c:pt>
                <c:pt idx="5">
                  <c:v>43200622</c:v>
                </c:pt>
                <c:pt idx="6">
                  <c:v>42919779</c:v>
                </c:pt>
                <c:pt idx="7">
                  <c:v>42945725</c:v>
                </c:pt>
                <c:pt idx="8">
                  <c:v>40105915</c:v>
                </c:pt>
                <c:pt idx="9">
                  <c:v>29559024</c:v>
                </c:pt>
                <c:pt idx="10">
                  <c:v>38984298</c:v>
                </c:pt>
                <c:pt idx="11">
                  <c:v>22969782</c:v>
                </c:pt>
                <c:pt idx="12">
                  <c:v>132286300</c:v>
                </c:pt>
                <c:pt idx="13">
                  <c:v>25950193</c:v>
                </c:pt>
                <c:pt idx="14">
                  <c:v>68776000</c:v>
                </c:pt>
                <c:pt idx="15">
                  <c:v>49845000</c:v>
                </c:pt>
                <c:pt idx="16">
                  <c:v>47707000</c:v>
                </c:pt>
                <c:pt idx="17">
                  <c:v>45066000</c:v>
                </c:pt>
                <c:pt idx="18">
                  <c:v>47862600</c:v>
                </c:pt>
                <c:pt idx="19">
                  <c:v>47085000</c:v>
                </c:pt>
              </c:numCache>
            </c:numRef>
          </c:val>
          <c:extLst>
            <c:ext xmlns:c16="http://schemas.microsoft.com/office/drawing/2014/chart" uri="{C3380CC4-5D6E-409C-BE32-E72D297353CC}">
              <c16:uniqueId val="{00000001-8389-4848-8675-EA8C061EAEBA}"/>
            </c:ext>
          </c:extLst>
        </c:ser>
        <c:ser>
          <c:idx val="2"/>
          <c:order val="1"/>
          <c:tx>
            <c:strRef>
              <c:f>Sheet1!$C$1</c:f>
              <c:strCache>
                <c:ptCount val="1"/>
                <c:pt idx="0">
                  <c:v>State Contributions</c:v>
                </c:pt>
              </c:strCache>
            </c:strRef>
          </c:tx>
          <c:spPr>
            <a:solidFill>
              <a:schemeClr val="accent2"/>
            </a:solidFill>
            <a:ln w="25400">
              <a:noFill/>
            </a:ln>
            <a:effectLst/>
          </c:spPr>
          <c:cat>
            <c:numRef>
              <c:f>Sheet1!$A$2:$A$21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Sheet1!$C$2:$C$21</c:f>
              <c:numCache>
                <c:formatCode>#,##0</c:formatCode>
                <c:ptCount val="20"/>
                <c:pt idx="0">
                  <c:v>5295564</c:v>
                </c:pt>
                <c:pt idx="1">
                  <c:v>9000000</c:v>
                </c:pt>
                <c:pt idx="2">
                  <c:v>7800000</c:v>
                </c:pt>
                <c:pt idx="3">
                  <c:v>9000000</c:v>
                </c:pt>
                <c:pt idx="4">
                  <c:v>9000000</c:v>
                </c:pt>
                <c:pt idx="5">
                  <c:v>7000000</c:v>
                </c:pt>
                <c:pt idx="6">
                  <c:v>8500000</c:v>
                </c:pt>
                <c:pt idx="7">
                  <c:v>8500000</c:v>
                </c:pt>
                <c:pt idx="8">
                  <c:v>8500000</c:v>
                </c:pt>
                <c:pt idx="9">
                  <c:v>10200000</c:v>
                </c:pt>
                <c:pt idx="10">
                  <c:v>6800000</c:v>
                </c:pt>
                <c:pt idx="11">
                  <c:v>1200000</c:v>
                </c:pt>
                <c:pt idx="12" formatCode="General">
                  <c:v>0</c:v>
                </c:pt>
                <c:pt idx="13">
                  <c:v>6559000</c:v>
                </c:pt>
                <c:pt idx="14">
                  <c:v>10516664</c:v>
                </c:pt>
                <c:pt idx="15">
                  <c:v>9874800</c:v>
                </c:pt>
                <c:pt idx="16">
                  <c:v>9541400</c:v>
                </c:pt>
                <c:pt idx="17">
                  <c:v>9013200</c:v>
                </c:pt>
                <c:pt idx="18">
                  <c:v>9572520</c:v>
                </c:pt>
                <c:pt idx="19">
                  <c:v>9417000</c:v>
                </c:pt>
              </c:numCache>
            </c:numRef>
          </c:val>
          <c:extLst>
            <c:ext xmlns:c16="http://schemas.microsoft.com/office/drawing/2014/chart" uri="{C3380CC4-5D6E-409C-BE32-E72D297353CC}">
              <c16:uniqueId val="{00000002-8389-4848-8675-EA8C061EAEBA}"/>
            </c:ext>
          </c:extLst>
        </c:ser>
        <c:ser>
          <c:idx val="3"/>
          <c:order val="2"/>
          <c:tx>
            <c:strRef>
              <c:f>Sheet1!$D$1</c:f>
              <c:strCache>
                <c:ptCount val="1"/>
                <c:pt idx="0">
                  <c:v>Net Leverage Bonds</c:v>
                </c:pt>
              </c:strCache>
            </c:strRef>
          </c:tx>
          <c:spPr>
            <a:solidFill>
              <a:schemeClr val="bg1">
                <a:lumMod val="65000"/>
              </a:schemeClr>
            </a:solidFill>
            <a:ln w="25400">
              <a:noFill/>
            </a:ln>
            <a:effectLst/>
          </c:spPr>
          <c:cat>
            <c:numRef>
              <c:f>Sheet1!$A$2:$A$21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Sheet1!$D$2:$D$21</c:f>
              <c:numCache>
                <c:formatCode>General</c:formatCode>
                <c:ptCount val="20"/>
                <c:pt idx="0">
                  <c:v>0</c:v>
                </c:pt>
                <c:pt idx="1">
                  <c:v>0</c:v>
                </c:pt>
                <c:pt idx="2">
                  <c:v>0</c:v>
                </c:pt>
                <c:pt idx="3">
                  <c:v>0</c:v>
                </c:pt>
                <c:pt idx="4">
                  <c:v>0</c:v>
                </c:pt>
                <c:pt idx="5" formatCode="#,##0">
                  <c:v>46009624</c:v>
                </c:pt>
                <c:pt idx="6" formatCode="#,##0">
                  <c:v>92032862</c:v>
                </c:pt>
                <c:pt idx="7">
                  <c:v>0</c:v>
                </c:pt>
                <c:pt idx="8">
                  <c:v>0</c:v>
                </c:pt>
                <c:pt idx="9">
                  <c:v>0</c:v>
                </c:pt>
                <c:pt idx="10">
                  <c:v>0</c:v>
                </c:pt>
                <c:pt idx="11">
                  <c:v>0</c:v>
                </c:pt>
                <c:pt idx="12" formatCode="#,##0">
                  <c:v>234914857</c:v>
                </c:pt>
                <c:pt idx="13">
                  <c:v>0</c:v>
                </c:pt>
                <c:pt idx="14" formatCode="#,##0">
                  <c:v>235692207</c:v>
                </c:pt>
                <c:pt idx="15">
                  <c:v>0</c:v>
                </c:pt>
                <c:pt idx="16">
                  <c:v>0</c:v>
                </c:pt>
                <c:pt idx="17">
                  <c:v>0</c:v>
                </c:pt>
                <c:pt idx="18">
                  <c:v>0</c:v>
                </c:pt>
                <c:pt idx="19">
                  <c:v>0</c:v>
                </c:pt>
              </c:numCache>
            </c:numRef>
          </c:val>
          <c:extLst>
            <c:ext xmlns:c16="http://schemas.microsoft.com/office/drawing/2014/chart" uri="{C3380CC4-5D6E-409C-BE32-E72D297353CC}">
              <c16:uniqueId val="{00000003-8389-4848-8675-EA8C061EAEBA}"/>
            </c:ext>
          </c:extLst>
        </c:ser>
        <c:ser>
          <c:idx val="4"/>
          <c:order val="3"/>
          <c:tx>
            <c:strRef>
              <c:f>Sheet1!$E$1</c:f>
              <c:strCache>
                <c:ptCount val="1"/>
                <c:pt idx="0">
                  <c:v>Net Interest Earnings</c:v>
                </c:pt>
              </c:strCache>
            </c:strRef>
          </c:tx>
          <c:spPr>
            <a:solidFill>
              <a:schemeClr val="accent6"/>
            </a:solidFill>
            <a:ln w="25400">
              <a:noFill/>
            </a:ln>
            <a:effectLst/>
          </c:spPr>
          <c:cat>
            <c:numRef>
              <c:f>Sheet1!$A$2:$A$21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Sheet1!$E$2:$E$21</c:f>
              <c:numCache>
                <c:formatCode>#,##0</c:formatCode>
                <c:ptCount val="20"/>
                <c:pt idx="0">
                  <c:v>2371061</c:v>
                </c:pt>
                <c:pt idx="1">
                  <c:v>4578148</c:v>
                </c:pt>
                <c:pt idx="2">
                  <c:v>5689785</c:v>
                </c:pt>
                <c:pt idx="3">
                  <c:v>5723320</c:v>
                </c:pt>
                <c:pt idx="4">
                  <c:v>9790985</c:v>
                </c:pt>
                <c:pt idx="5">
                  <c:v>9631504</c:v>
                </c:pt>
                <c:pt idx="6">
                  <c:v>10912884</c:v>
                </c:pt>
                <c:pt idx="7">
                  <c:v>8279492</c:v>
                </c:pt>
                <c:pt idx="8">
                  <c:v>9773805</c:v>
                </c:pt>
                <c:pt idx="9">
                  <c:v>11601611</c:v>
                </c:pt>
                <c:pt idx="10">
                  <c:v>15377511</c:v>
                </c:pt>
                <c:pt idx="11">
                  <c:v>11342542</c:v>
                </c:pt>
                <c:pt idx="12">
                  <c:v>5801860</c:v>
                </c:pt>
                <c:pt idx="13">
                  <c:v>6701080</c:v>
                </c:pt>
                <c:pt idx="14">
                  <c:v>8557369</c:v>
                </c:pt>
                <c:pt idx="15">
                  <c:v>9456954</c:v>
                </c:pt>
                <c:pt idx="16">
                  <c:v>6633444</c:v>
                </c:pt>
                <c:pt idx="17">
                  <c:v>3946777</c:v>
                </c:pt>
                <c:pt idx="18">
                  <c:v>6068857</c:v>
                </c:pt>
                <c:pt idx="19">
                  <c:v>6224847</c:v>
                </c:pt>
              </c:numCache>
            </c:numRef>
          </c:val>
          <c:extLst>
            <c:ext xmlns:c16="http://schemas.microsoft.com/office/drawing/2014/chart" uri="{C3380CC4-5D6E-409C-BE32-E72D297353CC}">
              <c16:uniqueId val="{00000004-8389-4848-8675-EA8C061EAEBA}"/>
            </c:ext>
          </c:extLst>
        </c:ser>
        <c:ser>
          <c:idx val="5"/>
          <c:order val="4"/>
          <c:tx>
            <c:strRef>
              <c:f>Sheet1!$F$1</c:f>
              <c:strCache>
                <c:ptCount val="1"/>
                <c:pt idx="0">
                  <c:v>Net Loan Repayments</c:v>
                </c:pt>
              </c:strCache>
            </c:strRef>
          </c:tx>
          <c:spPr>
            <a:solidFill>
              <a:schemeClr val="accent4"/>
            </a:solidFill>
            <a:ln w="25400">
              <a:noFill/>
            </a:ln>
            <a:effectLst/>
          </c:spPr>
          <c:cat>
            <c:numRef>
              <c:f>Sheet1!$A$2:$A$21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Sheet1!$F$2:$F$21</c:f>
              <c:numCache>
                <c:formatCode>#,##0</c:formatCode>
                <c:ptCount val="20"/>
                <c:pt idx="0">
                  <c:v>28883347</c:v>
                </c:pt>
                <c:pt idx="1">
                  <c:v>44213175</c:v>
                </c:pt>
                <c:pt idx="2">
                  <c:v>47863786</c:v>
                </c:pt>
                <c:pt idx="3">
                  <c:v>53408719</c:v>
                </c:pt>
                <c:pt idx="4">
                  <c:v>57402049</c:v>
                </c:pt>
                <c:pt idx="5">
                  <c:v>94914172</c:v>
                </c:pt>
                <c:pt idx="6">
                  <c:v>57229125</c:v>
                </c:pt>
                <c:pt idx="7">
                  <c:v>90365071</c:v>
                </c:pt>
                <c:pt idx="8">
                  <c:v>125231460</c:v>
                </c:pt>
                <c:pt idx="9">
                  <c:v>69078508</c:v>
                </c:pt>
                <c:pt idx="10">
                  <c:v>85319926</c:v>
                </c:pt>
                <c:pt idx="11">
                  <c:v>84946765</c:v>
                </c:pt>
                <c:pt idx="12">
                  <c:v>103828468</c:v>
                </c:pt>
                <c:pt idx="13">
                  <c:v>105424449</c:v>
                </c:pt>
                <c:pt idx="14">
                  <c:v>104644343</c:v>
                </c:pt>
                <c:pt idx="15">
                  <c:v>136822809</c:v>
                </c:pt>
                <c:pt idx="16">
                  <c:v>159023633</c:v>
                </c:pt>
                <c:pt idx="17">
                  <c:v>144797064</c:v>
                </c:pt>
                <c:pt idx="18">
                  <c:v>125067363</c:v>
                </c:pt>
                <c:pt idx="19">
                  <c:v>134314986</c:v>
                </c:pt>
              </c:numCache>
            </c:numRef>
          </c:val>
          <c:extLst>
            <c:ext xmlns:c16="http://schemas.microsoft.com/office/drawing/2014/chart" uri="{C3380CC4-5D6E-409C-BE32-E72D297353CC}">
              <c16:uniqueId val="{00000007-8389-4848-8675-EA8C061EAEBA}"/>
            </c:ext>
          </c:extLst>
        </c:ser>
        <c:dLbls>
          <c:showLegendKey val="0"/>
          <c:showVal val="0"/>
          <c:showCatName val="0"/>
          <c:showSerName val="0"/>
          <c:showPercent val="0"/>
          <c:showBubbleSize val="0"/>
        </c:dLbls>
        <c:axId val="477573280"/>
        <c:axId val="477572624"/>
      </c:areaChart>
      <c:dateAx>
        <c:axId val="477573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7572624"/>
        <c:crosses val="autoZero"/>
        <c:auto val="0"/>
        <c:lblOffset val="100"/>
        <c:baseTimeUnit val="days"/>
      </c:dateAx>
      <c:valAx>
        <c:axId val="477572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573280"/>
        <c:crossesAt val="1"/>
        <c:crossBetween val="between"/>
        <c:dispUnits>
          <c:builtInUnit val="millions"/>
          <c:dispUnitsLbl>
            <c:layout>
              <c:manualLayout>
                <c:xMode val="edge"/>
                <c:yMode val="edge"/>
                <c:x val="7.0008635704270792E-3"/>
                <c:y val="0.34124606705652116"/>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1832959285886"/>
          <c:y val="3.2212144947850102E-2"/>
          <c:w val="0.83029454651501899"/>
          <c:h val="0.7980999299171373"/>
        </c:manualLayout>
      </c:layout>
      <c:areaChart>
        <c:grouping val="standard"/>
        <c:varyColors val="0"/>
        <c:ser>
          <c:idx val="0"/>
          <c:order val="0"/>
          <c:tx>
            <c:strRef>
              <c:f>Sheet1!$B$1</c:f>
              <c:strCache>
                <c:ptCount val="1"/>
                <c:pt idx="0">
                  <c:v>Annual Assistance</c:v>
                </c:pt>
              </c:strCache>
            </c:strRef>
          </c:tx>
          <c:spPr>
            <a:solidFill>
              <a:schemeClr val="accent2"/>
            </a:solidFill>
            <a:ln>
              <a:noFill/>
            </a:ln>
            <a:effectLst/>
          </c:spPr>
          <c:cat>
            <c:numRef>
              <c:f>Sheet1!$A$2:$A$9</c:f>
              <c:numCache>
                <c:formatCode>General</c:formatCode>
                <c:ptCount val="8"/>
                <c:pt idx="0">
                  <c:v>2009</c:v>
                </c:pt>
                <c:pt idx="1">
                  <c:v>2010</c:v>
                </c:pt>
                <c:pt idx="2">
                  <c:v>2011</c:v>
                </c:pt>
                <c:pt idx="3">
                  <c:v>2012</c:v>
                </c:pt>
                <c:pt idx="4">
                  <c:v>2013</c:v>
                </c:pt>
                <c:pt idx="5" formatCode="0">
                  <c:v>2014</c:v>
                </c:pt>
                <c:pt idx="6" formatCode="0">
                  <c:v>2015</c:v>
                </c:pt>
                <c:pt idx="7" formatCode="0">
                  <c:v>2016</c:v>
                </c:pt>
              </c:numCache>
            </c:numRef>
          </c:cat>
          <c:val>
            <c:numRef>
              <c:f>Sheet1!$B$2:$B$9</c:f>
              <c:numCache>
                <c:formatCode>"$"#,##0</c:formatCode>
                <c:ptCount val="8"/>
                <c:pt idx="0">
                  <c:v>219887162.66999999</c:v>
                </c:pt>
                <c:pt idx="1">
                  <c:v>299388236.18000001</c:v>
                </c:pt>
                <c:pt idx="2">
                  <c:v>189163082</c:v>
                </c:pt>
                <c:pt idx="3">
                  <c:v>255732515</c:v>
                </c:pt>
                <c:pt idx="4">
                  <c:v>378281396</c:v>
                </c:pt>
                <c:pt idx="5">
                  <c:v>165364658</c:v>
                </c:pt>
                <c:pt idx="6">
                  <c:v>186787155</c:v>
                </c:pt>
                <c:pt idx="7">
                  <c:v>213121344</c:v>
                </c:pt>
              </c:numCache>
            </c:numRef>
          </c:val>
          <c:extLst>
            <c:ext xmlns:c16="http://schemas.microsoft.com/office/drawing/2014/chart" uri="{C3380CC4-5D6E-409C-BE32-E72D297353CC}">
              <c16:uniqueId val="{00000000-F052-446C-A3A1-54D367AC9641}"/>
            </c:ext>
          </c:extLst>
        </c:ser>
        <c:ser>
          <c:idx val="1"/>
          <c:order val="1"/>
          <c:tx>
            <c:strRef>
              <c:f>Sheet1!$C$1</c:f>
              <c:strCache>
                <c:ptCount val="1"/>
                <c:pt idx="0">
                  <c:v>Hardship Assistance</c:v>
                </c:pt>
              </c:strCache>
            </c:strRef>
          </c:tx>
          <c:spPr>
            <a:solidFill>
              <a:schemeClr val="accent1">
                <a:lumMod val="75000"/>
              </a:schemeClr>
            </a:solidFill>
            <a:ln>
              <a:noFill/>
            </a:ln>
            <a:effectLst/>
          </c:spPr>
          <c:cat>
            <c:numRef>
              <c:f>Sheet1!$A$2:$A$9</c:f>
              <c:numCache>
                <c:formatCode>General</c:formatCode>
                <c:ptCount val="8"/>
                <c:pt idx="0">
                  <c:v>2009</c:v>
                </c:pt>
                <c:pt idx="1">
                  <c:v>2010</c:v>
                </c:pt>
                <c:pt idx="2">
                  <c:v>2011</c:v>
                </c:pt>
                <c:pt idx="3">
                  <c:v>2012</c:v>
                </c:pt>
                <c:pt idx="4">
                  <c:v>2013</c:v>
                </c:pt>
                <c:pt idx="5" formatCode="0">
                  <c:v>2014</c:v>
                </c:pt>
                <c:pt idx="6" formatCode="0">
                  <c:v>2015</c:v>
                </c:pt>
                <c:pt idx="7" formatCode="0">
                  <c:v>2016</c:v>
                </c:pt>
              </c:numCache>
            </c:numRef>
          </c:cat>
          <c:val>
            <c:numRef>
              <c:f>Sheet1!$C$2:$C$9</c:f>
              <c:numCache>
                <c:formatCode>"$"#,##0.00;\("$"#,##0.00\)</c:formatCode>
                <c:ptCount val="8"/>
                <c:pt idx="0">
                  <c:v>35458845</c:v>
                </c:pt>
                <c:pt idx="1">
                  <c:v>85900328</c:v>
                </c:pt>
                <c:pt idx="2">
                  <c:v>25860201</c:v>
                </c:pt>
                <c:pt idx="3">
                  <c:v>22842801</c:v>
                </c:pt>
                <c:pt idx="4">
                  <c:v>11200137</c:v>
                </c:pt>
                <c:pt idx="5">
                  <c:v>14117904.42</c:v>
                </c:pt>
                <c:pt idx="6">
                  <c:v>6084998.7800000003</c:v>
                </c:pt>
                <c:pt idx="7">
                  <c:v>9185007.7100000009</c:v>
                </c:pt>
              </c:numCache>
            </c:numRef>
          </c:val>
          <c:extLst>
            <c:ext xmlns:c16="http://schemas.microsoft.com/office/drawing/2014/chart" uri="{C3380CC4-5D6E-409C-BE32-E72D297353CC}">
              <c16:uniqueId val="{00000001-F052-446C-A3A1-54D367AC9641}"/>
            </c:ext>
          </c:extLst>
        </c:ser>
        <c:dLbls>
          <c:showLegendKey val="0"/>
          <c:showVal val="0"/>
          <c:showCatName val="0"/>
          <c:showSerName val="0"/>
          <c:showPercent val="0"/>
          <c:showBubbleSize val="0"/>
        </c:dLbls>
        <c:axId val="545114616"/>
        <c:axId val="545112648"/>
      </c:areaChart>
      <c:lineChart>
        <c:grouping val="standard"/>
        <c:varyColors val="0"/>
        <c:ser>
          <c:idx val="2"/>
          <c:order val="2"/>
          <c:tx>
            <c:strRef>
              <c:f>Sheet1!$D$1</c:f>
              <c:strCache>
                <c:ptCount val="1"/>
                <c:pt idx="0">
                  <c:v>Percentage of Hardship Agreements</c:v>
                </c:pt>
              </c:strCache>
            </c:strRef>
          </c:tx>
          <c:spPr>
            <a:ln w="28575" cap="rnd">
              <a:solidFill>
                <a:schemeClr val="tx1"/>
              </a:solidFill>
              <a:round/>
            </a:ln>
            <a:effectLst/>
          </c:spPr>
          <c:marker>
            <c:symbol val="none"/>
          </c:marker>
          <c:cat>
            <c:numRef>
              <c:f>Sheet1!$A$2:$A$9</c:f>
              <c:numCache>
                <c:formatCode>General</c:formatCode>
                <c:ptCount val="8"/>
                <c:pt idx="0">
                  <c:v>2009</c:v>
                </c:pt>
                <c:pt idx="1">
                  <c:v>2010</c:v>
                </c:pt>
                <c:pt idx="2">
                  <c:v>2011</c:v>
                </c:pt>
                <c:pt idx="3">
                  <c:v>2012</c:v>
                </c:pt>
                <c:pt idx="4">
                  <c:v>2013</c:v>
                </c:pt>
                <c:pt idx="5" formatCode="0">
                  <c:v>2014</c:v>
                </c:pt>
                <c:pt idx="6" formatCode="0">
                  <c:v>2015</c:v>
                </c:pt>
                <c:pt idx="7" formatCode="0">
                  <c:v>2016</c:v>
                </c:pt>
              </c:numCache>
            </c:numRef>
          </c:cat>
          <c:val>
            <c:numRef>
              <c:f>Sheet1!$D$2:$D$9</c:f>
              <c:numCache>
                <c:formatCode>0%</c:formatCode>
                <c:ptCount val="8"/>
                <c:pt idx="0">
                  <c:v>0.16125927757417818</c:v>
                </c:pt>
                <c:pt idx="1">
                  <c:v>0.28691951659835585</c:v>
                </c:pt>
                <c:pt idx="2">
                  <c:v>0.13670849896598744</c:v>
                </c:pt>
                <c:pt idx="3">
                  <c:v>8.9323021751848808E-2</c:v>
                </c:pt>
                <c:pt idx="4">
                  <c:v>2.9607950902243156E-2</c:v>
                </c:pt>
                <c:pt idx="5">
                  <c:v>8.5374375581510287E-2</c:v>
                </c:pt>
                <c:pt idx="6">
                  <c:v>3.2577180052878907E-2</c:v>
                </c:pt>
                <c:pt idx="7">
                  <c:v>4.3097549675737784E-2</c:v>
                </c:pt>
              </c:numCache>
            </c:numRef>
          </c:val>
          <c:smooth val="0"/>
          <c:extLst>
            <c:ext xmlns:c16="http://schemas.microsoft.com/office/drawing/2014/chart" uri="{C3380CC4-5D6E-409C-BE32-E72D297353CC}">
              <c16:uniqueId val="{00000002-F052-446C-A3A1-54D367AC9641}"/>
            </c:ext>
          </c:extLst>
        </c:ser>
        <c:dLbls>
          <c:showLegendKey val="0"/>
          <c:showVal val="0"/>
          <c:showCatName val="0"/>
          <c:showSerName val="0"/>
          <c:showPercent val="0"/>
          <c:showBubbleSize val="0"/>
        </c:dLbls>
        <c:marker val="1"/>
        <c:smooth val="0"/>
        <c:axId val="615984952"/>
        <c:axId val="615991512"/>
      </c:lineChart>
      <c:catAx>
        <c:axId val="545114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5112648"/>
        <c:crosses val="autoZero"/>
        <c:auto val="0"/>
        <c:lblAlgn val="ctr"/>
        <c:lblOffset val="100"/>
        <c:noMultiLvlLbl val="0"/>
      </c:catAx>
      <c:valAx>
        <c:axId val="545112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5114616"/>
        <c:crosses val="autoZero"/>
        <c:crossBetween val="between"/>
        <c:dispUnits>
          <c:builtInUnit val="millions"/>
          <c:dispUnitsLbl>
            <c:layout>
              <c:manualLayout>
                <c:xMode val="edge"/>
                <c:yMode val="edge"/>
                <c:x val="8.0515297906602248E-3"/>
                <c:y val="0.41702889887455163"/>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valAx>
        <c:axId val="6159915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5984952"/>
        <c:crosses val="max"/>
        <c:crossBetween val="between"/>
      </c:valAx>
      <c:catAx>
        <c:axId val="615984952"/>
        <c:scaling>
          <c:orientation val="minMax"/>
        </c:scaling>
        <c:delete val="1"/>
        <c:axPos val="b"/>
        <c:numFmt formatCode="General" sourceLinked="1"/>
        <c:majorTickMark val="out"/>
        <c:minorTickMark val="none"/>
        <c:tickLblPos val="nextTo"/>
        <c:crossAx val="615991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Net Federal Capitalization Grant</c:v>
                </c:pt>
              </c:strCache>
            </c:strRef>
          </c:tx>
          <c:spPr>
            <a:solidFill>
              <a:schemeClr val="accent1"/>
            </a:solidFill>
            <a:ln>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Sheet1!$B$2:$B$29</c:f>
              <c:numCache>
                <c:formatCode>#,##0</c:formatCode>
                <c:ptCount val="28"/>
                <c:pt idx="0">
                  <c:v>56723414</c:v>
                </c:pt>
                <c:pt idx="1">
                  <c:v>58319281</c:v>
                </c:pt>
                <c:pt idx="2">
                  <c:v>66504050</c:v>
                </c:pt>
                <c:pt idx="3">
                  <c:v>62962765</c:v>
                </c:pt>
                <c:pt idx="4">
                  <c:v>53756179</c:v>
                </c:pt>
                <c:pt idx="5">
                  <c:v>47174590</c:v>
                </c:pt>
                <c:pt idx="6">
                  <c:v>39913569</c:v>
                </c:pt>
                <c:pt idx="7">
                  <c:v>87952907</c:v>
                </c:pt>
                <c:pt idx="8">
                  <c:v>21037500</c:v>
                </c:pt>
                <c:pt idx="9">
                  <c:v>45453672</c:v>
                </c:pt>
                <c:pt idx="10">
                  <c:v>45208602</c:v>
                </c:pt>
                <c:pt idx="11">
                  <c:v>43491159</c:v>
                </c:pt>
                <c:pt idx="12">
                  <c:v>43104632</c:v>
                </c:pt>
                <c:pt idx="13">
                  <c:v>43200622</c:v>
                </c:pt>
                <c:pt idx="14">
                  <c:v>42919779</c:v>
                </c:pt>
                <c:pt idx="15">
                  <c:v>42945725</c:v>
                </c:pt>
                <c:pt idx="16">
                  <c:v>40105915</c:v>
                </c:pt>
                <c:pt idx="17">
                  <c:v>29559024</c:v>
                </c:pt>
                <c:pt idx="18">
                  <c:v>38984298</c:v>
                </c:pt>
                <c:pt idx="19">
                  <c:v>22969782</c:v>
                </c:pt>
                <c:pt idx="20">
                  <c:v>132286300</c:v>
                </c:pt>
                <c:pt idx="21">
                  <c:v>25950193</c:v>
                </c:pt>
                <c:pt idx="22">
                  <c:v>68776000</c:v>
                </c:pt>
                <c:pt idx="23">
                  <c:v>49845000</c:v>
                </c:pt>
                <c:pt idx="24">
                  <c:v>47707000</c:v>
                </c:pt>
                <c:pt idx="25">
                  <c:v>45066000</c:v>
                </c:pt>
                <c:pt idx="26">
                  <c:v>47862600</c:v>
                </c:pt>
                <c:pt idx="27">
                  <c:v>47085000</c:v>
                </c:pt>
              </c:numCache>
            </c:numRef>
          </c:val>
          <c:extLst>
            <c:ext xmlns:c16="http://schemas.microsoft.com/office/drawing/2014/chart" uri="{C3380CC4-5D6E-409C-BE32-E72D297353CC}">
              <c16:uniqueId val="{00000000-03CA-4278-88D2-DAEE78669D07}"/>
            </c:ext>
          </c:extLst>
        </c:ser>
        <c:ser>
          <c:idx val="1"/>
          <c:order val="1"/>
          <c:tx>
            <c:strRef>
              <c:f>Sheet1!$C$1</c:f>
              <c:strCache>
                <c:ptCount val="1"/>
                <c:pt idx="0">
                  <c:v>State Contributions</c:v>
                </c:pt>
              </c:strCache>
            </c:strRef>
          </c:tx>
          <c:spPr>
            <a:solidFill>
              <a:schemeClr val="accent2"/>
            </a:solidFill>
            <a:ln>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Sheet1!$C$2:$C$29</c:f>
              <c:numCache>
                <c:formatCode>#,##0</c:formatCode>
                <c:ptCount val="28"/>
                <c:pt idx="0">
                  <c:v>15200000</c:v>
                </c:pt>
                <c:pt idx="1">
                  <c:v>12000000</c:v>
                </c:pt>
                <c:pt idx="2">
                  <c:v>12000000</c:v>
                </c:pt>
                <c:pt idx="3">
                  <c:v>12000000</c:v>
                </c:pt>
                <c:pt idx="4">
                  <c:v>7000000</c:v>
                </c:pt>
                <c:pt idx="5">
                  <c:v>23894617</c:v>
                </c:pt>
                <c:pt idx="6">
                  <c:v>6146867</c:v>
                </c:pt>
                <c:pt idx="7">
                  <c:v>13294640</c:v>
                </c:pt>
                <c:pt idx="8">
                  <c:v>5295564</c:v>
                </c:pt>
                <c:pt idx="9">
                  <c:v>9000000</c:v>
                </c:pt>
                <c:pt idx="10">
                  <c:v>7800000</c:v>
                </c:pt>
                <c:pt idx="11">
                  <c:v>9000000</c:v>
                </c:pt>
                <c:pt idx="12">
                  <c:v>9000000</c:v>
                </c:pt>
                <c:pt idx="13">
                  <c:v>7000000</c:v>
                </c:pt>
                <c:pt idx="14">
                  <c:v>8500000</c:v>
                </c:pt>
                <c:pt idx="15">
                  <c:v>8500000</c:v>
                </c:pt>
                <c:pt idx="16">
                  <c:v>8500000</c:v>
                </c:pt>
                <c:pt idx="17">
                  <c:v>10200000</c:v>
                </c:pt>
                <c:pt idx="18">
                  <c:v>6800000</c:v>
                </c:pt>
                <c:pt idx="19">
                  <c:v>1200000</c:v>
                </c:pt>
                <c:pt idx="20" formatCode="General">
                  <c:v>0</c:v>
                </c:pt>
                <c:pt idx="21">
                  <c:v>6559000</c:v>
                </c:pt>
                <c:pt idx="22">
                  <c:v>10516664</c:v>
                </c:pt>
                <c:pt idx="23">
                  <c:v>9874800</c:v>
                </c:pt>
                <c:pt idx="24">
                  <c:v>9541400</c:v>
                </c:pt>
                <c:pt idx="25">
                  <c:v>9013200</c:v>
                </c:pt>
                <c:pt idx="26">
                  <c:v>9572520</c:v>
                </c:pt>
                <c:pt idx="27">
                  <c:v>9417000</c:v>
                </c:pt>
              </c:numCache>
            </c:numRef>
          </c:val>
          <c:extLst>
            <c:ext xmlns:c16="http://schemas.microsoft.com/office/drawing/2014/chart" uri="{C3380CC4-5D6E-409C-BE32-E72D297353CC}">
              <c16:uniqueId val="{00000001-03CA-4278-88D2-DAEE78669D07}"/>
            </c:ext>
          </c:extLst>
        </c:ser>
        <c:ser>
          <c:idx val="2"/>
          <c:order val="2"/>
          <c:tx>
            <c:strRef>
              <c:f>Sheet1!$D$1</c:f>
              <c:strCache>
                <c:ptCount val="1"/>
                <c:pt idx="0">
                  <c:v>Net Leverage Bonds</c:v>
                </c:pt>
              </c:strCache>
            </c:strRef>
          </c:tx>
          <c:spPr>
            <a:solidFill>
              <a:schemeClr val="accent3"/>
            </a:solidFill>
            <a:ln w="25400">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Sheet1!$D$2:$D$29</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formatCode="#,##0">
                  <c:v>46009624</c:v>
                </c:pt>
                <c:pt idx="14" formatCode="#,##0">
                  <c:v>92032862</c:v>
                </c:pt>
                <c:pt idx="15">
                  <c:v>0</c:v>
                </c:pt>
                <c:pt idx="16">
                  <c:v>0</c:v>
                </c:pt>
                <c:pt idx="17">
                  <c:v>0</c:v>
                </c:pt>
                <c:pt idx="18">
                  <c:v>0</c:v>
                </c:pt>
                <c:pt idx="19">
                  <c:v>0</c:v>
                </c:pt>
                <c:pt idx="20" formatCode="#,##0">
                  <c:v>234914857</c:v>
                </c:pt>
                <c:pt idx="21">
                  <c:v>0</c:v>
                </c:pt>
                <c:pt idx="22" formatCode="#,##0">
                  <c:v>235692207</c:v>
                </c:pt>
                <c:pt idx="23">
                  <c:v>0</c:v>
                </c:pt>
                <c:pt idx="24">
                  <c:v>0</c:v>
                </c:pt>
                <c:pt idx="25">
                  <c:v>0</c:v>
                </c:pt>
                <c:pt idx="26">
                  <c:v>0</c:v>
                </c:pt>
                <c:pt idx="27">
                  <c:v>0</c:v>
                </c:pt>
              </c:numCache>
            </c:numRef>
          </c:val>
          <c:extLst>
            <c:ext xmlns:c16="http://schemas.microsoft.com/office/drawing/2014/chart" uri="{C3380CC4-5D6E-409C-BE32-E72D297353CC}">
              <c16:uniqueId val="{00000002-03CA-4278-88D2-DAEE78669D07}"/>
            </c:ext>
          </c:extLst>
        </c:ser>
        <c:ser>
          <c:idx val="3"/>
          <c:order val="3"/>
          <c:tx>
            <c:strRef>
              <c:f>Sheet1!$E$1</c:f>
              <c:strCache>
                <c:ptCount val="1"/>
                <c:pt idx="0">
                  <c:v>Net Interest Earnings</c:v>
                </c:pt>
              </c:strCache>
            </c:strRef>
          </c:tx>
          <c:spPr>
            <a:solidFill>
              <a:schemeClr val="accent6"/>
            </a:solidFill>
            <a:ln w="25400">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Sheet1!$E$2:$E$29</c:f>
              <c:numCache>
                <c:formatCode>#,##0</c:formatCode>
                <c:ptCount val="28"/>
                <c:pt idx="0">
                  <c:v>2999179</c:v>
                </c:pt>
                <c:pt idx="1">
                  <c:v>2250192</c:v>
                </c:pt>
                <c:pt idx="2">
                  <c:v>2256113</c:v>
                </c:pt>
                <c:pt idx="3">
                  <c:v>2093112</c:v>
                </c:pt>
                <c:pt idx="4">
                  <c:v>1862114</c:v>
                </c:pt>
                <c:pt idx="5">
                  <c:v>1819282</c:v>
                </c:pt>
                <c:pt idx="6">
                  <c:v>2836961</c:v>
                </c:pt>
                <c:pt idx="7">
                  <c:v>3025635</c:v>
                </c:pt>
                <c:pt idx="8">
                  <c:v>2371061</c:v>
                </c:pt>
                <c:pt idx="9">
                  <c:v>4578148</c:v>
                </c:pt>
                <c:pt idx="10">
                  <c:v>5689785</c:v>
                </c:pt>
                <c:pt idx="11">
                  <c:v>5723320</c:v>
                </c:pt>
                <c:pt idx="12">
                  <c:v>9790985</c:v>
                </c:pt>
                <c:pt idx="13">
                  <c:v>9631504</c:v>
                </c:pt>
                <c:pt idx="14">
                  <c:v>10912884</c:v>
                </c:pt>
                <c:pt idx="15">
                  <c:v>8279492</c:v>
                </c:pt>
                <c:pt idx="16">
                  <c:v>9773805</c:v>
                </c:pt>
                <c:pt idx="17">
                  <c:v>11601611</c:v>
                </c:pt>
                <c:pt idx="18">
                  <c:v>15377511</c:v>
                </c:pt>
                <c:pt idx="19">
                  <c:v>11342542</c:v>
                </c:pt>
                <c:pt idx="20">
                  <c:v>5801860</c:v>
                </c:pt>
                <c:pt idx="21">
                  <c:v>6701080</c:v>
                </c:pt>
                <c:pt idx="22">
                  <c:v>8557369</c:v>
                </c:pt>
                <c:pt idx="23">
                  <c:v>9456954</c:v>
                </c:pt>
                <c:pt idx="24">
                  <c:v>6633444</c:v>
                </c:pt>
                <c:pt idx="25">
                  <c:v>3946777</c:v>
                </c:pt>
                <c:pt idx="26">
                  <c:v>6068857</c:v>
                </c:pt>
                <c:pt idx="27">
                  <c:v>6224847</c:v>
                </c:pt>
              </c:numCache>
            </c:numRef>
          </c:val>
          <c:extLst>
            <c:ext xmlns:c16="http://schemas.microsoft.com/office/drawing/2014/chart" uri="{C3380CC4-5D6E-409C-BE32-E72D297353CC}">
              <c16:uniqueId val="{00000003-03CA-4278-88D2-DAEE78669D07}"/>
            </c:ext>
          </c:extLst>
        </c:ser>
        <c:ser>
          <c:idx val="4"/>
          <c:order val="4"/>
          <c:tx>
            <c:strRef>
              <c:f>Sheet1!$F$1</c:f>
              <c:strCache>
                <c:ptCount val="1"/>
                <c:pt idx="0">
                  <c:v>Net Loan Repayments</c:v>
                </c:pt>
              </c:strCache>
            </c:strRef>
          </c:tx>
          <c:spPr>
            <a:solidFill>
              <a:schemeClr val="accent4"/>
            </a:solidFill>
            <a:ln w="25400">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Sheet1!$F$2:$F$29</c:f>
              <c:numCache>
                <c:formatCode>#,##0</c:formatCode>
                <c:ptCount val="28"/>
                <c:pt idx="0">
                  <c:v>0</c:v>
                </c:pt>
                <c:pt idx="1">
                  <c:v>0</c:v>
                </c:pt>
                <c:pt idx="2">
                  <c:v>1446836</c:v>
                </c:pt>
                <c:pt idx="3">
                  <c:v>6789428</c:v>
                </c:pt>
                <c:pt idx="4">
                  <c:v>12770885</c:v>
                </c:pt>
                <c:pt idx="5">
                  <c:v>14689839</c:v>
                </c:pt>
                <c:pt idx="6">
                  <c:v>22339145</c:v>
                </c:pt>
                <c:pt idx="7">
                  <c:v>30710585</c:v>
                </c:pt>
                <c:pt idx="8">
                  <c:v>28883347</c:v>
                </c:pt>
                <c:pt idx="9">
                  <c:v>44213175</c:v>
                </c:pt>
                <c:pt idx="10">
                  <c:v>47863786</c:v>
                </c:pt>
                <c:pt idx="11">
                  <c:v>53408719</c:v>
                </c:pt>
                <c:pt idx="12">
                  <c:v>57402049</c:v>
                </c:pt>
                <c:pt idx="13">
                  <c:v>94914172</c:v>
                </c:pt>
                <c:pt idx="14">
                  <c:v>57229125</c:v>
                </c:pt>
                <c:pt idx="15">
                  <c:v>90365071</c:v>
                </c:pt>
                <c:pt idx="16">
                  <c:v>125231460</c:v>
                </c:pt>
                <c:pt idx="17">
                  <c:v>69078508</c:v>
                </c:pt>
                <c:pt idx="18">
                  <c:v>85319926</c:v>
                </c:pt>
                <c:pt idx="19">
                  <c:v>84946765</c:v>
                </c:pt>
                <c:pt idx="20">
                  <c:v>103828468</c:v>
                </c:pt>
                <c:pt idx="21">
                  <c:v>105424449</c:v>
                </c:pt>
                <c:pt idx="22">
                  <c:v>104644343</c:v>
                </c:pt>
                <c:pt idx="23">
                  <c:v>136822809</c:v>
                </c:pt>
                <c:pt idx="24">
                  <c:v>159023633</c:v>
                </c:pt>
                <c:pt idx="25">
                  <c:v>144797064</c:v>
                </c:pt>
                <c:pt idx="26">
                  <c:v>125067363</c:v>
                </c:pt>
                <c:pt idx="27">
                  <c:v>134314986</c:v>
                </c:pt>
              </c:numCache>
            </c:numRef>
          </c:val>
          <c:extLst>
            <c:ext xmlns:c16="http://schemas.microsoft.com/office/drawing/2014/chart" uri="{C3380CC4-5D6E-409C-BE32-E72D297353CC}">
              <c16:uniqueId val="{00000004-03CA-4278-88D2-DAEE78669D07}"/>
            </c:ext>
          </c:extLst>
        </c:ser>
        <c:dLbls>
          <c:showLegendKey val="0"/>
          <c:showVal val="0"/>
          <c:showCatName val="0"/>
          <c:showSerName val="0"/>
          <c:showPercent val="0"/>
          <c:showBubbleSize val="0"/>
        </c:dLbls>
        <c:axId val="477573280"/>
        <c:axId val="477572624"/>
      </c:areaChart>
      <c:catAx>
        <c:axId val="477573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7572624"/>
        <c:crosses val="autoZero"/>
        <c:auto val="0"/>
        <c:lblAlgn val="ctr"/>
        <c:lblOffset val="100"/>
        <c:noMultiLvlLbl val="0"/>
      </c:catAx>
      <c:valAx>
        <c:axId val="477572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7573280"/>
        <c:crosses val="autoZero"/>
        <c:crossBetween val="midCat"/>
        <c:dispUnits>
          <c:builtInUnit val="millions"/>
          <c:dispUnitsLbl>
            <c:layout>
              <c:manualLayout>
                <c:xMode val="edge"/>
                <c:yMode val="edge"/>
                <c:x val="1.932367149758454E-2"/>
                <c:y val="0.33866487472700918"/>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Annual Assistance</c:v>
                </c:pt>
              </c:strCache>
            </c:strRef>
          </c:tx>
          <c:spPr>
            <a:solidFill>
              <a:schemeClr val="accent1"/>
            </a:solidFill>
            <a:ln>
              <a:noFill/>
            </a:ln>
            <a:effectLst/>
          </c:spPr>
          <c:cat>
            <c:numRef>
              <c:f>Sheet1!$A$4:$A$27</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Sheet1!$B$4:$B$27</c:f>
            </c:numRef>
          </c:val>
          <c:extLst>
            <c:ext xmlns:c16="http://schemas.microsoft.com/office/drawing/2014/chart" uri="{C3380CC4-5D6E-409C-BE32-E72D297353CC}">
              <c16:uniqueId val="{00000000-46A1-4570-8366-3EA46351AE28}"/>
            </c:ext>
          </c:extLst>
        </c:ser>
        <c:ser>
          <c:idx val="1"/>
          <c:order val="1"/>
          <c:tx>
            <c:strRef>
              <c:f>Sheet1!$C$1</c:f>
              <c:strCache>
                <c:ptCount val="1"/>
                <c:pt idx="0">
                  <c:v>CCI</c:v>
                </c:pt>
              </c:strCache>
            </c:strRef>
          </c:tx>
          <c:spPr>
            <a:solidFill>
              <a:schemeClr val="accent2"/>
            </a:solidFill>
            <a:ln>
              <a:noFill/>
            </a:ln>
            <a:effectLst/>
          </c:spPr>
          <c:cat>
            <c:numRef>
              <c:f>Sheet1!$A$4:$A$27</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Sheet1!$C$4:$C$27</c:f>
            </c:numRef>
          </c:val>
          <c:extLst>
            <c:ext xmlns:c16="http://schemas.microsoft.com/office/drawing/2014/chart" uri="{C3380CC4-5D6E-409C-BE32-E72D297353CC}">
              <c16:uniqueId val="{00000001-46A1-4570-8366-3EA46351AE28}"/>
            </c:ext>
          </c:extLst>
        </c:ser>
        <c:ser>
          <c:idx val="2"/>
          <c:order val="2"/>
          <c:tx>
            <c:strRef>
              <c:f>Sheet1!$D$1</c:f>
              <c:strCache>
                <c:ptCount val="1"/>
                <c:pt idx="0">
                  <c:v>Annual Assistance Adjusted for Inflation (2016 dollars)</c:v>
                </c:pt>
              </c:strCache>
            </c:strRef>
          </c:tx>
          <c:spPr>
            <a:solidFill>
              <a:schemeClr val="accent1">
                <a:lumMod val="75000"/>
              </a:schemeClr>
            </a:solidFill>
            <a:ln>
              <a:noFill/>
            </a:ln>
            <a:effectLst>
              <a:outerShdw blurRad="50800" dist="50800" dir="5400000" algn="ctr" rotWithShape="0">
                <a:schemeClr val="accent1">
                  <a:lumMod val="75000"/>
                </a:schemeClr>
              </a:outerShdw>
            </a:effectLst>
          </c:spPr>
          <c:cat>
            <c:numRef>
              <c:f>Sheet1!$A$4:$A$27</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Sheet1!$D$4:$D$27</c:f>
              <c:numCache>
                <c:formatCode>#,##0</c:formatCode>
                <c:ptCount val="24"/>
                <c:pt idx="0">
                  <c:v>40023491</c:v>
                </c:pt>
                <c:pt idx="1">
                  <c:v>110112049</c:v>
                </c:pt>
                <c:pt idx="2">
                  <c:v>83855772</c:v>
                </c:pt>
                <c:pt idx="3">
                  <c:v>112699228</c:v>
                </c:pt>
                <c:pt idx="4">
                  <c:v>81593138</c:v>
                </c:pt>
                <c:pt idx="5">
                  <c:v>96404380</c:v>
                </c:pt>
                <c:pt idx="6">
                  <c:v>99089848</c:v>
                </c:pt>
                <c:pt idx="7">
                  <c:v>95942527</c:v>
                </c:pt>
                <c:pt idx="8">
                  <c:v>118600217</c:v>
                </c:pt>
                <c:pt idx="9">
                  <c:v>125254261</c:v>
                </c:pt>
                <c:pt idx="10">
                  <c:v>246245468</c:v>
                </c:pt>
                <c:pt idx="11">
                  <c:v>131372392</c:v>
                </c:pt>
                <c:pt idx="12">
                  <c:v>214110481</c:v>
                </c:pt>
                <c:pt idx="13">
                  <c:v>170469057</c:v>
                </c:pt>
                <c:pt idx="14">
                  <c:v>296006748</c:v>
                </c:pt>
                <c:pt idx="15">
                  <c:v>79137318</c:v>
                </c:pt>
                <c:pt idx="16">
                  <c:v>219887163</c:v>
                </c:pt>
                <c:pt idx="17">
                  <c:v>299388236</c:v>
                </c:pt>
                <c:pt idx="18">
                  <c:v>189163082</c:v>
                </c:pt>
                <c:pt idx="19">
                  <c:v>255732515</c:v>
                </c:pt>
                <c:pt idx="20">
                  <c:v>378281396</c:v>
                </c:pt>
                <c:pt idx="21">
                  <c:v>165364658</c:v>
                </c:pt>
                <c:pt idx="22">
                  <c:v>186787155</c:v>
                </c:pt>
                <c:pt idx="23">
                  <c:v>213121344</c:v>
                </c:pt>
              </c:numCache>
            </c:numRef>
          </c:val>
          <c:extLst>
            <c:ext xmlns:c16="http://schemas.microsoft.com/office/drawing/2014/chart" uri="{C3380CC4-5D6E-409C-BE32-E72D297353CC}">
              <c16:uniqueId val="{00000002-46A1-4570-8366-3EA46351AE28}"/>
            </c:ext>
          </c:extLst>
        </c:ser>
        <c:dLbls>
          <c:showLegendKey val="0"/>
          <c:showVal val="0"/>
          <c:showCatName val="0"/>
          <c:showSerName val="0"/>
          <c:showPercent val="0"/>
          <c:showBubbleSize val="0"/>
        </c:dLbls>
        <c:axId val="465391200"/>
        <c:axId val="465388904"/>
      </c:areaChart>
      <c:lineChart>
        <c:grouping val="standard"/>
        <c:varyColors val="0"/>
        <c:ser>
          <c:idx val="3"/>
          <c:order val="3"/>
          <c:tx>
            <c:strRef>
              <c:f>Sheet1!$E$1</c:f>
              <c:strCache>
                <c:ptCount val="1"/>
                <c:pt idx="0">
                  <c:v>Number of Loans</c:v>
                </c:pt>
              </c:strCache>
            </c:strRef>
          </c:tx>
          <c:spPr>
            <a:ln w="28575" cap="rnd">
              <a:solidFill>
                <a:schemeClr val="tx1"/>
              </a:solidFill>
              <a:round/>
            </a:ln>
            <a:effectLst/>
          </c:spPr>
          <c:marker>
            <c:symbol val="none"/>
          </c:marker>
          <c:cat>
            <c:numRef>
              <c:f>Sheet1!$A$4:$A$27</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Sheet1!$E$4:$E$27</c:f>
              <c:numCache>
                <c:formatCode>#,##0</c:formatCode>
                <c:ptCount val="24"/>
                <c:pt idx="0">
                  <c:v>13</c:v>
                </c:pt>
                <c:pt idx="1">
                  <c:v>24</c:v>
                </c:pt>
                <c:pt idx="2">
                  <c:v>34</c:v>
                </c:pt>
                <c:pt idx="3">
                  <c:v>37</c:v>
                </c:pt>
                <c:pt idx="4">
                  <c:v>18</c:v>
                </c:pt>
                <c:pt idx="5">
                  <c:v>26</c:v>
                </c:pt>
                <c:pt idx="6">
                  <c:v>35</c:v>
                </c:pt>
                <c:pt idx="7">
                  <c:v>26</c:v>
                </c:pt>
                <c:pt idx="8">
                  <c:v>51</c:v>
                </c:pt>
                <c:pt idx="9">
                  <c:v>66</c:v>
                </c:pt>
                <c:pt idx="10">
                  <c:v>51</c:v>
                </c:pt>
                <c:pt idx="11">
                  <c:v>51</c:v>
                </c:pt>
                <c:pt idx="12">
                  <c:v>69</c:v>
                </c:pt>
                <c:pt idx="13">
                  <c:v>57</c:v>
                </c:pt>
                <c:pt idx="14">
                  <c:v>78</c:v>
                </c:pt>
                <c:pt idx="15">
                  <c:v>38</c:v>
                </c:pt>
                <c:pt idx="16">
                  <c:v>58</c:v>
                </c:pt>
                <c:pt idx="17">
                  <c:v>54</c:v>
                </c:pt>
                <c:pt idx="18">
                  <c:v>35</c:v>
                </c:pt>
                <c:pt idx="19">
                  <c:v>42</c:v>
                </c:pt>
                <c:pt idx="20">
                  <c:v>19</c:v>
                </c:pt>
                <c:pt idx="21">
                  <c:v>23</c:v>
                </c:pt>
                <c:pt idx="22">
                  <c:v>17</c:v>
                </c:pt>
                <c:pt idx="23">
                  <c:v>26</c:v>
                </c:pt>
              </c:numCache>
            </c:numRef>
          </c:val>
          <c:smooth val="0"/>
          <c:extLst>
            <c:ext xmlns:c16="http://schemas.microsoft.com/office/drawing/2014/chart" uri="{C3380CC4-5D6E-409C-BE32-E72D297353CC}">
              <c16:uniqueId val="{00000003-46A1-4570-8366-3EA46351AE28}"/>
            </c:ext>
          </c:extLst>
        </c:ser>
        <c:dLbls>
          <c:showLegendKey val="0"/>
          <c:showVal val="0"/>
          <c:showCatName val="0"/>
          <c:showSerName val="0"/>
          <c:showPercent val="0"/>
          <c:showBubbleSize val="0"/>
        </c:dLbls>
        <c:marker val="1"/>
        <c:smooth val="0"/>
        <c:axId val="605873848"/>
        <c:axId val="605864992"/>
      </c:lineChart>
      <c:catAx>
        <c:axId val="46539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5388904"/>
        <c:crosses val="autoZero"/>
        <c:auto val="1"/>
        <c:lblAlgn val="ctr"/>
        <c:lblOffset val="100"/>
        <c:noMultiLvlLbl val="0"/>
      </c:catAx>
      <c:valAx>
        <c:axId val="465388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5391200"/>
        <c:crosses val="autoZero"/>
        <c:crossBetween val="between"/>
        <c:dispUnits>
          <c:builtInUnit val="millions"/>
          <c:dispUnitsLbl>
            <c:layout>
              <c:manualLayout>
                <c:xMode val="edge"/>
                <c:yMode val="edge"/>
                <c:x val="1.1272141706924315E-2"/>
                <c:y val="0.38906975279787498"/>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valAx>
        <c:axId val="6058649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873848"/>
        <c:crosses val="max"/>
        <c:crossBetween val="between"/>
      </c:valAx>
      <c:catAx>
        <c:axId val="605873848"/>
        <c:scaling>
          <c:orientation val="minMax"/>
        </c:scaling>
        <c:delete val="1"/>
        <c:axPos val="b"/>
        <c:numFmt formatCode="General" sourceLinked="1"/>
        <c:majorTickMark val="out"/>
        <c:minorTickMark val="none"/>
        <c:tickLblPos val="nextTo"/>
        <c:crossAx val="605864992"/>
        <c:crosses val="autoZero"/>
        <c:auto val="1"/>
        <c:lblAlgn val="ctr"/>
        <c:lblOffset val="100"/>
        <c:noMultiLvlLbl val="0"/>
      </c:catAx>
      <c:spPr>
        <a:noFill/>
        <a:ln>
          <a:noFill/>
        </a:ln>
        <a:effectLst/>
      </c:spPr>
    </c:plotArea>
    <c:legend>
      <c:legendPos val="b"/>
      <c:layout>
        <c:manualLayout>
          <c:xMode val="edge"/>
          <c:yMode val="edge"/>
          <c:x val="7.2184817477524319E-4"/>
          <c:y val="0.92276122884501277"/>
          <c:w val="0.76351972307809346"/>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41431777549542E-2"/>
          <c:y val="3.4104452469562237E-2"/>
          <c:w val="0.88987612055739407"/>
          <c:h val="0.77449143229048167"/>
        </c:manualLayout>
      </c:layout>
      <c:areaChart>
        <c:grouping val="standard"/>
        <c:varyColors val="0"/>
        <c:ser>
          <c:idx val="0"/>
          <c:order val="0"/>
          <c:tx>
            <c:strRef>
              <c:f>Sheet1!$B$1</c:f>
              <c:strCache>
                <c:ptCount val="1"/>
                <c:pt idx="0">
                  <c:v>Assistance Provided</c:v>
                </c:pt>
              </c:strCache>
            </c:strRef>
          </c:tx>
          <c:spPr>
            <a:solidFill>
              <a:srgbClr val="94B66A"/>
            </a:solidFill>
            <a:ln w="25400">
              <a:noFill/>
            </a:ln>
            <a:effectLst/>
          </c:spPr>
          <c:cat>
            <c:numRef>
              <c:f>Sheet1!$A$2:$A$21</c:f>
              <c:numCache>
                <c:formatCode>General</c:formatCode>
                <c:ptCount val="20"/>
                <c:pt idx="0">
                  <c:v>1997</c:v>
                </c:pt>
                <c:pt idx="1">
                  <c:v>1998</c:v>
                </c:pt>
                <c:pt idx="2">
                  <c:v>1999</c:v>
                </c:pt>
                <c:pt idx="3">
                  <c:v>2000</c:v>
                </c:pt>
                <c:pt idx="4">
                  <c:v>2001</c:v>
                </c:pt>
                <c:pt idx="5" formatCode="0">
                  <c:v>2002</c:v>
                </c:pt>
                <c:pt idx="6" formatCode="0">
                  <c:v>2003</c:v>
                </c:pt>
                <c:pt idx="7" formatCode="0">
                  <c:v>2004</c:v>
                </c:pt>
                <c:pt idx="8" formatCode="0">
                  <c:v>2005</c:v>
                </c:pt>
                <c:pt idx="9" formatCode="0">
                  <c:v>2006</c:v>
                </c:pt>
                <c:pt idx="10" formatCode="0">
                  <c:v>2007</c:v>
                </c:pt>
                <c:pt idx="11" formatCode="0">
                  <c:v>2008</c:v>
                </c:pt>
                <c:pt idx="12" formatCode="0">
                  <c:v>2009</c:v>
                </c:pt>
                <c:pt idx="13" formatCode="0">
                  <c:v>2010</c:v>
                </c:pt>
                <c:pt idx="14" formatCode="0">
                  <c:v>2011</c:v>
                </c:pt>
                <c:pt idx="15" formatCode="0">
                  <c:v>2012</c:v>
                </c:pt>
                <c:pt idx="16" formatCode="0">
                  <c:v>2013</c:v>
                </c:pt>
                <c:pt idx="17" formatCode="0">
                  <c:v>2014</c:v>
                </c:pt>
                <c:pt idx="18" formatCode="0">
                  <c:v>2015</c:v>
                </c:pt>
                <c:pt idx="19" formatCode="0">
                  <c:v>2016</c:v>
                </c:pt>
              </c:numCache>
            </c:numRef>
          </c:cat>
          <c:val>
            <c:numRef>
              <c:f>Sheet1!$B$2:$B$21</c:f>
              <c:numCache>
                <c:formatCode>0.0%</c:formatCode>
                <c:ptCount val="20"/>
                <c:pt idx="0">
                  <c:v>0.99036694226261779</c:v>
                </c:pt>
                <c:pt idx="1">
                  <c:v>0.98343676804513613</c:v>
                </c:pt>
                <c:pt idx="2">
                  <c:v>0.97742987416443061</c:v>
                </c:pt>
                <c:pt idx="3">
                  <c:v>0.96503399840284254</c:v>
                </c:pt>
                <c:pt idx="4">
                  <c:v>0.96797538122103721</c:v>
                </c:pt>
                <c:pt idx="5">
                  <c:v>0.91798815540944478</c:v>
                </c:pt>
                <c:pt idx="6">
                  <c:v>0.95062537287405768</c:v>
                </c:pt>
                <c:pt idx="7">
                  <c:v>0.94413995947615481</c:v>
                </c:pt>
                <c:pt idx="8">
                  <c:v>0.96528875024298233</c:v>
                </c:pt>
                <c:pt idx="9">
                  <c:v>0.99176468577442467</c:v>
                </c:pt>
                <c:pt idx="10">
                  <c:v>1.0604656522262099</c:v>
                </c:pt>
                <c:pt idx="11">
                  <c:v>1.0394650755233932</c:v>
                </c:pt>
                <c:pt idx="12">
                  <c:v>0.94067189374755711</c:v>
                </c:pt>
                <c:pt idx="13">
                  <c:v>0.99630453267585284</c:v>
                </c:pt>
                <c:pt idx="14">
                  <c:v>0.92572433036158375</c:v>
                </c:pt>
                <c:pt idx="15">
                  <c:v>0.94394038136318803</c:v>
                </c:pt>
                <c:pt idx="16">
                  <c:v>0.98819829177983198</c:v>
                </c:pt>
                <c:pt idx="17">
                  <c:v>0.97942302946478155</c:v>
                </c:pt>
                <c:pt idx="18">
                  <c:v>0.97992394379522163</c:v>
                </c:pt>
                <c:pt idx="19">
                  <c:v>0.98449668235373256</c:v>
                </c:pt>
              </c:numCache>
            </c:numRef>
          </c:val>
          <c:extLst>
            <c:ext xmlns:c16="http://schemas.microsoft.com/office/drawing/2014/chart" uri="{C3380CC4-5D6E-409C-BE32-E72D297353CC}">
              <c16:uniqueId val="{00000000-DF05-420F-99F7-CB6EF343F350}"/>
            </c:ext>
          </c:extLst>
        </c:ser>
        <c:ser>
          <c:idx val="1"/>
          <c:order val="1"/>
          <c:tx>
            <c:strRef>
              <c:f>Sheet1!$C$1</c:f>
              <c:strCache>
                <c:ptCount val="1"/>
                <c:pt idx="0">
                  <c:v>Funds Disbursed</c:v>
                </c:pt>
              </c:strCache>
            </c:strRef>
          </c:tx>
          <c:spPr>
            <a:solidFill>
              <a:schemeClr val="accent6">
                <a:lumMod val="75000"/>
              </a:schemeClr>
            </a:solidFill>
            <a:ln w="25400">
              <a:noFill/>
            </a:ln>
            <a:effectLst/>
          </c:spPr>
          <c:cat>
            <c:numRef>
              <c:f>Sheet1!$A$2:$A$21</c:f>
              <c:numCache>
                <c:formatCode>General</c:formatCode>
                <c:ptCount val="20"/>
                <c:pt idx="0">
                  <c:v>1997</c:v>
                </c:pt>
                <c:pt idx="1">
                  <c:v>1998</c:v>
                </c:pt>
                <c:pt idx="2">
                  <c:v>1999</c:v>
                </c:pt>
                <c:pt idx="3">
                  <c:v>2000</c:v>
                </c:pt>
                <c:pt idx="4">
                  <c:v>2001</c:v>
                </c:pt>
                <c:pt idx="5" formatCode="0">
                  <c:v>2002</c:v>
                </c:pt>
                <c:pt idx="6" formatCode="0">
                  <c:v>2003</c:v>
                </c:pt>
                <c:pt idx="7" formatCode="0">
                  <c:v>2004</c:v>
                </c:pt>
                <c:pt idx="8" formatCode="0">
                  <c:v>2005</c:v>
                </c:pt>
                <c:pt idx="9" formatCode="0">
                  <c:v>2006</c:v>
                </c:pt>
                <c:pt idx="10" formatCode="0">
                  <c:v>2007</c:v>
                </c:pt>
                <c:pt idx="11" formatCode="0">
                  <c:v>2008</c:v>
                </c:pt>
                <c:pt idx="12" formatCode="0">
                  <c:v>2009</c:v>
                </c:pt>
                <c:pt idx="13" formatCode="0">
                  <c:v>2010</c:v>
                </c:pt>
                <c:pt idx="14" formatCode="0">
                  <c:v>2011</c:v>
                </c:pt>
                <c:pt idx="15" formatCode="0">
                  <c:v>2012</c:v>
                </c:pt>
                <c:pt idx="16" formatCode="0">
                  <c:v>2013</c:v>
                </c:pt>
                <c:pt idx="17" formatCode="0">
                  <c:v>2014</c:v>
                </c:pt>
                <c:pt idx="18" formatCode="0">
                  <c:v>2015</c:v>
                </c:pt>
                <c:pt idx="19" formatCode="0">
                  <c:v>2016</c:v>
                </c:pt>
              </c:numCache>
            </c:numRef>
          </c:cat>
          <c:val>
            <c:numRef>
              <c:f>Sheet1!$C$2:$C$21</c:f>
              <c:numCache>
                <c:formatCode>0.0%</c:formatCode>
                <c:ptCount val="20"/>
                <c:pt idx="0">
                  <c:v>0.82090899282983643</c:v>
                </c:pt>
                <c:pt idx="1">
                  <c:v>0.79694116082995858</c:v>
                </c:pt>
                <c:pt idx="2">
                  <c:v>0.80213923230722384</c:v>
                </c:pt>
                <c:pt idx="3">
                  <c:v>0.79563105128371636</c:v>
                </c:pt>
                <c:pt idx="4">
                  <c:v>0.77937110547955191</c:v>
                </c:pt>
                <c:pt idx="5">
                  <c:v>0.7392099397256533</c:v>
                </c:pt>
                <c:pt idx="6">
                  <c:v>0.72819882536573199</c:v>
                </c:pt>
                <c:pt idx="7">
                  <c:v>0.74993909868231656</c:v>
                </c:pt>
                <c:pt idx="8">
                  <c:v>0.75772152163485673</c:v>
                </c:pt>
                <c:pt idx="9">
                  <c:v>0.80422639262108231</c:v>
                </c:pt>
                <c:pt idx="10">
                  <c:v>0.84967275641454354</c:v>
                </c:pt>
                <c:pt idx="11">
                  <c:v>0.92103041537332198</c:v>
                </c:pt>
                <c:pt idx="12">
                  <c:v>0.84130798007576202</c:v>
                </c:pt>
                <c:pt idx="13">
                  <c:v>0.8941828927935801</c:v>
                </c:pt>
                <c:pt idx="14">
                  <c:v>0.83200354334380389</c:v>
                </c:pt>
                <c:pt idx="15">
                  <c:v>0.84596290842406308</c:v>
                </c:pt>
                <c:pt idx="16">
                  <c:v>0.84792970319534866</c:v>
                </c:pt>
                <c:pt idx="17">
                  <c:v>0.8406593161362429</c:v>
                </c:pt>
                <c:pt idx="18">
                  <c:v>0.85387794999193412</c:v>
                </c:pt>
                <c:pt idx="19">
                  <c:v>0.85549881045960563</c:v>
                </c:pt>
              </c:numCache>
            </c:numRef>
          </c:val>
          <c:extLst>
            <c:ext xmlns:c16="http://schemas.microsoft.com/office/drawing/2014/chart" uri="{C3380CC4-5D6E-409C-BE32-E72D297353CC}">
              <c16:uniqueId val="{00000001-DF05-420F-99F7-CB6EF343F350}"/>
            </c:ext>
          </c:extLst>
        </c:ser>
        <c:dLbls>
          <c:showLegendKey val="0"/>
          <c:showVal val="0"/>
          <c:showCatName val="0"/>
          <c:showSerName val="0"/>
          <c:showPercent val="0"/>
          <c:showBubbleSize val="0"/>
        </c:dLbls>
        <c:axId val="545158568"/>
        <c:axId val="545151024"/>
      </c:areaChart>
      <c:catAx>
        <c:axId val="545158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5151024"/>
        <c:crosses val="autoZero"/>
        <c:auto val="1"/>
        <c:lblAlgn val="ctr"/>
        <c:lblOffset val="100"/>
        <c:noMultiLvlLbl val="0"/>
      </c:catAx>
      <c:valAx>
        <c:axId val="545151024"/>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5158568"/>
        <c:crosses val="autoZero"/>
        <c:crossBetween val="midCat"/>
      </c:valAx>
      <c:spPr>
        <a:noFill/>
        <a:ln>
          <a:solidFill>
            <a:schemeClr val="accent1">
              <a:alpha val="50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FL CWSRF Interest Rate</c:v>
                </c:pt>
              </c:strCache>
            </c:strRef>
          </c:tx>
          <c:spPr>
            <a:ln w="28575" cap="rnd">
              <a:solidFill>
                <a:schemeClr val="accent3"/>
              </a:solidFill>
              <a:round/>
            </a:ln>
            <a:effectLst/>
          </c:spPr>
          <c:marker>
            <c:symbol val="none"/>
          </c:marker>
          <c:cat>
            <c:numRef>
              <c:f>Sheet1!$A$2:$A$23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Sheet1!$B$2:$B$23</c:f>
              <c:numCache>
                <c:formatCode>0.00</c:formatCode>
                <c:ptCount val="21"/>
                <c:pt idx="0">
                  <c:v>2.76</c:v>
                </c:pt>
                <c:pt idx="1">
                  <c:v>3</c:v>
                </c:pt>
                <c:pt idx="2">
                  <c:v>3.02</c:v>
                </c:pt>
                <c:pt idx="3">
                  <c:v>3.26</c:v>
                </c:pt>
                <c:pt idx="4">
                  <c:v>3.16</c:v>
                </c:pt>
                <c:pt idx="5">
                  <c:v>3.08</c:v>
                </c:pt>
                <c:pt idx="6">
                  <c:v>2.91</c:v>
                </c:pt>
                <c:pt idx="7">
                  <c:v>2.59</c:v>
                </c:pt>
                <c:pt idx="8">
                  <c:v>2.44</c:v>
                </c:pt>
                <c:pt idx="9">
                  <c:v>2.29</c:v>
                </c:pt>
                <c:pt idx="10">
                  <c:v>2.3199999999999998</c:v>
                </c:pt>
                <c:pt idx="11">
                  <c:v>2.39</c:v>
                </c:pt>
                <c:pt idx="12">
                  <c:v>2.67</c:v>
                </c:pt>
                <c:pt idx="13">
                  <c:v>2.4900000000000002</c:v>
                </c:pt>
                <c:pt idx="14">
                  <c:v>2.39</c:v>
                </c:pt>
                <c:pt idx="15">
                  <c:v>2.34</c:v>
                </c:pt>
                <c:pt idx="16">
                  <c:v>2.0699999999999998</c:v>
                </c:pt>
                <c:pt idx="17">
                  <c:v>2.2999999999999998</c:v>
                </c:pt>
                <c:pt idx="18">
                  <c:v>1.2</c:v>
                </c:pt>
                <c:pt idx="19">
                  <c:v>0.49</c:v>
                </c:pt>
              </c:numCache>
            </c:numRef>
          </c:val>
          <c:smooth val="0"/>
          <c:extLst>
            <c:ext xmlns:c16="http://schemas.microsoft.com/office/drawing/2014/chart" uri="{C3380CC4-5D6E-409C-BE32-E72D297353CC}">
              <c16:uniqueId val="{0000000F-3E99-4AD5-9C61-25A38B1D1797}"/>
            </c:ext>
          </c:extLst>
        </c:ser>
        <c:ser>
          <c:idx val="2"/>
          <c:order val="1"/>
          <c:tx>
            <c:strRef>
              <c:f>Sheet1!$C$1</c:f>
              <c:strCache>
                <c:ptCount val="1"/>
                <c:pt idx="0">
                  <c:v>Market Rate</c:v>
                </c:pt>
              </c:strCache>
            </c:strRef>
          </c:tx>
          <c:spPr>
            <a:ln w="28575" cap="rnd">
              <a:solidFill>
                <a:schemeClr val="accent2"/>
              </a:solidFill>
              <a:prstDash val="dash"/>
              <a:round/>
            </a:ln>
            <a:effectLst/>
          </c:spPr>
          <c:marker>
            <c:symbol val="none"/>
          </c:marker>
          <c:cat>
            <c:numRef>
              <c:f>Sheet1!$A$2:$A$23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Sheet1!$C$2:$C$23</c:f>
              <c:numCache>
                <c:formatCode>General</c:formatCode>
                <c:ptCount val="21"/>
                <c:pt idx="0">
                  <c:v>5.7</c:v>
                </c:pt>
                <c:pt idx="1">
                  <c:v>5.2</c:v>
                </c:pt>
                <c:pt idx="2">
                  <c:v>5.0999999999999996</c:v>
                </c:pt>
                <c:pt idx="3">
                  <c:v>5.8</c:v>
                </c:pt>
                <c:pt idx="4">
                  <c:v>5.3</c:v>
                </c:pt>
                <c:pt idx="5">
                  <c:v>5.0999999999999996</c:v>
                </c:pt>
                <c:pt idx="6">
                  <c:v>4.8</c:v>
                </c:pt>
                <c:pt idx="7">
                  <c:v>4.8</c:v>
                </c:pt>
                <c:pt idx="8">
                  <c:v>4.9000000000000004</c:v>
                </c:pt>
                <c:pt idx="9">
                  <c:v>4.5</c:v>
                </c:pt>
                <c:pt idx="10">
                  <c:v>4.3</c:v>
                </c:pt>
                <c:pt idx="11">
                  <c:v>4.5999999999999996</c:v>
                </c:pt>
                <c:pt idx="12">
                  <c:v>5</c:v>
                </c:pt>
                <c:pt idx="13">
                  <c:v>4.4000000000000004</c:v>
                </c:pt>
                <c:pt idx="14">
                  <c:v>4.5</c:v>
                </c:pt>
                <c:pt idx="15">
                  <c:v>3.9</c:v>
                </c:pt>
                <c:pt idx="16">
                  <c:v>3.7</c:v>
                </c:pt>
                <c:pt idx="17">
                  <c:v>4.5</c:v>
                </c:pt>
                <c:pt idx="18">
                  <c:v>3.8</c:v>
                </c:pt>
                <c:pt idx="19">
                  <c:v>3.5</c:v>
                </c:pt>
              </c:numCache>
            </c:numRef>
          </c:val>
          <c:smooth val="0"/>
          <c:extLst>
            <c:ext xmlns:c16="http://schemas.microsoft.com/office/drawing/2014/chart" uri="{C3380CC4-5D6E-409C-BE32-E72D297353CC}">
              <c16:uniqueId val="{00000010-3E99-4AD5-9C61-25A38B1D1797}"/>
            </c:ext>
          </c:extLst>
        </c:ser>
        <c:dLbls>
          <c:showLegendKey val="0"/>
          <c:showVal val="0"/>
          <c:showCatName val="0"/>
          <c:showSerName val="0"/>
          <c:showPercent val="0"/>
          <c:showBubbleSize val="0"/>
        </c:dLbls>
        <c:smooth val="0"/>
        <c:axId val="609295808"/>
        <c:axId val="609296136"/>
      </c:lineChart>
      <c:dateAx>
        <c:axId val="609295808"/>
        <c:scaling>
          <c:orientation val="minMax"/>
        </c:scaling>
        <c:delete val="0"/>
        <c:axPos val="b"/>
        <c:numFmt formatCode="General" sourceLinked="1"/>
        <c:majorTickMark val="out"/>
        <c:min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9296136"/>
        <c:crosses val="autoZero"/>
        <c:auto val="0"/>
        <c:lblOffset val="100"/>
        <c:baseTimeUnit val="days"/>
      </c:dateAx>
      <c:valAx>
        <c:axId val="609296136"/>
        <c:scaling>
          <c:orientation val="minMax"/>
        </c:scaling>
        <c:delete val="0"/>
        <c:axPos val="l"/>
        <c:majorGridlines>
          <c:spPr>
            <a:ln w="9525" cap="flat" cmpd="sng" algn="ctr">
              <a:solidFill>
                <a:schemeClr val="tx1"/>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9295808"/>
        <c:crosses val="autoZero"/>
        <c:crossBetween val="between"/>
      </c:valAx>
      <c:spPr>
        <a:noFill/>
        <a:ln>
          <a:solidFill>
            <a:schemeClr val="accent2">
              <a:lumMod val="75000"/>
            </a:schemeClr>
          </a:solidFill>
          <a:prstDash val="dash"/>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1"/>
          <c:order val="0"/>
          <c:tx>
            <c:strRef>
              <c:f>Sheet2!$A$2</c:f>
              <c:strCache>
                <c:ptCount val="1"/>
                <c:pt idx="0">
                  <c:v>Secondary Treatment</c:v>
                </c:pt>
              </c:strCache>
            </c:strRef>
          </c:tx>
          <c:spPr>
            <a:solidFill>
              <a:schemeClr val="accent1"/>
            </a:solidFill>
            <a:ln>
              <a:noFill/>
            </a:ln>
            <a:effectLst/>
          </c:spPr>
          <c:cat>
            <c:numRef>
              <c:f>Sheet2!$B$1:$U$1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Sheet2!$B$2:$U$2</c:f>
              <c:numCache>
                <c:formatCode>0%</c:formatCode>
                <c:ptCount val="20"/>
                <c:pt idx="0">
                  <c:v>0.53141951866778714</c:v>
                </c:pt>
                <c:pt idx="1">
                  <c:v>0.37885842958282995</c:v>
                </c:pt>
                <c:pt idx="2">
                  <c:v>0.39535778554682277</c:v>
                </c:pt>
                <c:pt idx="3">
                  <c:v>0.24629870263478287</c:v>
                </c:pt>
                <c:pt idx="4">
                  <c:v>0.32706871188610337</c:v>
                </c:pt>
                <c:pt idx="5">
                  <c:v>0.46142410560150171</c:v>
                </c:pt>
                <c:pt idx="6">
                  <c:v>0.21895076961391052</c:v>
                </c:pt>
                <c:pt idx="7">
                  <c:v>0.12913848678111745</c:v>
                </c:pt>
                <c:pt idx="8">
                  <c:v>0.19646851604579238</c:v>
                </c:pt>
                <c:pt idx="9">
                  <c:v>6.4984462390896822E-2</c:v>
                </c:pt>
                <c:pt idx="10">
                  <c:v>2.0276975984534418E-2</c:v>
                </c:pt>
                <c:pt idx="11">
                  <c:v>7.7335676780787479E-3</c:v>
                </c:pt>
                <c:pt idx="12">
                  <c:v>0</c:v>
                </c:pt>
                <c:pt idx="13">
                  <c:v>2.1910490172357544E-4</c:v>
                </c:pt>
                <c:pt idx="14">
                  <c:v>8.6323683648877006E-2</c:v>
                </c:pt>
                <c:pt idx="15">
                  <c:v>3.2339613386170012E-3</c:v>
                </c:pt>
                <c:pt idx="16">
                  <c:v>7.3874953246776016E-3</c:v>
                </c:pt>
                <c:pt idx="17">
                  <c:v>0</c:v>
                </c:pt>
                <c:pt idx="18">
                  <c:v>0.14475365549041705</c:v>
                </c:pt>
                <c:pt idx="19">
                  <c:v>-1.623838653058063E-3</c:v>
                </c:pt>
              </c:numCache>
            </c:numRef>
          </c:val>
          <c:extLst>
            <c:ext xmlns:c16="http://schemas.microsoft.com/office/drawing/2014/chart" uri="{C3380CC4-5D6E-409C-BE32-E72D297353CC}">
              <c16:uniqueId val="{00000000-628D-470C-8EF9-5440F21586BF}"/>
            </c:ext>
          </c:extLst>
        </c:ser>
        <c:ser>
          <c:idx val="2"/>
          <c:order val="1"/>
          <c:tx>
            <c:strRef>
              <c:f>Sheet2!$A$3</c:f>
              <c:strCache>
                <c:ptCount val="1"/>
                <c:pt idx="0">
                  <c:v>Advanced Treatment</c:v>
                </c:pt>
              </c:strCache>
            </c:strRef>
          </c:tx>
          <c:spPr>
            <a:solidFill>
              <a:schemeClr val="accent2"/>
            </a:solidFill>
            <a:ln>
              <a:noFill/>
            </a:ln>
            <a:effectLst/>
          </c:spPr>
          <c:cat>
            <c:numRef>
              <c:f>Sheet2!$B$1:$U$1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Sheet2!$B$3:$U$3</c:f>
              <c:numCache>
                <c:formatCode>0%</c:formatCode>
                <c:ptCount val="20"/>
                <c:pt idx="0">
                  <c:v>0.16708441156927881</c:v>
                </c:pt>
                <c:pt idx="1">
                  <c:v>0.33885792459189218</c:v>
                </c:pt>
                <c:pt idx="2">
                  <c:v>0.26243726025113195</c:v>
                </c:pt>
                <c:pt idx="3">
                  <c:v>0.38721566739278113</c:v>
                </c:pt>
                <c:pt idx="4">
                  <c:v>0.27504517693001262</c:v>
                </c:pt>
                <c:pt idx="5">
                  <c:v>0.11845089132568398</c:v>
                </c:pt>
                <c:pt idx="6">
                  <c:v>0.41626759365092519</c:v>
                </c:pt>
                <c:pt idx="7">
                  <c:v>0.22753623186754088</c:v>
                </c:pt>
                <c:pt idx="8">
                  <c:v>9.5686853738053357E-2</c:v>
                </c:pt>
                <c:pt idx="9">
                  <c:v>0.36324498089913565</c:v>
                </c:pt>
                <c:pt idx="10">
                  <c:v>0.45986498299613421</c:v>
                </c:pt>
                <c:pt idx="11">
                  <c:v>0.61702428395080089</c:v>
                </c:pt>
                <c:pt idx="12">
                  <c:v>0.55578912062175545</c:v>
                </c:pt>
                <c:pt idx="13">
                  <c:v>0.44512018758164584</c:v>
                </c:pt>
                <c:pt idx="14">
                  <c:v>0.47503295844212851</c:v>
                </c:pt>
                <c:pt idx="15">
                  <c:v>0.38177800399625783</c:v>
                </c:pt>
                <c:pt idx="16">
                  <c:v>0.49213911363552021</c:v>
                </c:pt>
                <c:pt idx="17">
                  <c:v>0.26433207033084838</c:v>
                </c:pt>
                <c:pt idx="18">
                  <c:v>0.36573782412793576</c:v>
                </c:pt>
                <c:pt idx="19">
                  <c:v>0.72093128185831379</c:v>
                </c:pt>
              </c:numCache>
            </c:numRef>
          </c:val>
          <c:extLst>
            <c:ext xmlns:c16="http://schemas.microsoft.com/office/drawing/2014/chart" uri="{C3380CC4-5D6E-409C-BE32-E72D297353CC}">
              <c16:uniqueId val="{00000001-628D-470C-8EF9-5440F21586BF}"/>
            </c:ext>
          </c:extLst>
        </c:ser>
        <c:ser>
          <c:idx val="3"/>
          <c:order val="2"/>
          <c:tx>
            <c:strRef>
              <c:f>Sheet2!$A$4</c:f>
              <c:strCache>
                <c:ptCount val="1"/>
                <c:pt idx="0">
                  <c:v>Infiltration/Inflow and Sewer Rehabilitation</c:v>
                </c:pt>
              </c:strCache>
            </c:strRef>
          </c:tx>
          <c:spPr>
            <a:solidFill>
              <a:schemeClr val="bg1">
                <a:lumMod val="65000"/>
              </a:schemeClr>
            </a:solidFill>
            <a:ln>
              <a:noFill/>
            </a:ln>
            <a:effectLst/>
          </c:spPr>
          <c:cat>
            <c:numRef>
              <c:f>Sheet2!$B$1:$U$1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Sheet2!$B$4:$U$4</c:f>
              <c:numCache>
                <c:formatCode>0%</c:formatCode>
                <c:ptCount val="20"/>
                <c:pt idx="0">
                  <c:v>7.4883649184688122E-2</c:v>
                </c:pt>
                <c:pt idx="1">
                  <c:v>0.12470691684455357</c:v>
                </c:pt>
                <c:pt idx="2">
                  <c:v>8.6774238422894417E-2</c:v>
                </c:pt>
                <c:pt idx="3">
                  <c:v>0.13383709610851799</c:v>
                </c:pt>
                <c:pt idx="4">
                  <c:v>0.12393388977824565</c:v>
                </c:pt>
                <c:pt idx="5">
                  <c:v>9.4409457930351798E-2</c:v>
                </c:pt>
                <c:pt idx="6">
                  <c:v>2.9850327155361907E-2</c:v>
                </c:pt>
                <c:pt idx="7">
                  <c:v>8.3905693274076723E-2</c:v>
                </c:pt>
                <c:pt idx="8">
                  <c:v>0.18054190267539405</c:v>
                </c:pt>
                <c:pt idx="9">
                  <c:v>0.14988502004284993</c:v>
                </c:pt>
                <c:pt idx="10">
                  <c:v>7.1415347903139165E-2</c:v>
                </c:pt>
                <c:pt idx="11">
                  <c:v>8.7154610858350356E-2</c:v>
                </c:pt>
                <c:pt idx="12">
                  <c:v>7.2900892513571777E-2</c:v>
                </c:pt>
                <c:pt idx="13">
                  <c:v>0.20285632990019636</c:v>
                </c:pt>
                <c:pt idx="14">
                  <c:v>8.4181658049686373E-2</c:v>
                </c:pt>
                <c:pt idx="15">
                  <c:v>0.1478606827127214</c:v>
                </c:pt>
                <c:pt idx="16">
                  <c:v>0.12184237217049598</c:v>
                </c:pt>
                <c:pt idx="17">
                  <c:v>0.12023364623124143</c:v>
                </c:pt>
                <c:pt idx="18">
                  <c:v>9.3185427226712539E-2</c:v>
                </c:pt>
                <c:pt idx="19">
                  <c:v>9.7630300271039874E-2</c:v>
                </c:pt>
              </c:numCache>
            </c:numRef>
          </c:val>
          <c:extLst>
            <c:ext xmlns:c16="http://schemas.microsoft.com/office/drawing/2014/chart" uri="{C3380CC4-5D6E-409C-BE32-E72D297353CC}">
              <c16:uniqueId val="{00000002-628D-470C-8EF9-5440F21586BF}"/>
            </c:ext>
          </c:extLst>
        </c:ser>
        <c:ser>
          <c:idx val="4"/>
          <c:order val="3"/>
          <c:tx>
            <c:strRef>
              <c:f>Sheet2!$A$5</c:f>
              <c:strCache>
                <c:ptCount val="1"/>
                <c:pt idx="0">
                  <c:v>New Collector Sewers and Interceptors</c:v>
                </c:pt>
              </c:strCache>
            </c:strRef>
          </c:tx>
          <c:spPr>
            <a:solidFill>
              <a:schemeClr val="accent4"/>
            </a:solidFill>
            <a:ln>
              <a:noFill/>
            </a:ln>
            <a:effectLst/>
          </c:spPr>
          <c:cat>
            <c:numRef>
              <c:f>Sheet2!$B$1:$U$1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Sheet2!$B$5:$U$5</c:f>
              <c:numCache>
                <c:formatCode>0%</c:formatCode>
                <c:ptCount val="20"/>
                <c:pt idx="0">
                  <c:v>0.22661242057824596</c:v>
                </c:pt>
                <c:pt idx="1">
                  <c:v>0.15757672898072428</c:v>
                </c:pt>
                <c:pt idx="2">
                  <c:v>0.15637621026682627</c:v>
                </c:pt>
                <c:pt idx="3">
                  <c:v>0.23264853386391798</c:v>
                </c:pt>
                <c:pt idx="4">
                  <c:v>0.17925166314280239</c:v>
                </c:pt>
                <c:pt idx="5">
                  <c:v>0.22261608485088352</c:v>
                </c:pt>
                <c:pt idx="6">
                  <c:v>0.28232300915565617</c:v>
                </c:pt>
                <c:pt idx="7">
                  <c:v>0.46940477248206569</c:v>
                </c:pt>
                <c:pt idx="8">
                  <c:v>0.38343711320484991</c:v>
                </c:pt>
                <c:pt idx="9">
                  <c:v>0.32513988996094079</c:v>
                </c:pt>
                <c:pt idx="10">
                  <c:v>0.30768344368830491</c:v>
                </c:pt>
                <c:pt idx="11">
                  <c:v>0.244974269763818</c:v>
                </c:pt>
                <c:pt idx="12">
                  <c:v>0.16426755500347615</c:v>
                </c:pt>
                <c:pt idx="13">
                  <c:v>0.26866374420092937</c:v>
                </c:pt>
                <c:pt idx="14">
                  <c:v>0.20972635006700105</c:v>
                </c:pt>
                <c:pt idx="15">
                  <c:v>0.36998332086792041</c:v>
                </c:pt>
                <c:pt idx="16">
                  <c:v>0.29402601461595523</c:v>
                </c:pt>
                <c:pt idx="17">
                  <c:v>0.41496412629570523</c:v>
                </c:pt>
                <c:pt idx="18">
                  <c:v>0.28299452663502206</c:v>
                </c:pt>
                <c:pt idx="19">
                  <c:v>0.15376005258312422</c:v>
                </c:pt>
              </c:numCache>
            </c:numRef>
          </c:val>
          <c:extLst>
            <c:ext xmlns:c16="http://schemas.microsoft.com/office/drawing/2014/chart" uri="{C3380CC4-5D6E-409C-BE32-E72D297353CC}">
              <c16:uniqueId val="{00000003-628D-470C-8EF9-5440F21586BF}"/>
            </c:ext>
          </c:extLst>
        </c:ser>
        <c:ser>
          <c:idx val="5"/>
          <c:order val="4"/>
          <c:tx>
            <c:strRef>
              <c:f>Sheet2!$A$6</c:f>
              <c:strCache>
                <c:ptCount val="1"/>
                <c:pt idx="0">
                  <c:v>Storm Sewers</c:v>
                </c:pt>
              </c:strCache>
            </c:strRef>
          </c:tx>
          <c:spPr>
            <a:solidFill>
              <a:schemeClr val="accent6"/>
            </a:solidFill>
            <a:ln>
              <a:noFill/>
            </a:ln>
            <a:effectLst/>
          </c:spPr>
          <c:cat>
            <c:numRef>
              <c:f>Sheet2!$B$1:$U$1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Sheet2!$B$6:$U$6</c:f>
              <c:numCache>
                <c:formatCode>0%</c:formatCode>
                <c:ptCount val="20"/>
                <c:pt idx="0">
                  <c:v>0</c:v>
                </c:pt>
                <c:pt idx="1">
                  <c:v>0</c:v>
                </c:pt>
                <c:pt idx="2">
                  <c:v>9.9054505512324573E-2</c:v>
                </c:pt>
                <c:pt idx="3">
                  <c:v>0</c:v>
                </c:pt>
                <c:pt idx="4">
                  <c:v>9.4700558262835952E-2</c:v>
                </c:pt>
                <c:pt idx="5">
                  <c:v>0.10309946029157899</c:v>
                </c:pt>
                <c:pt idx="6">
                  <c:v>5.2608300424146222E-2</c:v>
                </c:pt>
                <c:pt idx="7">
                  <c:v>9.0014815595199249E-2</c:v>
                </c:pt>
                <c:pt idx="8">
                  <c:v>9.4835447674988985E-2</c:v>
                </c:pt>
                <c:pt idx="9">
                  <c:v>6.4047653095710241E-2</c:v>
                </c:pt>
                <c:pt idx="10">
                  <c:v>2.997847179245109E-2</c:v>
                </c:pt>
                <c:pt idx="11">
                  <c:v>2.49631850347878E-2</c:v>
                </c:pt>
                <c:pt idx="12">
                  <c:v>6.6434503482297069E-2</c:v>
                </c:pt>
                <c:pt idx="13">
                  <c:v>-3.3053602339608731E-3</c:v>
                </c:pt>
                <c:pt idx="14">
                  <c:v>1.6503346606075716E-2</c:v>
                </c:pt>
                <c:pt idx="15">
                  <c:v>4.9464922804387169E-2</c:v>
                </c:pt>
                <c:pt idx="16">
                  <c:v>3.5341532611349043E-2</c:v>
                </c:pt>
                <c:pt idx="17">
                  <c:v>8.8823791996668178E-2</c:v>
                </c:pt>
                <c:pt idx="18">
                  <c:v>0.10318734901504097</c:v>
                </c:pt>
                <c:pt idx="19">
                  <c:v>2.08671753738413E-2</c:v>
                </c:pt>
              </c:numCache>
            </c:numRef>
          </c:val>
          <c:extLst>
            <c:ext xmlns:c16="http://schemas.microsoft.com/office/drawing/2014/chart" uri="{C3380CC4-5D6E-409C-BE32-E72D297353CC}">
              <c16:uniqueId val="{00000004-628D-470C-8EF9-5440F21586BF}"/>
            </c:ext>
          </c:extLst>
        </c:ser>
        <c:ser>
          <c:idx val="6"/>
          <c:order val="5"/>
          <c:tx>
            <c:strRef>
              <c:f>Sheet2!$A$7</c:f>
              <c:strCache>
                <c:ptCount val="1"/>
                <c:pt idx="0">
                  <c:v>Recycled Water Distribution</c:v>
                </c:pt>
              </c:strCache>
            </c:strRef>
          </c:tx>
          <c:spPr>
            <a:solidFill>
              <a:schemeClr val="accent1">
                <a:lumMod val="60000"/>
              </a:schemeClr>
            </a:solidFill>
            <a:ln>
              <a:noFill/>
            </a:ln>
            <a:effectLst/>
          </c:spPr>
          <c:cat>
            <c:numRef>
              <c:f>Sheet2!$B$1:$U$1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Sheet2!$B$7:$U$7</c:f>
              <c:numCache>
                <c:formatCode>0%</c:formatCode>
                <c:ptCount val="20"/>
                <c:pt idx="0">
                  <c:v>0</c:v>
                </c:pt>
                <c:pt idx="1">
                  <c:v>0</c:v>
                </c:pt>
                <c:pt idx="2">
                  <c:v>0</c:v>
                </c:pt>
                <c:pt idx="3">
                  <c:v>0</c:v>
                </c:pt>
                <c:pt idx="4">
                  <c:v>0</c:v>
                </c:pt>
                <c:pt idx="5">
                  <c:v>0</c:v>
                </c:pt>
                <c:pt idx="6">
                  <c:v>0</c:v>
                </c:pt>
                <c:pt idx="7">
                  <c:v>0</c:v>
                </c:pt>
                <c:pt idx="8">
                  <c:v>4.9030166660921325E-2</c:v>
                </c:pt>
                <c:pt idx="9">
                  <c:v>3.2697993610466616E-2</c:v>
                </c:pt>
                <c:pt idx="10">
                  <c:v>0.11078077763543617</c:v>
                </c:pt>
                <c:pt idx="11">
                  <c:v>1.815008271416416E-2</c:v>
                </c:pt>
                <c:pt idx="12">
                  <c:v>0.1406079283788996</c:v>
                </c:pt>
                <c:pt idx="13">
                  <c:v>8.6445993649465772E-2</c:v>
                </c:pt>
                <c:pt idx="14">
                  <c:v>0.12823200318623137</c:v>
                </c:pt>
                <c:pt idx="15">
                  <c:v>4.767910828009618E-2</c:v>
                </c:pt>
                <c:pt idx="16">
                  <c:v>4.9263471642001899E-2</c:v>
                </c:pt>
                <c:pt idx="17">
                  <c:v>0.11674277315884343</c:v>
                </c:pt>
                <c:pt idx="18">
                  <c:v>1.0141217504871661E-2</c:v>
                </c:pt>
                <c:pt idx="19">
                  <c:v>8.4350285667389151E-3</c:v>
                </c:pt>
              </c:numCache>
            </c:numRef>
          </c:val>
          <c:extLst>
            <c:ext xmlns:c16="http://schemas.microsoft.com/office/drawing/2014/chart" uri="{C3380CC4-5D6E-409C-BE32-E72D297353CC}">
              <c16:uniqueId val="{00000005-628D-470C-8EF9-5440F21586BF}"/>
            </c:ext>
          </c:extLst>
        </c:ser>
        <c:dLbls>
          <c:showLegendKey val="0"/>
          <c:showVal val="0"/>
          <c:showCatName val="0"/>
          <c:showSerName val="0"/>
          <c:showPercent val="0"/>
          <c:showBubbleSize val="0"/>
        </c:dLbls>
        <c:axId val="327857664"/>
        <c:axId val="327860616"/>
      </c:areaChart>
      <c:catAx>
        <c:axId val="327857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860616"/>
        <c:crosses val="autoZero"/>
        <c:auto val="1"/>
        <c:lblAlgn val="ctr"/>
        <c:lblOffset val="100"/>
        <c:noMultiLvlLbl val="0"/>
      </c:catAx>
      <c:valAx>
        <c:axId val="327860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8576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Green Infrastructure</c:v>
                </c:pt>
              </c:strCache>
            </c:strRef>
          </c:tx>
          <c:spPr>
            <a:solidFill>
              <a:schemeClr val="accent1"/>
            </a:solidFill>
            <a:ln>
              <a:noFill/>
            </a:ln>
            <a:effectLst/>
          </c:spPr>
          <c:cat>
            <c:numRef>
              <c:f>Sheet1!$A$2:$A$9</c:f>
              <c:numCache>
                <c:formatCode>0</c:formatCode>
                <c:ptCount val="8"/>
                <c:pt idx="0">
                  <c:v>2009</c:v>
                </c:pt>
                <c:pt idx="1">
                  <c:v>2010</c:v>
                </c:pt>
                <c:pt idx="2">
                  <c:v>2011</c:v>
                </c:pt>
                <c:pt idx="3">
                  <c:v>2012</c:v>
                </c:pt>
                <c:pt idx="4">
                  <c:v>2013</c:v>
                </c:pt>
                <c:pt idx="5">
                  <c:v>2014</c:v>
                </c:pt>
                <c:pt idx="6">
                  <c:v>2015</c:v>
                </c:pt>
                <c:pt idx="7">
                  <c:v>2016</c:v>
                </c:pt>
              </c:numCache>
            </c:numRef>
          </c:cat>
          <c:val>
            <c:numRef>
              <c:f>Sheet1!$B$2:$B$9</c:f>
              <c:numCache>
                <c:formatCode>_("$"* #,##0_);_("$"* \(#,##0\);_("$"* "-"??_);_(@_)</c:formatCode>
                <c:ptCount val="8"/>
                <c:pt idx="0">
                  <c:v>0</c:v>
                </c:pt>
                <c:pt idx="1">
                  <c:v>0</c:v>
                </c:pt>
                <c:pt idx="2">
                  <c:v>6722388</c:v>
                </c:pt>
                <c:pt idx="3">
                  <c:v>15000000</c:v>
                </c:pt>
                <c:pt idx="4">
                  <c:v>0</c:v>
                </c:pt>
                <c:pt idx="5">
                  <c:v>2910450</c:v>
                </c:pt>
                <c:pt idx="6">
                  <c:v>5101891</c:v>
                </c:pt>
                <c:pt idx="7">
                  <c:v>1019464</c:v>
                </c:pt>
              </c:numCache>
            </c:numRef>
          </c:val>
          <c:extLst>
            <c:ext xmlns:c16="http://schemas.microsoft.com/office/drawing/2014/chart" uri="{C3380CC4-5D6E-409C-BE32-E72D297353CC}">
              <c16:uniqueId val="{00000002-2AC8-429E-A31B-74AEB15802DB}"/>
            </c:ext>
          </c:extLst>
        </c:ser>
        <c:ser>
          <c:idx val="1"/>
          <c:order val="1"/>
          <c:tx>
            <c:strRef>
              <c:f>Sheet1!$C$1</c:f>
              <c:strCache>
                <c:ptCount val="1"/>
                <c:pt idx="0">
                  <c:v>Energy Efficiency</c:v>
                </c:pt>
              </c:strCache>
            </c:strRef>
          </c:tx>
          <c:spPr>
            <a:solidFill>
              <a:schemeClr val="accent2"/>
            </a:solidFill>
            <a:ln>
              <a:noFill/>
            </a:ln>
            <a:effectLst/>
          </c:spPr>
          <c:cat>
            <c:numRef>
              <c:f>Sheet1!$A$2:$A$9</c:f>
              <c:numCache>
                <c:formatCode>0</c:formatCode>
                <c:ptCount val="8"/>
                <c:pt idx="0">
                  <c:v>2009</c:v>
                </c:pt>
                <c:pt idx="1">
                  <c:v>2010</c:v>
                </c:pt>
                <c:pt idx="2">
                  <c:v>2011</c:v>
                </c:pt>
                <c:pt idx="3">
                  <c:v>2012</c:v>
                </c:pt>
                <c:pt idx="4">
                  <c:v>2013</c:v>
                </c:pt>
                <c:pt idx="5">
                  <c:v>2014</c:v>
                </c:pt>
                <c:pt idx="6">
                  <c:v>2015</c:v>
                </c:pt>
                <c:pt idx="7">
                  <c:v>2016</c:v>
                </c:pt>
              </c:numCache>
            </c:numRef>
          </c:cat>
          <c:val>
            <c:numRef>
              <c:f>Sheet1!$C$2:$C$9</c:f>
              <c:numCache>
                <c:formatCode>_("$"* #,##0_);_("$"* \(#,##0\);_("$"* "-"??_);_(@_)</c:formatCode>
                <c:ptCount val="8"/>
                <c:pt idx="0">
                  <c:v>10000000</c:v>
                </c:pt>
                <c:pt idx="1">
                  <c:v>309780</c:v>
                </c:pt>
                <c:pt idx="2">
                  <c:v>7927760</c:v>
                </c:pt>
                <c:pt idx="3">
                  <c:v>0</c:v>
                </c:pt>
                <c:pt idx="4">
                  <c:v>0</c:v>
                </c:pt>
                <c:pt idx="5">
                  <c:v>0</c:v>
                </c:pt>
                <c:pt idx="6">
                  <c:v>0</c:v>
                </c:pt>
                <c:pt idx="7">
                  <c:v>40000000</c:v>
                </c:pt>
              </c:numCache>
            </c:numRef>
          </c:val>
          <c:extLst>
            <c:ext xmlns:c16="http://schemas.microsoft.com/office/drawing/2014/chart" uri="{C3380CC4-5D6E-409C-BE32-E72D297353CC}">
              <c16:uniqueId val="{00000003-2AC8-429E-A31B-74AEB15802DB}"/>
            </c:ext>
          </c:extLst>
        </c:ser>
        <c:ser>
          <c:idx val="2"/>
          <c:order val="2"/>
          <c:tx>
            <c:strRef>
              <c:f>Sheet1!$D$1</c:f>
              <c:strCache>
                <c:ptCount val="1"/>
                <c:pt idx="0">
                  <c:v>Water Efficiency</c:v>
                </c:pt>
              </c:strCache>
            </c:strRef>
          </c:tx>
          <c:spPr>
            <a:solidFill>
              <a:schemeClr val="accent3"/>
            </a:solidFill>
            <a:ln w="25400">
              <a:noFill/>
            </a:ln>
            <a:effectLst/>
          </c:spPr>
          <c:cat>
            <c:numRef>
              <c:f>Sheet1!$A$2:$A$9</c:f>
              <c:numCache>
                <c:formatCode>0</c:formatCode>
                <c:ptCount val="8"/>
                <c:pt idx="0">
                  <c:v>2009</c:v>
                </c:pt>
                <c:pt idx="1">
                  <c:v>2010</c:v>
                </c:pt>
                <c:pt idx="2">
                  <c:v>2011</c:v>
                </c:pt>
                <c:pt idx="3">
                  <c:v>2012</c:v>
                </c:pt>
                <c:pt idx="4">
                  <c:v>2013</c:v>
                </c:pt>
                <c:pt idx="5">
                  <c:v>2014</c:v>
                </c:pt>
                <c:pt idx="6">
                  <c:v>2015</c:v>
                </c:pt>
                <c:pt idx="7">
                  <c:v>2016</c:v>
                </c:pt>
              </c:numCache>
            </c:numRef>
          </c:cat>
          <c:val>
            <c:numRef>
              <c:f>Sheet1!$D$2:$D$9</c:f>
              <c:numCache>
                <c:formatCode>_("$"* #,##0_);_("$"* \(#,##0\);_("$"* "-"??_);_(@_)</c:formatCode>
                <c:ptCount val="8"/>
                <c:pt idx="0">
                  <c:v>12973267</c:v>
                </c:pt>
                <c:pt idx="1">
                  <c:v>10970106</c:v>
                </c:pt>
                <c:pt idx="2">
                  <c:v>11945543</c:v>
                </c:pt>
                <c:pt idx="3">
                  <c:v>16945001</c:v>
                </c:pt>
                <c:pt idx="4">
                  <c:v>34798221</c:v>
                </c:pt>
                <c:pt idx="5">
                  <c:v>17231705</c:v>
                </c:pt>
                <c:pt idx="6">
                  <c:v>0</c:v>
                </c:pt>
                <c:pt idx="7">
                  <c:v>0</c:v>
                </c:pt>
              </c:numCache>
            </c:numRef>
          </c:val>
          <c:extLst>
            <c:ext xmlns:c16="http://schemas.microsoft.com/office/drawing/2014/chart" uri="{C3380CC4-5D6E-409C-BE32-E72D297353CC}">
              <c16:uniqueId val="{00000004-2AC8-429E-A31B-74AEB15802DB}"/>
            </c:ext>
          </c:extLst>
        </c:ser>
        <c:ser>
          <c:idx val="3"/>
          <c:order val="3"/>
          <c:tx>
            <c:strRef>
              <c:f>Sheet1!$E$1</c:f>
              <c:strCache>
                <c:ptCount val="1"/>
                <c:pt idx="0">
                  <c:v>Green Innovative</c:v>
                </c:pt>
              </c:strCache>
            </c:strRef>
          </c:tx>
          <c:spPr>
            <a:solidFill>
              <a:schemeClr val="accent4"/>
            </a:solidFill>
            <a:ln w="25400">
              <a:noFill/>
            </a:ln>
            <a:effectLst/>
          </c:spPr>
          <c:cat>
            <c:numRef>
              <c:f>Sheet1!$A$2:$A$9</c:f>
              <c:numCache>
                <c:formatCode>0</c:formatCode>
                <c:ptCount val="8"/>
                <c:pt idx="0">
                  <c:v>2009</c:v>
                </c:pt>
                <c:pt idx="1">
                  <c:v>2010</c:v>
                </c:pt>
                <c:pt idx="2">
                  <c:v>2011</c:v>
                </c:pt>
                <c:pt idx="3">
                  <c:v>2012</c:v>
                </c:pt>
                <c:pt idx="4">
                  <c:v>2013</c:v>
                </c:pt>
                <c:pt idx="5">
                  <c:v>2014</c:v>
                </c:pt>
                <c:pt idx="6">
                  <c:v>2015</c:v>
                </c:pt>
                <c:pt idx="7">
                  <c:v>2016</c:v>
                </c:pt>
              </c:numCache>
            </c:numRef>
          </c:cat>
          <c:val>
            <c:numRef>
              <c:f>Sheet1!$E$2:$E$9</c:f>
              <c:numCache>
                <c:formatCode>_("$"* #,##0_);_("$"* \(#,##0\);_("$"* "-"??_);_(@_)</c:formatCode>
                <c:ptCount val="8"/>
                <c:pt idx="0">
                  <c:v>10000000</c:v>
                </c:pt>
                <c:pt idx="1">
                  <c:v>0</c:v>
                </c:pt>
                <c:pt idx="2">
                  <c:v>0</c:v>
                </c:pt>
                <c:pt idx="3">
                  <c:v>2575241</c:v>
                </c:pt>
                <c:pt idx="4">
                  <c:v>4126000</c:v>
                </c:pt>
                <c:pt idx="5">
                  <c:v>0</c:v>
                </c:pt>
                <c:pt idx="6">
                  <c:v>0</c:v>
                </c:pt>
                <c:pt idx="7">
                  <c:v>0</c:v>
                </c:pt>
              </c:numCache>
            </c:numRef>
          </c:val>
          <c:extLst>
            <c:ext xmlns:c16="http://schemas.microsoft.com/office/drawing/2014/chart" uri="{C3380CC4-5D6E-409C-BE32-E72D297353CC}">
              <c16:uniqueId val="{00000005-2AC8-429E-A31B-74AEB15802DB}"/>
            </c:ext>
          </c:extLst>
        </c:ser>
        <c:dLbls>
          <c:showLegendKey val="0"/>
          <c:showVal val="0"/>
          <c:showCatName val="0"/>
          <c:showSerName val="0"/>
          <c:showPercent val="0"/>
          <c:showBubbleSize val="0"/>
        </c:dLbls>
        <c:axId val="547564880"/>
        <c:axId val="547568160"/>
      </c:areaChart>
      <c:catAx>
        <c:axId val="54756488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568160"/>
        <c:crosses val="autoZero"/>
        <c:auto val="1"/>
        <c:lblAlgn val="ctr"/>
        <c:lblOffset val="100"/>
        <c:noMultiLvlLbl val="0"/>
      </c:catAx>
      <c:valAx>
        <c:axId val="5475681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564880"/>
        <c:crosses val="autoZero"/>
        <c:crossBetween val="midCat"/>
        <c:dispUnits>
          <c:builtInUnit val="millions"/>
          <c:dispUnitsLbl>
            <c:layout>
              <c:manualLayout>
                <c:xMode val="edge"/>
                <c:yMode val="edge"/>
                <c:x val="1.932367149758454E-2"/>
                <c:y val="0.40579357429829632"/>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4"/>
          <c:order val="4"/>
          <c:tx>
            <c:strRef>
              <c:f>Sheet1!$F$1</c:f>
              <c:strCache>
                <c:ptCount val="1"/>
                <c:pt idx="0">
                  <c:v>Annual Assistance: Less than 10,000</c:v>
                </c:pt>
              </c:strCache>
            </c:strRef>
          </c:tx>
          <c:spPr>
            <a:solidFill>
              <a:schemeClr val="accent5"/>
            </a:solidFill>
            <a:ln>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Sheet1!$F$2:$F$29</c:f>
              <c:numCache>
                <c:formatCode>#,##0</c:formatCode>
                <c:ptCount val="28"/>
                <c:pt idx="0">
                  <c:v>5905000</c:v>
                </c:pt>
                <c:pt idx="1">
                  <c:v>6126000</c:v>
                </c:pt>
                <c:pt idx="2">
                  <c:v>915000</c:v>
                </c:pt>
                <c:pt idx="3">
                  <c:v>13898000</c:v>
                </c:pt>
                <c:pt idx="4">
                  <c:v>1224000</c:v>
                </c:pt>
                <c:pt idx="5">
                  <c:v>5418000</c:v>
                </c:pt>
                <c:pt idx="6">
                  <c:v>6325000</c:v>
                </c:pt>
                <c:pt idx="7">
                  <c:v>14537157</c:v>
                </c:pt>
                <c:pt idx="8">
                  <c:v>2750513</c:v>
                </c:pt>
                <c:pt idx="9">
                  <c:v>13634285</c:v>
                </c:pt>
                <c:pt idx="10">
                  <c:v>15748054</c:v>
                </c:pt>
                <c:pt idx="11">
                  <c:v>21533272</c:v>
                </c:pt>
                <c:pt idx="12">
                  <c:v>57440471</c:v>
                </c:pt>
                <c:pt idx="13">
                  <c:v>24242935</c:v>
                </c:pt>
                <c:pt idx="14">
                  <c:v>20037480</c:v>
                </c:pt>
                <c:pt idx="15">
                  <c:v>47182085</c:v>
                </c:pt>
                <c:pt idx="16">
                  <c:v>86688961</c:v>
                </c:pt>
                <c:pt idx="17">
                  <c:v>48595840</c:v>
                </c:pt>
                <c:pt idx="18">
                  <c:v>76987323</c:v>
                </c:pt>
                <c:pt idx="19">
                  <c:v>21390935</c:v>
                </c:pt>
                <c:pt idx="20">
                  <c:v>59893840</c:v>
                </c:pt>
                <c:pt idx="21">
                  <c:v>92747019</c:v>
                </c:pt>
                <c:pt idx="22">
                  <c:v>39095239</c:v>
                </c:pt>
                <c:pt idx="23">
                  <c:v>39866167</c:v>
                </c:pt>
                <c:pt idx="24">
                  <c:v>72013677</c:v>
                </c:pt>
                <c:pt idx="25">
                  <c:v>42927084</c:v>
                </c:pt>
                <c:pt idx="26">
                  <c:v>26262524</c:v>
                </c:pt>
                <c:pt idx="27">
                  <c:v>29411841</c:v>
                </c:pt>
              </c:numCache>
            </c:numRef>
          </c:val>
          <c:extLst>
            <c:ext xmlns:c16="http://schemas.microsoft.com/office/drawing/2014/chart" uri="{C3380CC4-5D6E-409C-BE32-E72D297353CC}">
              <c16:uniqueId val="{00000004-4D26-4F96-9524-2596E6030B0D}"/>
            </c:ext>
          </c:extLst>
        </c:ser>
        <c:ser>
          <c:idx val="5"/>
          <c:order val="5"/>
          <c:tx>
            <c:strRef>
              <c:f>Sheet1!$G$1</c:f>
              <c:strCache>
                <c:ptCount val="1"/>
                <c:pt idx="0">
                  <c:v>Annual Assistance: 10,000 and above</c:v>
                </c:pt>
              </c:strCache>
            </c:strRef>
          </c:tx>
          <c:spPr>
            <a:solidFill>
              <a:schemeClr val="accent2"/>
            </a:solidFill>
            <a:ln>
              <a:noFill/>
            </a:ln>
            <a:effectLst/>
          </c:spP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Sheet1!$G$2:$G$29</c:f>
              <c:numCache>
                <c:formatCode>#,##0</c:formatCode>
                <c:ptCount val="28"/>
                <c:pt idx="0">
                  <c:v>47532000</c:v>
                </c:pt>
                <c:pt idx="1">
                  <c:v>75536000</c:v>
                </c:pt>
                <c:pt idx="2">
                  <c:v>43316000</c:v>
                </c:pt>
                <c:pt idx="3">
                  <c:v>116070000</c:v>
                </c:pt>
                <c:pt idx="4">
                  <c:v>38895000</c:v>
                </c:pt>
                <c:pt idx="5">
                  <c:v>105422000</c:v>
                </c:pt>
                <c:pt idx="6">
                  <c:v>78117000</c:v>
                </c:pt>
                <c:pt idx="7">
                  <c:v>98862920</c:v>
                </c:pt>
                <c:pt idx="8">
                  <c:v>84411532</c:v>
                </c:pt>
                <c:pt idx="9">
                  <c:v>90526000</c:v>
                </c:pt>
                <c:pt idx="10">
                  <c:v>94221704</c:v>
                </c:pt>
                <c:pt idx="11">
                  <c:v>80480485</c:v>
                </c:pt>
                <c:pt idx="12">
                  <c:v>75660096</c:v>
                </c:pt>
                <c:pt idx="13">
                  <c:v>107476707</c:v>
                </c:pt>
                <c:pt idx="14">
                  <c:v>256566830</c:v>
                </c:pt>
                <c:pt idx="15">
                  <c:v>128305971</c:v>
                </c:pt>
                <c:pt idx="16">
                  <c:v>170288886</c:v>
                </c:pt>
                <c:pt idx="17">
                  <c:v>162946681</c:v>
                </c:pt>
                <c:pt idx="18">
                  <c:v>243826195</c:v>
                </c:pt>
                <c:pt idx="19">
                  <c:v>129331739</c:v>
                </c:pt>
                <c:pt idx="20">
                  <c:v>206087148</c:v>
                </c:pt>
                <c:pt idx="21">
                  <c:v>207119950</c:v>
                </c:pt>
                <c:pt idx="22">
                  <c:v>151283905</c:v>
                </c:pt>
                <c:pt idx="23">
                  <c:v>182688719</c:v>
                </c:pt>
                <c:pt idx="24">
                  <c:v>219500414</c:v>
                </c:pt>
                <c:pt idx="25">
                  <c:v>204751205</c:v>
                </c:pt>
                <c:pt idx="26">
                  <c:v>160798956</c:v>
                </c:pt>
                <c:pt idx="27">
                  <c:v>243305899</c:v>
                </c:pt>
              </c:numCache>
            </c:numRef>
          </c:val>
          <c:extLst>
            <c:ext xmlns:c16="http://schemas.microsoft.com/office/drawing/2014/chart" uri="{C3380CC4-5D6E-409C-BE32-E72D297353CC}">
              <c16:uniqueId val="{00000005-4D26-4F96-9524-2596E6030B0D}"/>
            </c:ext>
          </c:extLst>
        </c:ser>
        <c:dLbls>
          <c:showLegendKey val="0"/>
          <c:showVal val="0"/>
          <c:showCatName val="0"/>
          <c:showSerName val="0"/>
          <c:showPercent val="0"/>
          <c:showBubbleSize val="0"/>
        </c:dLbls>
        <c:axId val="402109152"/>
        <c:axId val="402109808"/>
      </c:areaChart>
      <c:barChart>
        <c:barDir val="col"/>
        <c:grouping val="clustered"/>
        <c:varyColors val="0"/>
        <c:ser>
          <c:idx val="0"/>
          <c:order val="0"/>
          <c:tx>
            <c:strRef>
              <c:f>Sheet1!$B$1</c:f>
              <c:strCache>
                <c:ptCount val="1"/>
                <c:pt idx="0">
                  <c:v>0 to 3500</c:v>
                </c:pt>
              </c:strCache>
            </c:strRef>
          </c:tx>
          <c:spPr>
            <a:solidFill>
              <a:schemeClr val="accent1"/>
            </a:solidFill>
            <a:ln>
              <a:noFill/>
            </a:ln>
            <a:effectLst/>
          </c:spPr>
          <c:invertIfNegative val="0"/>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Sheet1!$B$2:$B$29</c:f>
            </c:numRef>
          </c:val>
          <c:extLst>
            <c:ext xmlns:c16="http://schemas.microsoft.com/office/drawing/2014/chart" uri="{C3380CC4-5D6E-409C-BE32-E72D297353CC}">
              <c16:uniqueId val="{00000000-4D26-4F96-9524-2596E6030B0D}"/>
            </c:ext>
          </c:extLst>
        </c:ser>
        <c:ser>
          <c:idx val="1"/>
          <c:order val="1"/>
          <c:tx>
            <c:strRef>
              <c:f>Sheet1!$C$1</c:f>
              <c:strCache>
                <c:ptCount val="1"/>
                <c:pt idx="0">
                  <c:v>3501 to 9999</c:v>
                </c:pt>
              </c:strCache>
            </c:strRef>
          </c:tx>
          <c:spPr>
            <a:solidFill>
              <a:schemeClr val="accent2"/>
            </a:solidFill>
            <a:ln>
              <a:noFill/>
            </a:ln>
            <a:effectLst/>
          </c:spPr>
          <c:invertIfNegative val="0"/>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Sheet1!$C$2:$C$29</c:f>
            </c:numRef>
          </c:val>
          <c:extLst>
            <c:ext xmlns:c16="http://schemas.microsoft.com/office/drawing/2014/chart" uri="{C3380CC4-5D6E-409C-BE32-E72D297353CC}">
              <c16:uniqueId val="{00000001-4D26-4F96-9524-2596E6030B0D}"/>
            </c:ext>
          </c:extLst>
        </c:ser>
        <c:dLbls>
          <c:showLegendKey val="0"/>
          <c:showVal val="0"/>
          <c:showCatName val="0"/>
          <c:showSerName val="0"/>
          <c:showPercent val="0"/>
          <c:showBubbleSize val="0"/>
        </c:dLbls>
        <c:gapWidth val="219"/>
        <c:overlap val="-27"/>
        <c:axId val="402109152"/>
        <c:axId val="402109808"/>
      </c:barChart>
      <c:lineChart>
        <c:grouping val="standard"/>
        <c:varyColors val="0"/>
        <c:ser>
          <c:idx val="2"/>
          <c:order val="2"/>
          <c:tx>
            <c:strRef>
              <c:f>Sheet1!$D$1</c:f>
              <c:strCache>
                <c:ptCount val="1"/>
                <c:pt idx="0">
                  <c:v>10000 to 99999</c:v>
                </c:pt>
              </c:strCache>
            </c:strRef>
          </c:tx>
          <c:spPr>
            <a:ln w="28575" cap="rnd">
              <a:solidFill>
                <a:schemeClr val="accent3"/>
              </a:solidFill>
              <a:round/>
            </a:ln>
            <a:effectLst/>
          </c:spPr>
          <c:marker>
            <c:symbol val="none"/>
          </c:marke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Sheet1!$D$2:$D$29</c:f>
            </c:numRef>
          </c:val>
          <c:smooth val="0"/>
          <c:extLst>
            <c:ext xmlns:c16="http://schemas.microsoft.com/office/drawing/2014/chart" uri="{C3380CC4-5D6E-409C-BE32-E72D297353CC}">
              <c16:uniqueId val="{00000002-4D26-4F96-9524-2596E6030B0D}"/>
            </c:ext>
          </c:extLst>
        </c:ser>
        <c:ser>
          <c:idx val="7"/>
          <c:order val="7"/>
          <c:tx>
            <c:strRef>
              <c:f>Sheet1!$I$1</c:f>
              <c:strCache>
                <c:ptCount val="1"/>
                <c:pt idx="0">
                  <c:v>Loans: 10,000 and above</c:v>
                </c:pt>
              </c:strCache>
            </c:strRef>
          </c:tx>
          <c:spPr>
            <a:ln w="28575" cap="rnd">
              <a:solidFill>
                <a:schemeClr val="accent2">
                  <a:lumMod val="60000"/>
                </a:schemeClr>
              </a:solidFill>
              <a:round/>
            </a:ln>
            <a:effectLst/>
          </c:spPr>
          <c:marker>
            <c:symbol val="none"/>
          </c:marke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Sheet1!$I$2:$I$29</c:f>
              <c:numCache>
                <c:formatCode>General</c:formatCode>
                <c:ptCount val="28"/>
                <c:pt idx="0">
                  <c:v>5</c:v>
                </c:pt>
                <c:pt idx="1">
                  <c:v>10</c:v>
                </c:pt>
                <c:pt idx="2">
                  <c:v>9</c:v>
                </c:pt>
                <c:pt idx="3">
                  <c:v>13</c:v>
                </c:pt>
                <c:pt idx="4">
                  <c:v>11</c:v>
                </c:pt>
                <c:pt idx="5">
                  <c:v>21</c:v>
                </c:pt>
                <c:pt idx="6">
                  <c:v>24</c:v>
                </c:pt>
                <c:pt idx="7">
                  <c:v>24</c:v>
                </c:pt>
                <c:pt idx="8">
                  <c:v>14</c:v>
                </c:pt>
                <c:pt idx="9">
                  <c:v>17</c:v>
                </c:pt>
                <c:pt idx="10">
                  <c:v>26</c:v>
                </c:pt>
                <c:pt idx="11">
                  <c:v>17</c:v>
                </c:pt>
                <c:pt idx="12">
                  <c:v>28</c:v>
                </c:pt>
                <c:pt idx="13">
                  <c:v>40</c:v>
                </c:pt>
                <c:pt idx="14">
                  <c:v>39</c:v>
                </c:pt>
                <c:pt idx="15">
                  <c:v>31</c:v>
                </c:pt>
                <c:pt idx="16">
                  <c:v>36</c:v>
                </c:pt>
                <c:pt idx="17">
                  <c:v>32</c:v>
                </c:pt>
                <c:pt idx="18">
                  <c:v>48</c:v>
                </c:pt>
                <c:pt idx="19">
                  <c:v>26</c:v>
                </c:pt>
                <c:pt idx="20">
                  <c:v>40</c:v>
                </c:pt>
                <c:pt idx="21">
                  <c:v>28</c:v>
                </c:pt>
                <c:pt idx="22">
                  <c:v>25</c:v>
                </c:pt>
                <c:pt idx="23">
                  <c:v>26</c:v>
                </c:pt>
                <c:pt idx="24">
                  <c:v>12</c:v>
                </c:pt>
                <c:pt idx="25">
                  <c:v>14</c:v>
                </c:pt>
                <c:pt idx="26">
                  <c:v>9</c:v>
                </c:pt>
                <c:pt idx="27">
                  <c:v>11</c:v>
                </c:pt>
              </c:numCache>
            </c:numRef>
          </c:val>
          <c:smooth val="0"/>
          <c:extLst>
            <c:ext xmlns:c16="http://schemas.microsoft.com/office/drawing/2014/chart" uri="{C3380CC4-5D6E-409C-BE32-E72D297353CC}">
              <c16:uniqueId val="{00000007-4D26-4F96-9524-2596E6030B0D}"/>
            </c:ext>
          </c:extLst>
        </c:ser>
        <c:ser>
          <c:idx val="3"/>
          <c:order val="3"/>
          <c:tx>
            <c:strRef>
              <c:f>Sheet1!$E$1</c:f>
              <c:strCache>
                <c:ptCount val="1"/>
                <c:pt idx="0">
                  <c:v>100,000 and up</c:v>
                </c:pt>
              </c:strCache>
            </c:strRef>
          </c:tx>
          <c:spPr>
            <a:ln w="28575" cap="rnd">
              <a:solidFill>
                <a:schemeClr val="accent4"/>
              </a:solidFill>
              <a:round/>
            </a:ln>
            <a:effectLst/>
          </c:spPr>
          <c:marker>
            <c:symbol val="none"/>
          </c:marke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Sheet1!$E$2:$E$29</c:f>
            </c:numRef>
          </c:val>
          <c:smooth val="0"/>
          <c:extLst>
            <c:ext xmlns:c16="http://schemas.microsoft.com/office/drawing/2014/chart" uri="{C3380CC4-5D6E-409C-BE32-E72D297353CC}">
              <c16:uniqueId val="{00000003-4D26-4F96-9524-2596E6030B0D}"/>
            </c:ext>
          </c:extLst>
        </c:ser>
        <c:ser>
          <c:idx val="6"/>
          <c:order val="6"/>
          <c:tx>
            <c:strRef>
              <c:f>Sheet1!$H$1</c:f>
              <c:strCache>
                <c:ptCount val="1"/>
                <c:pt idx="0">
                  <c:v>Loans: less than 10,000</c:v>
                </c:pt>
              </c:strCache>
            </c:strRef>
          </c:tx>
          <c:spPr>
            <a:ln w="28575" cap="rnd">
              <a:solidFill>
                <a:schemeClr val="accent1">
                  <a:lumMod val="60000"/>
                </a:schemeClr>
              </a:solidFill>
              <a:round/>
            </a:ln>
            <a:effectLst/>
          </c:spPr>
          <c:marker>
            <c:symbol val="none"/>
          </c:marker>
          <c:cat>
            <c:numRef>
              <c:f>Sheet1!$A$2:$A$29</c:f>
              <c:numCache>
                <c:formatCode>General</c:formatCode>
                <c:ptCount val="28"/>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numCache>
            </c:numRef>
          </c:cat>
          <c:val>
            <c:numRef>
              <c:f>Sheet1!$H$2:$H$29</c:f>
              <c:numCache>
                <c:formatCode>General</c:formatCode>
                <c:ptCount val="28"/>
                <c:pt idx="0">
                  <c:v>3</c:v>
                </c:pt>
                <c:pt idx="1">
                  <c:v>2</c:v>
                </c:pt>
                <c:pt idx="2">
                  <c:v>1</c:v>
                </c:pt>
                <c:pt idx="3">
                  <c:v>3</c:v>
                </c:pt>
                <c:pt idx="4">
                  <c:v>2</c:v>
                </c:pt>
                <c:pt idx="5">
                  <c:v>3</c:v>
                </c:pt>
                <c:pt idx="6">
                  <c:v>10</c:v>
                </c:pt>
                <c:pt idx="7">
                  <c:v>13</c:v>
                </c:pt>
                <c:pt idx="8">
                  <c:v>4</c:v>
                </c:pt>
                <c:pt idx="9">
                  <c:v>9</c:v>
                </c:pt>
                <c:pt idx="10">
                  <c:v>9</c:v>
                </c:pt>
                <c:pt idx="11">
                  <c:v>9</c:v>
                </c:pt>
                <c:pt idx="12">
                  <c:v>23</c:v>
                </c:pt>
                <c:pt idx="13">
                  <c:v>26</c:v>
                </c:pt>
                <c:pt idx="14">
                  <c:v>12</c:v>
                </c:pt>
                <c:pt idx="15">
                  <c:v>20</c:v>
                </c:pt>
                <c:pt idx="16">
                  <c:v>33</c:v>
                </c:pt>
                <c:pt idx="17">
                  <c:v>25</c:v>
                </c:pt>
                <c:pt idx="18">
                  <c:v>30</c:v>
                </c:pt>
                <c:pt idx="19">
                  <c:v>12</c:v>
                </c:pt>
                <c:pt idx="20">
                  <c:v>18</c:v>
                </c:pt>
                <c:pt idx="21">
                  <c:v>26</c:v>
                </c:pt>
                <c:pt idx="22">
                  <c:v>10</c:v>
                </c:pt>
                <c:pt idx="23">
                  <c:v>16</c:v>
                </c:pt>
                <c:pt idx="24">
                  <c:v>7</c:v>
                </c:pt>
                <c:pt idx="25">
                  <c:v>9</c:v>
                </c:pt>
                <c:pt idx="26">
                  <c:v>8</c:v>
                </c:pt>
                <c:pt idx="27">
                  <c:v>15</c:v>
                </c:pt>
              </c:numCache>
            </c:numRef>
          </c:val>
          <c:smooth val="0"/>
          <c:extLst>
            <c:ext xmlns:c16="http://schemas.microsoft.com/office/drawing/2014/chart" uri="{C3380CC4-5D6E-409C-BE32-E72D297353CC}">
              <c16:uniqueId val="{00000006-4D26-4F96-9524-2596E6030B0D}"/>
            </c:ext>
          </c:extLst>
        </c:ser>
        <c:dLbls>
          <c:showLegendKey val="0"/>
          <c:showVal val="0"/>
          <c:showCatName val="0"/>
          <c:showSerName val="0"/>
          <c:showPercent val="0"/>
          <c:showBubbleSize val="0"/>
        </c:dLbls>
        <c:marker val="1"/>
        <c:smooth val="0"/>
        <c:axId val="402106200"/>
        <c:axId val="402105872"/>
      </c:lineChart>
      <c:catAx>
        <c:axId val="40210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2109808"/>
        <c:crosses val="autoZero"/>
        <c:auto val="1"/>
        <c:lblAlgn val="ctr"/>
        <c:lblOffset val="100"/>
        <c:noMultiLvlLbl val="0"/>
      </c:catAx>
      <c:valAx>
        <c:axId val="40210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2109152"/>
        <c:crosses val="autoZero"/>
        <c:crossBetween val="between"/>
      </c:valAx>
      <c:valAx>
        <c:axId val="4021058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106200"/>
        <c:crosses val="max"/>
        <c:crossBetween val="between"/>
      </c:valAx>
      <c:catAx>
        <c:axId val="402106200"/>
        <c:scaling>
          <c:orientation val="minMax"/>
        </c:scaling>
        <c:delete val="1"/>
        <c:axPos val="b"/>
        <c:numFmt formatCode="General" sourceLinked="1"/>
        <c:majorTickMark val="out"/>
        <c:minorTickMark val="none"/>
        <c:tickLblPos val="nextTo"/>
        <c:crossAx val="402105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25587381287484"/>
          <c:y val="0.13435982219721843"/>
          <c:w val="0.80186415103909114"/>
          <c:h val="0.71045388797652587"/>
        </c:manualLayout>
      </c:layout>
      <c:areaChart>
        <c:grouping val="standard"/>
        <c:varyColors val="0"/>
        <c:ser>
          <c:idx val="0"/>
          <c:order val="0"/>
          <c:tx>
            <c:strRef>
              <c:f>Sheet1!$B$1</c:f>
              <c:strCache>
                <c:ptCount val="1"/>
                <c:pt idx="0">
                  <c:v>Dollars of Assistance</c:v>
                </c:pt>
              </c:strCache>
            </c:strRef>
          </c:tx>
          <c:spPr>
            <a:solidFill>
              <a:schemeClr val="accent1"/>
            </a:solidFill>
            <a:ln>
              <a:noFill/>
            </a:ln>
            <a:effectLst/>
          </c:spPr>
          <c:cat>
            <c:numRef>
              <c:f>Sheet1!$A$3:$A$10</c:f>
              <c:numCache>
                <c:formatCode>General</c:formatCode>
                <c:ptCount val="8"/>
                <c:pt idx="0">
                  <c:v>2010</c:v>
                </c:pt>
                <c:pt idx="1">
                  <c:v>2011</c:v>
                </c:pt>
                <c:pt idx="2">
                  <c:v>2012</c:v>
                </c:pt>
                <c:pt idx="3">
                  <c:v>2013</c:v>
                </c:pt>
                <c:pt idx="4">
                  <c:v>2014</c:v>
                </c:pt>
                <c:pt idx="5">
                  <c:v>2015</c:v>
                </c:pt>
                <c:pt idx="6">
                  <c:v>2016</c:v>
                </c:pt>
              </c:numCache>
            </c:numRef>
          </c:cat>
          <c:val>
            <c:numRef>
              <c:f>Sheet1!$B$3:$B$10</c:f>
              <c:numCache>
                <c:formatCode>"$"#,##0.00;\("$"#,##0.00\)</c:formatCode>
                <c:ptCount val="8"/>
                <c:pt idx="0">
                  <c:v>85900328</c:v>
                </c:pt>
                <c:pt idx="1">
                  <c:v>25860201</c:v>
                </c:pt>
                <c:pt idx="2">
                  <c:v>22842801</c:v>
                </c:pt>
                <c:pt idx="3">
                  <c:v>11200137</c:v>
                </c:pt>
                <c:pt idx="4">
                  <c:v>14117904.42</c:v>
                </c:pt>
                <c:pt idx="5">
                  <c:v>6084998.7800000003</c:v>
                </c:pt>
                <c:pt idx="6">
                  <c:v>9185007.7100000009</c:v>
                </c:pt>
              </c:numCache>
            </c:numRef>
          </c:val>
          <c:extLst>
            <c:ext xmlns:c16="http://schemas.microsoft.com/office/drawing/2014/chart" uri="{C3380CC4-5D6E-409C-BE32-E72D297353CC}">
              <c16:uniqueId val="{00000000-70EE-4290-AA76-6387F402911C}"/>
            </c:ext>
          </c:extLst>
        </c:ser>
        <c:dLbls>
          <c:showLegendKey val="0"/>
          <c:showVal val="0"/>
          <c:showCatName val="0"/>
          <c:showSerName val="0"/>
          <c:showPercent val="0"/>
          <c:showBubbleSize val="0"/>
        </c:dLbls>
        <c:axId val="547620312"/>
        <c:axId val="547617360"/>
      </c:areaChart>
      <c:lineChart>
        <c:grouping val="standard"/>
        <c:varyColors val="0"/>
        <c:ser>
          <c:idx val="1"/>
          <c:order val="1"/>
          <c:tx>
            <c:strRef>
              <c:f>Sheet1!$C$1</c:f>
              <c:strCache>
                <c:ptCount val="1"/>
                <c:pt idx="0">
                  <c:v>Number of Agreements</c:v>
                </c:pt>
              </c:strCache>
            </c:strRef>
          </c:tx>
          <c:spPr>
            <a:ln w="28575" cap="rnd">
              <a:solidFill>
                <a:schemeClr val="tx1"/>
              </a:solidFill>
              <a:round/>
            </a:ln>
            <a:effectLst/>
          </c:spPr>
          <c:marker>
            <c:symbol val="none"/>
          </c:marker>
          <c:cat>
            <c:numRef>
              <c:f>Sheet1!$A$3:$A$10</c:f>
              <c:numCache>
                <c:formatCode>General</c:formatCode>
                <c:ptCount val="8"/>
                <c:pt idx="0">
                  <c:v>2010</c:v>
                </c:pt>
                <c:pt idx="1">
                  <c:v>2011</c:v>
                </c:pt>
                <c:pt idx="2">
                  <c:v>2012</c:v>
                </c:pt>
                <c:pt idx="3">
                  <c:v>2013</c:v>
                </c:pt>
                <c:pt idx="4">
                  <c:v>2014</c:v>
                </c:pt>
                <c:pt idx="5">
                  <c:v>2015</c:v>
                </c:pt>
                <c:pt idx="6">
                  <c:v>2016</c:v>
                </c:pt>
              </c:numCache>
            </c:numRef>
          </c:cat>
          <c:val>
            <c:numRef>
              <c:f>Sheet1!$C$3:$C$10</c:f>
              <c:numCache>
                <c:formatCode>General</c:formatCode>
                <c:ptCount val="8"/>
                <c:pt idx="0">
                  <c:v>30</c:v>
                </c:pt>
                <c:pt idx="1">
                  <c:v>12</c:v>
                </c:pt>
                <c:pt idx="2">
                  <c:v>23</c:v>
                </c:pt>
                <c:pt idx="3">
                  <c:v>11</c:v>
                </c:pt>
                <c:pt idx="4">
                  <c:v>17</c:v>
                </c:pt>
                <c:pt idx="5">
                  <c:v>8</c:v>
                </c:pt>
                <c:pt idx="6">
                  <c:v>17</c:v>
                </c:pt>
              </c:numCache>
            </c:numRef>
          </c:val>
          <c:smooth val="0"/>
          <c:extLst>
            <c:ext xmlns:c16="http://schemas.microsoft.com/office/drawing/2014/chart" uri="{C3380CC4-5D6E-409C-BE32-E72D297353CC}">
              <c16:uniqueId val="{00000001-70EE-4290-AA76-6387F402911C}"/>
            </c:ext>
          </c:extLst>
        </c:ser>
        <c:dLbls>
          <c:showLegendKey val="0"/>
          <c:showVal val="0"/>
          <c:showCatName val="0"/>
          <c:showSerName val="0"/>
          <c:showPercent val="0"/>
          <c:showBubbleSize val="0"/>
        </c:dLbls>
        <c:marker val="1"/>
        <c:smooth val="0"/>
        <c:axId val="534852848"/>
        <c:axId val="534855144"/>
      </c:lineChart>
      <c:catAx>
        <c:axId val="54762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617360"/>
        <c:crosses val="autoZero"/>
        <c:auto val="1"/>
        <c:lblAlgn val="ctr"/>
        <c:lblOffset val="100"/>
        <c:noMultiLvlLbl val="0"/>
      </c:catAx>
      <c:valAx>
        <c:axId val="5476173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7620312"/>
        <c:crosses val="autoZero"/>
        <c:crossBetween val="between"/>
        <c:dispUnits>
          <c:builtInUnit val="millions"/>
          <c:dispUnitsLbl>
            <c:layout>
              <c:manualLayout>
                <c:xMode val="edge"/>
                <c:yMode val="edge"/>
                <c:x val="2.4356321401853755E-2"/>
                <c:y val="0.40579357429829632"/>
              </c:manualLayout>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valAx>
        <c:axId val="5348551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4852848"/>
        <c:crosses val="max"/>
        <c:crossBetween val="between"/>
      </c:valAx>
      <c:catAx>
        <c:axId val="534852848"/>
        <c:scaling>
          <c:orientation val="minMax"/>
        </c:scaling>
        <c:delete val="1"/>
        <c:axPos val="b"/>
        <c:numFmt formatCode="General" sourceLinked="1"/>
        <c:majorTickMark val="out"/>
        <c:minorTickMark val="none"/>
        <c:tickLblPos val="nextTo"/>
        <c:crossAx val="5348551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3425C-C401-4E6B-AFC2-0EB0FDB85D12}" type="datetimeFigureOut">
              <a:rPr lang="en-US" smtClean="0"/>
              <a:t>10/28/2016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CF350-82AE-4204-B09B-A7DFAED0117F}" type="slidenum">
              <a:rPr lang="en-US" smtClean="0"/>
              <a:t>‹#›</a:t>
            </a:fld>
            <a:endParaRPr lang="en-US" dirty="0"/>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funds available in Florida are</a:t>
            </a:r>
            <a:r>
              <a:rPr lang="en-US" baseline="0" dirty="0"/>
              <a:t> similar to the national trend.  Bond proceeds, which is the gray area in the graph, increased the available funds in 2002, 2003, 2009, and 2011.  The American Recovery and Reinvestment Act funding in 2009 provided an additional spike in funding, as you’ll notice in blue. Florida has no plans for additional leveraging at this time.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2</a:t>
            </a:fld>
            <a:endParaRPr lang="en-US" dirty="0"/>
          </a:p>
        </p:txBody>
      </p:sp>
    </p:spTree>
    <p:extLst>
      <p:ext uri="{BB962C8B-B14F-4D97-AF65-F5344CB8AC3E}">
        <p14:creationId xmlns:p14="http://schemas.microsoft.com/office/powerpoint/2010/main" val="13066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 orange represents annual assistance from 2009 to 2016, blue is hardship assistance and the black</a:t>
            </a:r>
            <a:r>
              <a:rPr lang="en-US" baseline="0" dirty="0"/>
              <a:t> line is the percent of hardship agreements. </a:t>
            </a:r>
            <a:r>
              <a:rPr lang="en-US" dirty="0"/>
              <a:t>As loans</a:t>
            </a:r>
            <a:r>
              <a:rPr lang="en-US" baseline="0" dirty="0"/>
              <a:t> funded from repayments become a larger percentage of the total assistance provided, the percentage of loans with principal forgiveness will generally decline. However in 2017, we will be providing approximately $13 million in grants to disadvantaged communities which should reverse that trend to some extent.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11</a:t>
            </a:fld>
            <a:endParaRPr lang="en-US" dirty="0"/>
          </a:p>
        </p:txBody>
      </p:sp>
    </p:spTree>
    <p:extLst>
      <p:ext uri="{BB962C8B-B14F-4D97-AF65-F5344CB8AC3E}">
        <p14:creationId xmlns:p14="http://schemas.microsoft.com/office/powerpoint/2010/main" val="176366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Offering interest rate incentives has been helpful in attracting projects, but moving forward, we would like to target our assistance more to the most beneficial projects.  Working with local governments on projects identified in Basin Management Action Plans is one of our major efforts.  A BMAP is a comprehensive set of strategies designed to reduce pollutant loadings to meet allowable standards. We hope that by partnering with these systems in the very beginning of the process, more high priority projects will result.  We also are continuing our funding workshops with our funding partners and actively seek cooperative funding opportunities.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12</a:t>
            </a:fld>
            <a:endParaRPr lang="en-US" dirty="0"/>
          </a:p>
        </p:txBody>
      </p:sp>
    </p:spTree>
    <p:extLst>
      <p:ext uri="{BB962C8B-B14F-4D97-AF65-F5344CB8AC3E}">
        <p14:creationId xmlns:p14="http://schemas.microsoft.com/office/powerpoint/2010/main" val="183869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most other states, we work closely</a:t>
            </a:r>
            <a:r>
              <a:rPr lang="en-US" baseline="0" dirty="0"/>
              <a:t> with our funding partners to leverage our limited resources.  We try to meet quarterly as a group to discuss projects we are struggling with in an effort to bring all of the best programs to the table.  Cooperative funding is such an important element that our Department recently reorganized all water infrastructure funding programs into one division to facilitate these synergies to the maximum extent possible.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13</a:t>
            </a:fld>
            <a:endParaRPr lang="en-US" dirty="0"/>
          </a:p>
        </p:txBody>
      </p:sp>
    </p:spTree>
    <p:extLst>
      <p:ext uri="{BB962C8B-B14F-4D97-AF65-F5344CB8AC3E}">
        <p14:creationId xmlns:p14="http://schemas.microsoft.com/office/powerpoint/2010/main" val="1792757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we have been conducting surveys</a:t>
            </a:r>
            <a:r>
              <a:rPr lang="en-US" baseline="0" dirty="0"/>
              <a:t> that provide feedback on how we are doing and what we can do better.   Information obtained from these surveys will help us develop a marketing plan that will result in more high priority projects.</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14</a:t>
            </a:fld>
            <a:endParaRPr lang="en-US" dirty="0"/>
          </a:p>
        </p:txBody>
      </p:sp>
    </p:spTree>
    <p:extLst>
      <p:ext uri="{BB962C8B-B14F-4D97-AF65-F5344CB8AC3E}">
        <p14:creationId xmlns:p14="http://schemas.microsoft.com/office/powerpoint/2010/main" val="133904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Through our partnership with the FRWA, we are providing the development of Asset Management Plans, at no charge, to small disadvantaged systems.  One of the primary components of an AMP is the identification of all assets and an evaluation of the criticality and useful life.  Once this has been accomplished, the operation, maintenance, repair, and replacement of this assets is detailed and needed capital projects are identified and prioritized.  Finally the funding requirements are analyzed and we are included as one of the possible financing tools these projects.  Since we are involved from the beginning, we can work with these communities to fund the projects that fit best in our program.</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15</a:t>
            </a:fld>
            <a:endParaRPr lang="en-US" dirty="0"/>
          </a:p>
        </p:txBody>
      </p:sp>
    </p:spTree>
    <p:extLst>
      <p:ext uri="{BB962C8B-B14F-4D97-AF65-F5344CB8AC3E}">
        <p14:creationId xmlns:p14="http://schemas.microsoft.com/office/powerpoint/2010/main" val="282373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comments stated </a:t>
            </a:r>
            <a:r>
              <a:rPr lang="en-US" baseline="0" dirty="0"/>
              <a:t>in the recent SRF survey was that the local government did not think their project was eligible for the SRF program.  Interactive mapping, as shown in this slide, allows anyone to view the projects statewide or in their particular area.   By clicking on any of the dots, d</a:t>
            </a:r>
            <a:r>
              <a:rPr lang="en-US" dirty="0"/>
              <a:t>etailed</a:t>
            </a:r>
            <a:r>
              <a:rPr lang="en-US" baseline="0" dirty="0"/>
              <a:t> information any </a:t>
            </a:r>
            <a:r>
              <a:rPr lang="en-US" dirty="0"/>
              <a:t>CWSRF</a:t>
            </a:r>
            <a:r>
              <a:rPr lang="en-US" baseline="0" dirty="0"/>
              <a:t> project can be viewed.  Many other features are also available on this site, such as all active SRF projects, grant funded projects, and DWSRF projects.  The different colors of the dots represent different funding levels of the loans.</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16</a:t>
            </a:fld>
            <a:endParaRPr lang="en-US" dirty="0"/>
          </a:p>
        </p:txBody>
      </p:sp>
    </p:spTree>
    <p:extLst>
      <p:ext uri="{BB962C8B-B14F-4D97-AF65-F5344CB8AC3E}">
        <p14:creationId xmlns:p14="http://schemas.microsoft.com/office/powerpoint/2010/main" val="291592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Repayments,</a:t>
            </a:r>
            <a:r>
              <a:rPr lang="en-US" baseline="0" dirty="0"/>
              <a:t> represented in yellow, </a:t>
            </a:r>
            <a:r>
              <a:rPr lang="en-US" dirty="0"/>
              <a:t>now</a:t>
            </a:r>
            <a:r>
              <a:rPr lang="en-US" baseline="0" dirty="0"/>
              <a:t> generate over 60% of the annual funding and cap grants, shown in blue, are now less than 30% of the available funds. The green portion is interest earnings, orange is state match and gray is bond proceeds.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3</a:t>
            </a:fld>
            <a:endParaRPr lang="en-US" dirty="0"/>
          </a:p>
        </p:txBody>
      </p:sp>
    </p:spTree>
    <p:extLst>
      <p:ext uri="{BB962C8B-B14F-4D97-AF65-F5344CB8AC3E}">
        <p14:creationId xmlns:p14="http://schemas.microsoft.com/office/powerpoint/2010/main" val="136742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annual total assistance</a:t>
            </a:r>
            <a:r>
              <a:rPr lang="en-US" baseline="0" dirty="0"/>
              <a:t> </a:t>
            </a:r>
            <a:r>
              <a:rPr lang="en-US" dirty="0"/>
              <a:t>provided has generally trended</a:t>
            </a:r>
            <a:r>
              <a:rPr lang="en-US" baseline="0" dirty="0"/>
              <a:t> up over the years, but it has been somewhat erratic.  Between 2004 and 2009 we over-obligated funds in anticipation of leveraging.  In 2010, we had to scale the program back to catch up, then ramped the program back up in 2011 and 2012 after our most recent bond issue.  We are currently providing between $180 and $250 million annually and we project that will continue until the allocation formula for the federal capitalization grants has been revised.  The number of loans fell sharply between 2010 and 2015 primarily as a result of the additional costs associated with the new requirements in the appropriations and WRRDA.  We have revised our interest rates and procedures significantly to entice potential borrowers back into the program.  Because of the addition of Davis-Bacon and American Iron and Steel, we lowered our interest rates by a full percent to offset additional costs.  In addition, while we have had preconstruction loans since the inception of the program, in 2014 we revised the program rules to split preconstruction loans into planning loans and design loans, making it easier for very small systems to navigate through the process.  That has resulted in a uptick in the number of loans provided.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4</a:t>
            </a:fld>
            <a:endParaRPr lang="en-US" dirty="0"/>
          </a:p>
        </p:txBody>
      </p:sp>
    </p:spTree>
    <p:extLst>
      <p:ext uri="{BB962C8B-B14F-4D97-AF65-F5344CB8AC3E}">
        <p14:creationId xmlns:p14="http://schemas.microsoft.com/office/powerpoint/2010/main" val="139984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a:t>
            </a:r>
            <a:r>
              <a:rPr lang="en-US" baseline="0" dirty="0"/>
              <a:t> has typically committed nearly 100 percent of available funds.  Currently the committed funds and disbursed funds are right at the national averages of 98% for assistance provided and 86% for funds disbursed.  We anticipate the percent disbursed will gradually trend up over time.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5</a:t>
            </a:fld>
            <a:endParaRPr lang="en-US" dirty="0"/>
          </a:p>
        </p:txBody>
      </p:sp>
    </p:spTree>
    <p:extLst>
      <p:ext uri="{BB962C8B-B14F-4D97-AF65-F5344CB8AC3E}">
        <p14:creationId xmlns:p14="http://schemas.microsoft.com/office/powerpoint/2010/main" val="89317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interest rates have been a bit less linear than the national average as a result of various interest rate formulas.  The latest change in 2014 was a direct result of the additional requirements of WRRDA.  We reduce the interest rate on construction loans by 1 percent for Davis-Bacon and American Iron and Steel.  We also reduce the interest rate by 0.1 percent for projects that qualify as green and for project sponsors that have implemented an asset management plan.  Currently, with the exceptionally low market rate, most of our CWSRF construction loans will be at or very near 0%. Planning and design loans do not receive that reduction and those loans currently average just over 1%.</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6</a:t>
            </a:fld>
            <a:endParaRPr lang="en-US" dirty="0"/>
          </a:p>
        </p:txBody>
      </p:sp>
    </p:spTree>
    <p:extLst>
      <p:ext uri="{BB962C8B-B14F-4D97-AF65-F5344CB8AC3E}">
        <p14:creationId xmlns:p14="http://schemas.microsoft.com/office/powerpoint/2010/main" val="76205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Florida,</a:t>
            </a:r>
            <a:r>
              <a:rPr lang="en-US" baseline="0" dirty="0"/>
              <a:t> projects associated with advanced wastewater treatment, represented in orange, have been a major focus for the past 20 years.  New collection systems to serve areas previously served by septic tanks has also been a priority, those are in yellow.  For smaller systems, projects that correct inflow and infiltration issues have been the most common projects, those are in gray.  Local governments constructing recycled water distribution systems have been a significant borrower in the past, but for the past two years, few sponsors have requested funds for these projects.  Tim wanted me to pass along that he was happy that there is now a category for energy efficiency in CBR.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7</a:t>
            </a:fld>
            <a:endParaRPr lang="en-US" dirty="0"/>
          </a:p>
        </p:txBody>
      </p:sp>
    </p:spTree>
    <p:extLst>
      <p:ext uri="{BB962C8B-B14F-4D97-AF65-F5344CB8AC3E}">
        <p14:creationId xmlns:p14="http://schemas.microsoft.com/office/powerpoint/2010/main" val="362314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a:t>
            </a:r>
            <a:r>
              <a:rPr lang="en-US" baseline="0" dirty="0"/>
              <a:t> the green project reserve requirement has not generally been an issue in Florida since historically there has been a relatively steady number of reclaimed water projects.  In 2015, there was a reuse project the did not proceed as expected and there was a sharp drop off in green projects, though the requirement was met.  Going forward, we are encouraging energy efficiency projects.  One of these projects that will likely be funded this year involves a pilot project that will optimize aeration in digesters using various sensors and automated controls.  This optimization is not only intended to dramatically reduce the aeration requirements, but will also reduce the phosphorous returned to the headworks.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8</a:t>
            </a:fld>
            <a:endParaRPr lang="en-US" dirty="0"/>
          </a:p>
        </p:txBody>
      </p:sp>
    </p:spTree>
    <p:extLst>
      <p:ext uri="{BB962C8B-B14F-4D97-AF65-F5344CB8AC3E}">
        <p14:creationId xmlns:p14="http://schemas.microsoft.com/office/powerpoint/2010/main" val="96986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on this slide</a:t>
            </a:r>
            <a:r>
              <a:rPr lang="en-US" baseline="0" dirty="0"/>
              <a:t> is the downward trend since 2010 for loans to sponsors serving less than 10,000 people, indicated by the blue line.  That trend could be related to increasing federal requirements.  The uptick in the number of loans made to small systems in 2016 is deceiving because it is the result of including planning and design loans.  Ten of the 15 new loans made to small systems in 2016 were for planning and design and all of these included principal forgiveness.  </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9</a:t>
            </a:fld>
            <a:endParaRPr lang="en-US" dirty="0"/>
          </a:p>
        </p:txBody>
      </p:sp>
    </p:spTree>
    <p:extLst>
      <p:ext uri="{BB962C8B-B14F-4D97-AF65-F5344CB8AC3E}">
        <p14:creationId xmlns:p14="http://schemas.microsoft.com/office/powerpoint/2010/main" val="351273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Florida, the net hardship</a:t>
            </a:r>
            <a:r>
              <a:rPr lang="en-US" baseline="0" dirty="0"/>
              <a:t> assistance has trended down since ARRA funding, however, beginning in 2017, this assistance will be increasing substantially as a result of the additional subsidy required in recent cap grant awards and the return of our state grant program.  We provide our subsidy using principal forgiveness and that along with state grants are both administered under the same rule.  Note that the state grant program subsidizes CWSRF loans as if it were principal forgiveness.  The increase in the number of loans to disadvantaged communities in 2016 was a product of the new planning loans and design loans.</a:t>
            </a:r>
            <a:endParaRPr lang="en-US" dirty="0"/>
          </a:p>
        </p:txBody>
      </p:sp>
      <p:sp>
        <p:nvSpPr>
          <p:cNvPr id="4" name="Slide Number Placeholder 3"/>
          <p:cNvSpPr>
            <a:spLocks noGrp="1"/>
          </p:cNvSpPr>
          <p:nvPr>
            <p:ph type="sldNum" sz="quarter" idx="10"/>
          </p:nvPr>
        </p:nvSpPr>
        <p:spPr/>
        <p:txBody>
          <a:bodyPr/>
          <a:lstStyle/>
          <a:p>
            <a:fld id="{E3ACF350-82AE-4204-B09B-A7DFAED0117F}" type="slidenum">
              <a:rPr lang="en-US" smtClean="0"/>
              <a:t>10</a:t>
            </a:fld>
            <a:endParaRPr lang="en-US" dirty="0"/>
          </a:p>
        </p:txBody>
      </p:sp>
    </p:spTree>
    <p:extLst>
      <p:ext uri="{BB962C8B-B14F-4D97-AF65-F5344CB8AC3E}">
        <p14:creationId xmlns:p14="http://schemas.microsoft.com/office/powerpoint/2010/main" val="91092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FB291-4125-411A-9AEF-085E4C75639C}" type="datetime1">
              <a:rPr lang="en-US" smtClean="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B7EE6-1B5E-4476-A47F-F921151C9BB7}" type="datetime1">
              <a:rPr lang="en-US" smtClean="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5CC56-A85C-40D5-A084-9A7922382A7F}" type="datetime1">
              <a:rPr lang="en-US" smtClean="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5D8C0C-8B99-4EEE-8CA6-E0A3A5935080}" type="datetime1">
              <a:rPr lang="en-US" smtClean="0"/>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18232-338F-42E0-9C31-FCB890EDDD82}" type="datetime1">
              <a:rPr lang="en-US" smtClean="0"/>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71531-73F8-45F4-89D3-D3785184EFB8}" type="datetime1">
              <a:rPr lang="en-US" smtClean="0"/>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AB85A-2C90-451B-91B5-C20DAED8BE53}" type="datetime1">
              <a:rPr lang="en-US" smtClean="0"/>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951675-112E-45A9-819E-40E74AF886DC}" type="datetime1">
              <a:rPr lang="en-US" smtClean="0"/>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F394E7-7CCC-4D51-8EEC-D75FA6FBD04A}" type="datetime1">
              <a:rPr lang="en-US" smtClean="0"/>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F38B5-9B39-490D-9EF2-A7E7390DA0F9}" type="datetime1">
              <a:rPr lang="en-US" smtClean="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D6A91-C69E-46E7-9614-D1CE06AB6BD2}" type="datetime1">
              <a:rPr lang="en-US" smtClean="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fld id="{FD55483B-5A0B-4A27-9C94-18B93AEFE92B}" type="datetime1">
              <a:rPr lang="en-US" smtClean="0"/>
              <a:t>10/28/2016</a:t>
            </a:fld>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ca.dep.state.fl.us/mapdirect/?focus=cwsr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650" y="1416906"/>
            <a:ext cx="7886700" cy="461665"/>
          </a:xfrm>
          <a:prstGeom prst="rect">
            <a:avLst/>
          </a:prstGeom>
          <a:noFill/>
        </p:spPr>
        <p:txBody>
          <a:bodyPr wrap="square" rtlCol="0">
            <a:spAutoFit/>
          </a:bodyPr>
          <a:lstStyle/>
          <a:p>
            <a:pPr algn="ctr"/>
            <a:r>
              <a:rPr lang="en-US" sz="2400" b="1" dirty="0">
                <a:solidFill>
                  <a:srgbClr val="FFFFFF"/>
                </a:solidFill>
                <a:latin typeface="Arial" panose="020B0604020202020204" pitchFamily="34" charset="0"/>
                <a:cs typeface="Arial" panose="020B0604020202020204" pitchFamily="34" charset="0"/>
              </a:rPr>
              <a:t>State Revolving Fund Programs</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08722" y="2851414"/>
            <a:ext cx="8816008" cy="2939266"/>
          </a:xfrm>
          <a:prstGeom prst="rect">
            <a:avLst/>
          </a:prstGeom>
          <a:noFill/>
        </p:spPr>
        <p:txBody>
          <a:bodyPr wrap="square" rtlCol="0">
            <a:spAutoFit/>
          </a:bodyPr>
          <a:lstStyle/>
          <a:p>
            <a:pPr algn="ctr">
              <a:spcAft>
                <a:spcPts val="3000"/>
              </a:spcAft>
              <a:defRPr/>
            </a:pPr>
            <a:r>
              <a:rPr lang="en-US" sz="3200" b="1" dirty="0">
                <a:latin typeface="Arial" panose="020B0604020202020204" pitchFamily="34" charset="0"/>
                <a:ea typeface="Tahoma" panose="020B0604030504040204" pitchFamily="34" charset="0"/>
                <a:cs typeface="Arial" panose="020B0604020202020204" pitchFamily="34" charset="0"/>
              </a:rPr>
              <a:t>CWSRF Trends in Florida</a:t>
            </a:r>
          </a:p>
          <a:p>
            <a:pPr algn="ctr"/>
            <a:r>
              <a:rPr lang="en-US" sz="2400" dirty="0">
                <a:latin typeface="Arial" panose="020B0604020202020204" pitchFamily="34" charset="0"/>
                <a:cs typeface="Arial" panose="020B0604020202020204" pitchFamily="34" charset="0"/>
              </a:rPr>
              <a:t>Council of Infrastructure Financing Authorities: </a:t>
            </a:r>
          </a:p>
          <a:p>
            <a:pPr algn="ctr"/>
            <a:r>
              <a:rPr lang="en-US" sz="2400" dirty="0">
                <a:latin typeface="Arial" panose="020B0604020202020204" pitchFamily="34" charset="0"/>
                <a:cs typeface="Arial" panose="020B0604020202020204" pitchFamily="34" charset="0"/>
              </a:rPr>
              <a:t>2016 SRF National Workshop</a:t>
            </a:r>
          </a:p>
          <a:p>
            <a:pPr algn="ctr"/>
            <a:r>
              <a:rPr lang="en-US" sz="2400" dirty="0">
                <a:latin typeface="Arial" panose="020B0604020202020204" pitchFamily="34" charset="0"/>
                <a:cs typeface="Arial" panose="020B0604020202020204" pitchFamily="34" charset="0"/>
              </a:rPr>
              <a:t>Austin, TX</a:t>
            </a:r>
          </a:p>
          <a:p>
            <a:pPr algn="ctr"/>
            <a:r>
              <a:rPr lang="en-US" sz="2400" dirty="0">
                <a:latin typeface="Arial" panose="020B0604020202020204" pitchFamily="34" charset="0"/>
                <a:cs typeface="Arial" panose="020B0604020202020204" pitchFamily="34" charset="0"/>
              </a:rPr>
              <a:t>October 31, 2016</a:t>
            </a:r>
          </a:p>
          <a:p>
            <a:pPr algn="r">
              <a:spcAft>
                <a:spcPts val="3000"/>
              </a:spcAft>
              <a:defRPr/>
            </a:pPr>
            <a:r>
              <a:rPr lang="en-US" sz="3200" b="1" dirty="0">
                <a:latin typeface="Arial" panose="020B0604020202020204" pitchFamily="34" charset="0"/>
                <a:ea typeface="Tahoma" panose="020B0604030504040204" pitchFamily="34" charset="0"/>
                <a:cs typeface="Arial" panose="020B0604020202020204" pitchFamily="34" charset="0"/>
              </a:rPr>
              <a:t> </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2700" dirty="0"/>
              <a:t>Hardship/Disadvantaged Community Assistance</a:t>
            </a:r>
            <a:br>
              <a:rPr lang="en-US"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5232335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10</a:t>
            </a:fld>
            <a:endParaRPr lang="en-US" dirty="0"/>
          </a:p>
        </p:txBody>
      </p:sp>
    </p:spTree>
    <p:extLst>
      <p:ext uri="{BB962C8B-B14F-4D97-AF65-F5344CB8AC3E}">
        <p14:creationId xmlns:p14="http://schemas.microsoft.com/office/powerpoint/2010/main" val="205742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4596598"/>
              </p:ext>
            </p:extLst>
          </p:nvPr>
        </p:nvGraphicFramePr>
        <p:xfrm>
          <a:off x="628650" y="1325563"/>
          <a:ext cx="78867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11</a:t>
            </a:fld>
            <a:endParaRPr lang="en-US" dirty="0"/>
          </a:p>
        </p:txBody>
      </p:sp>
      <p:sp>
        <p:nvSpPr>
          <p:cNvPr id="10" name="Rectangle 9"/>
          <p:cNvSpPr/>
          <p:nvPr/>
        </p:nvSpPr>
        <p:spPr>
          <a:xfrm>
            <a:off x="1331843" y="62616"/>
            <a:ext cx="7056783" cy="769441"/>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2200" b="1" dirty="0">
                <a:solidFill>
                  <a:schemeClr val="bg1"/>
                </a:solidFill>
                <a:latin typeface="Arial" panose="020B0604020202020204" pitchFamily="34" charset="0"/>
                <a:cs typeface="Arial" panose="020B0604020202020204" pitchFamily="34" charset="0"/>
              </a:rPr>
              <a:t>Hardship/Disadvantaged Community Assistance: Funding and Percentage of Total Loans </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85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a:xfrm>
            <a:off x="628650" y="1825625"/>
            <a:ext cx="5255315" cy="4351338"/>
          </a:xfrm>
        </p:spPr>
        <p:txBody>
          <a:bodyPr>
            <a:normAutofit/>
          </a:bodyPr>
          <a:lstStyle/>
          <a:p>
            <a:pPr marL="0" indent="0">
              <a:buNone/>
            </a:pPr>
            <a:r>
              <a:rPr lang="en-US" dirty="0">
                <a:latin typeface="Arial" panose="020B0604020202020204" pitchFamily="34" charset="0"/>
                <a:cs typeface="Arial" panose="020B0604020202020204" pitchFamily="34" charset="0"/>
              </a:rPr>
              <a:t>Marketing and Outreach</a:t>
            </a:r>
          </a:p>
          <a:p>
            <a:r>
              <a:rPr lang="en-US" dirty="0">
                <a:latin typeface="Arial" panose="020B0604020202020204" pitchFamily="34" charset="0"/>
                <a:cs typeface="Arial" panose="020B0604020202020204" pitchFamily="34" charset="0"/>
              </a:rPr>
              <a:t>Basin Management Action Plan Meetings</a:t>
            </a:r>
          </a:p>
          <a:p>
            <a:r>
              <a:rPr lang="en-US" dirty="0">
                <a:latin typeface="Arial" panose="020B0604020202020204" pitchFamily="34" charset="0"/>
                <a:cs typeface="Arial" panose="020B0604020202020204" pitchFamily="34" charset="0"/>
              </a:rPr>
              <a:t>Funding Workshops</a:t>
            </a:r>
          </a:p>
          <a:p>
            <a:r>
              <a:rPr lang="en-US" dirty="0">
                <a:latin typeface="Arial" panose="020B0604020202020204" pitchFamily="34" charset="0"/>
                <a:cs typeface="Arial" panose="020B0604020202020204" pitchFamily="34" charset="0"/>
              </a:rPr>
              <a:t>Technical Assistance Focus Groups</a:t>
            </a:r>
          </a:p>
          <a:p>
            <a:r>
              <a:rPr lang="en-US" dirty="0">
                <a:latin typeface="Arial" panose="020B0604020202020204" pitchFamily="34" charset="0"/>
                <a:cs typeface="Arial" panose="020B0604020202020204" pitchFamily="34" charset="0"/>
              </a:rPr>
              <a:t>Press Releases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12</a:t>
            </a:fld>
            <a:endParaRPr lang="en-US" dirty="0"/>
          </a:p>
        </p:txBody>
      </p:sp>
      <p:pic>
        <p:nvPicPr>
          <p:cNvPr id="7" name="Picture 6" descr="Wiki Courses - topic meetings and negoti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487" y="2539304"/>
            <a:ext cx="3158159" cy="2678740"/>
          </a:xfrm>
          <a:prstGeom prst="rect">
            <a:avLst/>
          </a:prstGeom>
        </p:spPr>
      </p:pic>
    </p:spTree>
    <p:extLst>
      <p:ext uri="{BB962C8B-B14F-4D97-AF65-F5344CB8AC3E}">
        <p14:creationId xmlns:p14="http://schemas.microsoft.com/office/powerpoint/2010/main" val="176419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Funding</a:t>
            </a:r>
            <a:br>
              <a:rPr lang="en-US" dirty="0"/>
            </a:br>
            <a:endParaRPr lang="en-US" dirty="0"/>
          </a:p>
        </p:txBody>
      </p:sp>
      <p:sp>
        <p:nvSpPr>
          <p:cNvPr id="3" name="Content Placeholder 2"/>
          <p:cNvSpPr>
            <a:spLocks noGrp="1"/>
          </p:cNvSpPr>
          <p:nvPr>
            <p:ph idx="1"/>
          </p:nvPr>
        </p:nvSpPr>
        <p:spPr>
          <a:xfrm>
            <a:off x="628650" y="1825625"/>
            <a:ext cx="4251463" cy="4351338"/>
          </a:xfrm>
        </p:spPr>
        <p:txBody>
          <a:bodyPr/>
          <a:lstStyle/>
          <a:p>
            <a:pPr marL="0" indent="0">
              <a:buNone/>
            </a:pPr>
            <a:r>
              <a:rPr lang="en-US" dirty="0"/>
              <a:t>Funders Meetings</a:t>
            </a:r>
          </a:p>
          <a:p>
            <a:r>
              <a:rPr lang="en-US" dirty="0"/>
              <a:t>USDA</a:t>
            </a:r>
          </a:p>
          <a:p>
            <a:r>
              <a:rPr lang="en-US" dirty="0"/>
              <a:t>CDBG</a:t>
            </a:r>
          </a:p>
          <a:p>
            <a:r>
              <a:rPr lang="en-US" dirty="0"/>
              <a:t>Water Management Districts</a:t>
            </a:r>
          </a:p>
          <a:p>
            <a:r>
              <a:rPr lang="en-US" dirty="0"/>
              <a:t>319 Grants</a:t>
            </a:r>
          </a:p>
          <a:p>
            <a:r>
              <a:rPr lang="en-US" dirty="0"/>
              <a:t>Other State Grant Funding Sources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13</a:t>
            </a:fld>
            <a:endParaRPr lang="en-US" dirty="0"/>
          </a:p>
        </p:txBody>
      </p:sp>
      <p:pic>
        <p:nvPicPr>
          <p:cNvPr id="7" name="Picture 6" descr="Cooperation for transforming french economy. | Bizstrategos.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343" y="2119795"/>
            <a:ext cx="3175000" cy="3175000"/>
          </a:xfrm>
          <a:prstGeom prst="rect">
            <a:avLst/>
          </a:prstGeom>
        </p:spPr>
      </p:pic>
    </p:spTree>
    <p:extLst>
      <p:ext uri="{BB962C8B-B14F-4D97-AF65-F5344CB8AC3E}">
        <p14:creationId xmlns:p14="http://schemas.microsoft.com/office/powerpoint/2010/main" val="178101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Feedback</a:t>
            </a:r>
          </a:p>
        </p:txBody>
      </p:sp>
      <p:sp>
        <p:nvSpPr>
          <p:cNvPr id="3" name="Content Placeholder 2"/>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14</a:t>
            </a:fld>
            <a:endParaRPr lang="en-US" dirty="0"/>
          </a:p>
        </p:txBody>
      </p:sp>
      <p:pic>
        <p:nvPicPr>
          <p:cNvPr id="7" name="Picture 6" descr="What I think about Horror Heritage | Dr.Franny and Mrs.Mysel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711" y="1478611"/>
            <a:ext cx="5757333" cy="4470400"/>
          </a:xfrm>
          <a:prstGeom prst="rect">
            <a:avLst/>
          </a:prstGeom>
        </p:spPr>
      </p:pic>
    </p:spTree>
    <p:extLst>
      <p:ext uri="{BB962C8B-B14F-4D97-AF65-F5344CB8AC3E}">
        <p14:creationId xmlns:p14="http://schemas.microsoft.com/office/powerpoint/2010/main" val="276809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Management Planning</a:t>
            </a:r>
            <a:br>
              <a:rPr lang="en-US" dirty="0"/>
            </a:b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15</a:t>
            </a:fld>
            <a:endParaRPr lang="en-US" dirty="0"/>
          </a:p>
        </p:txBody>
      </p:sp>
      <p:sp>
        <p:nvSpPr>
          <p:cNvPr id="13" name="Content Placeholder 12"/>
          <p:cNvSpPr>
            <a:spLocks noGrp="1"/>
          </p:cNvSpPr>
          <p:nvPr>
            <p:ph idx="1"/>
          </p:nvPr>
        </p:nvSpPr>
        <p:spPr>
          <a:xfrm>
            <a:off x="628650" y="1825625"/>
            <a:ext cx="7886700" cy="4351338"/>
          </a:xfrm>
        </p:spPr>
        <p:txBody>
          <a:bodyPr/>
          <a:lstStyle/>
          <a:p>
            <a:r>
              <a:rPr lang="en-US" sz="3600" dirty="0">
                <a:latin typeface="Arial" panose="020B0604020202020204" pitchFamily="34" charset="0"/>
                <a:cs typeface="Arial" panose="020B0604020202020204" pitchFamily="34" charset="0"/>
              </a:rPr>
              <a:t>Identification of all assets and useful life remaining</a:t>
            </a:r>
          </a:p>
          <a:p>
            <a:r>
              <a:rPr lang="en-US" sz="3600" dirty="0">
                <a:latin typeface="Arial" panose="020B0604020202020204" pitchFamily="34" charset="0"/>
                <a:cs typeface="Arial" panose="020B0604020202020204" pitchFamily="34" charset="0"/>
              </a:rPr>
              <a:t>Capital projects </a:t>
            </a:r>
          </a:p>
          <a:p>
            <a:r>
              <a:rPr lang="en-US" sz="3600" dirty="0">
                <a:latin typeface="Arial" panose="020B0604020202020204" pitchFamily="34" charset="0"/>
                <a:cs typeface="Arial" panose="020B0604020202020204" pitchFamily="34" charset="0"/>
              </a:rPr>
              <a:t>Funding requirements</a:t>
            </a:r>
          </a:p>
          <a:p>
            <a:endParaRPr lang="en-US" dirty="0"/>
          </a:p>
        </p:txBody>
      </p:sp>
    </p:spTree>
    <p:extLst>
      <p:ext uri="{BB962C8B-B14F-4D97-AF65-F5344CB8AC3E}">
        <p14:creationId xmlns:p14="http://schemas.microsoft.com/office/powerpoint/2010/main" val="313788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Mapping</a:t>
            </a:r>
            <a:br>
              <a:rPr lang="en-US" dirty="0"/>
            </a:br>
            <a:endParaRPr lang="en-US" dirty="0"/>
          </a:p>
        </p:txBody>
      </p:sp>
      <p:sp>
        <p:nvSpPr>
          <p:cNvPr id="3" name="Content Placeholder 2"/>
          <p:cNvSpPr>
            <a:spLocks noGrp="1"/>
          </p:cNvSpPr>
          <p:nvPr>
            <p:ph idx="1"/>
          </p:nvPr>
        </p:nvSpPr>
        <p:spPr>
          <a:xfrm>
            <a:off x="767443" y="1348393"/>
            <a:ext cx="7886700" cy="391364"/>
          </a:xfrm>
        </p:spPr>
        <p:txBody>
          <a:bodyPr>
            <a:normAutofit fontScale="92500" lnSpcReduction="20000"/>
          </a:bodyPr>
          <a:lstStyle/>
          <a:p>
            <a:r>
              <a:rPr lang="en-US" dirty="0">
                <a:hlinkClick r:id="rId3"/>
              </a:rPr>
              <a:t>http://ca.dep.state.fl.us/mapdirect/?focus=cwsrf</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16</a:t>
            </a:fld>
            <a:endParaRPr lang="en-US" dirty="0"/>
          </a:p>
        </p:txBody>
      </p:sp>
      <p:pic>
        <p:nvPicPr>
          <p:cNvPr id="8" name="Picture 7"/>
          <p:cNvPicPr>
            <a:picLocks noChangeAspect="1"/>
          </p:cNvPicPr>
          <p:nvPr/>
        </p:nvPicPr>
        <p:blipFill>
          <a:blip r:embed="rId4"/>
          <a:stretch>
            <a:fillRect/>
          </a:stretch>
        </p:blipFill>
        <p:spPr>
          <a:xfrm>
            <a:off x="881253" y="1868740"/>
            <a:ext cx="4447619" cy="3647619"/>
          </a:xfrm>
          <a:prstGeom prst="rect">
            <a:avLst/>
          </a:prstGeom>
        </p:spPr>
      </p:pic>
      <p:pic>
        <p:nvPicPr>
          <p:cNvPr id="9" name="Picture 8"/>
          <p:cNvPicPr>
            <a:picLocks noChangeAspect="1"/>
          </p:cNvPicPr>
          <p:nvPr/>
        </p:nvPicPr>
        <p:blipFill>
          <a:blip r:embed="rId5"/>
          <a:stretch>
            <a:fillRect/>
          </a:stretch>
        </p:blipFill>
        <p:spPr>
          <a:xfrm>
            <a:off x="5328872" y="1868740"/>
            <a:ext cx="2124351" cy="3647619"/>
          </a:xfrm>
          <a:prstGeom prst="rect">
            <a:avLst/>
          </a:prstGeom>
        </p:spPr>
      </p:pic>
      <p:sp>
        <p:nvSpPr>
          <p:cNvPr id="10" name="TextBox 9"/>
          <p:cNvSpPr txBox="1"/>
          <p:nvPr/>
        </p:nvSpPr>
        <p:spPr>
          <a:xfrm>
            <a:off x="881253" y="5516359"/>
            <a:ext cx="7071224" cy="923330"/>
          </a:xfrm>
          <a:prstGeom prst="rect">
            <a:avLst/>
          </a:prstGeom>
          <a:noFill/>
        </p:spPr>
        <p:txBody>
          <a:bodyPr wrap="square" rtlCol="0">
            <a:spAutoFit/>
          </a:bodyPr>
          <a:lstStyle/>
          <a:p>
            <a:r>
              <a:rPr lang="en-US" dirty="0"/>
              <a:t>Basic information on all projects is readily available by clicking on any project.  More detailed information, including a full description of the project, is available by opening the table.</a:t>
            </a:r>
          </a:p>
        </p:txBody>
      </p:sp>
    </p:spTree>
    <p:extLst>
      <p:ext uri="{BB962C8B-B14F-4D97-AF65-F5344CB8AC3E}">
        <p14:creationId xmlns:p14="http://schemas.microsoft.com/office/powerpoint/2010/main" val="234979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0"/>
            <a:ext cx="8237764" cy="1325563"/>
          </a:xfrm>
        </p:spPr>
        <p:txBody>
          <a:bodyPr/>
          <a:lstStyle/>
          <a:p>
            <a:r>
              <a:rPr lang="en-US" dirty="0"/>
              <a:t>CWSRF Funds Available</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589849399"/>
              </p:ext>
            </p:extLst>
          </p:nvPr>
        </p:nvGraphicFramePr>
        <p:xfrm>
          <a:off x="441960" y="1389063"/>
          <a:ext cx="8244840" cy="4920297"/>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2</a:t>
            </a:fld>
            <a:endParaRPr lang="en-US" dirty="0"/>
          </a:p>
        </p:txBody>
      </p:sp>
    </p:spTree>
    <p:extLst>
      <p:ext uri="{BB962C8B-B14F-4D97-AF65-F5344CB8AC3E}">
        <p14:creationId xmlns:p14="http://schemas.microsoft.com/office/powerpoint/2010/main" val="211411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Funds Available by Source (Percentage)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3</a:t>
            </a:fld>
            <a:endParaRPr lang="en-US" dirty="0"/>
          </a:p>
        </p:txBody>
      </p:sp>
      <p:graphicFrame>
        <p:nvGraphicFramePr>
          <p:cNvPr id="205" name="Content Placeholder 14"/>
          <p:cNvGraphicFramePr>
            <a:graphicFrameLocks noGrp="1"/>
          </p:cNvGraphicFramePr>
          <p:nvPr>
            <p:ph idx="1"/>
            <p:extLst>
              <p:ext uri="{D42A27DB-BD31-4B8C-83A1-F6EECF244321}">
                <p14:modId xmlns:p14="http://schemas.microsoft.com/office/powerpoint/2010/main" val="2347133770"/>
              </p:ext>
            </p:extLst>
          </p:nvPr>
        </p:nvGraphicFramePr>
        <p:xfrm>
          <a:off x="588373" y="1574841"/>
          <a:ext cx="8244840" cy="4920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79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1320" b="1" i="0" u="none" strike="noStrike" kern="1200" spc="0" baseline="0">
                <a:solidFill>
                  <a:prstClr val="black">
                    <a:lumMod val="65000"/>
                    <a:lumOff val="35000"/>
                  </a:prstClr>
                </a:solidFill>
                <a:latin typeface="+mn-lt"/>
                <a:ea typeface="+mn-ea"/>
                <a:cs typeface="+mn-cs"/>
              </a:defRPr>
            </a:pPr>
            <a:r>
              <a:rPr lang="en-US" sz="2000" dirty="0">
                <a:solidFill>
                  <a:schemeClr val="bg1">
                    <a:lumMod val="95000"/>
                  </a:schemeClr>
                </a:solidFill>
              </a:rPr>
              <a:t>CWSRF Program Overview: Total Loans and Annual Assistance </a:t>
            </a:r>
            <a:br>
              <a:rPr lang="en-US" sz="2000" dirty="0">
                <a:solidFill>
                  <a:schemeClr val="bg1">
                    <a:lumMod val="95000"/>
                  </a:schemeClr>
                </a:solidFill>
              </a:rPr>
            </a:br>
            <a:endParaRPr lang="en-US" sz="2000" dirty="0">
              <a:solidFill>
                <a:schemeClr val="bg1">
                  <a:lumMod val="95000"/>
                </a:schemeClr>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4</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20998620"/>
              </p:ext>
            </p:extLst>
          </p:nvPr>
        </p:nvGraphicFramePr>
        <p:xfrm>
          <a:off x="628650" y="19018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00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29209"/>
            <a:ext cx="7609114" cy="1325563"/>
          </a:xfrm>
        </p:spPr>
        <p:txBody>
          <a:bodyPr/>
          <a:lstStyle/>
          <a:p>
            <a:r>
              <a:rPr lang="en-US"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4481991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5</a:t>
            </a:fld>
            <a:endParaRPr lang="en-US" dirty="0"/>
          </a:p>
        </p:txBody>
      </p:sp>
      <p:sp>
        <p:nvSpPr>
          <p:cNvPr id="10" name="Rectangle 9"/>
          <p:cNvSpPr/>
          <p:nvPr/>
        </p:nvSpPr>
        <p:spPr>
          <a:xfrm>
            <a:off x="1212575" y="179629"/>
            <a:ext cx="7116416" cy="830997"/>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2400" b="1" dirty="0">
                <a:solidFill>
                  <a:schemeClr val="bg1"/>
                </a:solidFill>
                <a:latin typeface="Arial" panose="020B0604020202020204" pitchFamily="34" charset="0"/>
                <a:cs typeface="Arial" panose="020B0604020202020204" pitchFamily="34" charset="0"/>
              </a:rPr>
              <a:t>Assistance Provided and Disbursements as a Percentage of Funds Available</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24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0"/>
            <a:ext cx="8237764" cy="1325563"/>
          </a:xfrm>
        </p:spPr>
        <p:txBody>
          <a:bodyPr>
            <a:normAutofit/>
          </a:bodyPr>
          <a:lstStyle/>
          <a:p>
            <a:pPr>
              <a:defRPr sz="1600" b="1" i="0" u="none" strike="noStrike" kern="1200" spc="0" baseline="0">
                <a:solidFill>
                  <a:prstClr val="black">
                    <a:lumMod val="65000"/>
                    <a:lumOff val="35000"/>
                  </a:prstClr>
                </a:solidFill>
                <a:latin typeface="+mn-lt"/>
                <a:ea typeface="+mn-ea"/>
                <a:cs typeface="+mn-cs"/>
              </a:defRPr>
            </a:pPr>
            <a:r>
              <a:rPr lang="en-US" sz="2800" dirty="0">
                <a:solidFill>
                  <a:schemeClr val="bg1">
                    <a:lumMod val="95000"/>
                  </a:schemeClr>
                </a:solidFill>
              </a:rPr>
              <a:t>SRF Average Interest Rate Compared to Market Interest Rate</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6</a:t>
            </a:fld>
            <a:endParaRPr lang="en-US" dirty="0"/>
          </a:p>
        </p:txBody>
      </p:sp>
      <p:sp>
        <p:nvSpPr>
          <p:cNvPr id="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dirty="0"/>
          </a:p>
        </p:txBody>
      </p:sp>
      <p:graphicFrame>
        <p:nvGraphicFramePr>
          <p:cNvPr id="8" name="Chart 7"/>
          <p:cNvGraphicFramePr/>
          <p:nvPr>
            <p:extLst>
              <p:ext uri="{D42A27DB-BD31-4B8C-83A1-F6EECF244321}">
                <p14:modId xmlns:p14="http://schemas.microsoft.com/office/powerpoint/2010/main" val="188447823"/>
              </p:ext>
            </p:extLst>
          </p:nvPr>
        </p:nvGraphicFramePr>
        <p:xfrm>
          <a:off x="1256833" y="1325563"/>
          <a:ext cx="6744167" cy="4618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08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Annual Assistance by Needs Category (Percentage)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7</a:t>
            </a:fld>
            <a:endParaRPr lang="en-US" dirty="0"/>
          </a:p>
        </p:txBody>
      </p:sp>
      <p:graphicFrame>
        <p:nvGraphicFramePr>
          <p:cNvPr id="9" name="Content Placeholder 8">
            <a:extLst>
              <a:ext uri="{FF2B5EF4-FFF2-40B4-BE49-F238E27FC236}">
                <a16:creationId xmlns:a16="http://schemas.microsoft.com/office/drawing/2014/main" id="{FBB9513A-019A-47C9-A33C-89F3B3F91A07}"/>
              </a:ext>
            </a:extLst>
          </p:cNvPr>
          <p:cNvGraphicFramePr>
            <a:graphicFrameLocks noGrp="1"/>
          </p:cNvGraphicFramePr>
          <p:nvPr>
            <p:ph idx="1"/>
            <p:extLst>
              <p:ext uri="{D42A27DB-BD31-4B8C-83A1-F6EECF244321}">
                <p14:modId xmlns:p14="http://schemas.microsoft.com/office/powerpoint/2010/main" val="3554203165"/>
              </p:ext>
            </p:extLst>
          </p:nvPr>
        </p:nvGraphicFramePr>
        <p:xfrm>
          <a:off x="188843" y="1143000"/>
          <a:ext cx="8825948" cy="5237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123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71754973"/>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8</a:t>
            </a:fld>
            <a:endParaRPr lang="en-US" dirty="0"/>
          </a:p>
        </p:txBody>
      </p:sp>
      <p:sp>
        <p:nvSpPr>
          <p:cNvPr id="10" name="Rectangle 9"/>
          <p:cNvSpPr/>
          <p:nvPr/>
        </p:nvSpPr>
        <p:spPr>
          <a:xfrm>
            <a:off x="1421296" y="53490"/>
            <a:ext cx="7094054" cy="954107"/>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2800" b="1" dirty="0">
                <a:solidFill>
                  <a:schemeClr val="bg1"/>
                </a:solidFill>
                <a:latin typeface="Arial" panose="020B0604020202020204" pitchFamily="34" charset="0"/>
                <a:cs typeface="Arial" panose="020B0604020202020204" pitchFamily="34" charset="0"/>
              </a:rPr>
              <a:t>Total Annual Green Project Reserve 2009 - 2016</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3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1600" b="1" i="0" u="none" strike="noStrike" kern="1200" spc="0" baseline="0">
                <a:solidFill>
                  <a:prstClr val="black">
                    <a:lumMod val="65000"/>
                    <a:lumOff val="35000"/>
                  </a:prstClr>
                </a:solidFill>
                <a:latin typeface="+mn-lt"/>
                <a:ea typeface="+mn-ea"/>
                <a:cs typeface="+mn-cs"/>
              </a:defRPr>
            </a:pPr>
            <a:r>
              <a:rPr lang="en-US" sz="2000" dirty="0">
                <a:solidFill>
                  <a:schemeClr val="bg1">
                    <a:lumMod val="95000"/>
                  </a:schemeClr>
                </a:solidFill>
              </a:rPr>
              <a:t>Percentage of Assistance and Number of Loans by Population Size</a:t>
            </a:r>
            <a:br>
              <a:rPr lang="en-US" sz="2000" dirty="0">
                <a:solidFill>
                  <a:schemeClr val="bg1">
                    <a:lumMod val="95000"/>
                  </a:schemeClr>
                </a:solidFill>
              </a:rPr>
            </a:br>
            <a:r>
              <a:rPr lang="en-US" sz="2000" dirty="0">
                <a:solidFill>
                  <a:schemeClr val="bg1">
                    <a:lumMod val="95000"/>
                  </a:schemeClr>
                </a:solidFill>
              </a:rPr>
              <a:t>(10,000 Cutoff)</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9</a:t>
            </a:fld>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36651157"/>
              </p:ext>
            </p:extLst>
          </p:nvPr>
        </p:nvGraphicFramePr>
        <p:xfrm>
          <a:off x="628650" y="1825624"/>
          <a:ext cx="7886700" cy="4669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9333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3966</TotalTime>
  <Words>1732</Words>
  <Application>Microsoft Office PowerPoint</Application>
  <PresentationFormat>On-screen Show (4:3)</PresentationFormat>
  <Paragraphs>88</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Tahoma</vt:lpstr>
      <vt:lpstr>Times New Roman</vt:lpstr>
      <vt:lpstr>Office Theme</vt:lpstr>
      <vt:lpstr>Custom Design</vt:lpstr>
      <vt:lpstr>PowerPoint Presentation</vt:lpstr>
      <vt:lpstr>CWSRF Funds Available</vt:lpstr>
      <vt:lpstr>Funds Available by Source (Percentage)</vt:lpstr>
      <vt:lpstr>CWSRF Program Overview: Total Loans and Annual Assistance  </vt:lpstr>
      <vt:lpstr> </vt:lpstr>
      <vt:lpstr>SRF Average Interest Rate Compared to Market Interest Rate</vt:lpstr>
      <vt:lpstr>Annual Assistance by Needs Category (Percentage)</vt:lpstr>
      <vt:lpstr> </vt:lpstr>
      <vt:lpstr>Percentage of Assistance and Number of Loans by Population Size (10,000 Cutoff)</vt:lpstr>
      <vt:lpstr> Hardship/Disadvantaged Community Assistance </vt:lpstr>
      <vt:lpstr> </vt:lpstr>
      <vt:lpstr>Moving Forward</vt:lpstr>
      <vt:lpstr>Cooperative Funding </vt:lpstr>
      <vt:lpstr>Customer Feedback</vt:lpstr>
      <vt:lpstr>Asset Management Planning </vt:lpstr>
      <vt:lpstr>Interactive Mapping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Rakestraw, Charlotte</dc:creator>
  <cp:lastModifiedBy>Knecht, Angela</cp:lastModifiedBy>
  <cp:revision>180</cp:revision>
  <dcterms:created xsi:type="dcterms:W3CDTF">2015-05-19T17:22:51Z</dcterms:created>
  <dcterms:modified xsi:type="dcterms:W3CDTF">2016-10-28T20:11:32Z</dcterms:modified>
</cp:coreProperties>
</file>