
<file path=[Content_Types].xml><?xml version="1.0" encoding="utf-8"?>
<Types xmlns="http://schemas.openxmlformats.org/package/2006/content-types">
  <Default Extension="png" ContentType="image/png"/>
  <Default Extension="png&amp;ehk=w94fMs84gDMhr3zyQmzlyg&amp;r=0&amp;pid=OfficeInsert" ContentType="image/png"/>
  <Default Extension="jpg&amp;ehk=uEBuk49TdG5SrCghC2T2rw&amp;r=0&amp;pid=OfficeInsert" ContentType="image/jpeg"/>
  <Default Extension="jpeg" ContentType="image/jpeg"/>
  <Default Extension="jpg&amp;ehk=Bs9XQN7iH71P" ContentType="image/jpeg"/>
  <Default Extension="rels" ContentType="application/vnd.openxmlformats-package.relationships+xml"/>
  <Default Extension="xml" ContentType="application/xml"/>
  <Default Extension="jpg&amp;ehk=pEc4dD4LTyv1vSiw6WjCfg&amp;r=0&amp;pid=OfficeInsert" ContentType="image/jpe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 id="2147483652" r:id="rId5"/>
    <p:sldMasterId id="2147483655" r:id="rId6"/>
    <p:sldMasterId id="2147483661" r:id="rId7"/>
    <p:sldMasterId id="2147483664" r:id="rId8"/>
    <p:sldMasterId id="2147483677" r:id="rId9"/>
    <p:sldMasterId id="2147483684" r:id="rId10"/>
  </p:sldMasterIdLst>
  <p:notesMasterIdLst>
    <p:notesMasterId r:id="rId52"/>
  </p:notesMasterIdLst>
  <p:handoutMasterIdLst>
    <p:handoutMasterId r:id="rId53"/>
  </p:handoutMasterIdLst>
  <p:sldIdLst>
    <p:sldId id="265" r:id="rId11"/>
    <p:sldId id="276" r:id="rId12"/>
    <p:sldId id="318" r:id="rId13"/>
    <p:sldId id="319" r:id="rId14"/>
    <p:sldId id="316" r:id="rId15"/>
    <p:sldId id="350" r:id="rId16"/>
    <p:sldId id="268" r:id="rId17"/>
    <p:sldId id="348" r:id="rId18"/>
    <p:sldId id="296" r:id="rId19"/>
    <p:sldId id="297" r:id="rId20"/>
    <p:sldId id="349" r:id="rId21"/>
    <p:sldId id="358" r:id="rId22"/>
    <p:sldId id="359" r:id="rId23"/>
    <p:sldId id="300" r:id="rId24"/>
    <p:sldId id="321" r:id="rId25"/>
    <p:sldId id="322" r:id="rId26"/>
    <p:sldId id="323" r:id="rId27"/>
    <p:sldId id="324" r:id="rId28"/>
    <p:sldId id="325" r:id="rId29"/>
    <p:sldId id="327" r:id="rId30"/>
    <p:sldId id="328" r:id="rId31"/>
    <p:sldId id="286" r:id="rId32"/>
    <p:sldId id="329" r:id="rId33"/>
    <p:sldId id="342" r:id="rId34"/>
    <p:sldId id="330" r:id="rId35"/>
    <p:sldId id="331" r:id="rId36"/>
    <p:sldId id="332" r:id="rId37"/>
    <p:sldId id="333" r:id="rId38"/>
    <p:sldId id="334" r:id="rId39"/>
    <p:sldId id="335" r:id="rId40"/>
    <p:sldId id="336" r:id="rId41"/>
    <p:sldId id="361" r:id="rId42"/>
    <p:sldId id="346" r:id="rId43"/>
    <p:sldId id="338" r:id="rId44"/>
    <p:sldId id="339" r:id="rId45"/>
    <p:sldId id="355" r:id="rId46"/>
    <p:sldId id="311" r:id="rId47"/>
    <p:sldId id="357" r:id="rId48"/>
    <p:sldId id="295" r:id="rId49"/>
    <p:sldId id="341" r:id="rId50"/>
    <p:sldId id="262" r:id="rId5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2"/>
    <a:srgbClr val="456F61"/>
    <a:srgbClr val="6C6C6C"/>
    <a:srgbClr val="004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067" autoAdjust="0"/>
  </p:normalViewPr>
  <p:slideViewPr>
    <p:cSldViewPr snapToGrid="0" snapToObjects="1" showGuides="1">
      <p:cViewPr varScale="1">
        <p:scale>
          <a:sx n="65" d="100"/>
          <a:sy n="65" d="100"/>
        </p:scale>
        <p:origin x="1358" y="48"/>
      </p:cViewPr>
      <p:guideLst>
        <p:guide orient="horz" pos="2160"/>
        <p:guide pos="3840"/>
      </p:guideLst>
    </p:cSldViewPr>
  </p:slideViewPr>
  <p:notesTextViewPr>
    <p:cViewPr>
      <p:scale>
        <a:sx n="125" d="100"/>
        <a:sy n="125" d="100"/>
      </p:scale>
      <p:origin x="0" y="0"/>
    </p:cViewPr>
  </p:notesTextViewPr>
  <p:sorterViewPr>
    <p:cViewPr>
      <p:scale>
        <a:sx n="73" d="100"/>
        <a:sy n="73" d="100"/>
      </p:scale>
      <p:origin x="0" y="-134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handoutMaster" Target="handoutMasters/handoutMaster1.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46327716097016E-2"/>
          <c:y val="8.7180792056165399E-2"/>
          <c:w val="0.79861588673245787"/>
          <c:h val="0.87735122764826812"/>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CCF-4FB6-90A4-F577E22B58E3}"/>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CCF-4FB6-90A4-F577E22B58E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Large systems</c:v>
                </c:pt>
                <c:pt idx="1">
                  <c:v>Small systems</c:v>
                </c:pt>
              </c:strCache>
            </c:strRef>
          </c:cat>
          <c:val>
            <c:numRef>
              <c:f>Sheet1!$B$2:$B$3</c:f>
              <c:numCache>
                <c:formatCode>General</c:formatCode>
                <c:ptCount val="2"/>
                <c:pt idx="0">
                  <c:v>4680</c:v>
                </c:pt>
                <c:pt idx="1">
                  <c:v>151320</c:v>
                </c:pt>
              </c:numCache>
            </c:numRef>
          </c:val>
          <c:extLst xmlns:c16r2="http://schemas.microsoft.com/office/drawing/2015/06/chart">
            <c:ext xmlns:c16="http://schemas.microsoft.com/office/drawing/2014/chart" uri="{C3380CC4-5D6E-409C-BE32-E72D297353CC}">
              <c16:uniqueId val="{00000000-BAB6-487E-B46E-131C705CE54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852810129157374"/>
          <c:y val="0.39964935417555564"/>
          <c:w val="0.38041002655675427"/>
          <c:h val="0.346513789224622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981036AE-6775-4400-A452-02D0CA275C7B}" type="datetimeFigureOut">
              <a:rPr lang="en-US" smtClean="0"/>
              <a:t>3/27/2018</a:t>
            </a:fld>
            <a:endParaRPr lang="en-US" dirty="0"/>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B917347D-5663-489E-8109-C5A97952E433}" type="slidenum">
              <a:rPr lang="en-US" smtClean="0"/>
              <a:t>‹#›</a:t>
            </a:fld>
            <a:endParaRPr lang="en-US" dirty="0"/>
          </a:p>
        </p:txBody>
      </p:sp>
    </p:spTree>
    <p:extLst>
      <p:ext uri="{BB962C8B-B14F-4D97-AF65-F5344CB8AC3E}">
        <p14:creationId xmlns:p14="http://schemas.microsoft.com/office/powerpoint/2010/main" val="61023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4FE9ED6C-36AA-334C-8198-27A5E3B45140}" type="datetimeFigureOut">
              <a:rPr lang="en-US" smtClean="0"/>
              <a:t>3/27/2018</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6C5BF3C5-E435-9E40-B3BC-61ACE8D7ACD6}" type="slidenum">
              <a:rPr lang="en-US" smtClean="0"/>
              <a:t>‹#›</a:t>
            </a:fld>
            <a:endParaRPr lang="en-US" dirty="0"/>
          </a:p>
        </p:txBody>
      </p:sp>
    </p:spTree>
    <p:extLst>
      <p:ext uri="{BB962C8B-B14F-4D97-AF65-F5344CB8AC3E}">
        <p14:creationId xmlns:p14="http://schemas.microsoft.com/office/powerpoint/2010/main" val="37061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scwie.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a:t>
            </a:fld>
            <a:endParaRPr lang="en-US" dirty="0"/>
          </a:p>
        </p:txBody>
      </p:sp>
    </p:spTree>
    <p:extLst>
      <p:ext uri="{BB962C8B-B14F-4D97-AF65-F5344CB8AC3E}">
        <p14:creationId xmlns:p14="http://schemas.microsoft.com/office/powerpoint/2010/main" val="360832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t>CHALLENGE: UNIQUE RURAL PROJECT CHARACTERISTICS</a:t>
            </a:r>
          </a:p>
          <a:p>
            <a:pPr defTabSz="907633">
              <a:defRPr/>
            </a:pPr>
            <a:r>
              <a:rPr lang="en-US" dirty="0" smtClean="0"/>
              <a:t>Rural </a:t>
            </a:r>
            <a:r>
              <a:rPr lang="en-US" dirty="0"/>
              <a:t>communities face additional and unique challenges in financing the cost to replace or upgrade aging and obsolete drinking water and wastewater infrastructure. Examples of these unique challenges include:</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10</a:t>
            </a:fld>
            <a:endParaRPr lang="en-US" dirty="0"/>
          </a:p>
        </p:txBody>
      </p:sp>
    </p:spTree>
    <p:extLst>
      <p:ext uri="{BB962C8B-B14F-4D97-AF65-F5344CB8AC3E}">
        <p14:creationId xmlns:p14="http://schemas.microsoft.com/office/powerpoint/2010/main" val="101918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CHALLENGE: DEMONSTRATE EFFICIENT GOVERNMENT Here is a 2015 GAO Report that focused on Federal agencies’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For example, engineers GAO interviewed estimated that preparing additional preliminary engineering work could cost anywhere from $5,000 to $50,000 and that the cost of an additional environmental analysis could add as little as $500 to a community’s costs or as much as $15,000… </a:t>
            </a:r>
            <a:endParaRPr lang="en-US" sz="11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11</a:t>
            </a:fld>
            <a:endParaRPr lang="en-US" dirty="0"/>
          </a:p>
        </p:txBody>
      </p:sp>
    </p:spTree>
    <p:extLst>
      <p:ext uri="{BB962C8B-B14F-4D97-AF65-F5344CB8AC3E}">
        <p14:creationId xmlns:p14="http://schemas.microsoft.com/office/powerpoint/2010/main" val="271135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BF3C5-E435-9E40-B3BC-61ACE8D7ACD6}" type="slidenum">
              <a:rPr lang="en-US" smtClean="0"/>
              <a:t>12</a:t>
            </a:fld>
            <a:endParaRPr lang="en-US" dirty="0"/>
          </a:p>
        </p:txBody>
      </p:sp>
    </p:spTree>
    <p:extLst>
      <p:ext uri="{BB962C8B-B14F-4D97-AF65-F5344CB8AC3E}">
        <p14:creationId xmlns:p14="http://schemas.microsoft.com/office/powerpoint/2010/main" val="222114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NRWA, RCAP, AWWA have local chapters</a:t>
            </a:r>
            <a:r>
              <a:rPr lang="en-US" baseline="0" dirty="0" smtClean="0"/>
              <a:t> and a large on the ground network to help the SRFs and RD provide critical technical assistance to small and rural communities and their systems to help build their technical, managerial and financial capacity.</a:t>
            </a:r>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13</a:t>
            </a:fld>
            <a:endParaRPr lang="en-US" dirty="0"/>
          </a:p>
        </p:txBody>
      </p:sp>
    </p:spTree>
    <p:extLst>
      <p:ext uri="{BB962C8B-B14F-4D97-AF65-F5344CB8AC3E}">
        <p14:creationId xmlns:p14="http://schemas.microsoft.com/office/powerpoint/2010/main" val="185786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1" dirty="0"/>
              <a:t>ASK AUDIENCE:</a:t>
            </a:r>
          </a:p>
          <a:p>
            <a:pPr defTabSz="907633">
              <a:defRPr/>
            </a:pPr>
            <a:r>
              <a:rPr lang="en-US" dirty="0"/>
              <a:t>How many SRF representatives here have a relationship with your Rural Development?</a:t>
            </a:r>
          </a:p>
          <a:p>
            <a:pPr defTabSz="907633">
              <a:defRPr/>
            </a:pPr>
            <a:endParaRPr lang="en-US" dirty="0"/>
          </a:p>
          <a:p>
            <a:pPr defTabSz="907633">
              <a:defRPr/>
            </a:pPr>
            <a:r>
              <a:rPr lang="en-US" b="1" dirty="0"/>
              <a:t>IF LOTS: </a:t>
            </a:r>
            <a:r>
              <a:rPr lang="en-US" dirty="0"/>
              <a:t>Lets discuss specifics of what audience does. (New York, what others?)</a:t>
            </a:r>
          </a:p>
          <a:p>
            <a:pPr defTabSz="907633">
              <a:defRPr/>
            </a:pPr>
            <a:r>
              <a:rPr lang="en-US" b="1" dirty="0"/>
              <a:t>IF FEW: </a:t>
            </a:r>
            <a:r>
              <a:rPr lang="en-US" dirty="0"/>
              <a:t>Here are ways to get started / what we do.</a:t>
            </a:r>
          </a:p>
          <a:p>
            <a:pPr defTabSz="907633">
              <a:defRPr/>
            </a:pPr>
            <a:endParaRPr lang="en-US" dirty="0"/>
          </a:p>
          <a:p>
            <a:pPr defTabSz="907633">
              <a:defRPr/>
            </a:pPr>
            <a:r>
              <a:rPr lang="en-US" dirty="0"/>
              <a:t>Since the 1990s, EPA and USDA have partnered formally and informally to provide better access to clean and safe water to small communities across the country. In the past ten years, these partnerships have resulted in the development of joint review and policy documents that can help provide better customer service to rural communities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14</a:t>
            </a:fld>
            <a:endParaRPr lang="en-US" dirty="0"/>
          </a:p>
        </p:txBody>
      </p:sp>
    </p:spTree>
    <p:extLst>
      <p:ext uri="{BB962C8B-B14F-4D97-AF65-F5344CB8AC3E}">
        <p14:creationId xmlns:p14="http://schemas.microsoft.com/office/powerpoint/2010/main" val="391169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15</a:t>
            </a:fld>
            <a:endParaRPr lang="en-US" dirty="0"/>
          </a:p>
        </p:txBody>
      </p:sp>
    </p:spTree>
    <p:extLst>
      <p:ext uri="{BB962C8B-B14F-4D97-AF65-F5344CB8AC3E}">
        <p14:creationId xmlns:p14="http://schemas.microsoft.com/office/powerpoint/2010/main" val="3369396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16</a:t>
            </a:fld>
            <a:endParaRPr lang="en-US" dirty="0"/>
          </a:p>
        </p:txBody>
      </p:sp>
    </p:spTree>
    <p:extLst>
      <p:ext uri="{BB962C8B-B14F-4D97-AF65-F5344CB8AC3E}">
        <p14:creationId xmlns:p14="http://schemas.microsoft.com/office/powerpoint/2010/main" val="2466830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17</a:t>
            </a:fld>
            <a:endParaRPr lang="en-US" dirty="0"/>
          </a:p>
        </p:txBody>
      </p:sp>
    </p:spTree>
    <p:extLst>
      <p:ext uri="{BB962C8B-B14F-4D97-AF65-F5344CB8AC3E}">
        <p14:creationId xmlns:p14="http://schemas.microsoft.com/office/powerpoint/2010/main" val="137337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18</a:t>
            </a:fld>
            <a:endParaRPr lang="en-US" dirty="0"/>
          </a:p>
        </p:txBody>
      </p:sp>
    </p:spTree>
    <p:extLst>
      <p:ext uri="{BB962C8B-B14F-4D97-AF65-F5344CB8AC3E}">
        <p14:creationId xmlns:p14="http://schemas.microsoft.com/office/powerpoint/2010/main" val="347256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19</a:t>
            </a:fld>
            <a:endParaRPr lang="en-US" dirty="0"/>
          </a:p>
        </p:txBody>
      </p:sp>
    </p:spTree>
    <p:extLst>
      <p:ext uri="{BB962C8B-B14F-4D97-AF65-F5344CB8AC3E}">
        <p14:creationId xmlns:p14="http://schemas.microsoft.com/office/powerpoint/2010/main" val="201157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World Bank </a:t>
            </a:r>
            <a:r>
              <a:rPr lang="en-US" dirty="0" smtClean="0"/>
              <a:t>a </a:t>
            </a:r>
            <a:r>
              <a:rPr lang="en-US" dirty="0"/>
              <a:t>partnership is “a collaborative relationship between entities to work toward shared objectives through a mutually agreed division of labor. </a:t>
            </a:r>
            <a:r>
              <a:rPr lang="en-US" sz="800" dirty="0"/>
              <a:t>(World Bank, Partnerships Group, Strategy and Resource Management, “Partnership for Development: Proposed Actions for the World Bank” (discussion paper, May 20, 1998), p. 5.)</a:t>
            </a:r>
          </a:p>
          <a:p>
            <a:endParaRPr lang="en-US" dirty="0"/>
          </a:p>
          <a:p>
            <a:r>
              <a:rPr lang="en-US" dirty="0" smtClean="0"/>
              <a:t>I like to think of a good partnership like a fine wine and cheese pairing. If</a:t>
            </a:r>
            <a:r>
              <a:rPr lang="en-US" baseline="0" dirty="0" smtClean="0"/>
              <a:t> it is done right, the outcome is truly amazing and quite tasty.</a:t>
            </a:r>
            <a:endParaRPr lang="en-US" dirty="0"/>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a:t>
            </a:fld>
            <a:endParaRPr lang="en-US" dirty="0"/>
          </a:p>
        </p:txBody>
      </p:sp>
    </p:spTree>
    <p:extLst>
      <p:ext uri="{BB962C8B-B14F-4D97-AF65-F5344CB8AC3E}">
        <p14:creationId xmlns:p14="http://schemas.microsoft.com/office/powerpoint/2010/main" val="1038933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20</a:t>
            </a:fld>
            <a:endParaRPr lang="en-US" dirty="0"/>
          </a:p>
        </p:txBody>
      </p:sp>
    </p:spTree>
    <p:extLst>
      <p:ext uri="{BB962C8B-B14F-4D97-AF65-F5344CB8AC3E}">
        <p14:creationId xmlns:p14="http://schemas.microsoft.com/office/powerpoint/2010/main" val="408478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21</a:t>
            </a:fld>
            <a:endParaRPr lang="en-US" dirty="0"/>
          </a:p>
        </p:txBody>
      </p:sp>
    </p:spTree>
    <p:extLst>
      <p:ext uri="{BB962C8B-B14F-4D97-AF65-F5344CB8AC3E}">
        <p14:creationId xmlns:p14="http://schemas.microsoft.com/office/powerpoint/2010/main" val="967565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22</a:t>
            </a:fld>
            <a:endParaRPr lang="en-US" dirty="0"/>
          </a:p>
        </p:txBody>
      </p:sp>
    </p:spTree>
    <p:extLst>
      <p:ext uri="{BB962C8B-B14F-4D97-AF65-F5344CB8AC3E}">
        <p14:creationId xmlns:p14="http://schemas.microsoft.com/office/powerpoint/2010/main" val="3845658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23</a:t>
            </a:fld>
            <a:endParaRPr lang="en-US" dirty="0"/>
          </a:p>
        </p:txBody>
      </p:sp>
    </p:spTree>
    <p:extLst>
      <p:ext uri="{BB962C8B-B14F-4D97-AF65-F5344CB8AC3E}">
        <p14:creationId xmlns:p14="http://schemas.microsoft.com/office/powerpoint/2010/main" val="1400036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solidFill>
                  <a:sysClr val="windowText" lastClr="000000"/>
                </a:solidFill>
                <a:latin typeface="+mn-lt"/>
              </a:rPr>
              <a:t>MT Department of Commerce</a:t>
            </a:r>
          </a:p>
          <a:p>
            <a:pPr lvl="1">
              <a:defRPr/>
            </a:pPr>
            <a:r>
              <a:rPr lang="en-US" dirty="0" smtClean="0">
                <a:solidFill>
                  <a:sysClr val="windowText" lastClr="000000"/>
                </a:solidFill>
                <a:latin typeface="+mn-lt"/>
              </a:rPr>
              <a:t>Community Technical Assistance Program</a:t>
            </a:r>
          </a:p>
          <a:p>
            <a:pPr lvl="1">
              <a:defRPr/>
            </a:pPr>
            <a:r>
              <a:rPr lang="en-US" dirty="0" smtClean="0">
                <a:solidFill>
                  <a:sysClr val="windowText" lastClr="000000"/>
                </a:solidFill>
                <a:latin typeface="+mn-lt"/>
              </a:rPr>
              <a:t>Community Development Block Grant</a:t>
            </a:r>
          </a:p>
          <a:p>
            <a:pPr lvl="1">
              <a:defRPr/>
            </a:pPr>
            <a:r>
              <a:rPr lang="en-US" dirty="0" smtClean="0">
                <a:solidFill>
                  <a:sysClr val="windowText" lastClr="000000"/>
                </a:solidFill>
                <a:latin typeface="+mn-lt"/>
              </a:rPr>
              <a:t>Local Government Services Bureau</a:t>
            </a:r>
          </a:p>
          <a:p>
            <a:pPr lvl="1">
              <a:defRPr/>
            </a:pPr>
            <a:r>
              <a:rPr lang="en-US" dirty="0" smtClean="0">
                <a:solidFill>
                  <a:sysClr val="windowText" lastClr="000000"/>
                </a:solidFill>
                <a:latin typeface="+mn-lt"/>
              </a:rPr>
              <a:t>Montana Coal Board</a:t>
            </a:r>
          </a:p>
          <a:p>
            <a:pPr lvl="1">
              <a:defRPr/>
            </a:pPr>
            <a:r>
              <a:rPr lang="en-US" dirty="0" smtClean="0">
                <a:solidFill>
                  <a:sysClr val="windowText" lastClr="000000"/>
                </a:solidFill>
                <a:latin typeface="+mn-lt"/>
              </a:rPr>
              <a:t>Treasure State Endowment Program</a:t>
            </a:r>
          </a:p>
          <a:p>
            <a:pPr marL="514350" indent="-457200">
              <a:defRPr/>
            </a:pPr>
            <a:r>
              <a:rPr lang="en-US" dirty="0" smtClean="0">
                <a:solidFill>
                  <a:sysClr val="windowText" lastClr="000000"/>
                </a:solidFill>
                <a:latin typeface="+mn-lt"/>
              </a:rPr>
              <a:t>MT Department of Environmental Quality</a:t>
            </a:r>
          </a:p>
          <a:p>
            <a:pPr marL="914400" lvl="1" indent="-457200">
              <a:defRPr/>
            </a:pPr>
            <a:r>
              <a:rPr lang="en-US" dirty="0" smtClean="0">
                <a:solidFill>
                  <a:sysClr val="windowText" lastClr="000000"/>
                </a:solidFill>
                <a:latin typeface="+mn-lt"/>
              </a:rPr>
              <a:t>Public Water supply </a:t>
            </a:r>
          </a:p>
          <a:p>
            <a:pPr marL="914400" lvl="1" indent="-457200">
              <a:defRPr/>
            </a:pPr>
            <a:r>
              <a:rPr lang="en-US" dirty="0" smtClean="0">
                <a:solidFill>
                  <a:sysClr val="windowText" lastClr="000000"/>
                </a:solidFill>
                <a:latin typeface="+mn-lt"/>
              </a:rPr>
              <a:t>Municipal Waste Water Assistance Program </a:t>
            </a:r>
          </a:p>
          <a:p>
            <a:pPr marL="914400" lvl="1" indent="-457200">
              <a:defRPr/>
            </a:pPr>
            <a:r>
              <a:rPr lang="en-US" dirty="0" smtClean="0">
                <a:solidFill>
                  <a:sysClr val="windowText" lastClr="000000"/>
                </a:solidFill>
                <a:latin typeface="+mn-lt"/>
              </a:rPr>
              <a:t>Technical and Financial Assistance Bureau</a:t>
            </a:r>
          </a:p>
          <a:p>
            <a:pPr lvl="1">
              <a:defRPr/>
            </a:pPr>
            <a:r>
              <a:rPr lang="en-US" dirty="0" smtClean="0">
                <a:solidFill>
                  <a:sysClr val="windowText" lastClr="000000"/>
                </a:solidFill>
                <a:latin typeface="+mn-lt"/>
              </a:rPr>
              <a:t>State Drinking Water Revolving Fund - technical</a:t>
            </a:r>
          </a:p>
          <a:p>
            <a:pPr lvl="1">
              <a:defRPr/>
            </a:pPr>
            <a:r>
              <a:rPr lang="en-US" dirty="0" smtClean="0">
                <a:solidFill>
                  <a:sysClr val="windowText" lastClr="000000"/>
                </a:solidFill>
                <a:latin typeface="+mn-lt"/>
              </a:rPr>
              <a:t>State Wastewater Revolving Fund</a:t>
            </a:r>
            <a:r>
              <a:rPr lang="en-US" baseline="0" dirty="0" smtClean="0">
                <a:solidFill>
                  <a:sysClr val="windowText" lastClr="000000"/>
                </a:solidFill>
                <a:latin typeface="+mn-lt"/>
              </a:rPr>
              <a:t> - technical</a:t>
            </a:r>
            <a:endParaRPr lang="en-US" dirty="0" smtClean="0">
              <a:solidFill>
                <a:sysClr val="windowText" lastClr="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latin typeface="+mn-lt"/>
              </a:rPr>
              <a:t>Department of Natural Resources and Conservation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ysClr val="windowText" lastClr="000000"/>
                </a:solidFill>
                <a:latin typeface="+mn-lt"/>
              </a:rPr>
              <a:t>            </a:t>
            </a:r>
            <a:r>
              <a:rPr lang="en-US" dirty="0" smtClean="0">
                <a:solidFill>
                  <a:sysClr val="windowText" lastClr="000000"/>
                </a:solidFill>
                <a:latin typeface="+mn-lt"/>
              </a:rPr>
              <a:t>Renewable Resources Gant and Loan Program </a:t>
            </a:r>
          </a:p>
          <a:p>
            <a:pPr lvl="1">
              <a:defRPr/>
            </a:pPr>
            <a:r>
              <a:rPr lang="en-US" dirty="0" smtClean="0">
                <a:solidFill>
                  <a:sysClr val="windowText" lastClr="000000"/>
                </a:solidFill>
                <a:latin typeface="+mn-lt"/>
              </a:rPr>
              <a:t>State Drinking Water Revolving Fund - financial</a:t>
            </a:r>
          </a:p>
          <a:p>
            <a:pPr lvl="1">
              <a:defRPr/>
            </a:pPr>
            <a:r>
              <a:rPr lang="en-US" dirty="0" smtClean="0">
                <a:solidFill>
                  <a:sysClr val="windowText" lastClr="000000"/>
                </a:solidFill>
                <a:latin typeface="+mn-lt"/>
              </a:rPr>
              <a:t>State Wastewater  Revolving Fund</a:t>
            </a:r>
            <a:r>
              <a:rPr lang="en-US" baseline="0" dirty="0" smtClean="0">
                <a:solidFill>
                  <a:sysClr val="windowText" lastClr="000000"/>
                </a:solidFill>
                <a:latin typeface="+mn-lt"/>
              </a:rPr>
              <a:t> - financial</a:t>
            </a:r>
            <a:endParaRPr lang="en-US" dirty="0" smtClean="0">
              <a:solidFill>
                <a:sysClr val="windowText" lastClr="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ysClr val="windowText" lastClr="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24</a:t>
            </a:fld>
            <a:endParaRPr lang="en-US" dirty="0"/>
          </a:p>
        </p:txBody>
      </p:sp>
    </p:spTree>
    <p:extLst>
      <p:ext uri="{BB962C8B-B14F-4D97-AF65-F5344CB8AC3E}">
        <p14:creationId xmlns:p14="http://schemas.microsoft.com/office/powerpoint/2010/main" val="1602240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25</a:t>
            </a:fld>
            <a:endParaRPr lang="en-US" dirty="0"/>
          </a:p>
        </p:txBody>
      </p:sp>
    </p:spTree>
    <p:extLst>
      <p:ext uri="{BB962C8B-B14F-4D97-AF65-F5344CB8AC3E}">
        <p14:creationId xmlns:p14="http://schemas.microsoft.com/office/powerpoint/2010/main" val="4088818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26</a:t>
            </a:fld>
            <a:endParaRPr lang="en-US" dirty="0"/>
          </a:p>
        </p:txBody>
      </p:sp>
    </p:spTree>
    <p:extLst>
      <p:ext uri="{BB962C8B-B14F-4D97-AF65-F5344CB8AC3E}">
        <p14:creationId xmlns:p14="http://schemas.microsoft.com/office/powerpoint/2010/main" val="227378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27</a:t>
            </a:fld>
            <a:endParaRPr lang="en-US" dirty="0"/>
          </a:p>
        </p:txBody>
      </p:sp>
    </p:spTree>
    <p:extLst>
      <p:ext uri="{BB962C8B-B14F-4D97-AF65-F5344CB8AC3E}">
        <p14:creationId xmlns:p14="http://schemas.microsoft.com/office/powerpoint/2010/main" val="2857447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28</a:t>
            </a:fld>
            <a:endParaRPr lang="en-US" dirty="0"/>
          </a:p>
        </p:txBody>
      </p:sp>
    </p:spTree>
    <p:extLst>
      <p:ext uri="{BB962C8B-B14F-4D97-AF65-F5344CB8AC3E}">
        <p14:creationId xmlns:p14="http://schemas.microsoft.com/office/powerpoint/2010/main" val="497996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29</a:t>
            </a:fld>
            <a:endParaRPr lang="en-US" dirty="0"/>
          </a:p>
        </p:txBody>
      </p:sp>
    </p:spTree>
    <p:extLst>
      <p:ext uri="{BB962C8B-B14F-4D97-AF65-F5344CB8AC3E}">
        <p14:creationId xmlns:p14="http://schemas.microsoft.com/office/powerpoint/2010/main" val="13774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infrastructure,</a:t>
            </a:r>
            <a:r>
              <a:rPr lang="en-US" baseline="0" dirty="0" smtClean="0"/>
              <a:t> a</a:t>
            </a:r>
            <a:r>
              <a:rPr lang="en-US" dirty="0" smtClean="0"/>
              <a:t>n effective </a:t>
            </a:r>
            <a:r>
              <a:rPr lang="en-US" dirty="0"/>
              <a:t>partnership </a:t>
            </a:r>
            <a:r>
              <a:rPr lang="en-US" dirty="0" smtClean="0"/>
              <a:t>should </a:t>
            </a:r>
            <a:r>
              <a:rPr lang="en-US" dirty="0"/>
              <a:t>create a platform </a:t>
            </a:r>
            <a:r>
              <a:rPr lang="en-US" dirty="0" smtClean="0"/>
              <a:t>amongst the </a:t>
            </a:r>
            <a:r>
              <a:rPr lang="en-US" dirty="0"/>
              <a:t>various public, private and non-government stakeholders in a way that </a:t>
            </a:r>
            <a:r>
              <a:rPr lang="en-US" dirty="0" smtClean="0"/>
              <a:t>allows their </a:t>
            </a:r>
            <a:r>
              <a:rPr lang="en-US" dirty="0"/>
              <a:t>financial, physical and </a:t>
            </a:r>
            <a:r>
              <a:rPr lang="en-US" dirty="0" smtClean="0"/>
              <a:t>other</a:t>
            </a:r>
            <a:r>
              <a:rPr lang="en-US" baseline="0" dirty="0" smtClean="0"/>
              <a:t> </a:t>
            </a:r>
            <a:r>
              <a:rPr lang="en-US" dirty="0" smtClean="0"/>
              <a:t>resources to be </a:t>
            </a:r>
            <a:r>
              <a:rPr lang="en-US" dirty="0"/>
              <a:t>efficiently </a:t>
            </a:r>
            <a:r>
              <a:rPr lang="en-US" dirty="0" smtClean="0"/>
              <a:t>utilized </a:t>
            </a:r>
            <a:r>
              <a:rPr lang="en-US" dirty="0"/>
              <a:t>to provide needed infrastructure.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They can </a:t>
            </a:r>
            <a:r>
              <a:rPr lang="en-US" u="none" dirty="0" smtClean="0"/>
              <a:t>be </a:t>
            </a:r>
            <a:r>
              <a:rPr lang="en-US" u="sng" dirty="0" smtClean="0"/>
              <a:t>formal</a:t>
            </a:r>
            <a:r>
              <a:rPr lang="en-US" u="none" baseline="0" dirty="0" smtClean="0"/>
              <a:t> in nature, such as l</a:t>
            </a:r>
            <a:r>
              <a:rPr lang="en-US" dirty="0" smtClean="0"/>
              <a:t>arge-scale working relationships like</a:t>
            </a:r>
            <a:r>
              <a:rPr lang="en-US" baseline="0" dirty="0" smtClean="0"/>
              <a:t> </a:t>
            </a:r>
            <a:r>
              <a:rPr lang="en-US" dirty="0" smtClean="0"/>
              <a:t>shared buildings, services, MOUs.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However, partnerships </a:t>
            </a:r>
            <a:r>
              <a:rPr lang="en-US" dirty="0"/>
              <a:t>do not always need to be </a:t>
            </a:r>
            <a:r>
              <a:rPr lang="en-US" dirty="0" smtClean="0"/>
              <a:t>formal such as collaborations and be as simple as weekly,</a:t>
            </a:r>
            <a:r>
              <a:rPr lang="en-US" baseline="0" dirty="0" smtClean="0"/>
              <a:t> monthly or quarterly calls between agencies.</a:t>
            </a:r>
            <a:r>
              <a:rPr lang="en-US" dirty="0" smtClean="0"/>
              <a:t> </a:t>
            </a:r>
            <a:r>
              <a:rPr lang="en-US" dirty="0"/>
              <a:t>Partnerships can also take many forms and evolve over time, starting from sharing information to aligning processes and engaging in joint ventures</a:t>
            </a:r>
            <a:r>
              <a:rPr lang="en-US" dirty="0" smtClean="0"/>
              <a:t>.</a:t>
            </a:r>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a:t>
            </a:fld>
            <a:endParaRPr lang="en-US" dirty="0"/>
          </a:p>
        </p:txBody>
      </p:sp>
    </p:spTree>
    <p:extLst>
      <p:ext uri="{BB962C8B-B14F-4D97-AF65-F5344CB8AC3E}">
        <p14:creationId xmlns:p14="http://schemas.microsoft.com/office/powerpoint/2010/main" val="4008851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30</a:t>
            </a:fld>
            <a:endParaRPr lang="en-US" dirty="0"/>
          </a:p>
        </p:txBody>
      </p:sp>
    </p:spTree>
    <p:extLst>
      <p:ext uri="{BB962C8B-B14F-4D97-AF65-F5344CB8AC3E}">
        <p14:creationId xmlns:p14="http://schemas.microsoft.com/office/powerpoint/2010/main" val="1395762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31</a:t>
            </a:fld>
            <a:endParaRPr lang="en-US" dirty="0"/>
          </a:p>
        </p:txBody>
      </p:sp>
    </p:spTree>
    <p:extLst>
      <p:ext uri="{BB962C8B-B14F-4D97-AF65-F5344CB8AC3E}">
        <p14:creationId xmlns:p14="http://schemas.microsoft.com/office/powerpoint/2010/main" val="170379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32</a:t>
            </a:fld>
            <a:endParaRPr lang="en-US" dirty="0"/>
          </a:p>
        </p:txBody>
      </p:sp>
    </p:spTree>
    <p:extLst>
      <p:ext uri="{BB962C8B-B14F-4D97-AF65-F5344CB8AC3E}">
        <p14:creationId xmlns:p14="http://schemas.microsoft.com/office/powerpoint/2010/main" val="1815433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33</a:t>
            </a:fld>
            <a:endParaRPr lang="en-US" dirty="0"/>
          </a:p>
        </p:txBody>
      </p:sp>
    </p:spTree>
    <p:extLst>
      <p:ext uri="{BB962C8B-B14F-4D97-AF65-F5344CB8AC3E}">
        <p14:creationId xmlns:p14="http://schemas.microsoft.com/office/powerpoint/2010/main" val="3343359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34</a:t>
            </a:fld>
            <a:endParaRPr lang="en-US" dirty="0"/>
          </a:p>
        </p:txBody>
      </p:sp>
    </p:spTree>
    <p:extLst>
      <p:ext uri="{BB962C8B-B14F-4D97-AF65-F5344CB8AC3E}">
        <p14:creationId xmlns:p14="http://schemas.microsoft.com/office/powerpoint/2010/main" val="866726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35</a:t>
            </a:fld>
            <a:endParaRPr lang="en-US" dirty="0"/>
          </a:p>
        </p:txBody>
      </p:sp>
    </p:spTree>
    <p:extLst>
      <p:ext uri="{BB962C8B-B14F-4D97-AF65-F5344CB8AC3E}">
        <p14:creationId xmlns:p14="http://schemas.microsoft.com/office/powerpoint/2010/main" val="2664230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do we develop a partnership?</a:t>
            </a:r>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36</a:t>
            </a:fld>
            <a:endParaRPr lang="en-US" dirty="0"/>
          </a:p>
        </p:txBody>
      </p:sp>
    </p:spTree>
    <p:extLst>
      <p:ext uri="{BB962C8B-B14F-4D97-AF65-F5344CB8AC3E}">
        <p14:creationId xmlns:p14="http://schemas.microsoft.com/office/powerpoint/2010/main" val="421442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It’s simple…</a:t>
            </a:r>
          </a:p>
          <a:p>
            <a:endParaRPr lang="en-US" b="1" u="sng" dirty="0" smtClean="0"/>
          </a:p>
          <a:p>
            <a:r>
              <a:rPr lang="en-US" b="1" u="sng" dirty="0" smtClean="0"/>
              <a:t>State </a:t>
            </a:r>
            <a:r>
              <a:rPr lang="en-US" b="1" u="sng" dirty="0"/>
              <a:t>Level Partnerships – State Support Groups</a:t>
            </a:r>
            <a:endParaRPr lang="en-US" b="1" dirty="0"/>
          </a:p>
          <a:p>
            <a:r>
              <a:rPr lang="en-US" dirty="0"/>
              <a:t>Some states have developed funding committees/ state support groups to help small water systems in navigating the process and use several potential funding sources for water projects. The state support groups are composed of state, federal, and non-profit organizations that finance, regulate, or provide technical assistance for community water and wastewater systems. Serving as a hub of the state funding groups, the </a:t>
            </a:r>
            <a:r>
              <a:rPr lang="en-US" b="1" dirty="0"/>
              <a:t>Small Community Water Infrastructure Exchange (SCWIE</a:t>
            </a:r>
            <a:r>
              <a:rPr lang="en-US" dirty="0"/>
              <a:t>) facilitates communication among state workgroup members throughout the US about what they are doing in their respective states to assist small and/or rural communities with their environmental infrastructure needs. </a:t>
            </a:r>
            <a:r>
              <a:rPr lang="en-US" u="sng" dirty="0">
                <a:hlinkClick r:id="rId3"/>
              </a:rPr>
              <a:t>http://www.scwie.org/</a:t>
            </a:r>
            <a:r>
              <a:rPr lang="en-US" dirty="0"/>
              <a:t>. </a:t>
            </a:r>
          </a:p>
          <a:p>
            <a:endParaRPr lang="en-US" dirty="0" smtClean="0"/>
          </a:p>
          <a:p>
            <a:pPr defTabSz="907633">
              <a:defRPr/>
            </a:pPr>
            <a:r>
              <a:rPr lang="en-US" b="1" dirty="0"/>
              <a:t>Future collaboration opportunities: </a:t>
            </a:r>
            <a:r>
              <a:rPr lang="en-US" dirty="0"/>
              <a:t>The level of collaboration is different between states and regions. As state wide support groups continue to experiment and grow, creating cross pollination opportunities, where state groups can share ideas, challenges and best practices with one another can help state wide support groups evolve and grow more effectively.</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37</a:t>
            </a:fld>
            <a:endParaRPr lang="en-US" dirty="0"/>
          </a:p>
        </p:txBody>
      </p:sp>
    </p:spTree>
    <p:extLst>
      <p:ext uri="{BB962C8B-B14F-4D97-AF65-F5344CB8AC3E}">
        <p14:creationId xmlns:p14="http://schemas.microsoft.com/office/powerpoint/2010/main" val="6325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Build on existing interagency coordination.</a:t>
            </a:r>
          </a:p>
          <a:p>
            <a:endParaRPr lang="en-US" b="1" dirty="0" smtClean="0"/>
          </a:p>
          <a:p>
            <a:r>
              <a:rPr lang="en-US" b="1" dirty="0" smtClean="0"/>
              <a:t>ePER</a:t>
            </a:r>
          </a:p>
          <a:p>
            <a:r>
              <a:rPr lang="en-US" dirty="0" smtClean="0"/>
              <a:t>One of the </a:t>
            </a:r>
            <a:r>
              <a:rPr lang="en-US" u="sng" dirty="0" smtClean="0"/>
              <a:t>significant outcomes</a:t>
            </a:r>
            <a:r>
              <a:rPr lang="en-US" dirty="0" smtClean="0"/>
              <a:t> from this partnership was to form a working group that </a:t>
            </a:r>
            <a:r>
              <a:rPr lang="en-US" u="sng" dirty="0" smtClean="0"/>
              <a:t>developed an interagency template </a:t>
            </a:r>
            <a:r>
              <a:rPr lang="en-US" dirty="0" smtClean="0"/>
              <a:t>the Preliminary Engineering Report (PER), </a:t>
            </a:r>
            <a:r>
              <a:rPr lang="en-US" u="sng" dirty="0" smtClean="0"/>
              <a:t>which provided some common and essential elements</a:t>
            </a:r>
            <a:r>
              <a:rPr lang="en-US" u="sng" baseline="0" dirty="0" smtClean="0"/>
              <a:t> </a:t>
            </a:r>
            <a:r>
              <a:rPr lang="en-US" u="sng" dirty="0" smtClean="0"/>
              <a:t>needed for the application process required to access funding for water and waste infrastructure from federal and state agencies</a:t>
            </a:r>
            <a:r>
              <a:rPr lang="en-US" dirty="0" smtClean="0"/>
              <a:t>. </a:t>
            </a:r>
          </a:p>
          <a:p>
            <a:r>
              <a:rPr lang="en-US" dirty="0" smtClean="0"/>
              <a:t>The goal of establishing these</a:t>
            </a:r>
            <a:r>
              <a:rPr lang="en-US" baseline="0" dirty="0" smtClean="0"/>
              <a:t> common elements by </a:t>
            </a:r>
            <a:r>
              <a:rPr lang="en-US" dirty="0" smtClean="0"/>
              <a:t>adopting a joint PER template is to provide communities with a streamlined application process that reduces the time, effort and expense they face when applying to multiple agencies for infrastructure funding. </a:t>
            </a:r>
          </a:p>
          <a:p>
            <a:r>
              <a:rPr lang="en-US" i="1" dirty="0" smtClean="0"/>
              <a:t>The USDA-led working group included 36 individuals representing 4 federal agencies (USDA, EPA, HHS-IHS, and HUD), 16 state agencies, the Border Environment Cooperation Commission, the North Carolina Rural Center and by the Small Community Water Infrastructure Exchange. </a:t>
            </a:r>
          </a:p>
          <a:p>
            <a:r>
              <a:rPr lang="en-US" i="1" dirty="0" smtClean="0"/>
              <a:t>On January 16, 2013, the principals of the federal participants executed an interagency memorandum supporting use of the interagency template. </a:t>
            </a:r>
          </a:p>
          <a:p>
            <a:r>
              <a:rPr lang="en-US" i="1" dirty="0" smtClean="0"/>
              <a:t>Currently in addition to the four federal agencies, </a:t>
            </a:r>
          </a:p>
          <a:p>
            <a:r>
              <a:rPr lang="en-US" i="1" dirty="0" smtClean="0"/>
              <a:t>- 22 States have adopted the multi-agency PER template directly or with minor modifications for state and federal funded projects (adopted template without modification: DE, ID, IN, MD, MS, MT, NE. NV, ND, OK, OR, PR, and WA; </a:t>
            </a:r>
          </a:p>
          <a:p>
            <a:r>
              <a:rPr lang="en-US" i="1" dirty="0" smtClean="0"/>
              <a:t>- 9 States</a:t>
            </a:r>
            <a:r>
              <a:rPr lang="en-US" i="1" baseline="0" dirty="0" smtClean="0"/>
              <a:t> have </a:t>
            </a:r>
            <a:r>
              <a:rPr lang="en-US" i="1" dirty="0" smtClean="0"/>
              <a:t>adopted the template with some modification: CA, KS, MI, NJ, NY, NC, OH, SD, and WV) and </a:t>
            </a:r>
          </a:p>
          <a:p>
            <a:r>
              <a:rPr lang="en-US" i="1" dirty="0" smtClean="0"/>
              <a:t>- 5 states have adopted the multi-agency template only for jointly funded projects (AL, AK, FL, KY, and UT). </a:t>
            </a:r>
          </a:p>
          <a:p>
            <a:endParaRPr lang="en-US" dirty="0" smtClean="0"/>
          </a:p>
          <a:p>
            <a:r>
              <a:rPr lang="en-US" u="sng" baseline="0" dirty="0" smtClean="0"/>
              <a:t>To </a:t>
            </a:r>
            <a:r>
              <a:rPr lang="en-US" u="sng" dirty="0" smtClean="0"/>
              <a:t>further streamline the application process and improve access</a:t>
            </a:r>
            <a:r>
              <a:rPr lang="en-US" dirty="0" smtClean="0"/>
              <a:t>, USDA developed an electronic PER form (ePER), to enable consulting engineers develop a PER online. This tool includes automated features such as a built in population projection tool as well as a built in life cycle cost analysis tool.  It is safe and secure, allowing access to primary user with delegated roles if desired. It is flexible in that it allows for various types of file uploads to accommodate different agency and state funding requirements. ePER is currently being integrated into USDA’s online funding application platform (RD Apply). </a:t>
            </a:r>
          </a:p>
          <a:p>
            <a:r>
              <a:rPr lang="en-US" u="sng" dirty="0" smtClean="0"/>
              <a:t>Future opportunities</a:t>
            </a:r>
            <a:r>
              <a:rPr lang="en-US" u="none" baseline="0" dirty="0" smtClean="0"/>
              <a:t> </a:t>
            </a:r>
            <a:r>
              <a:rPr lang="en-US" u="none" dirty="0" smtClean="0"/>
              <a:t>could</a:t>
            </a:r>
            <a:r>
              <a:rPr lang="en-US" dirty="0" smtClean="0"/>
              <a:t> explore integrating ePER into other federal and state water infrastructure online funding application platforms.</a:t>
            </a:r>
            <a:r>
              <a:rPr lang="en-US" baseline="0" dirty="0" smtClean="0"/>
              <a:t> If you are interested in hearing more about this tool, we are planning for a webinar April 19. Please reach out to Steve Grossman for registration information.</a:t>
            </a:r>
            <a:endParaRPr lang="en-US" dirty="0" smtClean="0"/>
          </a:p>
          <a:p>
            <a:endParaRPr lang="en-US" dirty="0" smtClean="0"/>
          </a:p>
          <a:p>
            <a:r>
              <a:rPr lang="en-US" b="1" dirty="0" smtClean="0"/>
              <a:t>AIS</a:t>
            </a:r>
          </a:p>
          <a:p>
            <a:r>
              <a:rPr lang="en-US" dirty="0" smtClean="0"/>
              <a:t>EPA and USDA worked collaboratively to implement AIS provision for USDA’s WEP program. Since AIS’s provision was a requirement to EPA’s programs three years before it applied to USDA’s programs, information sharing between the two agencies led to speed up the development of USDA’s policy document. Coordination, weekly meetings and peer review led to elimination of inconsistencies between the agencies’ AIS implementation.</a:t>
            </a:r>
          </a:p>
          <a:p>
            <a:r>
              <a:rPr lang="en-US" u="sng" dirty="0" smtClean="0"/>
              <a:t>Future opportunities</a:t>
            </a:r>
            <a:r>
              <a:rPr lang="en-US" dirty="0" smtClean="0"/>
              <a:t>: Coordination of site visits could lead to reduction in resources and funding required to complete the</a:t>
            </a:r>
            <a:r>
              <a:rPr lang="en-US" baseline="0" dirty="0" smtClean="0"/>
              <a:t> oversight</a:t>
            </a:r>
            <a:r>
              <a:rPr lang="en-US" dirty="0" smtClean="0"/>
              <a:t> site visits. As EPA and USDA’s policy documents are now aligned, it is easier now to streamline AIS implementation and waiver requests, especially in jointly funded projects. </a:t>
            </a:r>
          </a:p>
          <a:p>
            <a:endParaRPr lang="en-US" b="1" dirty="0" smtClean="0"/>
          </a:p>
          <a:p>
            <a:r>
              <a:rPr lang="en-US" b="1" dirty="0" smtClean="0"/>
              <a:t>Environmental Review</a:t>
            </a:r>
          </a:p>
          <a:p>
            <a:r>
              <a:rPr lang="en-US" u="sng" dirty="0" smtClean="0"/>
              <a:t>EPA and USDA have begun taking steps to develop guidelines to assist states in developing uniform environmental analyses. The agencies are participating in a work group, along with other federal agencies that fund rural water infrastructure projects (Department of Housing and Urban Development, the Department of Health and Human Services’ Indian Health Service, and the Department of the Interior)</a:t>
            </a:r>
            <a:r>
              <a:rPr lang="en-US" dirty="0" smtClean="0"/>
              <a:t>. </a:t>
            </a:r>
            <a:endParaRPr lang="en-US" i="1" dirty="0" smtClean="0"/>
          </a:p>
          <a:p>
            <a:r>
              <a:rPr lang="en-US" i="1" dirty="0" smtClean="0"/>
              <a:t>The work group has developed a matrix that describes the environmental analyses required by each agency that is to be a tool that communities applying for funding can use to identify and complete appropriate environmental analyses. The workgroup also gathered information and discussed barriers and solutions to completing environmental reviews for Indian housing and housing-related infrastructure. The interagency produced a report in December 2015 recommending measures that could be taken to coordinate agencies’ environmental review processes within the existing framework and presents herein short- and long term recommendations. https://www.hud.gov/sites/documents/COORENVIRREVIEW.PDF</a:t>
            </a:r>
          </a:p>
          <a:p>
            <a:endParaRPr lang="en-US" dirty="0" smtClean="0"/>
          </a:p>
          <a:p>
            <a:r>
              <a:rPr lang="en-US" dirty="0" smtClean="0"/>
              <a:t>Best practice - </a:t>
            </a:r>
            <a:r>
              <a:rPr lang="en-US" u="sng" dirty="0" smtClean="0"/>
              <a:t>Pennsylvania’s Uniform Environmental Review: The Uniform Environmental Review (UER) process is intended to standardize the process for documenting the environmental effects of proposed drinking water and wastewater infrastructure projects requesting financial assistance from various federal funding sources in Pennsylvania, including the CWSRF, DWSRF, USDA, and HUD. </a:t>
            </a:r>
            <a:r>
              <a:rPr lang="en-US" dirty="0" smtClean="0"/>
              <a:t>The UER streamlines environmental review and facilitates interagency communication allowing assistance recipients to </a:t>
            </a:r>
            <a:r>
              <a:rPr lang="en-US" u="sng" dirty="0" smtClean="0"/>
              <a:t>avoid duplication of effort</a:t>
            </a:r>
            <a:r>
              <a:rPr lang="en-US" dirty="0" smtClean="0"/>
              <a:t>, particularly where multiple sources of funding are involved. </a:t>
            </a:r>
            <a:r>
              <a:rPr lang="en-US" u="sng" dirty="0" smtClean="0"/>
              <a:t>Once the funding source(s) are determined, communities can provide any supplemental information required for that specific program. </a:t>
            </a:r>
            <a:r>
              <a:rPr lang="en-US" dirty="0" smtClean="0"/>
              <a:t>Guidelines for Pennsylvania’s UER can be found at http://www.elibrary.dep.state.pa.us/dsweb/Get/Document-47475/381-5511-111.pdf </a:t>
            </a:r>
          </a:p>
          <a:p>
            <a:endParaRPr lang="en-US" dirty="0" smtClean="0"/>
          </a:p>
          <a:p>
            <a:r>
              <a:rPr lang="en-US" dirty="0" smtClean="0"/>
              <a:t>Finally, we would</a:t>
            </a:r>
            <a:r>
              <a:rPr lang="en-US" baseline="0" dirty="0" smtClean="0"/>
              <a:t> like to look at some of the factors that individual states have used in order to build strong partnerships and develop some best practices to implement across the country.</a:t>
            </a:r>
            <a:endParaRPr lang="en-US" dirty="0" smtClean="0"/>
          </a:p>
          <a:p>
            <a:endParaRPr lang="en-US" b="1" dirty="0"/>
          </a:p>
        </p:txBody>
      </p:sp>
      <p:sp>
        <p:nvSpPr>
          <p:cNvPr id="4" name="Slide Number Placeholder 3"/>
          <p:cNvSpPr>
            <a:spLocks noGrp="1"/>
          </p:cNvSpPr>
          <p:nvPr>
            <p:ph type="sldNum" sz="quarter" idx="10"/>
          </p:nvPr>
        </p:nvSpPr>
        <p:spPr/>
        <p:txBody>
          <a:bodyPr/>
          <a:lstStyle/>
          <a:p>
            <a:fld id="{6C5BF3C5-E435-9E40-B3BC-61ACE8D7ACD6}" type="slidenum">
              <a:rPr lang="en-US" smtClean="0"/>
              <a:t>38</a:t>
            </a:fld>
            <a:endParaRPr lang="en-US" dirty="0"/>
          </a:p>
        </p:txBody>
      </p:sp>
    </p:spTree>
    <p:extLst>
      <p:ext uri="{BB962C8B-B14F-4D97-AF65-F5344CB8AC3E}">
        <p14:creationId xmlns:p14="http://schemas.microsoft.com/office/powerpoint/2010/main" val="2887086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a:t>
            </a:r>
          </a:p>
          <a:p>
            <a:endParaRPr lang="en-US" dirty="0" smtClean="0"/>
          </a:p>
        </p:txBody>
      </p:sp>
      <p:sp>
        <p:nvSpPr>
          <p:cNvPr id="4" name="Slide Number Placeholder 3"/>
          <p:cNvSpPr>
            <a:spLocks noGrp="1"/>
          </p:cNvSpPr>
          <p:nvPr>
            <p:ph type="sldNum" sz="quarter" idx="10"/>
          </p:nvPr>
        </p:nvSpPr>
        <p:spPr/>
        <p:txBody>
          <a:bodyPr/>
          <a:lstStyle/>
          <a:p>
            <a:fld id="{6C5BF3C5-E435-9E40-B3BC-61ACE8D7ACD6}" type="slidenum">
              <a:rPr lang="en-US" smtClean="0"/>
              <a:t>39</a:t>
            </a:fld>
            <a:endParaRPr lang="en-US" dirty="0"/>
          </a:p>
        </p:txBody>
      </p:sp>
    </p:spTree>
    <p:extLst>
      <p:ext uri="{BB962C8B-B14F-4D97-AF65-F5344CB8AC3E}">
        <p14:creationId xmlns:p14="http://schemas.microsoft.com/office/powerpoint/2010/main" val="318443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the 1990s, EPA and USDA have partnered formally and informally to provide improved</a:t>
            </a:r>
            <a:r>
              <a:rPr lang="en-US" baseline="0" dirty="0" smtClean="0"/>
              <a:t> </a:t>
            </a:r>
            <a:r>
              <a:rPr lang="en-US" dirty="0" smtClean="0"/>
              <a:t>access to clean and safe water to small communities across the country. In the past ten years, these partnerships have resulted in the development of joint review and policy documents that have provided better customer service to small and rural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w</a:t>
            </a:r>
            <a:r>
              <a:rPr lang="en-US" dirty="0" smtClean="0"/>
              <a:t>e first sat down and thought about what</a:t>
            </a:r>
            <a:r>
              <a:rPr lang="en-US" baseline="0" dirty="0" smtClean="0"/>
              <a:t> we would talk about we thought about our respective agency initiatives. After doing this, we realized that a number of our respective initiatives were similar in 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ultimately both of our programs create jobs…</a:t>
            </a:r>
            <a:endParaRPr lang="en-US" dirty="0" smtClean="0"/>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4</a:t>
            </a:fld>
            <a:endParaRPr lang="en-US" dirty="0"/>
          </a:p>
        </p:txBody>
      </p:sp>
    </p:spTree>
    <p:extLst>
      <p:ext uri="{BB962C8B-B14F-4D97-AF65-F5344CB8AC3E}">
        <p14:creationId xmlns:p14="http://schemas.microsoft.com/office/powerpoint/2010/main" val="2648911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t>According</a:t>
            </a:r>
            <a:r>
              <a:rPr lang="en-US" baseline="0" dirty="0" smtClean="0"/>
              <a:t> to EPA’s clean water and drinking water needs surveys, there is </a:t>
            </a:r>
            <a:r>
              <a:rPr lang="en-US" dirty="0" smtClean="0"/>
              <a:t>over</a:t>
            </a:r>
            <a:r>
              <a:rPr lang="en-US" baseline="0" dirty="0" smtClean="0"/>
              <a:t> 600 billion in overall need and 132 billion in need for small and rural water and wastewater systems over the next 20 years. Even with combined EPA and USDA’s annual budgets the need for partnering has never been greater. </a:t>
            </a:r>
          </a:p>
          <a:p>
            <a:pPr defTabSz="907633">
              <a:defRPr/>
            </a:pPr>
            <a:endParaRPr lang="en-US" baseline="0" dirty="0" smtClean="0"/>
          </a:p>
          <a:p>
            <a:pPr defTabSz="907633">
              <a:defRPr/>
            </a:pPr>
            <a:r>
              <a:rPr lang="en-US" baseline="0" dirty="0" smtClean="0"/>
              <a:t>Partnering not only maximizes both our annual budgets to meet these needs but also helps avoid duplication of effort so that we continue to be good stewards of taxpayers dollars. It just makes sense.</a:t>
            </a:r>
          </a:p>
          <a:p>
            <a:pPr defTabSz="907633">
              <a:defRPr/>
            </a:pPr>
            <a:endParaRPr lang="en-US" dirty="0" smtClean="0"/>
          </a:p>
          <a:p>
            <a:r>
              <a:rPr lang="en-US" b="1" dirty="0" smtClean="0"/>
              <a:t>Conclusion</a:t>
            </a:r>
          </a:p>
          <a:p>
            <a:r>
              <a:rPr lang="en-US" dirty="0" smtClean="0"/>
              <a:t>Consensus building, or in other words identifying shared objectives and mutually agreed division of responsibilities, is the backbone of building successful partnership. Consensus building is also a process that takes time, effort and commitment. As demonstrated in this documents, partnerships can be formed at National/program level, state level, or project level. These varying level of partnerships also enforce each other. For instance aligning programs and policies to coordinate processes and procedures, makes state level coordination and project level joint funding opportunities easier. Correspondingly, successful examples of jointly funded or implemented projects encourage more partnership at state and national level. </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40</a:t>
            </a:fld>
            <a:endParaRPr lang="en-US" dirty="0"/>
          </a:p>
        </p:txBody>
      </p:sp>
    </p:spTree>
    <p:extLst>
      <p:ext uri="{BB962C8B-B14F-4D97-AF65-F5344CB8AC3E}">
        <p14:creationId xmlns:p14="http://schemas.microsoft.com/office/powerpoint/2010/main" val="454662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41</a:t>
            </a:fld>
            <a:endParaRPr lang="en-US" dirty="0"/>
          </a:p>
        </p:txBody>
      </p:sp>
    </p:spTree>
    <p:extLst>
      <p:ext uri="{BB962C8B-B14F-4D97-AF65-F5344CB8AC3E}">
        <p14:creationId xmlns:p14="http://schemas.microsoft.com/office/powerpoint/2010/main" val="319362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smtClean="0"/>
              <a:t>And when</a:t>
            </a:r>
            <a:r>
              <a:rPr lang="en-US" sz="2800" baseline="0" dirty="0" smtClean="0"/>
              <a:t> we thought about how our programs partner, we thought of two types of partnerships…</a:t>
            </a:r>
            <a:endParaRPr lang="en-US" sz="2800" dirty="0" smtClean="0"/>
          </a:p>
          <a:p>
            <a:pPr lvl="1"/>
            <a:endParaRPr lang="en-US" sz="2800" dirty="0" smtClean="0"/>
          </a:p>
          <a:p>
            <a:pPr lvl="1"/>
            <a:r>
              <a:rPr lang="en-US" sz="2800" dirty="0" smtClean="0"/>
              <a:t>On</a:t>
            </a:r>
            <a:r>
              <a:rPr lang="en-US" sz="2800" baseline="0" dirty="0" smtClean="0"/>
              <a:t> a project level we c</a:t>
            </a:r>
            <a:r>
              <a:rPr lang="en-US" sz="2800" dirty="0" smtClean="0"/>
              <a:t>o-fund, where one partner provides interim financing on predevelopment work such as design</a:t>
            </a:r>
            <a:r>
              <a:rPr lang="en-US" sz="2800" baseline="0" dirty="0" smtClean="0"/>
              <a:t> </a:t>
            </a:r>
            <a:r>
              <a:rPr lang="en-US" sz="2800" dirty="0" smtClean="0"/>
              <a:t>where the other funds construction.</a:t>
            </a:r>
          </a:p>
          <a:p>
            <a:pPr lvl="1"/>
            <a:endParaRPr lang="en-US" sz="2800" dirty="0" smtClean="0"/>
          </a:p>
          <a:p>
            <a:pPr lvl="1"/>
            <a:r>
              <a:rPr lang="en-US" sz="2800" dirty="0" smtClean="0"/>
              <a:t>Programmatically we can coordinate on Cross Cutting Federal Requirements.</a:t>
            </a:r>
          </a:p>
          <a:p>
            <a:pPr lvl="1"/>
            <a:endParaRPr lang="en-US" sz="2800" dirty="0" smtClean="0"/>
          </a:p>
          <a:p>
            <a:pPr lvl="1"/>
            <a:endParaRPr lang="en-US" sz="2800" dirty="0" smtClean="0"/>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5</a:t>
            </a:fld>
            <a:endParaRPr lang="en-US" dirty="0"/>
          </a:p>
        </p:txBody>
      </p:sp>
    </p:spTree>
    <p:extLst>
      <p:ext uri="{BB962C8B-B14F-4D97-AF65-F5344CB8AC3E}">
        <p14:creationId xmlns:p14="http://schemas.microsoft.com/office/powerpoint/2010/main" val="325104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Next we looked at some</a:t>
            </a:r>
            <a:r>
              <a:rPr lang="en-US" baseline="0" dirty="0" smtClean="0"/>
              <a:t> of the benefits to partnering…</a:t>
            </a:r>
          </a:p>
          <a:p>
            <a:pPr marL="0" indent="0">
              <a:buNone/>
            </a:pPr>
            <a:r>
              <a:rPr lang="en-US" dirty="0" smtClean="0"/>
              <a:t>On a project</a:t>
            </a:r>
            <a:r>
              <a:rPr lang="en-US" baseline="0" dirty="0" smtClean="0"/>
              <a:t> level…</a:t>
            </a:r>
            <a:endParaRPr lang="en-US" dirty="0" smtClean="0"/>
          </a:p>
          <a:p>
            <a:pPr marL="226908" indent="-226908">
              <a:buAutoNum type="arabicParenBoth"/>
            </a:pPr>
            <a:r>
              <a:rPr lang="en-US" dirty="0" smtClean="0"/>
              <a:t>Streamlining</a:t>
            </a:r>
            <a:r>
              <a:rPr lang="en-US" baseline="0" dirty="0" smtClean="0"/>
              <a:t> </a:t>
            </a:r>
            <a:r>
              <a:rPr lang="en-US" baseline="0" dirty="0"/>
              <a:t>similar requirements: NEPA, AIS, various OMB requirements and streamlining the application process for federal assistance for water and waste infrastructure</a:t>
            </a:r>
          </a:p>
          <a:p>
            <a:pPr marL="226908" indent="-226908">
              <a:buAutoNum type="arabicParenBoth"/>
            </a:pPr>
            <a:r>
              <a:rPr lang="en-US" baseline="0" dirty="0"/>
              <a:t>Working with the private sector to help move projects towards construction </a:t>
            </a:r>
            <a:r>
              <a:rPr lang="en-US" baseline="0" dirty="0" smtClean="0"/>
              <a:t>more efficiently</a:t>
            </a:r>
            <a:endParaRPr lang="en-US" baseline="0" dirty="0"/>
          </a:p>
          <a:p>
            <a:pPr marL="226908" indent="-226908">
              <a:buAutoNum type="arabicParenBoth"/>
            </a:pPr>
            <a:r>
              <a:rPr lang="en-US" baseline="0" dirty="0"/>
              <a:t>Use of standard contracts, shared site visits on co-funded projects</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6</a:t>
            </a:fld>
            <a:endParaRPr lang="en-US" dirty="0"/>
          </a:p>
        </p:txBody>
      </p:sp>
    </p:spTree>
    <p:extLst>
      <p:ext uri="{BB962C8B-B14F-4D97-AF65-F5344CB8AC3E}">
        <p14:creationId xmlns:p14="http://schemas.microsoft.com/office/powerpoint/2010/main" val="262155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Programmatically,</a:t>
            </a:r>
          </a:p>
          <a:p>
            <a:pPr marL="226908" indent="-226908">
              <a:buAutoNum type="arabicParenBoth"/>
            </a:pPr>
            <a:r>
              <a:rPr lang="en-US" baseline="0" dirty="0" smtClean="0"/>
              <a:t>Streamlining </a:t>
            </a:r>
            <a:r>
              <a:rPr lang="en-US" baseline="0" dirty="0"/>
              <a:t>requirements and processes </a:t>
            </a:r>
            <a:r>
              <a:rPr lang="en-US" baseline="0" dirty="0" smtClean="0"/>
              <a:t>could lead </a:t>
            </a:r>
            <a:r>
              <a:rPr lang="en-US" baseline="0" dirty="0"/>
              <a:t>to inherent change within agencies </a:t>
            </a:r>
            <a:r>
              <a:rPr lang="en-US" baseline="0" dirty="0" smtClean="0"/>
              <a:t>ultimately benefitting the communities </a:t>
            </a:r>
            <a:r>
              <a:rPr lang="en-US" baseline="0" dirty="0"/>
              <a:t>we serve</a:t>
            </a:r>
          </a:p>
          <a:p>
            <a:pPr marL="226908" indent="-226908">
              <a:buAutoNum type="arabicParenBoth"/>
            </a:pPr>
            <a:r>
              <a:rPr lang="en-US" baseline="0" dirty="0"/>
              <a:t>For example with legislators, OMB, Whitehouse </a:t>
            </a:r>
            <a:r>
              <a:rPr lang="en-US" baseline="0" dirty="0" smtClean="0"/>
              <a:t>it is important that we show how our respective programs implement the same federal requirements consistently. </a:t>
            </a:r>
            <a:endParaRPr lang="en-US" baseline="0" dirty="0"/>
          </a:p>
          <a:p>
            <a:pPr marL="226908" indent="-226908">
              <a:buAutoNum type="arabicParenBoth"/>
            </a:pPr>
            <a:r>
              <a:rPr lang="en-US" baseline="0" dirty="0"/>
              <a:t>Streamlined/Unified application process provides </a:t>
            </a:r>
            <a:r>
              <a:rPr lang="en-US" baseline="0" dirty="0" smtClean="0"/>
              <a:t>easier/improved </a:t>
            </a:r>
            <a:r>
              <a:rPr lang="en-US" baseline="0" dirty="0"/>
              <a:t>access to water and waste infrastructure funding to communities we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entities share common or aligned goals, rights and responsibilities, they can improve effectiveness, visibility and influence all through forming partnerships. </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7</a:t>
            </a:fld>
            <a:endParaRPr lang="en-US" dirty="0"/>
          </a:p>
        </p:txBody>
      </p:sp>
    </p:spTree>
    <p:extLst>
      <p:ext uri="{BB962C8B-B14F-4D97-AF65-F5344CB8AC3E}">
        <p14:creationId xmlns:p14="http://schemas.microsoft.com/office/powerpoint/2010/main" val="171932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633" rtl="0" eaLnBrk="1" fontAlgn="auto" latinLnBrk="0" hangingPunct="1">
              <a:lnSpc>
                <a:spcPct val="100000"/>
              </a:lnSpc>
              <a:spcBef>
                <a:spcPts val="0"/>
              </a:spcBef>
              <a:spcAft>
                <a:spcPts val="0"/>
              </a:spcAft>
              <a:buClrTx/>
              <a:buSzTx/>
              <a:buFontTx/>
              <a:buNone/>
              <a:tabLst/>
              <a:defRPr/>
            </a:pPr>
            <a:r>
              <a:rPr lang="en-US" dirty="0" smtClean="0"/>
              <a:t>We are in times where demonstrating</a:t>
            </a:r>
            <a:r>
              <a:rPr lang="en-US" baseline="0" dirty="0" smtClean="0"/>
              <a:t> government efficiency is key, that we make sure we fund projects that make sense and ultimately that we are good stewards of tax payers dollars. </a:t>
            </a:r>
          </a:p>
          <a:p>
            <a:pPr marL="0" marR="0" lvl="0" indent="0" algn="l" defTabSz="907633" rtl="0" eaLnBrk="1" fontAlgn="auto" latinLnBrk="0" hangingPunct="1">
              <a:lnSpc>
                <a:spcPct val="100000"/>
              </a:lnSpc>
              <a:spcBef>
                <a:spcPts val="0"/>
              </a:spcBef>
              <a:spcAft>
                <a:spcPts val="0"/>
              </a:spcAft>
              <a:buClrTx/>
              <a:buSzTx/>
              <a:buFontTx/>
              <a:buNone/>
              <a:tabLst/>
              <a:defRPr/>
            </a:pPr>
            <a:r>
              <a:rPr lang="en-US" baseline="0" dirty="0" smtClean="0"/>
              <a:t>For example, with the new disaster related funding our program received we would like to ensure that we fund projects that promote resilient infrastructure especially in areas prone to repeat natural disasters vs. investing in rebuilding with traditional infrastructure.</a:t>
            </a:r>
          </a:p>
          <a:p>
            <a:pPr marL="0" marR="0" lvl="0" indent="0" algn="l" defTabSz="907633" rtl="0" eaLnBrk="1" fontAlgn="auto" latinLnBrk="0" hangingPunct="1">
              <a:lnSpc>
                <a:spcPct val="100000"/>
              </a:lnSpc>
              <a:spcBef>
                <a:spcPts val="0"/>
              </a:spcBef>
              <a:spcAft>
                <a:spcPts val="0"/>
              </a:spcAft>
              <a:buClrTx/>
              <a:buSzTx/>
              <a:buFontTx/>
              <a:buNone/>
              <a:tabLst/>
              <a:defRPr/>
            </a:pPr>
            <a:r>
              <a:rPr lang="en-US" baseline="0" dirty="0" smtClean="0"/>
              <a:t>With that said, our program is looking to our partners to see if there are existing policies and/or standards in place that can be replicated in our program reducing the amount of time and effort to implement new policy. </a:t>
            </a:r>
          </a:p>
          <a:p>
            <a:pPr marL="0" lvl="0" indent="0">
              <a:spcBef>
                <a:spcPts val="600"/>
              </a:spcBef>
              <a:spcAft>
                <a:spcPts val="600"/>
              </a:spcAft>
              <a:buFont typeface="Arial" panose="020B0604020202020204" pitchFamily="34" charset="0"/>
              <a:buNone/>
            </a:pPr>
            <a:endParaRPr lang="en-US" sz="1200" b="0" dirty="0" smtClean="0">
              <a:solidFill>
                <a:schemeClr val="tx1"/>
              </a:solidFill>
            </a:endParaRPr>
          </a:p>
          <a:p>
            <a:pPr marL="0" marR="0" lvl="0" indent="0" algn="l" defTabSz="907633"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we all know, t</a:t>
            </a:r>
            <a:r>
              <a:rPr lang="en-US" dirty="0" smtClean="0"/>
              <a:t>he need far outweighs</a:t>
            </a:r>
            <a:r>
              <a:rPr lang="en-US" baseline="0" dirty="0" smtClean="0"/>
              <a:t> the funding available and therefore</a:t>
            </a:r>
            <a:r>
              <a:rPr lang="en-US" dirty="0" smtClean="0"/>
              <a:t> it is crucial to streamline processes, creatively finance infrastructure, leverage resources as much as possible to invest in sustainable and resilient systems and make funding for water</a:t>
            </a:r>
            <a:r>
              <a:rPr lang="en-US" baseline="0" dirty="0" smtClean="0"/>
              <a:t> and waste infrastructure affordable and accessible.</a:t>
            </a:r>
            <a:r>
              <a:rPr lang="en-US" dirty="0" smtClean="0"/>
              <a:t> Partnerships between various stakeholders is a win-win for</a:t>
            </a:r>
            <a:r>
              <a:rPr lang="en-US" baseline="0" dirty="0" smtClean="0"/>
              <a:t> everyone</a:t>
            </a:r>
            <a:r>
              <a:rPr lang="en-US" dirty="0" smtClean="0"/>
              <a:t>. </a:t>
            </a:r>
            <a:endParaRPr lang="en-US" dirty="0" smtClean="0">
              <a:effectLst/>
            </a:endParaRPr>
          </a:p>
          <a:p>
            <a:pPr defTabSz="90763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8</a:t>
            </a:fld>
            <a:endParaRPr lang="en-US" dirty="0"/>
          </a:p>
        </p:txBody>
      </p:sp>
    </p:spTree>
    <p:extLst>
      <p:ext uri="{BB962C8B-B14F-4D97-AF65-F5344CB8AC3E}">
        <p14:creationId xmlns:p14="http://schemas.microsoft.com/office/powerpoint/2010/main" val="224623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would</a:t>
            </a:r>
            <a:r>
              <a:rPr lang="en-US" baseline="0" dirty="0" smtClean="0"/>
              <a:t> like to introduce Karen Sanchez, the USDA RD State Engineer from the great state of Montana. She will be talking about the needs of small and rural systems and how they benefit from partnerships.</a:t>
            </a:r>
          </a:p>
          <a:p>
            <a:endParaRPr lang="en-US" dirty="0" smtClean="0"/>
          </a:p>
          <a:p>
            <a:r>
              <a:rPr lang="en-US" dirty="0" smtClean="0"/>
              <a:t>Challenge – LACK OF FUNDING</a:t>
            </a:r>
            <a:r>
              <a:rPr lang="en-US" baseline="0" dirty="0" smtClean="0"/>
              <a:t>: </a:t>
            </a:r>
            <a:r>
              <a:rPr lang="en-US" dirty="0" smtClean="0"/>
              <a:t>More </a:t>
            </a:r>
            <a:r>
              <a:rPr lang="en-US" dirty="0"/>
              <a:t>than 97% of the nation’s 156,000 public water systems are small systems, meaning they serve 10,000 or fewer people. According to the United States Environmental Protection Agency’s State Revolving Funds (SRF) Programs’ Needs Survey, the projected cost for drinking water and wastewater projects in United States communities with populations of 10,000 and fewer people, which are often defined as rural communities, is estimated to be almost $600 billion in the next 20 years.</a:t>
            </a:r>
          </a:p>
          <a:p>
            <a:endParaRPr lang="en-US" dirty="0"/>
          </a:p>
          <a:p>
            <a:pPr defTabSz="907633">
              <a:defRPr/>
            </a:pPr>
            <a:r>
              <a:rPr lang="en-US" dirty="0"/>
              <a:t> Although a number of federal and state agencies provide grants, subsidized loans and technical assistance to rural communities for drinking water and clean water infrastructure development, the demand outstrips the available funding. The largest sources of federal funding for rural communities to support water infrastructure comes from the United States Department of Agriculture's (USDA) Rural Development (RD) Rural Utility Service (RUS) Water Environmental Program (WEP) and EPA’s SRF Programs. The Agencies also provide technical and financial assistance for water and waste infrastructure projects. In a typical fiscal year, RD provides about $1.5 billion in loans and grants for water and waste infrastructure projects to rural communities. The SRF Programs finance water and waste infrastructure projects across the United States. And the combined Drinking Water and Clean Water State SRF Programs fund about $2.258 billion in water and waste infrastructure projects.  The other five federal agencies that provide funding or technical assistance to rural communities are the Department of Housing and Urban Development; Department of Health and Human Service's Indian Health Service; Department of Commerce's Economic Development Administration; U.S. Army Corps of Engineers; and Department of the Interior's Bureau of Reclamation. The resources provided by all these agencies barely addresses existing need.</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9</a:t>
            </a:fld>
            <a:endParaRPr lang="en-US" dirty="0"/>
          </a:p>
        </p:txBody>
      </p:sp>
    </p:spTree>
    <p:extLst>
      <p:ext uri="{BB962C8B-B14F-4D97-AF65-F5344CB8AC3E}">
        <p14:creationId xmlns:p14="http://schemas.microsoft.com/office/powerpoint/2010/main" val="290653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le Page ">
    <p:bg>
      <p:bgPr>
        <a:solidFill>
          <a:srgbClr val="00314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8568" y="5040239"/>
            <a:ext cx="10515600" cy="623416"/>
          </a:xfrm>
          <a:prstGeom prst="rect">
            <a:avLst/>
          </a:prstGeom>
        </p:spPr>
        <p:txBody>
          <a:bodyPr/>
          <a:lstStyle>
            <a:lvl1pPr algn="r">
              <a:defRPr b="1" baseline="0">
                <a:solidFill>
                  <a:schemeClr val="bg1"/>
                </a:solidFill>
                <a:latin typeface="Calibri" charset="0"/>
                <a:ea typeface="Calibri" charset="0"/>
                <a:cs typeface="Calibri" charset="0"/>
              </a:defRPr>
            </a:lvl1pPr>
          </a:lstStyle>
          <a:p>
            <a:r>
              <a:rPr lang="en-US" dirty="0"/>
              <a:t>Water and Environmental Programs</a:t>
            </a:r>
          </a:p>
        </p:txBody>
      </p:sp>
      <p:sp>
        <p:nvSpPr>
          <p:cNvPr id="3" name="Text Placeholder 2"/>
          <p:cNvSpPr>
            <a:spLocks noGrp="1"/>
          </p:cNvSpPr>
          <p:nvPr>
            <p:ph type="body" idx="1" hasCustomPrompt="1"/>
          </p:nvPr>
        </p:nvSpPr>
        <p:spPr>
          <a:xfrm>
            <a:off x="6476381" y="3697852"/>
            <a:ext cx="5157787" cy="823912"/>
          </a:xfrm>
          <a:prstGeom prst="rect">
            <a:avLst/>
          </a:prstGeom>
        </p:spPr>
        <p:txBody>
          <a:bodyPr anchor="b"/>
          <a:lstStyle>
            <a:lvl1pPr marL="0" indent="0" algn="r">
              <a:buNone/>
              <a:defRPr sz="2000" b="0"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Kent Evans, Acting Assistant Administrator</a:t>
            </a:r>
          </a:p>
          <a:p>
            <a:r>
              <a:rPr lang="en-US" dirty="0"/>
              <a:t>Kent.evans@wdc.usda.gov</a:t>
            </a:r>
          </a:p>
        </p:txBody>
      </p:sp>
      <p:sp>
        <p:nvSpPr>
          <p:cNvPr id="5" name="Text Placeholder 4"/>
          <p:cNvSpPr>
            <a:spLocks noGrp="1"/>
          </p:cNvSpPr>
          <p:nvPr>
            <p:ph type="body" sz="quarter" idx="3" hasCustomPrompt="1"/>
          </p:nvPr>
        </p:nvSpPr>
        <p:spPr>
          <a:xfrm>
            <a:off x="1118569" y="5876693"/>
            <a:ext cx="10515600" cy="555117"/>
          </a:xfrm>
          <a:prstGeom prst="rect">
            <a:avLst/>
          </a:prstGeom>
        </p:spPr>
        <p:txBody>
          <a:bodyPr anchor="b"/>
          <a:lstStyle>
            <a:lvl1pPr marL="0" indent="0" algn="r">
              <a:buNone/>
              <a:defRPr sz="3500" b="0" i="1" baseline="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Briefing for House Agriculture Committee</a:t>
            </a:r>
          </a:p>
        </p:txBody>
      </p:sp>
    </p:spTree>
    <p:extLst>
      <p:ext uri="{BB962C8B-B14F-4D97-AF65-F5344CB8AC3E}">
        <p14:creationId xmlns:p14="http://schemas.microsoft.com/office/powerpoint/2010/main" val="82497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all Out Message 2 Layout">
    <p:bg>
      <p:bgPr>
        <a:solidFill>
          <a:srgbClr val="456F6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83612"/>
            <a:ext cx="10515600" cy="524562"/>
          </a:xfrm>
          <a:prstGeom prst="rect">
            <a:avLst/>
          </a:prstGeom>
        </p:spPr>
        <p:txBody>
          <a:bodyPr/>
          <a:lstStyle>
            <a:lvl1pPr algn="ctr">
              <a:defRPr sz="4000">
                <a:solidFill>
                  <a:schemeClr val="bg1"/>
                </a:solidFill>
                <a:latin typeface="Calibri" charset="0"/>
                <a:ea typeface="Calibri" charset="0"/>
                <a:cs typeface="Calibri" charset="0"/>
              </a:defRPr>
            </a:lvl1pPr>
          </a:lstStyle>
          <a:p>
            <a:r>
              <a:rPr lang="en-US" dirty="0">
                <a:solidFill>
                  <a:schemeClr val="bg1"/>
                </a:solidFill>
              </a:rPr>
              <a:t>Call Out Message - Calibri Light 40pt White</a:t>
            </a:r>
            <a:endParaRPr lang="en-US" dirty="0"/>
          </a:p>
        </p:txBody>
      </p:sp>
    </p:spTree>
    <p:extLst>
      <p:ext uri="{BB962C8B-B14F-4D97-AF65-F5344CB8AC3E}">
        <p14:creationId xmlns:p14="http://schemas.microsoft.com/office/powerpoint/2010/main" val="740666873"/>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3459" y="4697205"/>
            <a:ext cx="10515600" cy="1859713"/>
          </a:xfrm>
          <a:prstGeom prst="rect">
            <a:avLst/>
          </a:prstGeom>
        </p:spPr>
        <p:txBody>
          <a:bodyPr/>
          <a:lstStyle>
            <a:lvl1pPr algn="r">
              <a:defRPr sz="2000" baseline="0">
                <a:solidFill>
                  <a:schemeClr val="bg1"/>
                </a:solidFill>
                <a:latin typeface="Calibri" charset="0"/>
                <a:ea typeface="Calibri" charset="0"/>
                <a:cs typeface="Calibri" charset="0"/>
              </a:defRPr>
            </a:lvl1pPr>
          </a:lstStyle>
          <a:p>
            <a:r>
              <a:rPr lang="en-US" dirty="0"/>
              <a:t>Contact Information Calibri 20pt</a:t>
            </a:r>
            <a:br>
              <a:rPr lang="en-US" dirty="0"/>
            </a:br>
            <a:r>
              <a:rPr lang="en-US" dirty="0"/>
              <a:t>Rural Development </a:t>
            </a:r>
            <a:br>
              <a:rPr lang="en-US" dirty="0"/>
            </a:br>
            <a:r>
              <a:rPr lang="en-US" dirty="0"/>
              <a:t>Department Name</a:t>
            </a:r>
            <a:br>
              <a:rPr lang="en-US" dirty="0"/>
            </a:br>
            <a:r>
              <a:rPr lang="en-US" dirty="0"/>
              <a:t>Email address</a:t>
            </a:r>
            <a:br>
              <a:rPr lang="en-US" dirty="0"/>
            </a:br>
            <a:r>
              <a:rPr lang="en-US" dirty="0"/>
              <a:t>Office: 000.000.000.000</a:t>
            </a:r>
            <a:br>
              <a:rPr lang="en-US" dirty="0"/>
            </a:br>
            <a:r>
              <a:rPr lang="en-US" dirty="0" err="1"/>
              <a:t>www.rd.usda.gov</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146156"/>
            <a:ext cx="5355266" cy="247621"/>
          </a:xfrm>
          <a:prstGeom prst="rect">
            <a:avLst/>
          </a:prstGeom>
        </p:spPr>
      </p:pic>
    </p:spTree>
    <p:extLst>
      <p:ext uri="{BB962C8B-B14F-4D97-AF65-F5344CB8AC3E}">
        <p14:creationId xmlns:p14="http://schemas.microsoft.com/office/powerpoint/2010/main" val="9717126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sign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0515600" cy="1325563"/>
          </a:xfrm>
          <a:prstGeom prst="rect">
            <a:avLst/>
          </a:prstGeom>
        </p:spPr>
        <p:txBody>
          <a:bodyPr/>
          <a:lstStyle>
            <a:lvl1pPr>
              <a:defRPr>
                <a:solidFill>
                  <a:schemeClr val="bg1"/>
                </a:solidFill>
                <a:latin typeface="Calibri" charset="0"/>
                <a:ea typeface="Calibri" charset="0"/>
                <a:cs typeface="Calibri" charset="0"/>
              </a:defRPr>
            </a:lvl1pPr>
          </a:lstStyle>
          <a:p>
            <a:r>
              <a:rPr lang="en-US" sz="3200" b="1" dirty="0">
                <a:solidFill>
                  <a:srgbClr val="456F61"/>
                </a:solidFill>
                <a:latin typeface="Calibri" charset="0"/>
                <a:ea typeface="Calibri" charset="0"/>
                <a:cs typeface="Calibri" charset="0"/>
              </a:rPr>
              <a:t>Rural Water and Waste Disposal Infrastructure Needs</a:t>
            </a:r>
          </a:p>
        </p:txBody>
      </p:sp>
      <p:sp>
        <p:nvSpPr>
          <p:cNvPr id="3" name="Text Placeholder 2"/>
          <p:cNvSpPr>
            <a:spLocks noGrp="1"/>
          </p:cNvSpPr>
          <p:nvPr>
            <p:ph type="body" idx="1" hasCustomPrompt="1"/>
          </p:nvPr>
        </p:nvSpPr>
        <p:spPr>
          <a:xfrm>
            <a:off x="839788" y="1554163"/>
            <a:ext cx="6876856" cy="823912"/>
          </a:xfrm>
          <a:prstGeom prst="rect">
            <a:avLst/>
          </a:prstGeom>
        </p:spPr>
        <p:txBody>
          <a:bodyPr anchor="b"/>
          <a:lstStyle>
            <a:lvl1pPr marL="0" indent="0">
              <a:buNone/>
              <a:defRPr sz="2200" b="0">
                <a:solidFill>
                  <a:srgbClr val="0031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Blue (text color R-0 G-49 B-66</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50000"/>
              </a:lnSpc>
              <a:buClr>
                <a:srgbClr val="456F61"/>
              </a:buClr>
              <a:defRPr sz="2000" baseline="0">
                <a:solidFill>
                  <a:srgbClr val="6C6C6C"/>
                </a:solidFill>
                <a:latin typeface="Calibri" charset="0"/>
                <a:ea typeface="Calibri" charset="0"/>
                <a:cs typeface="Calibri" charset="0"/>
              </a:defRPr>
            </a:lvl1pPr>
            <a:lvl2pPr>
              <a:lnSpc>
                <a:spcPct val="150000"/>
              </a:lnSpc>
              <a:buClr>
                <a:srgbClr val="456F61"/>
              </a:buClr>
              <a:defRPr sz="1800" baseline="0">
                <a:solidFill>
                  <a:srgbClr val="6C6C6C"/>
                </a:solidFill>
                <a:latin typeface="Calibri" charset="0"/>
                <a:ea typeface="Calibri" charset="0"/>
                <a:cs typeface="Calibri" charset="0"/>
              </a:defRPr>
            </a:lvl2pPr>
            <a:lvl3pPr>
              <a:lnSpc>
                <a:spcPct val="150000"/>
              </a:lnSpc>
              <a:buClr>
                <a:srgbClr val="456F61"/>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272149990"/>
      </p:ext>
    </p:extLst>
  </p:cSld>
  <p:clrMapOvr>
    <a:masterClrMapping/>
  </p:clrMapOvr>
  <p:extLst mod="1">
    <p:ext uri="{DCECCB84-F9BA-43D5-87BE-67443E8EF086}">
      <p15:sldGuideLst xmlns:p15="http://schemas.microsoft.com/office/powerpoint/2012/main">
        <p15:guide id="1" pos="240" userDrawn="1">
          <p15:clr>
            <a:srgbClr val="FBAE40"/>
          </p15:clr>
        </p15:guide>
        <p15:guide id="2" orient="horz" pos="144" userDrawn="1">
          <p15:clr>
            <a:srgbClr val="FBAE40"/>
          </p15:clr>
        </p15:guide>
        <p15:guide id="3" orient="horz" pos="1296" userDrawn="1">
          <p15:clr>
            <a:srgbClr val="FBAE40"/>
          </p15:clr>
        </p15:guide>
        <p15:guide id="4"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sign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32743"/>
            <a:ext cx="10515600" cy="1325563"/>
          </a:xfrm>
          <a:prstGeom prst="rect">
            <a:avLst/>
          </a:prstGeom>
        </p:spPr>
        <p:txBody>
          <a:bodyPr/>
          <a:lstStyle>
            <a:lvl1pPr>
              <a:defRPr sz="3200">
                <a:solidFill>
                  <a:srgbClr val="003142"/>
                </a:solidFill>
                <a:latin typeface="Calibri" charset="0"/>
                <a:ea typeface="Calibri" charset="0"/>
                <a:cs typeface="Calibri" charset="0"/>
              </a:defRPr>
            </a:lvl1pPr>
          </a:lstStyle>
          <a:p>
            <a:r>
              <a:rPr lang="en-US" dirty="0"/>
              <a:t>Calibri 32pt USDA RD Blue (slide design option 2)</a:t>
            </a:r>
          </a:p>
        </p:txBody>
      </p:sp>
      <p:sp>
        <p:nvSpPr>
          <p:cNvPr id="3" name="Text Placeholder 2"/>
          <p:cNvSpPr>
            <a:spLocks noGrp="1"/>
          </p:cNvSpPr>
          <p:nvPr>
            <p:ph type="body" idx="1" hasCustomPrompt="1"/>
          </p:nvPr>
        </p:nvSpPr>
        <p:spPr>
          <a:xfrm>
            <a:off x="839788" y="1554163"/>
            <a:ext cx="8215002" cy="823912"/>
          </a:xfrm>
          <a:prstGeom prst="rect">
            <a:avLst/>
          </a:prstGeom>
        </p:spPr>
        <p:txBody>
          <a:bodyPr anchor="b"/>
          <a:lstStyle>
            <a:lvl1pPr marL="0" indent="0">
              <a:buNone/>
              <a:defRPr sz="2200" b="0" baseline="0">
                <a:solidFill>
                  <a:srgbClr val="456F6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Green (text color R-69 G-111 B-97</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00000"/>
              </a:lnSpc>
              <a:buClr>
                <a:srgbClr val="003142"/>
              </a:buClr>
              <a:defRPr sz="2000" baseline="0">
                <a:solidFill>
                  <a:srgbClr val="6C6C6C"/>
                </a:solidFill>
                <a:latin typeface="Calibri" charset="0"/>
                <a:ea typeface="Calibri" charset="0"/>
                <a:cs typeface="Calibri" charset="0"/>
              </a:defRPr>
            </a:lvl1pPr>
            <a:lvl2pPr>
              <a:lnSpc>
                <a:spcPct val="100000"/>
              </a:lnSpc>
              <a:buClr>
                <a:srgbClr val="003142"/>
              </a:buClr>
              <a:defRPr sz="1800" baseline="0">
                <a:solidFill>
                  <a:srgbClr val="6C6C6C"/>
                </a:solidFill>
                <a:latin typeface="Calibri" charset="0"/>
                <a:ea typeface="Calibri" charset="0"/>
                <a:cs typeface="Calibri" charset="0"/>
              </a:defRPr>
            </a:lvl2pPr>
            <a:lvl3pPr>
              <a:lnSpc>
                <a:spcPct val="100000"/>
              </a:lnSpc>
              <a:buClr>
                <a:srgbClr val="003142"/>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516358413"/>
      </p:ext>
    </p:extLst>
  </p:cSld>
  <p:clrMapOvr>
    <a:masterClrMapping/>
  </p:clrMapOvr>
  <p:extLst mod="1">
    <p:ext uri="{DCECCB84-F9BA-43D5-87BE-67443E8EF086}">
      <p15:sldGuideLst xmlns:p15="http://schemas.microsoft.com/office/powerpoint/2012/main">
        <p15:guide id="1" pos="240">
          <p15:clr>
            <a:srgbClr val="FBAE40"/>
          </p15:clr>
        </p15:guide>
        <p15:guide id="2" orient="horz" pos="144">
          <p15:clr>
            <a:srgbClr val="FBAE40"/>
          </p15:clr>
        </p15:guide>
        <p15:guide id="3" orient="horz" pos="1296">
          <p15:clr>
            <a:srgbClr val="FBAE40"/>
          </p15:clr>
        </p15:guide>
        <p15:guide id="4"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sign 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0515600" cy="1325563"/>
          </a:xfrm>
          <a:prstGeom prst="rect">
            <a:avLst/>
          </a:prstGeom>
        </p:spPr>
        <p:txBody>
          <a:bodyPr/>
          <a:lstStyle>
            <a:lvl1pPr>
              <a:defRPr sz="3200">
                <a:solidFill>
                  <a:schemeClr val="bg1"/>
                </a:solidFill>
                <a:latin typeface="Calibri" charset="0"/>
                <a:ea typeface="Calibri" charset="0"/>
                <a:cs typeface="Calibri" charset="0"/>
              </a:defRPr>
            </a:lvl1pPr>
          </a:lstStyle>
          <a:p>
            <a:r>
              <a:rPr lang="en-US" dirty="0"/>
              <a:t>Calibri 32pt White (slide design option 3)</a:t>
            </a:r>
          </a:p>
        </p:txBody>
      </p:sp>
      <p:sp>
        <p:nvSpPr>
          <p:cNvPr id="3" name="Text Placeholder 2"/>
          <p:cNvSpPr>
            <a:spLocks noGrp="1"/>
          </p:cNvSpPr>
          <p:nvPr>
            <p:ph type="body" idx="1" hasCustomPrompt="1"/>
          </p:nvPr>
        </p:nvSpPr>
        <p:spPr>
          <a:xfrm>
            <a:off x="839788" y="1554163"/>
            <a:ext cx="8739110" cy="823912"/>
          </a:xfrm>
          <a:prstGeom prst="rect">
            <a:avLst/>
          </a:prstGeom>
        </p:spPr>
        <p:txBody>
          <a:bodyPr anchor="b"/>
          <a:lstStyle>
            <a:lvl1pPr marL="0" indent="0">
              <a:buNone/>
              <a:defRPr sz="2200" b="0" baseline="0">
                <a:solidFill>
                  <a:srgbClr val="0031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Blue (text color R-0 G-49 B-66)</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00000"/>
              </a:lnSpc>
              <a:buClr>
                <a:srgbClr val="456F61"/>
              </a:buClr>
              <a:defRPr sz="2000" baseline="0">
                <a:solidFill>
                  <a:srgbClr val="6C6C6C"/>
                </a:solidFill>
                <a:latin typeface="Calibri" charset="0"/>
                <a:ea typeface="Calibri" charset="0"/>
                <a:cs typeface="Calibri" charset="0"/>
              </a:defRPr>
            </a:lvl1pPr>
            <a:lvl2pPr>
              <a:lnSpc>
                <a:spcPct val="100000"/>
              </a:lnSpc>
              <a:buClr>
                <a:srgbClr val="456F61"/>
              </a:buClr>
              <a:defRPr sz="1800" baseline="0">
                <a:solidFill>
                  <a:srgbClr val="6C6C6C"/>
                </a:solidFill>
                <a:latin typeface="Calibri" charset="0"/>
                <a:ea typeface="Calibri" charset="0"/>
                <a:cs typeface="Calibri" charset="0"/>
              </a:defRPr>
            </a:lvl2pPr>
            <a:lvl3pPr>
              <a:lnSpc>
                <a:spcPct val="100000"/>
              </a:lnSpc>
              <a:buClr>
                <a:srgbClr val="456F61"/>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1149194816"/>
      </p:ext>
    </p:extLst>
  </p:cSld>
  <p:clrMapOvr>
    <a:masterClrMapping/>
  </p:clrMapOvr>
  <p:extLst mod="1">
    <p:ext uri="{DCECCB84-F9BA-43D5-87BE-67443E8EF086}">
      <p15:sldGuideLst xmlns:p15="http://schemas.microsoft.com/office/powerpoint/2012/main">
        <p15:guide id="1" pos="240">
          <p15:clr>
            <a:srgbClr val="FBAE40"/>
          </p15:clr>
        </p15:guide>
        <p15:guide id="2" orient="horz" pos="144">
          <p15:clr>
            <a:srgbClr val="FBAE40"/>
          </p15:clr>
        </p15:guide>
        <p15:guide id="3" orient="horz" pos="1296">
          <p15:clr>
            <a:srgbClr val="FBAE40"/>
          </p15:clr>
        </p15:guide>
        <p15:guide id="4" pos="5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Call Out Message 2 Layout">
    <p:bg>
      <p:bgPr>
        <a:solidFill>
          <a:srgbClr val="456F6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83612"/>
            <a:ext cx="10515600" cy="524562"/>
          </a:xfrm>
          <a:prstGeom prst="rect">
            <a:avLst/>
          </a:prstGeom>
        </p:spPr>
        <p:txBody>
          <a:bodyPr/>
          <a:lstStyle>
            <a:lvl1pPr algn="ctr">
              <a:defRPr sz="4000">
                <a:solidFill>
                  <a:schemeClr val="bg1"/>
                </a:solidFill>
                <a:latin typeface="Calibri" charset="0"/>
                <a:ea typeface="Calibri" charset="0"/>
                <a:cs typeface="Calibri" charset="0"/>
              </a:defRPr>
            </a:lvl1pPr>
          </a:lstStyle>
          <a:p>
            <a:r>
              <a:rPr lang="en-US" dirty="0">
                <a:solidFill>
                  <a:schemeClr val="bg1"/>
                </a:solidFill>
              </a:rPr>
              <a:t>Call Out Message - Calibri Light 40pt White</a:t>
            </a:r>
            <a:endParaRPr lang="en-US" dirty="0"/>
          </a:p>
        </p:txBody>
      </p:sp>
    </p:spTree>
    <p:extLst>
      <p:ext uri="{BB962C8B-B14F-4D97-AF65-F5344CB8AC3E}">
        <p14:creationId xmlns:p14="http://schemas.microsoft.com/office/powerpoint/2010/main" val="4171394643"/>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D4EBA04-6D86-4FBE-A09C-57FDF08C9CA5}" type="datetimeFigureOut">
              <a:rPr lang="en-US" smtClean="0"/>
              <a:t>3/27/2018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6B45844-3C20-4958-B106-C8989555BB23}" type="slidenum">
              <a:rPr lang="en-US" smtClean="0"/>
              <a:t>‹#›</a:t>
            </a:fld>
            <a:endParaRPr lang="en-US" dirty="0"/>
          </a:p>
        </p:txBody>
      </p:sp>
    </p:spTree>
    <p:extLst>
      <p:ext uri="{BB962C8B-B14F-4D97-AF65-F5344CB8AC3E}">
        <p14:creationId xmlns:p14="http://schemas.microsoft.com/office/powerpoint/2010/main" val="2219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D4EBA04-6D86-4FBE-A09C-57FDF08C9CA5}" type="datetimeFigureOut">
              <a:rPr lang="en-US" smtClean="0"/>
              <a:t>3/27/2018</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6B45844-3C20-4958-B106-C8989555BB23}" type="slidenum">
              <a:rPr lang="en-US" smtClean="0"/>
              <a:t>‹#›</a:t>
            </a:fld>
            <a:endParaRPr lang="en-US" dirty="0"/>
          </a:p>
        </p:txBody>
      </p:sp>
    </p:spTree>
    <p:extLst>
      <p:ext uri="{BB962C8B-B14F-4D97-AF65-F5344CB8AC3E}">
        <p14:creationId xmlns:p14="http://schemas.microsoft.com/office/powerpoint/2010/main" val="76239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D4EBA04-6D86-4FBE-A09C-57FDF08C9CA5}" type="datetimeFigureOut">
              <a:rPr lang="en-US" smtClean="0"/>
              <a:t>3/27/2018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6B45844-3C20-4958-B106-C8989555BB23}" type="slidenum">
              <a:rPr lang="en-US" smtClean="0"/>
              <a:t>‹#›</a:t>
            </a:fld>
            <a:endParaRPr lang="en-US" dirty="0"/>
          </a:p>
        </p:txBody>
      </p:sp>
    </p:spTree>
    <p:extLst>
      <p:ext uri="{BB962C8B-B14F-4D97-AF65-F5344CB8AC3E}">
        <p14:creationId xmlns:p14="http://schemas.microsoft.com/office/powerpoint/2010/main" val="159681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Message 1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71983"/>
            <a:ext cx="10515600" cy="615178"/>
          </a:xfrm>
          <a:prstGeom prst="rect">
            <a:avLst/>
          </a:prstGeom>
        </p:spPr>
        <p:txBody>
          <a:bodyPr/>
          <a:lstStyle>
            <a:lvl1pPr marL="0" marR="0" indent="0" algn="ctr" defTabSz="914400" rtl="0" eaLnBrk="1" fontAlgn="auto" latinLnBrk="0" hangingPunct="1">
              <a:lnSpc>
                <a:spcPct val="90000"/>
              </a:lnSpc>
              <a:spcBef>
                <a:spcPct val="0"/>
              </a:spcBef>
              <a:spcAft>
                <a:spcPts val="0"/>
              </a:spcAft>
              <a:buClrTx/>
              <a:buSzTx/>
              <a:buFontTx/>
              <a:buNone/>
              <a:tabLst/>
              <a:defRPr sz="4000">
                <a:solidFill>
                  <a:schemeClr val="bg1"/>
                </a:solidFill>
                <a:latin typeface="Calibri" charset="0"/>
                <a:ea typeface="Calibri" charset="0"/>
                <a:cs typeface="Calibri" charset="0"/>
              </a:defRPr>
            </a:lvl1pPr>
          </a:lstStyle>
          <a:p>
            <a:r>
              <a:rPr lang="en-US" dirty="0">
                <a:solidFill>
                  <a:schemeClr val="bg1"/>
                </a:solidFill>
              </a:rPr>
              <a:t>Call Out Message - Calibri Light 40pt White</a:t>
            </a:r>
            <a:endParaRPr lang="en-US" dirty="0"/>
          </a:p>
        </p:txBody>
      </p:sp>
    </p:spTree>
    <p:extLst>
      <p:ext uri="{BB962C8B-B14F-4D97-AF65-F5344CB8AC3E}">
        <p14:creationId xmlns:p14="http://schemas.microsoft.com/office/powerpoint/2010/main" val="372645383"/>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05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371056334"/>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6"/>
          <p:cNvSpPr/>
          <p:nvPr userDrawn="1"/>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lin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Tree>
    <p:extLst>
      <p:ext uri="{BB962C8B-B14F-4D97-AF65-F5344CB8AC3E}">
        <p14:creationId xmlns:p14="http://schemas.microsoft.com/office/powerpoint/2010/main" val="925695024"/>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6"/>
          <p:cNvSpPr/>
          <p:nvPr userDrawn="1"/>
        </p:nvSpPr>
        <p:spPr>
          <a:xfrm>
            <a:off x="-43792" y="5594799"/>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456F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lin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38" y="5465338"/>
            <a:ext cx="12217938" cy="953998"/>
          </a:xfrm>
          <a:prstGeom prst="rect">
            <a:avLst/>
          </a:prstGeom>
        </p:spPr>
      </p:pic>
    </p:spTree>
    <p:extLst>
      <p:ext uri="{BB962C8B-B14F-4D97-AF65-F5344CB8AC3E}">
        <p14:creationId xmlns:p14="http://schemas.microsoft.com/office/powerpoint/2010/main" val="1056508088"/>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userDrawn="1"/>
        </p:nvSpPr>
        <p:spPr>
          <a:xfrm>
            <a:off x="-43792" y="5594799"/>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456F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line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38" y="5465338"/>
            <a:ext cx="12217938" cy="953998"/>
          </a:xfrm>
          <a:prstGeom prst="rect">
            <a:avLst/>
          </a:prstGeom>
        </p:spPr>
      </p:pic>
      <p:sp>
        <p:nvSpPr>
          <p:cNvPr id="9" name="Freeform 8"/>
          <p:cNvSpPr/>
          <p:nvPr userDrawn="1"/>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line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Tree>
    <p:extLst>
      <p:ext uri="{BB962C8B-B14F-4D97-AF65-F5344CB8AC3E}">
        <p14:creationId xmlns:p14="http://schemas.microsoft.com/office/powerpoint/2010/main" val="1497433691"/>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14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695940"/>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456F6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6376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456F6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2786583"/>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amp;ehk=w94fMs84gDMhr3zyQmzlyg&amp;r=0&amp;pid=OfficeInsert"/><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amp;ehk=pEc4dD4LTyv1vSiw6WjCfg&amp;r=0&amp;pid=OfficeInsert"/><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getmespark.com/getting-the-most-out-of-your-consulting-partnership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cognitiveinterfundtransfer.blogspot.com/2012_02_01_archiv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amp;ehk=Bs9XQN7iH71P"/><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hyperlink" Target="https://leadershipfreak.wordpress.com/tag/new-hi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amp;ehk=uEBuk49TdG5SrCghC2T2rw&amp;r=0&amp;pid=OfficeInsert"/><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eoi.es/blogs/lauranava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amp;ehk=uEBuk49TdG5SrCghC2T2rw&amp;r=0&amp;pid=OfficeInsert"/><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eoi.es/blogs/lauranava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8569" y="4660106"/>
            <a:ext cx="10515600" cy="1431832"/>
          </a:xfrm>
        </p:spPr>
        <p:txBody>
          <a:bodyPr/>
          <a:lstStyle/>
          <a:p>
            <a:r>
              <a:rPr lang="en-US" sz="4000" dirty="0" smtClean="0"/>
              <a:t>Building Partnerships to Finance Sustainable Rural Water and Wastewater Infrastructure</a:t>
            </a:r>
            <a:endParaRPr lang="en-US" sz="4000" dirty="0"/>
          </a:p>
        </p:txBody>
      </p:sp>
      <p:sp>
        <p:nvSpPr>
          <p:cNvPr id="7" name="Text Placeholder 6"/>
          <p:cNvSpPr>
            <a:spLocks noGrp="1"/>
          </p:cNvSpPr>
          <p:nvPr>
            <p:ph type="body" sz="quarter" idx="3"/>
          </p:nvPr>
        </p:nvSpPr>
        <p:spPr/>
        <p:txBody>
          <a:bodyPr/>
          <a:lstStyle/>
          <a:p>
            <a:r>
              <a:rPr lang="en-US" dirty="0"/>
              <a:t>Rural Development </a:t>
            </a:r>
          </a:p>
        </p:txBody>
      </p:sp>
      <p:sp>
        <p:nvSpPr>
          <p:cNvPr id="8" name="TextBox 7"/>
          <p:cNvSpPr txBox="1"/>
          <p:nvPr/>
        </p:nvSpPr>
        <p:spPr>
          <a:xfrm>
            <a:off x="8077201" y="3848100"/>
            <a:ext cx="3556968" cy="461665"/>
          </a:xfrm>
          <a:prstGeom prst="rect">
            <a:avLst/>
          </a:prstGeom>
          <a:noFill/>
        </p:spPr>
        <p:txBody>
          <a:bodyPr wrap="square" rtlCol="0">
            <a:spAutoFit/>
          </a:bodyPr>
          <a:lstStyle/>
          <a:p>
            <a:pPr algn="ctr"/>
            <a:r>
              <a:rPr lang="en-US" sz="2400" b="1" dirty="0" smtClean="0">
                <a:solidFill>
                  <a:schemeClr val="bg1"/>
                </a:solidFill>
              </a:rPr>
              <a:t>CIFA, March 27 2018</a:t>
            </a:r>
            <a:endParaRPr lang="en-US" sz="2400" b="1" dirty="0">
              <a:solidFill>
                <a:schemeClr val="bg1"/>
              </a:solidFill>
            </a:endParaRPr>
          </a:p>
        </p:txBody>
      </p:sp>
    </p:spTree>
    <p:extLst>
      <p:ext uri="{BB962C8B-B14F-4D97-AF65-F5344CB8AC3E}">
        <p14:creationId xmlns:p14="http://schemas.microsoft.com/office/powerpoint/2010/main" val="3169962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4CB58-78A3-472F-A46B-F1762885C842}"/>
              </a:ext>
            </a:extLst>
          </p:cNvPr>
          <p:cNvSpPr>
            <a:spLocks noGrp="1"/>
          </p:cNvSpPr>
          <p:nvPr>
            <p:ph type="title"/>
          </p:nvPr>
        </p:nvSpPr>
        <p:spPr/>
        <p:txBody>
          <a:bodyPr/>
          <a:lstStyle/>
          <a:p>
            <a:r>
              <a:rPr lang="en-US" sz="4000" dirty="0" smtClean="0"/>
              <a:t>Challenges </a:t>
            </a:r>
            <a:r>
              <a:rPr lang="en-US" sz="4000" dirty="0"/>
              <a:t>for Rural Communities</a:t>
            </a:r>
          </a:p>
        </p:txBody>
      </p:sp>
      <p:sp>
        <p:nvSpPr>
          <p:cNvPr id="4" name="Content Placeholder 3">
            <a:extLst>
              <a:ext uri="{FF2B5EF4-FFF2-40B4-BE49-F238E27FC236}">
                <a16:creationId xmlns="" xmlns:a16="http://schemas.microsoft.com/office/drawing/2014/main" id="{5101D1BD-A324-445F-B515-F0EF0825AF6B}"/>
              </a:ext>
            </a:extLst>
          </p:cNvPr>
          <p:cNvSpPr>
            <a:spLocks noGrp="1"/>
          </p:cNvSpPr>
          <p:nvPr>
            <p:ph sz="half" idx="2"/>
          </p:nvPr>
        </p:nvSpPr>
        <p:spPr>
          <a:xfrm>
            <a:off x="839788" y="1554163"/>
            <a:ext cx="10056812" cy="4508500"/>
          </a:xfrm>
        </p:spPr>
        <p:txBody>
          <a:bodyPr/>
          <a:lstStyle/>
          <a:p>
            <a:pPr lvl="0">
              <a:spcBef>
                <a:spcPts val="600"/>
              </a:spcBef>
              <a:spcAft>
                <a:spcPts val="600"/>
              </a:spcAft>
            </a:pPr>
            <a:r>
              <a:rPr lang="en-US" sz="3200" b="1" dirty="0">
                <a:solidFill>
                  <a:schemeClr val="tx1"/>
                </a:solidFill>
              </a:rPr>
              <a:t>High poverty</a:t>
            </a:r>
          </a:p>
          <a:p>
            <a:pPr lvl="0">
              <a:spcBef>
                <a:spcPts val="600"/>
              </a:spcBef>
              <a:spcAft>
                <a:spcPts val="600"/>
              </a:spcAft>
            </a:pPr>
            <a:r>
              <a:rPr lang="en-US" sz="3200" b="1" dirty="0">
                <a:solidFill>
                  <a:schemeClr val="tx1"/>
                </a:solidFill>
              </a:rPr>
              <a:t>Remoteness and sparse settlement</a:t>
            </a:r>
          </a:p>
          <a:p>
            <a:pPr lvl="0">
              <a:spcBef>
                <a:spcPts val="600"/>
              </a:spcBef>
              <a:spcAft>
                <a:spcPts val="600"/>
              </a:spcAft>
            </a:pPr>
            <a:r>
              <a:rPr lang="en-US" sz="3200" b="1" dirty="0" smtClean="0">
                <a:solidFill>
                  <a:schemeClr val="tx1"/>
                </a:solidFill>
              </a:rPr>
              <a:t>Low </a:t>
            </a:r>
            <a:r>
              <a:rPr lang="en-US" sz="3200" b="1" dirty="0">
                <a:solidFill>
                  <a:schemeClr val="tx1"/>
                </a:solidFill>
              </a:rPr>
              <a:t>population base </a:t>
            </a:r>
          </a:p>
          <a:p>
            <a:pPr lvl="0">
              <a:spcBef>
                <a:spcPts val="600"/>
              </a:spcBef>
              <a:spcAft>
                <a:spcPts val="600"/>
              </a:spcAft>
            </a:pPr>
            <a:r>
              <a:rPr lang="en-US" sz="3200" b="1" dirty="0" smtClean="0">
                <a:solidFill>
                  <a:schemeClr val="tx1"/>
                </a:solidFill>
              </a:rPr>
              <a:t>Outmigration</a:t>
            </a:r>
          </a:p>
          <a:p>
            <a:pPr>
              <a:spcBef>
                <a:spcPts val="600"/>
              </a:spcBef>
              <a:spcAft>
                <a:spcPts val="600"/>
              </a:spcAft>
            </a:pPr>
            <a:r>
              <a:rPr lang="en-US" sz="3200" b="1" dirty="0">
                <a:solidFill>
                  <a:schemeClr val="tx1"/>
                </a:solidFill>
              </a:rPr>
              <a:t>Challenges with Financial, Technical , and Management </a:t>
            </a:r>
            <a:r>
              <a:rPr lang="en-US" sz="3200" b="1" dirty="0" smtClean="0">
                <a:solidFill>
                  <a:schemeClr val="tx1"/>
                </a:solidFill>
              </a:rPr>
              <a:t>Capacity </a:t>
            </a:r>
            <a:endParaRPr lang="en-US" sz="3200" b="1" dirty="0">
              <a:solidFill>
                <a:schemeClr val="tx1"/>
              </a:solidFill>
            </a:endParaRPr>
          </a:p>
          <a:p>
            <a:pPr>
              <a:spcBef>
                <a:spcPts val="600"/>
              </a:spcBef>
              <a:spcAft>
                <a:spcPts val="600"/>
              </a:spcAft>
            </a:pPr>
            <a:r>
              <a:rPr lang="en-US" sz="3200" b="1" dirty="0" smtClean="0">
                <a:solidFill>
                  <a:schemeClr val="tx1"/>
                </a:solidFill>
              </a:rPr>
              <a:t>Potentially </a:t>
            </a:r>
            <a:r>
              <a:rPr lang="en-US" sz="3200" b="1" dirty="0">
                <a:solidFill>
                  <a:schemeClr val="tx1"/>
                </a:solidFill>
              </a:rPr>
              <a:t>duplicative application requirements</a:t>
            </a:r>
          </a:p>
        </p:txBody>
      </p:sp>
      <p:pic>
        <p:nvPicPr>
          <p:cNvPr id="5" name="Picture 4">
            <a:extLst>
              <a:ext uri="{FF2B5EF4-FFF2-40B4-BE49-F238E27FC236}">
                <a16:creationId xmlns="" xmlns:a16="http://schemas.microsoft.com/office/drawing/2014/main" id="{F37B159B-8B8F-4AF2-B74F-F67B5C6CCD4F}"/>
              </a:ext>
            </a:extLst>
          </p:cNvPr>
          <p:cNvPicPr>
            <a:picLocks noChangeAspect="1"/>
          </p:cNvPicPr>
          <p:nvPr/>
        </p:nvPicPr>
        <p:blipFill>
          <a:blip r:embed="rId3"/>
          <a:stretch>
            <a:fillRect/>
          </a:stretch>
        </p:blipFill>
        <p:spPr>
          <a:xfrm>
            <a:off x="10082552" y="1086610"/>
            <a:ext cx="1885202" cy="2512207"/>
          </a:xfrm>
          <a:prstGeom prst="rect">
            <a:avLst/>
          </a:prstGeom>
        </p:spPr>
      </p:pic>
    </p:spTree>
    <p:extLst>
      <p:ext uri="{BB962C8B-B14F-4D97-AF65-F5344CB8AC3E}">
        <p14:creationId xmlns:p14="http://schemas.microsoft.com/office/powerpoint/2010/main" val="2917041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956"/>
            <a:ext cx="10515600" cy="1325563"/>
          </a:xfrm>
        </p:spPr>
        <p:txBody>
          <a:bodyPr/>
          <a:lstStyle/>
          <a:p>
            <a:r>
              <a:rPr lang="en-US" sz="4000" dirty="0"/>
              <a:t>2015 GAO </a:t>
            </a:r>
            <a:r>
              <a:rPr lang="en-US" sz="4000" dirty="0" smtClean="0"/>
              <a:t>Report</a:t>
            </a:r>
            <a:endParaRPr lang="en-US" sz="4000" dirty="0"/>
          </a:p>
        </p:txBody>
      </p:sp>
      <p:sp>
        <p:nvSpPr>
          <p:cNvPr id="4" name="Content Placeholder 3"/>
          <p:cNvSpPr>
            <a:spLocks noGrp="1"/>
          </p:cNvSpPr>
          <p:nvPr>
            <p:ph sz="half" idx="2"/>
          </p:nvPr>
        </p:nvSpPr>
        <p:spPr>
          <a:xfrm>
            <a:off x="839787" y="2541853"/>
            <a:ext cx="10989355" cy="3774332"/>
          </a:xfrm>
        </p:spPr>
        <p:txBody>
          <a:bodyPr/>
          <a:lstStyle/>
          <a:p>
            <a:pPr marL="0" indent="0">
              <a:buNone/>
            </a:pPr>
            <a:r>
              <a:rPr lang="en-US" sz="3200" dirty="0" smtClean="0"/>
              <a:t>Highlighted that rural </a:t>
            </a:r>
            <a:r>
              <a:rPr lang="en-US" sz="3200" dirty="0"/>
              <a:t>communities faced </a:t>
            </a:r>
            <a:r>
              <a:rPr lang="en-US" sz="3200" dirty="0" smtClean="0"/>
              <a:t>duplicative </a:t>
            </a:r>
            <a:r>
              <a:rPr lang="en-US" sz="3200" dirty="0"/>
              <a:t>application requirements when applying to multiple state or federal </a:t>
            </a:r>
            <a:r>
              <a:rPr lang="en-US" sz="3200" dirty="0" smtClean="0"/>
              <a:t>program for infrastructure funding, increasing the cost and time needed to complete each application process. </a:t>
            </a:r>
            <a:endParaRPr lang="en-US" sz="2800" dirty="0"/>
          </a:p>
        </p:txBody>
      </p:sp>
    </p:spTree>
    <p:extLst>
      <p:ext uri="{BB962C8B-B14F-4D97-AF65-F5344CB8AC3E}">
        <p14:creationId xmlns:p14="http://schemas.microsoft.com/office/powerpoint/2010/main" val="3581085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428" y="42409"/>
            <a:ext cx="10972800" cy="1143000"/>
          </a:xfrm>
        </p:spPr>
        <p:txBody>
          <a:bodyPr/>
          <a:lstStyle/>
          <a:p>
            <a:r>
              <a:rPr lang="en-US" sz="4000" dirty="0">
                <a:solidFill>
                  <a:schemeClr val="bg1"/>
                </a:solidFill>
              </a:rPr>
              <a:t>Interagency Preliminary Engineering Report (PER) Template</a:t>
            </a:r>
          </a:p>
        </p:txBody>
      </p:sp>
      <p:sp>
        <p:nvSpPr>
          <p:cNvPr id="4" name="Content Placeholder 3"/>
          <p:cNvSpPr>
            <a:spLocks noGrp="1"/>
          </p:cNvSpPr>
          <p:nvPr>
            <p:ph idx="1"/>
          </p:nvPr>
        </p:nvSpPr>
        <p:spPr>
          <a:xfrm>
            <a:off x="435428" y="1977573"/>
            <a:ext cx="10972800" cy="3334656"/>
          </a:xfrm>
        </p:spPr>
        <p:txBody>
          <a:bodyPr/>
          <a:lstStyle/>
          <a:p>
            <a:r>
              <a:rPr lang="en-US" sz="3200" dirty="0" smtClean="0"/>
              <a:t>Agencies response to GAO report.</a:t>
            </a:r>
          </a:p>
          <a:p>
            <a:r>
              <a:rPr lang="en-US" sz="3200" dirty="0" smtClean="0"/>
              <a:t>2012 MOU signed by EPA, USDA, HUD, IHS and other state entities and agreed to a unified approach and a baseline set of engineering requirements needed to appropriately scope a project.</a:t>
            </a:r>
          </a:p>
          <a:p>
            <a:r>
              <a:rPr lang="en-US" sz="3200" dirty="0" smtClean="0"/>
              <a:t>Intent was to streamline the requirements and lessen the burden of duplicative requirement amongst various funding sources.</a:t>
            </a:r>
            <a:endParaRPr lang="en-US" sz="3200" dirty="0"/>
          </a:p>
        </p:txBody>
      </p:sp>
    </p:spTree>
    <p:extLst>
      <p:ext uri="{BB962C8B-B14F-4D97-AF65-F5344CB8AC3E}">
        <p14:creationId xmlns:p14="http://schemas.microsoft.com/office/powerpoint/2010/main" val="3392940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158524"/>
            <a:ext cx="10972800" cy="1143000"/>
          </a:xfrm>
        </p:spPr>
        <p:txBody>
          <a:bodyPr/>
          <a:lstStyle/>
          <a:p>
            <a:r>
              <a:rPr lang="en-US" dirty="0" smtClean="0">
                <a:solidFill>
                  <a:schemeClr val="bg1"/>
                </a:solidFill>
              </a:rPr>
              <a:t>Technical Assistance to Small/Rural Systems</a:t>
            </a:r>
            <a:endParaRPr lang="en-US" dirty="0">
              <a:solidFill>
                <a:schemeClr val="bg1"/>
              </a:solidFill>
            </a:endParaRPr>
          </a:p>
        </p:txBody>
      </p:sp>
      <p:sp>
        <p:nvSpPr>
          <p:cNvPr id="3" name="Content Placeholder 2"/>
          <p:cNvSpPr>
            <a:spLocks noGrp="1"/>
          </p:cNvSpPr>
          <p:nvPr>
            <p:ph idx="1"/>
          </p:nvPr>
        </p:nvSpPr>
        <p:spPr>
          <a:xfrm>
            <a:off x="508000" y="2064658"/>
            <a:ext cx="10972800" cy="3058885"/>
          </a:xfrm>
        </p:spPr>
        <p:txBody>
          <a:bodyPr/>
          <a:lstStyle/>
          <a:p>
            <a:r>
              <a:rPr lang="en-US" sz="3600" dirty="0" smtClean="0"/>
              <a:t>National Rural Water Association (NRWA)</a:t>
            </a:r>
          </a:p>
          <a:p>
            <a:r>
              <a:rPr lang="en-US" sz="3600" dirty="0" smtClean="0"/>
              <a:t>Rural Community Assistance Partnerships (RCAP)</a:t>
            </a:r>
          </a:p>
          <a:p>
            <a:r>
              <a:rPr lang="en-US" sz="3600" dirty="0" smtClean="0"/>
              <a:t>AWWA</a:t>
            </a:r>
          </a:p>
          <a:p>
            <a:r>
              <a:rPr lang="en-US" sz="3600" dirty="0" err="1" smtClean="0"/>
              <a:t>CECorps</a:t>
            </a:r>
            <a:endParaRPr lang="en-US" sz="3600" dirty="0" smtClean="0"/>
          </a:p>
        </p:txBody>
      </p:sp>
    </p:spTree>
    <p:extLst>
      <p:ext uri="{BB962C8B-B14F-4D97-AF65-F5344CB8AC3E}">
        <p14:creationId xmlns:p14="http://schemas.microsoft.com/office/powerpoint/2010/main" val="2291051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4F818E-806A-4E9E-9256-F159311972E7}"/>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8266612" y="1143000"/>
            <a:ext cx="3810000" cy="2857500"/>
          </a:xfrm>
          <a:prstGeom prst="rect">
            <a:avLst/>
          </a:prstGeom>
        </p:spPr>
      </p:pic>
      <p:sp>
        <p:nvSpPr>
          <p:cNvPr id="4" name="Content Placeholder 3">
            <a:extLst>
              <a:ext uri="{FF2B5EF4-FFF2-40B4-BE49-F238E27FC236}">
                <a16:creationId xmlns="" xmlns:a16="http://schemas.microsoft.com/office/drawing/2014/main" id="{E8341DF1-FC0A-47A6-859C-F6FEA205F1AF}"/>
              </a:ext>
            </a:extLst>
          </p:cNvPr>
          <p:cNvSpPr>
            <a:spLocks noGrp="1"/>
          </p:cNvSpPr>
          <p:nvPr>
            <p:ph sz="half" idx="2"/>
          </p:nvPr>
        </p:nvSpPr>
        <p:spPr>
          <a:xfrm>
            <a:off x="133350" y="2982118"/>
            <a:ext cx="9578665" cy="2036763"/>
          </a:xfrm>
        </p:spPr>
        <p:txBody>
          <a:bodyPr/>
          <a:lstStyle/>
          <a:p>
            <a:pPr marL="0" indent="0" algn="ctr">
              <a:buNone/>
            </a:pPr>
            <a:r>
              <a:rPr lang="en-US" sz="5400" dirty="0" smtClean="0"/>
              <a:t>Why does it </a:t>
            </a:r>
            <a:r>
              <a:rPr lang="en-US" sz="5400" dirty="0"/>
              <a:t>m</a:t>
            </a:r>
            <a:r>
              <a:rPr lang="en-US" sz="5400" dirty="0" smtClean="0"/>
              <a:t>akes </a:t>
            </a:r>
            <a:r>
              <a:rPr lang="en-US" sz="5400" dirty="0"/>
              <a:t>s</a:t>
            </a:r>
            <a:r>
              <a:rPr lang="en-US" sz="5400" dirty="0" smtClean="0"/>
              <a:t>ense </a:t>
            </a:r>
            <a:r>
              <a:rPr lang="en-US" sz="5400" dirty="0"/>
              <a:t>to </a:t>
            </a:r>
            <a:r>
              <a:rPr lang="en-US" sz="5400" dirty="0" smtClean="0"/>
              <a:t>partner?</a:t>
            </a:r>
            <a:endParaRPr lang="en-US" sz="5400" dirty="0"/>
          </a:p>
        </p:txBody>
      </p:sp>
    </p:spTree>
    <p:extLst>
      <p:ext uri="{BB962C8B-B14F-4D97-AF65-F5344CB8AC3E}">
        <p14:creationId xmlns:p14="http://schemas.microsoft.com/office/powerpoint/2010/main" val="2543650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609176"/>
            <a:ext cx="10515600" cy="524562"/>
          </a:xfrm>
        </p:spPr>
        <p:txBody>
          <a:bodyPr/>
          <a:lstStyle/>
          <a:p>
            <a:pPr algn="l"/>
            <a:r>
              <a:rPr lang="en-US" dirty="0" smtClean="0"/>
              <a:t>CASE STUDY:</a:t>
            </a:r>
            <a:br>
              <a:rPr lang="en-US" dirty="0" smtClean="0"/>
            </a:br>
            <a:r>
              <a:rPr lang="en-US" dirty="0" smtClean="0"/>
              <a:t>Montana’s </a:t>
            </a:r>
            <a:r>
              <a:rPr lang="en-US" dirty="0"/>
              <a:t>Infrastructure Funding </a:t>
            </a:r>
            <a:r>
              <a:rPr lang="en-US" dirty="0" smtClean="0"/>
              <a:t>Partnership</a:t>
            </a:r>
            <a:endParaRPr lang="en-US" dirty="0"/>
          </a:p>
        </p:txBody>
      </p:sp>
    </p:spTree>
    <p:extLst>
      <p:ext uri="{BB962C8B-B14F-4D97-AF65-F5344CB8AC3E}">
        <p14:creationId xmlns:p14="http://schemas.microsoft.com/office/powerpoint/2010/main" val="2128248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work files\Ross\logos\STATEOUTLINEheavy.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162" y="838201"/>
            <a:ext cx="8829675" cy="4455795"/>
          </a:xfrm>
          <a:prstGeom prst="rect">
            <a:avLst/>
          </a:prstGeom>
          <a:noFill/>
          <a:extLst/>
        </p:spPr>
      </p:pic>
      <p:sp>
        <p:nvSpPr>
          <p:cNvPr id="5" name="Text Box 2"/>
          <p:cNvSpPr txBox="1">
            <a:spLocks noChangeArrowheads="1"/>
          </p:cNvSpPr>
          <p:nvPr/>
        </p:nvSpPr>
        <p:spPr bwMode="auto">
          <a:xfrm>
            <a:off x="3048000" y="1524000"/>
            <a:ext cx="6926262" cy="2286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altLang="en-US" sz="4800" b="1" dirty="0">
                <a:solidFill>
                  <a:srgbClr val="17365D"/>
                </a:solidFill>
                <a:latin typeface="Calibri" pitchFamily="34" charset="0"/>
                <a:cs typeface="Arial" pitchFamily="34" charset="0"/>
              </a:rPr>
              <a:t>Co-Funding in Montana</a:t>
            </a:r>
          </a:p>
          <a:p>
            <a:pPr fontAlgn="base">
              <a:spcBef>
                <a:spcPct val="0"/>
              </a:spcBef>
              <a:spcAft>
                <a:spcPts val="1000"/>
              </a:spcAft>
            </a:pPr>
            <a:r>
              <a:rPr lang="en-US" altLang="en-US" sz="3600" b="1" dirty="0">
                <a:solidFill>
                  <a:srgbClr val="17365D"/>
                </a:solidFill>
                <a:latin typeface="Calibri" pitchFamily="34" charset="0"/>
                <a:cs typeface="Arial" pitchFamily="34" charset="0"/>
              </a:rPr>
              <a:t>  	Rural Development &amp;</a:t>
            </a:r>
          </a:p>
          <a:p>
            <a:pPr fontAlgn="base">
              <a:spcBef>
                <a:spcPct val="0"/>
              </a:spcBef>
              <a:spcAft>
                <a:spcPts val="1000"/>
              </a:spcAft>
            </a:pPr>
            <a:r>
              <a:rPr lang="en-US" altLang="en-US" sz="3600" b="1" dirty="0">
                <a:solidFill>
                  <a:srgbClr val="17365D"/>
                </a:solidFill>
                <a:latin typeface="Calibri" pitchFamily="34" charset="0"/>
                <a:cs typeface="Arial" pitchFamily="34" charset="0"/>
              </a:rPr>
              <a:t>  	Revolving Fund Loan Program</a:t>
            </a:r>
          </a:p>
          <a:p>
            <a:pPr fontAlgn="base">
              <a:spcBef>
                <a:spcPct val="0"/>
              </a:spcBef>
              <a:spcAft>
                <a:spcPts val="1000"/>
              </a:spcAft>
            </a:pPr>
            <a:r>
              <a:rPr lang="en-US" altLang="en-US" sz="3600" b="1" dirty="0">
                <a:solidFill>
                  <a:srgbClr val="17365D"/>
                </a:solidFill>
                <a:latin typeface="Calibri" pitchFamily="34" charset="0"/>
                <a:cs typeface="Arial" pitchFamily="34" charset="0"/>
              </a:rPr>
              <a:t>  </a:t>
            </a:r>
            <a:endParaRPr lang="en-US" altLang="en-US" dirty="0">
              <a:latin typeface="Arial" pitchFamily="34" charset="0"/>
              <a:cs typeface="Arial" pitchFamily="34" charset="0"/>
            </a:endParaRPr>
          </a:p>
        </p:txBody>
      </p:sp>
      <p:pic>
        <p:nvPicPr>
          <p:cNvPr id="6" name="Picture 5"/>
          <p:cNvPicPr/>
          <p:nvPr/>
        </p:nvPicPr>
        <p:blipFill>
          <a:blip r:embed="rId4" cstate="print"/>
          <a:srcRect/>
          <a:stretch>
            <a:fillRect/>
          </a:stretch>
        </p:blipFill>
        <p:spPr bwMode="auto">
          <a:xfrm>
            <a:off x="2209801" y="4800601"/>
            <a:ext cx="1174115" cy="1169035"/>
          </a:xfrm>
          <a:prstGeom prst="rect">
            <a:avLst/>
          </a:prstGeom>
          <a:noFill/>
          <a:ln w="9525" algn="in">
            <a:noFill/>
            <a:miter lim="800000"/>
            <a:headEnd/>
            <a:tailEnd/>
          </a:ln>
          <a:effectLst/>
        </p:spPr>
      </p:pic>
      <p:sp>
        <p:nvSpPr>
          <p:cNvPr id="7" name="TextBox 6"/>
          <p:cNvSpPr txBox="1"/>
          <p:nvPr/>
        </p:nvSpPr>
        <p:spPr>
          <a:xfrm>
            <a:off x="7410450" y="4970830"/>
            <a:ext cx="2133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Anna </a:t>
            </a:r>
            <a:r>
              <a:rPr lang="en-US" dirty="0" smtClean="0">
                <a:latin typeface="Arial" panose="020B0604020202020204" pitchFamily="34" charset="0"/>
                <a:cs typeface="Arial" panose="020B0604020202020204" pitchFamily="34" charset="0"/>
              </a:rPr>
              <a:t>Miller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282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n0469\AppData\Local\Microsoft\Windows\Temporary Internet Files\Content.Outlook\F3AT3ZVQ\DeniseC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0" y="757519"/>
            <a:ext cx="7933765" cy="5950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79693" y="921125"/>
            <a:ext cx="4930587" cy="830997"/>
          </a:xfrm>
          <a:prstGeom prst="rect">
            <a:avLst/>
          </a:prstGeom>
          <a:noFill/>
        </p:spPr>
        <p:txBody>
          <a:bodyPr wrap="square" rtlCol="0">
            <a:spAutoFit/>
          </a:bodyPr>
          <a:lstStyle/>
          <a:p>
            <a:pPr algn="ctr"/>
            <a:r>
              <a:rPr lang="en-US" sz="4800" dirty="0"/>
              <a:t>Montana</a:t>
            </a:r>
          </a:p>
        </p:txBody>
      </p:sp>
    </p:spTree>
    <p:extLst>
      <p:ext uri="{BB962C8B-B14F-4D97-AF65-F5344CB8AC3E}">
        <p14:creationId xmlns:p14="http://schemas.microsoft.com/office/powerpoint/2010/main" val="276364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6443" y="26307"/>
            <a:ext cx="9643782" cy="13144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rPr>
              <a:t>Montana’s Geography</a:t>
            </a:r>
          </a:p>
        </p:txBody>
      </p:sp>
      <p:sp>
        <p:nvSpPr>
          <p:cNvPr id="3" name="Content Placeholder 2"/>
          <p:cNvSpPr txBox="1">
            <a:spLocks/>
          </p:cNvSpPr>
          <p:nvPr/>
        </p:nvSpPr>
        <p:spPr>
          <a:xfrm>
            <a:off x="987825" y="1692198"/>
            <a:ext cx="8077200" cy="426720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685800" indent="-685800" algn="l">
              <a:buFont typeface="Arial" panose="020B0604020202020204" pitchFamily="34" charset="0"/>
              <a:buChar char="•"/>
            </a:pPr>
            <a:r>
              <a:rPr lang="en-US" sz="3600" dirty="0">
                <a:latin typeface="Calibri" panose="020F0502020204030204" pitchFamily="34" charset="0"/>
              </a:rPr>
              <a:t>650 Miles East to West </a:t>
            </a:r>
          </a:p>
          <a:p>
            <a:pPr marL="685800" indent="-685800" algn="l">
              <a:buFont typeface="Arial" panose="020B0604020202020204" pitchFamily="34" charset="0"/>
              <a:buChar char="•"/>
            </a:pPr>
            <a:r>
              <a:rPr lang="en-US" sz="3600" dirty="0">
                <a:latin typeface="Calibri" panose="020F0502020204030204" pitchFamily="34" charset="0"/>
              </a:rPr>
              <a:t>250 Miles North to South</a:t>
            </a:r>
          </a:p>
          <a:p>
            <a:pPr marL="685800" indent="-685800" algn="l">
              <a:buFont typeface="Arial" panose="020B0604020202020204" pitchFamily="34" charset="0"/>
              <a:buChar char="•"/>
            </a:pPr>
            <a:r>
              <a:rPr lang="en-US" sz="3600" dirty="0">
                <a:latin typeface="Calibri" panose="020F0502020204030204" pitchFamily="34" charset="0"/>
              </a:rPr>
              <a:t>Area is 150,000 square miles</a:t>
            </a:r>
          </a:p>
          <a:p>
            <a:pPr marL="685800" indent="-685800" algn="l">
              <a:buFont typeface="Arial" panose="020B0604020202020204" pitchFamily="34" charset="0"/>
              <a:buChar char="•"/>
            </a:pPr>
            <a:r>
              <a:rPr lang="en-US" sz="3600" dirty="0">
                <a:latin typeface="Calibri" panose="020F0502020204030204" pitchFamily="34" charset="0"/>
              </a:rPr>
              <a:t>Elevation is 2,000 to 13,000 MSL</a:t>
            </a:r>
          </a:p>
          <a:p>
            <a:pPr marL="685800" indent="-685800" algn="l">
              <a:buFont typeface="Arial" panose="020B0604020202020204" pitchFamily="34" charset="0"/>
              <a:buChar char="•"/>
            </a:pPr>
            <a:r>
              <a:rPr lang="en-US" sz="3600" dirty="0">
                <a:latin typeface="Calibri" panose="020F0502020204030204" pitchFamily="34" charset="0"/>
              </a:rPr>
              <a:t>Population is 1,025,000</a:t>
            </a:r>
          </a:p>
          <a:p>
            <a:pPr marL="685800" indent="-685800" algn="l">
              <a:buFont typeface="Arial" panose="020B0604020202020204" pitchFamily="34" charset="0"/>
              <a:buChar char="•"/>
            </a:pPr>
            <a:r>
              <a:rPr lang="en-US" sz="3600" dirty="0">
                <a:latin typeface="Calibri" panose="020F0502020204030204" pitchFamily="34" charset="0"/>
              </a:rPr>
              <a:t>7 people per square mile</a:t>
            </a:r>
          </a:p>
          <a:p>
            <a:pPr marL="685800" indent="-685800" algn="l">
              <a:buFont typeface="Arial" panose="020B0604020202020204" pitchFamily="34" charset="0"/>
              <a:buChar char="•"/>
            </a:pPr>
            <a:r>
              <a:rPr lang="en-US" sz="3600" dirty="0">
                <a:latin typeface="Calibri" panose="020F0502020204030204" pitchFamily="34" charset="0"/>
              </a:rPr>
              <a:t>1% is covered by surface water</a:t>
            </a:r>
          </a:p>
        </p:txBody>
      </p:sp>
    </p:spTree>
    <p:extLst>
      <p:ext uri="{BB962C8B-B14F-4D97-AF65-F5344CB8AC3E}">
        <p14:creationId xmlns:p14="http://schemas.microsoft.com/office/powerpoint/2010/main" val="1130248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6750" y="-209550"/>
            <a:ext cx="9624732" cy="160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chemeClr val="bg1"/>
              </a:solidFill>
            </a:endParaRPr>
          </a:p>
        </p:txBody>
      </p:sp>
      <p:sp>
        <p:nvSpPr>
          <p:cNvPr id="3" name="Content Placeholder 2"/>
          <p:cNvSpPr txBox="1">
            <a:spLocks/>
          </p:cNvSpPr>
          <p:nvPr/>
        </p:nvSpPr>
        <p:spPr>
          <a:xfrm>
            <a:off x="2380343" y="1434193"/>
            <a:ext cx="10392229" cy="57404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dirty="0">
                <a:solidFill>
                  <a:schemeClr val="bg1"/>
                </a:solidFill>
                <a:latin typeface="Calibri" panose="020F0502020204030204" pitchFamily="34" charset="0"/>
              </a:rPr>
              <a:t>	Population										Population</a:t>
            </a:r>
          </a:p>
          <a:p>
            <a:pPr algn="l"/>
            <a:r>
              <a:rPr lang="en-US" sz="1600" dirty="0">
                <a:solidFill>
                  <a:schemeClr val="bg1"/>
                </a:solidFill>
                <a:latin typeface="Calibri" panose="020F0502020204030204" pitchFamily="34" charset="0"/>
              </a:rPr>
              <a:t>	</a:t>
            </a:r>
            <a:r>
              <a:rPr lang="en-US" sz="1600" u="sng" dirty="0">
                <a:solidFill>
                  <a:schemeClr val="bg1"/>
                </a:solidFill>
                <a:latin typeface="Calibri" panose="020F0502020204030204" pitchFamily="34" charset="0"/>
              </a:rPr>
              <a:t>Per System</a:t>
            </a:r>
            <a:r>
              <a:rPr lang="en-US" sz="1600" dirty="0">
                <a:solidFill>
                  <a:schemeClr val="bg1"/>
                </a:solidFill>
                <a:latin typeface="Calibri" panose="020F0502020204030204" pitchFamily="34" charset="0"/>
              </a:rPr>
              <a:t>				</a:t>
            </a:r>
            <a:r>
              <a:rPr lang="en-US" sz="1600" u="sng" dirty="0">
                <a:solidFill>
                  <a:schemeClr val="bg1"/>
                </a:solidFill>
                <a:latin typeface="Calibri" panose="020F0502020204030204" pitchFamily="34" charset="0"/>
              </a:rPr>
              <a:t># of Systems</a:t>
            </a:r>
            <a:r>
              <a:rPr lang="en-US" sz="1600" dirty="0">
                <a:solidFill>
                  <a:schemeClr val="bg1"/>
                </a:solidFill>
                <a:latin typeface="Calibri" panose="020F0502020204030204" pitchFamily="34" charset="0"/>
              </a:rPr>
              <a:t>				</a:t>
            </a:r>
            <a:r>
              <a:rPr lang="en-US" sz="1600" u="sng" dirty="0">
                <a:solidFill>
                  <a:schemeClr val="bg1"/>
                </a:solidFill>
                <a:latin typeface="Calibri" panose="020F0502020204030204" pitchFamily="34" charset="0"/>
              </a:rPr>
              <a:t>Overall </a:t>
            </a:r>
          </a:p>
          <a:p>
            <a:pPr algn="l"/>
            <a:endParaRPr lang="en-US" sz="1600" u="sng" dirty="0">
              <a:solidFill>
                <a:schemeClr val="bg1"/>
              </a:solidFill>
              <a:latin typeface="Calibri" panose="020F0502020204030204" pitchFamily="34" charset="0"/>
            </a:endParaRPr>
          </a:p>
          <a:p>
            <a:pPr algn="l"/>
            <a:r>
              <a:rPr lang="en-US" sz="2400" dirty="0">
                <a:solidFill>
                  <a:schemeClr val="bg1"/>
                </a:solidFill>
                <a:latin typeface="Calibri" panose="020F0502020204030204" pitchFamily="34" charset="0"/>
              </a:rPr>
              <a:t>&lt;          500				  1,896					213,338</a:t>
            </a:r>
          </a:p>
          <a:p>
            <a:pPr algn="l"/>
            <a:r>
              <a:rPr lang="en-US" sz="2400" dirty="0">
                <a:solidFill>
                  <a:schemeClr val="bg1"/>
                </a:solidFill>
                <a:latin typeface="Calibri" panose="020F0502020204030204" pitchFamily="34" charset="0"/>
              </a:rPr>
              <a:t>&lt;        1500			  	     165					128,255</a:t>
            </a:r>
          </a:p>
          <a:p>
            <a:pPr algn="l"/>
            <a:r>
              <a:rPr lang="en-US" sz="2400" dirty="0">
                <a:solidFill>
                  <a:schemeClr val="bg1"/>
                </a:solidFill>
                <a:latin typeface="Calibri" panose="020F0502020204030204" pitchFamily="34" charset="0"/>
              </a:rPr>
              <a:t>&lt;        3200			               61					122,764</a:t>
            </a:r>
          </a:p>
          <a:p>
            <a:pPr algn="l"/>
            <a:r>
              <a:rPr lang="en-US" sz="2400" dirty="0">
                <a:solidFill>
                  <a:schemeClr val="bg1"/>
                </a:solidFill>
                <a:latin typeface="Calibri" panose="020F0502020204030204" pitchFamily="34" charset="0"/>
              </a:rPr>
              <a:t>&lt;      10000					31					168,842</a:t>
            </a:r>
          </a:p>
          <a:p>
            <a:pPr algn="l"/>
            <a:r>
              <a:rPr lang="en-US" sz="2400" dirty="0">
                <a:solidFill>
                  <a:schemeClr val="bg1"/>
                </a:solidFill>
                <a:latin typeface="Calibri" panose="020F0502020204030204" pitchFamily="34" charset="0"/>
              </a:rPr>
              <a:t>&lt;      25000					  4					  66,208</a:t>
            </a:r>
          </a:p>
          <a:p>
            <a:pPr algn="l"/>
            <a:r>
              <a:rPr lang="en-US" sz="2400" dirty="0">
                <a:solidFill>
                  <a:schemeClr val="bg1"/>
                </a:solidFill>
                <a:latin typeface="Calibri" panose="020F0502020204030204" pitchFamily="34" charset="0"/>
              </a:rPr>
              <a:t>&lt;      50000					  3					  96,005</a:t>
            </a:r>
          </a:p>
          <a:p>
            <a:pPr algn="l"/>
            <a:r>
              <a:rPr lang="en-US" sz="2400" dirty="0">
                <a:solidFill>
                  <a:schemeClr val="bg1"/>
                </a:solidFill>
                <a:latin typeface="Calibri" panose="020F0502020204030204" pitchFamily="34" charset="0"/>
              </a:rPr>
              <a:t>&lt;    100000					  2					116,335</a:t>
            </a:r>
          </a:p>
          <a:p>
            <a:pPr algn="l"/>
            <a:r>
              <a:rPr lang="en-US" sz="2400" u="sng" dirty="0">
                <a:solidFill>
                  <a:schemeClr val="bg1"/>
                </a:solidFill>
                <a:latin typeface="Calibri" panose="020F0502020204030204" pitchFamily="34" charset="0"/>
              </a:rPr>
              <a:t>&lt;=1000000				</a:t>
            </a:r>
            <a:r>
              <a:rPr lang="en-US" sz="2400" u="sng" dirty="0" smtClean="0">
                <a:solidFill>
                  <a:schemeClr val="bg1"/>
                </a:solidFill>
                <a:latin typeface="Calibri" panose="020F0502020204030204" pitchFamily="34" charset="0"/>
              </a:rPr>
              <a:t>  1</a:t>
            </a:r>
            <a:r>
              <a:rPr lang="en-US" sz="2400" u="sng" dirty="0">
                <a:solidFill>
                  <a:schemeClr val="bg1"/>
                </a:solidFill>
                <a:latin typeface="Calibri" panose="020F0502020204030204" pitchFamily="34" charset="0"/>
              </a:rPr>
              <a:t>					114,000</a:t>
            </a:r>
          </a:p>
          <a:p>
            <a:pPr algn="l"/>
            <a:r>
              <a:rPr lang="en-US" sz="2400" dirty="0">
                <a:solidFill>
                  <a:schemeClr val="bg1"/>
                </a:solidFill>
                <a:latin typeface="Calibri" panose="020F0502020204030204" pitchFamily="34" charset="0"/>
              </a:rPr>
              <a:t>						   2,163				     1,025,747	</a:t>
            </a:r>
            <a:r>
              <a:rPr lang="en-US" sz="2000" dirty="0">
                <a:solidFill>
                  <a:schemeClr val="bg1"/>
                </a:solidFill>
                <a:latin typeface="Calibri" panose="020F0502020204030204" pitchFamily="34" charset="0"/>
              </a:rPr>
              <a:t>								 </a:t>
            </a:r>
          </a:p>
        </p:txBody>
      </p:sp>
      <p:sp>
        <p:nvSpPr>
          <p:cNvPr id="4" name="Title 3"/>
          <p:cNvSpPr>
            <a:spLocks noGrp="1"/>
          </p:cNvSpPr>
          <p:nvPr>
            <p:ph type="title"/>
          </p:nvPr>
        </p:nvSpPr>
        <p:spPr>
          <a:xfrm>
            <a:off x="666750" y="442012"/>
            <a:ext cx="10515600" cy="524562"/>
          </a:xfrm>
        </p:spPr>
        <p:txBody>
          <a:bodyPr/>
          <a:lstStyle/>
          <a:p>
            <a:r>
              <a:rPr lang="en-US" dirty="0"/>
              <a:t>Water Systems in Montana</a:t>
            </a:r>
            <a:br>
              <a:rPr lang="en-US" dirty="0"/>
            </a:br>
            <a:endParaRPr lang="en-US" dirty="0"/>
          </a:p>
        </p:txBody>
      </p:sp>
    </p:spTree>
    <p:extLst>
      <p:ext uri="{BB962C8B-B14F-4D97-AF65-F5344CB8AC3E}">
        <p14:creationId xmlns:p14="http://schemas.microsoft.com/office/powerpoint/2010/main" val="176584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951EB5F-1017-4264-B85E-845EB7A2672C}"/>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9993085" y="1056055"/>
            <a:ext cx="2044165" cy="1519496"/>
          </a:xfrm>
          <a:prstGeom prst="rect">
            <a:avLst/>
          </a:prstGeom>
          <a:effectLst>
            <a:reflection endPos="0" dist="50800" dir="5400000" sy="-100000" algn="bl" rotWithShape="0"/>
          </a:effectLst>
        </p:spPr>
      </p:pic>
      <p:sp>
        <p:nvSpPr>
          <p:cNvPr id="2" name="Title 1"/>
          <p:cNvSpPr>
            <a:spLocks noGrp="1"/>
          </p:cNvSpPr>
          <p:nvPr>
            <p:ph type="title"/>
          </p:nvPr>
        </p:nvSpPr>
        <p:spPr>
          <a:xfrm>
            <a:off x="387460" y="343669"/>
            <a:ext cx="10515600" cy="1325563"/>
          </a:xfrm>
        </p:spPr>
        <p:txBody>
          <a:bodyPr/>
          <a:lstStyle/>
          <a:p>
            <a:r>
              <a:rPr lang="en-US" sz="4400" b="1" dirty="0">
                <a:latin typeface="Calibri Light" panose="020F0302020204030204" pitchFamily="34" charset="0"/>
              </a:rPr>
              <a:t>What is a Partnership?</a:t>
            </a:r>
          </a:p>
        </p:txBody>
      </p:sp>
      <p:sp>
        <p:nvSpPr>
          <p:cNvPr id="3" name="Text Placeholder 2"/>
          <p:cNvSpPr>
            <a:spLocks noGrp="1"/>
          </p:cNvSpPr>
          <p:nvPr>
            <p:ph type="body" idx="1"/>
          </p:nvPr>
        </p:nvSpPr>
        <p:spPr>
          <a:xfrm>
            <a:off x="387460" y="1816196"/>
            <a:ext cx="9250026" cy="3603213"/>
          </a:xfrm>
        </p:spPr>
        <p:txBody>
          <a:bodyPr/>
          <a:lstStyle/>
          <a:p>
            <a:r>
              <a:rPr lang="en-US" sz="4400" dirty="0"/>
              <a:t>“A collaborative relationship between entities to work toward shared objectives through a mutually agreed division of labor.” (</a:t>
            </a:r>
            <a:r>
              <a:rPr lang="en-US" sz="4400" i="1" dirty="0"/>
              <a:t>World Bank, Partnerships Group</a:t>
            </a:r>
            <a:r>
              <a:rPr lang="en-US" sz="4400" dirty="0"/>
              <a:t>)</a:t>
            </a:r>
          </a:p>
        </p:txBody>
      </p:sp>
    </p:spTree>
    <p:extLst>
      <p:ext uri="{BB962C8B-B14F-4D97-AF65-F5344CB8AC3E}">
        <p14:creationId xmlns:p14="http://schemas.microsoft.com/office/powerpoint/2010/main" val="3273976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2918" y="4623"/>
            <a:ext cx="8229600" cy="15082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bg1"/>
                </a:solidFill>
              </a:rPr>
              <a:t>W2ASACT</a:t>
            </a:r>
          </a:p>
        </p:txBody>
      </p:sp>
      <p:sp>
        <p:nvSpPr>
          <p:cNvPr id="3" name="Content Placeholder 2"/>
          <p:cNvSpPr txBox="1">
            <a:spLocks/>
          </p:cNvSpPr>
          <p:nvPr/>
        </p:nvSpPr>
        <p:spPr>
          <a:xfrm>
            <a:off x="2061882" y="2021542"/>
            <a:ext cx="8077200" cy="3886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latin typeface="Calibri" panose="020F0502020204030204" pitchFamily="34" charset="0"/>
              </a:rPr>
              <a:t>	</a:t>
            </a:r>
            <a:r>
              <a:rPr lang="en-US" sz="4800" u="sng" dirty="0">
                <a:latin typeface="Calibri" panose="020F0502020204030204" pitchFamily="34" charset="0"/>
              </a:rPr>
              <a:t>W</a:t>
            </a:r>
            <a:r>
              <a:rPr lang="en-US" sz="4800" dirty="0">
                <a:latin typeface="Calibri" panose="020F0502020204030204" pitchFamily="34" charset="0"/>
              </a:rPr>
              <a:t>ater, </a:t>
            </a:r>
          </a:p>
          <a:p>
            <a:pPr algn="l"/>
            <a:r>
              <a:rPr lang="en-US" sz="4800" dirty="0">
                <a:latin typeface="Calibri" panose="020F0502020204030204" pitchFamily="34" charset="0"/>
              </a:rPr>
              <a:t>	</a:t>
            </a:r>
            <a:r>
              <a:rPr lang="en-US" sz="4800" u="sng" dirty="0">
                <a:latin typeface="Calibri" panose="020F0502020204030204" pitchFamily="34" charset="0"/>
              </a:rPr>
              <a:t>W</a:t>
            </a:r>
            <a:r>
              <a:rPr lang="en-US" sz="4800" dirty="0">
                <a:latin typeface="Calibri" panose="020F0502020204030204" pitchFamily="34" charset="0"/>
              </a:rPr>
              <a:t>astewater </a:t>
            </a:r>
            <a:r>
              <a:rPr lang="en-US" sz="4800" u="sng" dirty="0">
                <a:latin typeface="Calibri" panose="020F0502020204030204" pitchFamily="34" charset="0"/>
              </a:rPr>
              <a:t>a</a:t>
            </a:r>
            <a:r>
              <a:rPr lang="en-US" sz="4800" dirty="0">
                <a:latin typeface="Calibri" panose="020F0502020204030204" pitchFamily="34" charset="0"/>
              </a:rPr>
              <a:t>nd </a:t>
            </a:r>
          </a:p>
          <a:p>
            <a:pPr algn="l"/>
            <a:r>
              <a:rPr lang="en-US" sz="4800" dirty="0">
                <a:latin typeface="Calibri" panose="020F0502020204030204" pitchFamily="34" charset="0"/>
              </a:rPr>
              <a:t>	</a:t>
            </a:r>
            <a:r>
              <a:rPr lang="en-US" sz="4800" u="sng" dirty="0">
                <a:latin typeface="Calibri" panose="020F0502020204030204" pitchFamily="34" charset="0"/>
              </a:rPr>
              <a:t>S</a:t>
            </a:r>
            <a:r>
              <a:rPr lang="en-US" sz="4800" dirty="0">
                <a:latin typeface="Calibri" panose="020F0502020204030204" pitchFamily="34" charset="0"/>
              </a:rPr>
              <a:t>olid Waste </a:t>
            </a:r>
          </a:p>
          <a:p>
            <a:pPr algn="l"/>
            <a:r>
              <a:rPr lang="en-US" sz="4800" dirty="0">
                <a:latin typeface="Calibri" panose="020F0502020204030204" pitchFamily="34" charset="0"/>
              </a:rPr>
              <a:t>	</a:t>
            </a:r>
            <a:r>
              <a:rPr lang="en-US" sz="4800" u="sng" dirty="0">
                <a:latin typeface="Calibri" panose="020F0502020204030204" pitchFamily="34" charset="0"/>
              </a:rPr>
              <a:t>A</a:t>
            </a:r>
            <a:r>
              <a:rPr lang="en-US" sz="4800" dirty="0">
                <a:latin typeface="Calibri" panose="020F0502020204030204" pitchFamily="34" charset="0"/>
              </a:rPr>
              <a:t>ction </a:t>
            </a:r>
            <a:r>
              <a:rPr lang="en-US" sz="4800" u="sng" dirty="0">
                <a:latin typeface="Calibri" panose="020F0502020204030204" pitchFamily="34" charset="0"/>
              </a:rPr>
              <a:t>C</a:t>
            </a:r>
            <a:r>
              <a:rPr lang="en-US" sz="4800" dirty="0">
                <a:latin typeface="Calibri" panose="020F0502020204030204" pitchFamily="34" charset="0"/>
              </a:rPr>
              <a:t>oordinating </a:t>
            </a:r>
            <a:r>
              <a:rPr lang="en-US" sz="4800" u="sng" dirty="0">
                <a:latin typeface="Calibri" panose="020F0502020204030204" pitchFamily="34" charset="0"/>
              </a:rPr>
              <a:t>T</a:t>
            </a:r>
            <a:r>
              <a:rPr lang="en-US" sz="4800" dirty="0">
                <a:latin typeface="Calibri" panose="020F0502020204030204" pitchFamily="34" charset="0"/>
              </a:rPr>
              <a:t>eam </a:t>
            </a:r>
          </a:p>
        </p:txBody>
      </p:sp>
    </p:spTree>
    <p:extLst>
      <p:ext uri="{BB962C8B-B14F-4D97-AF65-F5344CB8AC3E}">
        <p14:creationId xmlns:p14="http://schemas.microsoft.com/office/powerpoint/2010/main" val="669403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2139" y="1378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bg1"/>
                </a:solidFill>
              </a:rPr>
              <a:t>W2ASACT</a:t>
            </a:r>
          </a:p>
        </p:txBody>
      </p:sp>
      <p:sp>
        <p:nvSpPr>
          <p:cNvPr id="3" name="Content Placeholder 2"/>
          <p:cNvSpPr txBox="1">
            <a:spLocks/>
          </p:cNvSpPr>
          <p:nvPr/>
        </p:nvSpPr>
        <p:spPr>
          <a:xfrm>
            <a:off x="672139" y="1886857"/>
            <a:ext cx="11011862" cy="4419600"/>
          </a:xfrm>
          <a:prstGeom prst="rect">
            <a:avLst/>
          </a:prstGeom>
        </p:spPr>
        <p:txBody>
          <a:bodyPr vert="horz" lIns="91440" tIns="45720" rIns="91440" bIns="45720" rtlCol="0">
            <a:normAutofit fontScale="32500" lnSpcReduction="2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70000"/>
              </a:lnSpc>
            </a:pPr>
            <a:r>
              <a:rPr lang="en-US" sz="8600" dirty="0">
                <a:latin typeface="+mj-lt"/>
                <a:cs typeface="Arial" panose="020B0604020202020204" pitchFamily="34" charset="0"/>
              </a:rPr>
              <a:t>In 1982, a group of professionals from state, federal and non-profit organizations that finance, regulate, or provide technical assistance for community water and wastewater systems, decided to start meeting to coordinate and enhance their efforts. W2ASACT meets several times a year to find ways to improve our state's environmental infrastructure.</a:t>
            </a:r>
          </a:p>
          <a:p>
            <a:pPr marL="685800" indent="-685800" algn="l">
              <a:buFont typeface="Arial" panose="020B0604020202020204" pitchFamily="34" charset="0"/>
              <a:buChar char="•"/>
            </a:pPr>
            <a:endParaRPr lang="en-US" sz="4800" spc="20" dirty="0">
              <a:latin typeface="+mj-lt"/>
            </a:endParaRPr>
          </a:p>
        </p:txBody>
      </p:sp>
    </p:spTree>
    <p:extLst>
      <p:ext uri="{BB962C8B-B14F-4D97-AF65-F5344CB8AC3E}">
        <p14:creationId xmlns:p14="http://schemas.microsoft.com/office/powerpoint/2010/main" val="1957882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30" y="479426"/>
            <a:ext cx="10515600" cy="1325563"/>
          </a:xfrm>
        </p:spPr>
        <p:txBody>
          <a:bodyPr/>
          <a:lstStyle/>
          <a:p>
            <a:r>
              <a:rPr lang="en-US" sz="4000" dirty="0"/>
              <a:t>W2ASACT</a:t>
            </a:r>
          </a:p>
        </p:txBody>
      </p:sp>
      <p:sp>
        <p:nvSpPr>
          <p:cNvPr id="3" name="Text Placeholder 2"/>
          <p:cNvSpPr>
            <a:spLocks noGrp="1"/>
          </p:cNvSpPr>
          <p:nvPr>
            <p:ph type="body" idx="1"/>
          </p:nvPr>
        </p:nvSpPr>
        <p:spPr>
          <a:xfrm>
            <a:off x="839788" y="1554163"/>
            <a:ext cx="8739110" cy="469190"/>
          </a:xfrm>
        </p:spPr>
        <p:txBody>
          <a:bodyPr/>
          <a:lstStyle/>
          <a:p>
            <a:r>
              <a:rPr lang="en-US" sz="3200" dirty="0"/>
              <a:t>Goals</a:t>
            </a:r>
          </a:p>
        </p:txBody>
      </p:sp>
      <p:sp>
        <p:nvSpPr>
          <p:cNvPr id="4" name="Content Placeholder 3"/>
          <p:cNvSpPr>
            <a:spLocks noGrp="1"/>
          </p:cNvSpPr>
          <p:nvPr>
            <p:ph sz="half" idx="2"/>
          </p:nvPr>
        </p:nvSpPr>
        <p:spPr>
          <a:xfrm>
            <a:off x="839788" y="2023353"/>
            <a:ext cx="8739110" cy="4039310"/>
          </a:xfrm>
        </p:spPr>
        <p:txBody>
          <a:bodyPr/>
          <a:lstStyle/>
          <a:p>
            <a:r>
              <a:rPr lang="en-US" sz="2800" dirty="0"/>
              <a:t>Coordination for community water, wastewater and solid waste capital projects.</a:t>
            </a:r>
          </a:p>
          <a:p>
            <a:r>
              <a:rPr lang="en-US" sz="2800" dirty="0"/>
              <a:t>Operational and managerial technical assistance to those communities for water and solid waste infrastructure.</a:t>
            </a:r>
          </a:p>
          <a:p>
            <a:r>
              <a:rPr lang="en-US" sz="2800" dirty="0"/>
              <a:t>Improve government’s responsiveness to communities’ needs.</a:t>
            </a:r>
          </a:p>
          <a:p>
            <a:r>
              <a:rPr lang="en-US" sz="2800" dirty="0"/>
              <a:t>Generally improve our state’s water and solid waste infrastructure.</a:t>
            </a:r>
          </a:p>
          <a:p>
            <a:endParaRPr lang="en-US" dirty="0"/>
          </a:p>
          <a:p>
            <a:endParaRPr lang="en-US" dirty="0"/>
          </a:p>
        </p:txBody>
      </p:sp>
    </p:spTree>
    <p:extLst>
      <p:ext uri="{BB962C8B-B14F-4D97-AF65-F5344CB8AC3E}">
        <p14:creationId xmlns:p14="http://schemas.microsoft.com/office/powerpoint/2010/main" val="2558879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50" y="152400"/>
            <a:ext cx="9434232" cy="14971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bg1"/>
                </a:solidFill>
                <a:latin typeface="Calibri" panose="020F0502020204030204" pitchFamily="34" charset="0"/>
              </a:rPr>
              <a:t>W2ASACT</a:t>
            </a:r>
            <a:r>
              <a:rPr lang="en-US" dirty="0">
                <a:latin typeface="Calibri" panose="020F0502020204030204" pitchFamily="34" charset="0"/>
              </a:rPr>
              <a:t> </a:t>
            </a:r>
          </a:p>
        </p:txBody>
      </p:sp>
      <p:sp>
        <p:nvSpPr>
          <p:cNvPr id="3" name="Content Placeholder 2"/>
          <p:cNvSpPr txBox="1">
            <a:spLocks/>
          </p:cNvSpPr>
          <p:nvPr/>
        </p:nvSpPr>
        <p:spPr>
          <a:xfrm>
            <a:off x="348343" y="1913965"/>
            <a:ext cx="994313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a:solidFill>
                  <a:sysClr val="windowText" lastClr="000000"/>
                </a:solidFill>
                <a:latin typeface="Calibri"/>
              </a:rPr>
              <a:t>30+ years of coordinating infrastructure  needs.  Networking among stakeholders to benefit utility development.   </a:t>
            </a:r>
          </a:p>
          <a:p>
            <a:pPr marL="457200" lvl="1" indent="0">
              <a:buNone/>
              <a:defRPr/>
            </a:pPr>
            <a:endParaRPr lang="en-US" dirty="0">
              <a:solidFill>
                <a:sysClr val="windowText" lastClr="000000"/>
              </a:solidFill>
              <a:latin typeface="Calibri"/>
            </a:endParaRPr>
          </a:p>
          <a:p>
            <a:pPr>
              <a:defRPr/>
            </a:pPr>
            <a:r>
              <a:rPr lang="en-US" dirty="0">
                <a:solidFill>
                  <a:sysClr val="windowText" lastClr="000000"/>
                </a:solidFill>
                <a:latin typeface="Calibri"/>
              </a:rPr>
              <a:t>NOT a funding source </a:t>
            </a:r>
          </a:p>
          <a:p>
            <a:pPr marL="457200" lvl="1" indent="0">
              <a:buNone/>
              <a:defRPr/>
            </a:pPr>
            <a:r>
              <a:rPr lang="en-US" sz="3200" dirty="0" smtClean="0">
                <a:solidFill>
                  <a:sysClr val="windowText" lastClr="000000"/>
                </a:solidFill>
                <a:latin typeface="Calibri"/>
              </a:rPr>
              <a:t>Is </a:t>
            </a:r>
            <a:r>
              <a:rPr lang="en-US" sz="3200" dirty="0">
                <a:solidFill>
                  <a:sysClr val="windowText" lastClr="000000"/>
                </a:solidFill>
                <a:latin typeface="Calibri"/>
              </a:rPr>
              <a:t>a forum to </a:t>
            </a:r>
            <a:r>
              <a:rPr lang="en-US" sz="3200" dirty="0">
                <a:latin typeface="Calibri"/>
              </a:rPr>
              <a:t>work together </a:t>
            </a:r>
            <a:r>
              <a:rPr lang="en-US" sz="3200" dirty="0">
                <a:solidFill>
                  <a:sysClr val="windowText" lastClr="000000"/>
                </a:solidFill>
                <a:latin typeface="Calibri"/>
              </a:rPr>
              <a:t>and assist </a:t>
            </a:r>
            <a:r>
              <a:rPr lang="en-US" sz="3200" dirty="0" smtClean="0">
                <a:solidFill>
                  <a:sysClr val="windowText" lastClr="000000"/>
                </a:solidFill>
                <a:latin typeface="Calibri"/>
              </a:rPr>
              <a:t>communities </a:t>
            </a:r>
            <a:r>
              <a:rPr lang="en-US" sz="3200" dirty="0">
                <a:solidFill>
                  <a:sysClr val="windowText" lastClr="000000"/>
                </a:solidFill>
                <a:latin typeface="Calibri"/>
              </a:rPr>
              <a:t>with project needs.  </a:t>
            </a:r>
          </a:p>
          <a:p>
            <a:pPr>
              <a:defRPr/>
            </a:pPr>
            <a:endParaRPr lang="en-US" dirty="0">
              <a:solidFill>
                <a:sysClr val="windowText" lastClr="000000"/>
              </a:solidFill>
              <a:latin typeface="Calibri"/>
            </a:endParaRPr>
          </a:p>
          <a:p>
            <a:pPr>
              <a:defRPr/>
            </a:pPr>
            <a:endParaRPr lang="en-US" dirty="0">
              <a:solidFill>
                <a:sysClr val="windowText" lastClr="000000"/>
              </a:solidFill>
              <a:latin typeface="Calibri"/>
            </a:endParaRPr>
          </a:p>
        </p:txBody>
      </p:sp>
    </p:spTree>
    <p:extLst>
      <p:ext uri="{BB962C8B-B14F-4D97-AF65-F5344CB8AC3E}">
        <p14:creationId xmlns:p14="http://schemas.microsoft.com/office/powerpoint/2010/main" val="734104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RCLogoWords"/>
          <p:cNvPicPr/>
          <p:nvPr/>
        </p:nvPicPr>
        <p:blipFill>
          <a:blip r:embed="rId3" cstate="print"/>
          <a:srcRect/>
          <a:stretch>
            <a:fillRect/>
          </a:stretch>
        </p:blipFill>
        <p:spPr bwMode="auto">
          <a:xfrm>
            <a:off x="10018967" y="478972"/>
            <a:ext cx="1553027" cy="1295827"/>
          </a:xfrm>
          <a:prstGeom prst="rect">
            <a:avLst/>
          </a:prstGeom>
          <a:noFill/>
          <a:ln w="9525">
            <a:noFill/>
            <a:miter lim="800000"/>
            <a:headEnd/>
            <a:tailEnd/>
          </a:ln>
        </p:spPr>
      </p:pic>
      <p:sp>
        <p:nvSpPr>
          <p:cNvPr id="7" name="Title 1"/>
          <p:cNvSpPr txBox="1">
            <a:spLocks/>
          </p:cNvSpPr>
          <p:nvPr/>
        </p:nvSpPr>
        <p:spPr>
          <a:xfrm>
            <a:off x="527050" y="45655"/>
            <a:ext cx="8443632" cy="11330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bg1"/>
                </a:solidFill>
                <a:latin typeface="Calibri" panose="020F0502020204030204" pitchFamily="34" charset="0"/>
              </a:rPr>
              <a:t>W2ASACT Members</a:t>
            </a:r>
          </a:p>
        </p:txBody>
      </p:sp>
      <p:sp>
        <p:nvSpPr>
          <p:cNvPr id="10" name="Content Placeholder 2"/>
          <p:cNvSpPr txBox="1">
            <a:spLocks/>
          </p:cNvSpPr>
          <p:nvPr/>
        </p:nvSpPr>
        <p:spPr>
          <a:xfrm>
            <a:off x="2061882" y="1774799"/>
            <a:ext cx="8077200" cy="3886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800" spc="20" dirty="0">
              <a:latin typeface="Calibri" panose="020F0502020204030204" pitchFamily="34" charset="0"/>
            </a:endParaRPr>
          </a:p>
        </p:txBody>
      </p:sp>
      <p:sp>
        <p:nvSpPr>
          <p:cNvPr id="6" name="Content Placeholder 2"/>
          <p:cNvSpPr txBox="1">
            <a:spLocks/>
          </p:cNvSpPr>
          <p:nvPr/>
        </p:nvSpPr>
        <p:spPr>
          <a:xfrm>
            <a:off x="352879" y="1720798"/>
            <a:ext cx="10268431"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dirty="0" smtClean="0">
                <a:solidFill>
                  <a:sysClr val="windowText" lastClr="000000"/>
                </a:solidFill>
                <a:latin typeface="Calibri"/>
              </a:rPr>
              <a:t>Federal Agencies (e.g. DOI, HUD, EPA, USDA RD, IHS, BOR)</a:t>
            </a:r>
          </a:p>
          <a:p>
            <a:pPr>
              <a:defRPr/>
            </a:pPr>
            <a:r>
              <a:rPr lang="en-US" sz="3200" dirty="0" smtClean="0">
                <a:solidFill>
                  <a:sysClr val="windowText" lastClr="000000"/>
                </a:solidFill>
                <a:latin typeface="Calibri"/>
              </a:rPr>
              <a:t>State Agencies (e.g. MTDNRC, EPA R8, MTDEQ, MT Dept. of Commerce, </a:t>
            </a:r>
            <a:r>
              <a:rPr lang="en-US" sz="3200" dirty="0" err="1" smtClean="0">
                <a:solidFill>
                  <a:sysClr val="windowText" lastClr="000000"/>
                </a:solidFill>
                <a:latin typeface="Calibri"/>
              </a:rPr>
              <a:t>Intercap</a:t>
            </a:r>
            <a:r>
              <a:rPr lang="en-US" sz="3200" dirty="0" smtClean="0">
                <a:solidFill>
                  <a:sysClr val="windowText" lastClr="000000"/>
                </a:solidFill>
                <a:latin typeface="Calibri"/>
              </a:rPr>
              <a:t> Program)</a:t>
            </a:r>
          </a:p>
          <a:p>
            <a:pPr>
              <a:defRPr/>
            </a:pPr>
            <a:r>
              <a:rPr lang="en-US" sz="3200" dirty="0" smtClean="0">
                <a:solidFill>
                  <a:sysClr val="windowText" lastClr="000000"/>
                </a:solidFill>
                <a:latin typeface="Calibri"/>
              </a:rPr>
              <a:t>Others (e.g</a:t>
            </a:r>
            <a:r>
              <a:rPr lang="en-US" sz="3200" dirty="0">
                <a:solidFill>
                  <a:sysClr val="windowText" lastClr="000000"/>
                </a:solidFill>
              </a:rPr>
              <a:t>. MT Assoc. of County Water &amp;Sewer </a:t>
            </a:r>
            <a:r>
              <a:rPr lang="en-US" sz="3200" dirty="0" smtClean="0">
                <a:solidFill>
                  <a:sysClr val="windowText" lastClr="000000"/>
                </a:solidFill>
              </a:rPr>
              <a:t>Systems, MT </a:t>
            </a:r>
            <a:r>
              <a:rPr lang="en-US" sz="3200" dirty="0">
                <a:solidFill>
                  <a:sysClr val="windowText" lastClr="000000"/>
                </a:solidFill>
              </a:rPr>
              <a:t>Assoc. of </a:t>
            </a:r>
            <a:r>
              <a:rPr lang="en-US" sz="3200" dirty="0" smtClean="0">
                <a:solidFill>
                  <a:sysClr val="windowText" lastClr="000000"/>
                </a:solidFill>
              </a:rPr>
              <a:t>Counties, MT </a:t>
            </a:r>
            <a:r>
              <a:rPr lang="en-US" sz="3200" dirty="0">
                <a:solidFill>
                  <a:sysClr val="windowText" lastClr="000000"/>
                </a:solidFill>
              </a:rPr>
              <a:t>League of Cities and </a:t>
            </a:r>
            <a:r>
              <a:rPr lang="en-US" sz="3200" dirty="0" smtClean="0">
                <a:solidFill>
                  <a:sysClr val="windowText" lastClr="000000"/>
                </a:solidFill>
              </a:rPr>
              <a:t>Towns, Governors Office of Indian Affairs )</a:t>
            </a:r>
            <a:endParaRPr lang="en-US" sz="3200" dirty="0">
              <a:solidFill>
                <a:sysClr val="windowText" lastClr="000000"/>
              </a:solidFill>
            </a:endParaRPr>
          </a:p>
          <a:p>
            <a:pPr>
              <a:defRPr/>
            </a:pPr>
            <a:r>
              <a:rPr lang="en-US" sz="3200" dirty="0" smtClean="0">
                <a:solidFill>
                  <a:sysClr val="windowText" lastClr="000000"/>
                </a:solidFill>
                <a:latin typeface="Calibri"/>
              </a:rPr>
              <a:t>TATs (e.g. MAP, MTRWA, RATES, Montana State University)</a:t>
            </a:r>
          </a:p>
          <a:p>
            <a:pPr>
              <a:defRPr/>
            </a:pPr>
            <a:r>
              <a:rPr lang="en-US" sz="3200" dirty="0" smtClean="0">
                <a:solidFill>
                  <a:sysClr val="windowText" lastClr="000000"/>
                </a:solidFill>
                <a:latin typeface="Calibri"/>
              </a:rPr>
              <a:t>Consulting Engineers</a:t>
            </a:r>
            <a:r>
              <a:rPr lang="en-US" sz="3200" dirty="0">
                <a:solidFill>
                  <a:sysClr val="windowText" lastClr="000000"/>
                </a:solidFill>
                <a:latin typeface="Calibri"/>
              </a:rPr>
              <a:t/>
            </a:r>
            <a:br>
              <a:rPr lang="en-US" sz="3200" dirty="0">
                <a:solidFill>
                  <a:sysClr val="windowText" lastClr="000000"/>
                </a:solidFill>
                <a:latin typeface="Calibri"/>
              </a:rPr>
            </a:br>
            <a:endParaRPr lang="en-US" sz="3200" dirty="0">
              <a:solidFill>
                <a:sysClr val="windowText" lastClr="000000"/>
              </a:solidFill>
              <a:latin typeface="Calibri"/>
            </a:endParaRPr>
          </a:p>
        </p:txBody>
      </p:sp>
    </p:spTree>
    <p:extLst>
      <p:ext uri="{BB962C8B-B14F-4D97-AF65-F5344CB8AC3E}">
        <p14:creationId xmlns:p14="http://schemas.microsoft.com/office/powerpoint/2010/main" val="3190448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1286" y="222250"/>
            <a:ext cx="8996082"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bg1"/>
                </a:solidFill>
                <a:latin typeface="Calibri" panose="020F0502020204030204" pitchFamily="34" charset="0"/>
              </a:rPr>
              <a:t>W2ASACT TOOLS </a:t>
            </a:r>
          </a:p>
        </p:txBody>
      </p:sp>
      <p:sp>
        <p:nvSpPr>
          <p:cNvPr id="3" name="Content Placeholder 2"/>
          <p:cNvSpPr txBox="1">
            <a:spLocks/>
          </p:cNvSpPr>
          <p:nvPr/>
        </p:nvSpPr>
        <p:spPr>
          <a:xfrm>
            <a:off x="1295400" y="1484086"/>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u="sng" dirty="0">
              <a:solidFill>
                <a:sysClr val="windowText" lastClr="000000"/>
              </a:solidFill>
              <a:latin typeface="Calibri"/>
            </a:endParaRPr>
          </a:p>
          <a:p>
            <a:pPr>
              <a:defRPr/>
            </a:pPr>
            <a:r>
              <a:rPr lang="en-US" dirty="0">
                <a:solidFill>
                  <a:sysClr val="windowText" lastClr="000000"/>
                </a:solidFill>
                <a:latin typeface="Calibri"/>
              </a:rPr>
              <a:t>Uniform Application</a:t>
            </a:r>
          </a:p>
          <a:p>
            <a:pPr>
              <a:defRPr/>
            </a:pPr>
            <a:r>
              <a:rPr lang="en-US" dirty="0">
                <a:solidFill>
                  <a:sysClr val="windowText" lastClr="000000"/>
                </a:solidFill>
                <a:latin typeface="Calibri"/>
              </a:rPr>
              <a:t>Uniform Preliminary Engineering Report</a:t>
            </a:r>
          </a:p>
          <a:p>
            <a:pPr>
              <a:defRPr/>
            </a:pPr>
            <a:r>
              <a:rPr lang="en-US" dirty="0">
                <a:solidFill>
                  <a:sysClr val="windowText" lastClr="000000"/>
                </a:solidFill>
                <a:latin typeface="Calibri"/>
              </a:rPr>
              <a:t>Uniform funds tracking</a:t>
            </a:r>
          </a:p>
          <a:p>
            <a:pPr>
              <a:defRPr/>
            </a:pPr>
            <a:r>
              <a:rPr lang="en-US" dirty="0">
                <a:solidFill>
                  <a:sysClr val="windowText" lastClr="000000"/>
                </a:solidFill>
                <a:latin typeface="Calibri"/>
              </a:rPr>
              <a:t>Uniform invoice tracking </a:t>
            </a:r>
          </a:p>
          <a:p>
            <a:pPr>
              <a:defRPr/>
            </a:pPr>
            <a:r>
              <a:rPr lang="en-US" dirty="0">
                <a:solidFill>
                  <a:sysClr val="windowText" lastClr="000000"/>
                </a:solidFill>
                <a:latin typeface="Calibri"/>
              </a:rPr>
              <a:t>Workshops </a:t>
            </a:r>
          </a:p>
          <a:p>
            <a:pPr>
              <a:defRPr/>
            </a:pPr>
            <a:r>
              <a:rPr lang="en-US" dirty="0">
                <a:solidFill>
                  <a:sysClr val="windowText" lastClr="000000"/>
                </a:solidFill>
                <a:latin typeface="Calibri"/>
              </a:rPr>
              <a:t>Web site </a:t>
            </a:r>
          </a:p>
          <a:p>
            <a:pPr lvl="1">
              <a:defRPr/>
            </a:pPr>
            <a:r>
              <a:rPr lang="en-US" dirty="0">
                <a:solidFill>
                  <a:srgbClr val="0000FF"/>
                </a:solidFill>
                <a:latin typeface="Calibri"/>
              </a:rPr>
              <a:t>http://dnrc.mt.gov/divisions/cardd/wasact</a:t>
            </a:r>
          </a:p>
          <a:p>
            <a:pPr lvl="1">
              <a:defRPr/>
            </a:pPr>
            <a:endParaRPr lang="en-US" u="sng" dirty="0">
              <a:solidFill>
                <a:sysClr val="windowText" lastClr="000000"/>
              </a:solidFill>
              <a:latin typeface="Calibri"/>
            </a:endParaRPr>
          </a:p>
          <a:p>
            <a:pPr>
              <a:defRPr/>
            </a:pPr>
            <a:endParaRPr lang="en-US" u="sng" dirty="0">
              <a:solidFill>
                <a:sysClr val="windowText" lastClr="000000"/>
              </a:solidFill>
              <a:latin typeface="Calibri"/>
            </a:endParaRPr>
          </a:p>
          <a:p>
            <a:pPr lvl="1">
              <a:defRPr/>
            </a:pPr>
            <a:endParaRPr lang="en-US" u="sng" dirty="0">
              <a:solidFill>
                <a:sysClr val="windowText" lastClr="000000"/>
              </a:solidFill>
              <a:latin typeface="Calibri"/>
            </a:endParaRPr>
          </a:p>
          <a:p>
            <a:pPr lvl="1">
              <a:defRPr/>
            </a:pPr>
            <a:endParaRPr lang="en-US" u="sng" dirty="0">
              <a:solidFill>
                <a:sysClr val="windowText" lastClr="000000"/>
              </a:solidFill>
              <a:latin typeface="Calibri"/>
            </a:endParaRPr>
          </a:p>
        </p:txBody>
      </p:sp>
    </p:spTree>
    <p:extLst>
      <p:ext uri="{BB962C8B-B14F-4D97-AF65-F5344CB8AC3E}">
        <p14:creationId xmlns:p14="http://schemas.microsoft.com/office/powerpoint/2010/main" val="187242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CFA34-E1EA-4694-863B-1598B725C71B}"/>
              </a:ext>
            </a:extLst>
          </p:cNvPr>
          <p:cNvSpPr>
            <a:spLocks noGrp="1"/>
          </p:cNvSpPr>
          <p:nvPr>
            <p:ph type="title"/>
          </p:nvPr>
        </p:nvSpPr>
        <p:spPr>
          <a:xfrm>
            <a:off x="504371" y="383955"/>
            <a:ext cx="10515600" cy="524562"/>
          </a:xfrm>
        </p:spPr>
        <p:txBody>
          <a:bodyPr/>
          <a:lstStyle/>
          <a:p>
            <a:r>
              <a:rPr lang="en-US" dirty="0">
                <a:solidFill>
                  <a:schemeClr val="bg1"/>
                </a:solidFill>
              </a:rPr>
              <a:t>Choteau, Montana</a:t>
            </a:r>
          </a:p>
        </p:txBody>
      </p:sp>
      <p:pic>
        <p:nvPicPr>
          <p:cNvPr id="5" name="Content Placeholder 4">
            <a:extLst>
              <a:ext uri="{FF2B5EF4-FFF2-40B4-BE49-F238E27FC236}">
                <a16:creationId xmlns:a16="http://schemas.microsoft.com/office/drawing/2014/main" xmlns="" id="{68D408FC-3CA9-49ED-A4DA-538427CC047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496455" y="1069295"/>
            <a:ext cx="7155543" cy="4753325"/>
          </a:xfrm>
          <a:prstGeom prst="rect">
            <a:avLst/>
          </a:prstGeom>
        </p:spPr>
      </p:pic>
      <p:sp>
        <p:nvSpPr>
          <p:cNvPr id="6" name="TextBox 5">
            <a:extLst>
              <a:ext uri="{FF2B5EF4-FFF2-40B4-BE49-F238E27FC236}">
                <a16:creationId xmlns:a16="http://schemas.microsoft.com/office/drawing/2014/main" xmlns="" id="{E0EC99F4-C062-42CC-9AF6-D4330A91C70E}"/>
              </a:ext>
            </a:extLst>
          </p:cNvPr>
          <p:cNvSpPr txBox="1"/>
          <p:nvPr/>
        </p:nvSpPr>
        <p:spPr>
          <a:xfrm>
            <a:off x="6248400" y="5943601"/>
            <a:ext cx="3181350" cy="307777"/>
          </a:xfrm>
          <a:prstGeom prst="rect">
            <a:avLst/>
          </a:prstGeom>
          <a:noFill/>
        </p:spPr>
        <p:txBody>
          <a:bodyPr wrap="square" rtlCol="0">
            <a:spAutoFit/>
          </a:bodyPr>
          <a:lstStyle/>
          <a:p>
            <a:r>
              <a:rPr lang="en-US" sz="1400" dirty="0"/>
              <a:t>Photo from onlyinourstate.com</a:t>
            </a:r>
          </a:p>
        </p:txBody>
      </p:sp>
    </p:spTree>
    <p:extLst>
      <p:ext uri="{BB962C8B-B14F-4D97-AF65-F5344CB8AC3E}">
        <p14:creationId xmlns:p14="http://schemas.microsoft.com/office/powerpoint/2010/main" val="3391447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2450" y="254000"/>
            <a:ext cx="915632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latin typeface="Calibri" panose="020F0502020204030204" pitchFamily="34" charset="0"/>
              </a:rPr>
              <a:t>Funded Projects</a:t>
            </a:r>
            <a:r>
              <a:rPr lang="en-US" u="sng" dirty="0">
                <a:latin typeface="Calibri" panose="020F0502020204030204" pitchFamily="34" charset="0"/>
              </a:rPr>
              <a:t> </a:t>
            </a:r>
          </a:p>
        </p:txBody>
      </p:sp>
      <p:sp>
        <p:nvSpPr>
          <p:cNvPr id="3" name="Content Placeholder 2"/>
          <p:cNvSpPr txBox="1">
            <a:spLocks/>
          </p:cNvSpPr>
          <p:nvPr/>
        </p:nvSpPr>
        <p:spPr>
          <a:xfrm>
            <a:off x="552450" y="1347974"/>
            <a:ext cx="11049000" cy="53576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u="sng" dirty="0">
                <a:solidFill>
                  <a:schemeClr val="bg1"/>
                </a:solidFill>
                <a:latin typeface="Calibri"/>
              </a:rPr>
              <a:t>City of Choteau WWTP</a:t>
            </a:r>
            <a:endParaRPr lang="en-US" dirty="0">
              <a:solidFill>
                <a:schemeClr val="bg1"/>
              </a:solidFill>
              <a:latin typeface="Calibri"/>
            </a:endParaRPr>
          </a:p>
          <a:p>
            <a:pPr marL="0" indent="0">
              <a:buNone/>
              <a:defRPr/>
            </a:pPr>
            <a:r>
              <a:rPr lang="en-US" dirty="0">
                <a:solidFill>
                  <a:schemeClr val="bg1"/>
                </a:solidFill>
                <a:latin typeface="Calibri"/>
              </a:rPr>
              <a:t>Applicant 					          $   148,000</a:t>
            </a:r>
          </a:p>
          <a:p>
            <a:pPr marL="0" indent="0">
              <a:buNone/>
              <a:defRPr/>
            </a:pPr>
            <a:r>
              <a:rPr lang="en-US" dirty="0">
                <a:solidFill>
                  <a:schemeClr val="bg1"/>
                </a:solidFill>
                <a:latin typeface="Calibri"/>
              </a:rPr>
              <a:t>Treasure State Endowment Program     $    750,000</a:t>
            </a:r>
          </a:p>
          <a:p>
            <a:pPr marL="0" indent="0">
              <a:buNone/>
              <a:defRPr/>
            </a:pPr>
            <a:r>
              <a:rPr lang="en-US" dirty="0">
                <a:solidFill>
                  <a:schemeClr val="bg1"/>
                </a:solidFill>
                <a:latin typeface="Calibri"/>
              </a:rPr>
              <a:t>Renewable Resource Grant 			$    100,000</a:t>
            </a:r>
          </a:p>
          <a:p>
            <a:pPr marL="0" indent="0">
              <a:buNone/>
              <a:defRPr/>
            </a:pPr>
            <a:r>
              <a:rPr lang="en-US" dirty="0">
                <a:solidFill>
                  <a:schemeClr val="bg1"/>
                </a:solidFill>
                <a:latin typeface="Calibri"/>
              </a:rPr>
              <a:t>SRF Loan     					$ 2,974,000</a:t>
            </a:r>
          </a:p>
          <a:p>
            <a:pPr marL="0" indent="0">
              <a:buNone/>
              <a:defRPr/>
            </a:pPr>
            <a:r>
              <a:rPr lang="en-US" dirty="0">
                <a:solidFill>
                  <a:schemeClr val="bg1"/>
                </a:solidFill>
                <a:latin typeface="Calibri"/>
              </a:rPr>
              <a:t>SRF Loan Forgiveness				$    646,000</a:t>
            </a:r>
          </a:p>
          <a:p>
            <a:pPr marL="0" indent="0">
              <a:buNone/>
              <a:defRPr/>
            </a:pPr>
            <a:r>
              <a:rPr lang="en-US" dirty="0">
                <a:solidFill>
                  <a:schemeClr val="bg1"/>
                </a:solidFill>
                <a:latin typeface="Calibri"/>
              </a:rPr>
              <a:t>RD Loan       					$ 3,860,000</a:t>
            </a:r>
          </a:p>
          <a:p>
            <a:pPr marL="0" indent="0">
              <a:buNone/>
              <a:defRPr/>
            </a:pPr>
            <a:r>
              <a:rPr lang="en-US" dirty="0">
                <a:solidFill>
                  <a:schemeClr val="bg1"/>
                </a:solidFill>
                <a:latin typeface="Calibri"/>
              </a:rPr>
              <a:t>RD Grant						</a:t>
            </a:r>
            <a:r>
              <a:rPr lang="en-US" u="sng" dirty="0">
                <a:solidFill>
                  <a:schemeClr val="bg1"/>
                </a:solidFill>
                <a:latin typeface="Calibri"/>
              </a:rPr>
              <a:t>$ 1,625,000 </a:t>
            </a:r>
          </a:p>
          <a:p>
            <a:pPr marL="457200" lvl="1" indent="0">
              <a:buNone/>
              <a:defRPr/>
            </a:pPr>
            <a:r>
              <a:rPr lang="en-US" dirty="0">
                <a:solidFill>
                  <a:schemeClr val="bg1"/>
                </a:solidFill>
                <a:latin typeface="Calibri"/>
              </a:rPr>
              <a:t>					</a:t>
            </a:r>
            <a:r>
              <a:rPr lang="en-US" sz="3200" b="1" dirty="0">
                <a:solidFill>
                  <a:schemeClr val="bg1"/>
                </a:solidFill>
                <a:latin typeface="Calibri"/>
              </a:rPr>
              <a:t>TOTAL	$10,057,000</a:t>
            </a:r>
          </a:p>
          <a:p>
            <a:pPr>
              <a:defRPr/>
            </a:pPr>
            <a:endParaRPr lang="en-US" u="sng" dirty="0">
              <a:solidFill>
                <a:schemeClr val="bg1"/>
              </a:solidFill>
              <a:latin typeface="Calibri"/>
            </a:endParaRPr>
          </a:p>
          <a:p>
            <a:pPr lvl="1">
              <a:defRPr/>
            </a:pPr>
            <a:endParaRPr lang="en-US" u="sng" dirty="0">
              <a:solidFill>
                <a:schemeClr val="bg1"/>
              </a:solidFill>
              <a:latin typeface="Calibri"/>
            </a:endParaRPr>
          </a:p>
          <a:p>
            <a:pPr lvl="1">
              <a:defRPr/>
            </a:pPr>
            <a:endParaRPr lang="en-US" u="sng" dirty="0">
              <a:solidFill>
                <a:schemeClr val="bg1"/>
              </a:solidFill>
              <a:latin typeface="Calibri"/>
            </a:endParaRPr>
          </a:p>
        </p:txBody>
      </p:sp>
    </p:spTree>
    <p:extLst>
      <p:ext uri="{BB962C8B-B14F-4D97-AF65-F5344CB8AC3E}">
        <p14:creationId xmlns:p14="http://schemas.microsoft.com/office/powerpoint/2010/main" val="41362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9964" y="159657"/>
            <a:ext cx="8531038" cy="8953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bg1"/>
                </a:solidFill>
                <a:latin typeface="Calibri" panose="020F0502020204030204" pitchFamily="34" charset="0"/>
              </a:rPr>
              <a:t>Funded Projects</a:t>
            </a:r>
            <a:r>
              <a:rPr lang="en-US" sz="4800" b="1" u="sng" dirty="0">
                <a:solidFill>
                  <a:schemeClr val="bg1"/>
                </a:solidFill>
                <a:latin typeface="Calibri" panose="020F0502020204030204" pitchFamily="34" charset="0"/>
              </a:rPr>
              <a:t> </a:t>
            </a:r>
          </a:p>
        </p:txBody>
      </p:sp>
      <p:sp>
        <p:nvSpPr>
          <p:cNvPr id="3" name="Content Placeholder 2"/>
          <p:cNvSpPr txBox="1">
            <a:spLocks/>
          </p:cNvSpPr>
          <p:nvPr/>
        </p:nvSpPr>
        <p:spPr>
          <a:xfrm>
            <a:off x="439964" y="1493157"/>
            <a:ext cx="1042035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u="sng" dirty="0">
                <a:solidFill>
                  <a:sysClr val="windowText" lastClr="000000"/>
                </a:solidFill>
                <a:latin typeface="Calibri"/>
              </a:rPr>
              <a:t>City of Choteau WWTP</a:t>
            </a:r>
            <a:endParaRPr lang="en-US" dirty="0">
              <a:solidFill>
                <a:sysClr val="windowText" lastClr="000000"/>
              </a:solidFill>
              <a:latin typeface="Calibri"/>
            </a:endParaRPr>
          </a:p>
          <a:p>
            <a:pPr marL="0" indent="0">
              <a:buNone/>
              <a:defRPr/>
            </a:pPr>
            <a:r>
              <a:rPr lang="en-US" dirty="0">
                <a:solidFill>
                  <a:sysClr val="windowText" lastClr="000000"/>
                </a:solidFill>
                <a:latin typeface="Calibri"/>
              </a:rPr>
              <a:t>If funded just by SRF Loan   =   $8,459,000</a:t>
            </a:r>
          </a:p>
          <a:p>
            <a:pPr lvl="1">
              <a:buFont typeface="Arial" panose="020B0604020202020204" pitchFamily="34" charset="0"/>
              <a:buChar char="•"/>
              <a:defRPr/>
            </a:pPr>
            <a:r>
              <a:rPr lang="en-US" dirty="0">
                <a:solidFill>
                  <a:sysClr val="windowText" lastClr="000000"/>
                </a:solidFill>
                <a:latin typeface="Calibri"/>
              </a:rPr>
              <a:t>On 30 yrs/2.5% = $404,172/year (est.)</a:t>
            </a:r>
          </a:p>
          <a:p>
            <a:pPr marL="457200" lvl="1" indent="0">
              <a:buNone/>
              <a:defRPr/>
            </a:pPr>
            <a:r>
              <a:rPr lang="en-US" dirty="0">
                <a:solidFill>
                  <a:sysClr val="windowText" lastClr="000000"/>
                </a:solidFill>
                <a:latin typeface="Calibri"/>
              </a:rPr>
              <a:t>		$56.30/edu/month</a:t>
            </a:r>
          </a:p>
          <a:p>
            <a:pPr lvl="1">
              <a:buFont typeface="Arial" panose="020B0604020202020204" pitchFamily="34" charset="0"/>
              <a:buChar char="•"/>
              <a:defRPr/>
            </a:pPr>
            <a:r>
              <a:rPr lang="en-US" sz="3200" dirty="0">
                <a:solidFill>
                  <a:sysClr val="windowText" lastClr="000000"/>
                </a:solidFill>
                <a:latin typeface="Calibri"/>
              </a:rPr>
              <a:t>As funded RD/SRF   =    $288,589/year –</a:t>
            </a:r>
          </a:p>
          <a:p>
            <a:pPr marL="457200" lvl="1" indent="0">
              <a:buNone/>
              <a:defRPr/>
            </a:pPr>
            <a:r>
              <a:rPr lang="en-US" dirty="0">
                <a:solidFill>
                  <a:sysClr val="windowText" lastClr="000000"/>
                </a:solidFill>
                <a:latin typeface="Calibri"/>
              </a:rPr>
              <a:t>		</a:t>
            </a:r>
            <a:r>
              <a:rPr lang="en-US" b="1" dirty="0">
                <a:solidFill>
                  <a:srgbClr val="C00000"/>
                </a:solidFill>
                <a:latin typeface="Calibri"/>
              </a:rPr>
              <a:t>$44.00/edu/month</a:t>
            </a:r>
          </a:p>
          <a:p>
            <a:pPr lvl="1">
              <a:buFont typeface="Arial" panose="020B0604020202020204" pitchFamily="34" charset="0"/>
              <a:buChar char="•"/>
              <a:defRPr/>
            </a:pPr>
            <a:r>
              <a:rPr lang="en-US" sz="3200" dirty="0">
                <a:solidFill>
                  <a:sysClr val="windowText" lastClr="000000"/>
                </a:solidFill>
                <a:latin typeface="Calibri"/>
              </a:rPr>
              <a:t>$115,582/yr savings in 30 yrs = </a:t>
            </a:r>
            <a:r>
              <a:rPr lang="en-US" sz="3200" b="1" dirty="0">
                <a:solidFill>
                  <a:srgbClr val="C00000"/>
                </a:solidFill>
                <a:latin typeface="Calibri"/>
              </a:rPr>
              <a:t>$3,467,460</a:t>
            </a:r>
          </a:p>
          <a:p>
            <a:pPr lvl="1">
              <a:buFont typeface="Arial" panose="020B0604020202020204" pitchFamily="34" charset="0"/>
              <a:buChar char="•"/>
              <a:defRPr/>
            </a:pPr>
            <a:r>
              <a:rPr lang="en-US" sz="3200" u="sng" dirty="0">
                <a:solidFill>
                  <a:sysClr val="windowText" lastClr="000000"/>
                </a:solidFill>
                <a:latin typeface="Calibri"/>
              </a:rPr>
              <a:t>Savings</a:t>
            </a:r>
            <a:r>
              <a:rPr lang="en-US" sz="3200" dirty="0">
                <a:solidFill>
                  <a:sysClr val="windowText" lastClr="000000"/>
                </a:solidFill>
                <a:latin typeface="Calibri"/>
              </a:rPr>
              <a:t> of </a:t>
            </a:r>
            <a:r>
              <a:rPr lang="en-US" sz="3200" b="1" dirty="0">
                <a:solidFill>
                  <a:srgbClr val="C00000"/>
                </a:solidFill>
                <a:latin typeface="Calibri"/>
              </a:rPr>
              <a:t>$8.30</a:t>
            </a:r>
            <a:r>
              <a:rPr lang="en-US" sz="3200" dirty="0">
                <a:latin typeface="Calibri"/>
              </a:rPr>
              <a:t>/edu/month in rate</a:t>
            </a:r>
          </a:p>
          <a:p>
            <a:pPr>
              <a:defRPr/>
            </a:pPr>
            <a:endParaRPr lang="en-US" u="sng" dirty="0">
              <a:solidFill>
                <a:sysClr val="windowText" lastClr="000000"/>
              </a:solidFill>
              <a:latin typeface="Calibri"/>
            </a:endParaRPr>
          </a:p>
          <a:p>
            <a:pPr lvl="1">
              <a:defRPr/>
            </a:pPr>
            <a:endParaRPr lang="en-US" u="sng" dirty="0">
              <a:solidFill>
                <a:sysClr val="windowText" lastClr="000000"/>
              </a:solidFill>
              <a:latin typeface="Calibri"/>
            </a:endParaRPr>
          </a:p>
          <a:p>
            <a:pPr lvl="1">
              <a:defRPr/>
            </a:pPr>
            <a:endParaRPr lang="en-US" u="sng" dirty="0">
              <a:solidFill>
                <a:sysClr val="windowText" lastClr="000000"/>
              </a:solidFill>
              <a:latin typeface="Calibri"/>
            </a:endParaRPr>
          </a:p>
        </p:txBody>
      </p:sp>
    </p:spTree>
    <p:extLst>
      <p:ext uri="{BB962C8B-B14F-4D97-AF65-F5344CB8AC3E}">
        <p14:creationId xmlns:p14="http://schemas.microsoft.com/office/powerpoint/2010/main" val="184288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6021D-9522-4430-A181-C3807B622586}"/>
              </a:ext>
            </a:extLst>
          </p:cNvPr>
          <p:cNvSpPr>
            <a:spLocks noGrp="1"/>
          </p:cNvSpPr>
          <p:nvPr>
            <p:ph type="title"/>
          </p:nvPr>
        </p:nvSpPr>
        <p:spPr/>
        <p:txBody>
          <a:bodyPr/>
          <a:lstStyle/>
          <a:p>
            <a:r>
              <a:rPr lang="en-US" sz="4800" b="1" dirty="0">
                <a:solidFill>
                  <a:schemeClr val="bg1"/>
                </a:solidFill>
              </a:rPr>
              <a:t>Bozeman, Montana</a:t>
            </a:r>
          </a:p>
        </p:txBody>
      </p:sp>
      <p:pic>
        <p:nvPicPr>
          <p:cNvPr id="8" name="Content Placeholder 7">
            <a:extLst>
              <a:ext uri="{FF2B5EF4-FFF2-40B4-BE49-F238E27FC236}">
                <a16:creationId xmlns:a16="http://schemas.microsoft.com/office/drawing/2014/main" xmlns="" id="{21DC6B1F-CC12-46B6-8016-E806BEBBF8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9362" y="1295401"/>
            <a:ext cx="6813277" cy="4525963"/>
          </a:xfrm>
        </p:spPr>
      </p:pic>
      <p:sp>
        <p:nvSpPr>
          <p:cNvPr id="9" name="TextBox 8">
            <a:extLst>
              <a:ext uri="{FF2B5EF4-FFF2-40B4-BE49-F238E27FC236}">
                <a16:creationId xmlns:a16="http://schemas.microsoft.com/office/drawing/2014/main" xmlns="" id="{6EAB5A1E-02CD-4BD1-B7EA-5C9E90586802}"/>
              </a:ext>
            </a:extLst>
          </p:cNvPr>
          <p:cNvSpPr txBox="1"/>
          <p:nvPr/>
        </p:nvSpPr>
        <p:spPr>
          <a:xfrm>
            <a:off x="6477000" y="5943601"/>
            <a:ext cx="2743200" cy="307777"/>
          </a:xfrm>
          <a:prstGeom prst="rect">
            <a:avLst/>
          </a:prstGeom>
          <a:noFill/>
        </p:spPr>
        <p:txBody>
          <a:bodyPr wrap="square" rtlCol="0">
            <a:spAutoFit/>
          </a:bodyPr>
          <a:lstStyle/>
          <a:p>
            <a:r>
              <a:rPr lang="en-US" sz="1400" dirty="0"/>
              <a:t>Photo from Montana.edu</a:t>
            </a:r>
          </a:p>
        </p:txBody>
      </p:sp>
    </p:spTree>
    <p:extLst>
      <p:ext uri="{BB962C8B-B14F-4D97-AF65-F5344CB8AC3E}">
        <p14:creationId xmlns:p14="http://schemas.microsoft.com/office/powerpoint/2010/main" val="2263778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141516"/>
            <a:ext cx="10515600" cy="1325563"/>
          </a:xfrm>
        </p:spPr>
        <p:txBody>
          <a:bodyPr/>
          <a:lstStyle/>
          <a:p>
            <a:r>
              <a:rPr lang="en-US" sz="4400" dirty="0" smtClean="0"/>
              <a:t>Infrastructure Funding Partnership </a:t>
            </a:r>
            <a:endParaRPr lang="en-US" sz="4400" dirty="0"/>
          </a:p>
        </p:txBody>
      </p:sp>
      <p:sp>
        <p:nvSpPr>
          <p:cNvPr id="3" name="Text Placeholder 2"/>
          <p:cNvSpPr>
            <a:spLocks noGrp="1"/>
          </p:cNvSpPr>
          <p:nvPr>
            <p:ph type="body" idx="1"/>
          </p:nvPr>
        </p:nvSpPr>
        <p:spPr>
          <a:xfrm>
            <a:off x="839788" y="1687513"/>
            <a:ext cx="8739110" cy="823912"/>
          </a:xfrm>
        </p:spPr>
        <p:txBody>
          <a:bodyPr/>
          <a:lstStyle/>
          <a:p>
            <a:r>
              <a:rPr lang="en-US" sz="4400" dirty="0" smtClean="0"/>
              <a:t>To be effective:</a:t>
            </a:r>
            <a:endParaRPr lang="en-US" sz="4400" dirty="0"/>
          </a:p>
        </p:txBody>
      </p:sp>
      <p:sp>
        <p:nvSpPr>
          <p:cNvPr id="4" name="Content Placeholder 3"/>
          <p:cNvSpPr>
            <a:spLocks noGrp="1"/>
          </p:cNvSpPr>
          <p:nvPr>
            <p:ph sz="half" idx="2"/>
          </p:nvPr>
        </p:nvSpPr>
        <p:spPr>
          <a:xfrm>
            <a:off x="839788" y="2511425"/>
            <a:ext cx="8215002" cy="3551238"/>
          </a:xfrm>
        </p:spPr>
        <p:txBody>
          <a:bodyPr/>
          <a:lstStyle/>
          <a:p>
            <a:r>
              <a:rPr lang="en-US" sz="4000" dirty="0" smtClean="0"/>
              <a:t>Creates a platform amongst entities</a:t>
            </a:r>
          </a:p>
          <a:p>
            <a:r>
              <a:rPr lang="en-US" sz="4000" dirty="0" smtClean="0"/>
              <a:t>Efficient use of resources</a:t>
            </a:r>
          </a:p>
          <a:p>
            <a:r>
              <a:rPr lang="en-US" sz="4000" dirty="0" smtClean="0"/>
              <a:t>Formal or Informal</a:t>
            </a:r>
            <a:endParaRPr lang="en-US" sz="4000" dirty="0"/>
          </a:p>
        </p:txBody>
      </p:sp>
    </p:spTree>
    <p:extLst>
      <p:ext uri="{BB962C8B-B14F-4D97-AF65-F5344CB8AC3E}">
        <p14:creationId xmlns:p14="http://schemas.microsoft.com/office/powerpoint/2010/main" val="1281239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87071" y="323078"/>
            <a:ext cx="93658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Calibri" panose="020F0502020204030204" pitchFamily="34" charset="0"/>
              </a:rPr>
              <a:t>Funded Projects</a:t>
            </a:r>
            <a:r>
              <a:rPr lang="en-US" b="1" u="sng" dirty="0">
                <a:solidFill>
                  <a:schemeClr val="bg1"/>
                </a:solidFill>
                <a:latin typeface="Calibri" panose="020F0502020204030204" pitchFamily="34" charset="0"/>
              </a:rPr>
              <a:t> </a:t>
            </a:r>
          </a:p>
        </p:txBody>
      </p:sp>
      <p:sp>
        <p:nvSpPr>
          <p:cNvPr id="3" name="Content Placeholder 2"/>
          <p:cNvSpPr txBox="1">
            <a:spLocks/>
          </p:cNvSpPr>
          <p:nvPr/>
        </p:nvSpPr>
        <p:spPr>
          <a:xfrm>
            <a:off x="1066800" y="1543050"/>
            <a:ext cx="10039350" cy="44577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800" u="sng" dirty="0">
                <a:solidFill>
                  <a:schemeClr val="bg1"/>
                </a:solidFill>
                <a:latin typeface="Calibri"/>
              </a:rPr>
              <a:t>Four Corners Water and Wastewater District</a:t>
            </a:r>
            <a:endParaRPr lang="en-US" sz="2800" dirty="0">
              <a:solidFill>
                <a:schemeClr val="bg1"/>
              </a:solidFill>
              <a:latin typeface="Calibri"/>
            </a:endParaRPr>
          </a:p>
          <a:p>
            <a:pPr marL="0" indent="0">
              <a:buNone/>
              <a:defRPr/>
            </a:pPr>
            <a:r>
              <a:rPr lang="en-US" sz="2800" dirty="0">
                <a:solidFill>
                  <a:schemeClr val="bg1"/>
                </a:solidFill>
                <a:latin typeface="Calibri"/>
              </a:rPr>
              <a:t>Applicant 					           $       81,000</a:t>
            </a:r>
          </a:p>
          <a:p>
            <a:pPr marL="0" indent="0">
              <a:buNone/>
              <a:defRPr/>
            </a:pPr>
            <a:r>
              <a:rPr lang="en-US" sz="2800" dirty="0">
                <a:solidFill>
                  <a:schemeClr val="bg1"/>
                </a:solidFill>
                <a:latin typeface="Calibri"/>
              </a:rPr>
              <a:t>SRF Loan     		             			$ 9,300,000</a:t>
            </a:r>
          </a:p>
          <a:p>
            <a:pPr marL="0" indent="0">
              <a:buNone/>
              <a:defRPr/>
            </a:pPr>
            <a:r>
              <a:rPr lang="en-US" sz="2800" dirty="0">
                <a:solidFill>
                  <a:schemeClr val="bg1"/>
                </a:solidFill>
                <a:latin typeface="Calibri"/>
              </a:rPr>
              <a:t>Coal Tax Fund Loan 			</a:t>
            </a:r>
            <a:r>
              <a:rPr lang="en-US" sz="2800" dirty="0" smtClean="0">
                <a:solidFill>
                  <a:schemeClr val="bg1"/>
                </a:solidFill>
                <a:latin typeface="Calibri"/>
              </a:rPr>
              <a:t>	</a:t>
            </a:r>
            <a:r>
              <a:rPr lang="en-US" sz="2800" dirty="0">
                <a:solidFill>
                  <a:schemeClr val="bg1"/>
                </a:solidFill>
                <a:latin typeface="Calibri"/>
              </a:rPr>
              <a:t>	$ 3,060,000</a:t>
            </a:r>
          </a:p>
          <a:p>
            <a:pPr marL="0" indent="0">
              <a:buNone/>
              <a:defRPr/>
            </a:pPr>
            <a:r>
              <a:rPr lang="en-US" sz="2800" dirty="0">
                <a:solidFill>
                  <a:schemeClr val="bg1"/>
                </a:solidFill>
                <a:latin typeface="Calibri"/>
              </a:rPr>
              <a:t>RD Loan       						$ 3,940,000</a:t>
            </a:r>
          </a:p>
          <a:p>
            <a:pPr marL="0" indent="0">
              <a:buNone/>
              <a:defRPr/>
            </a:pPr>
            <a:r>
              <a:rPr lang="en-US" sz="2800" dirty="0">
                <a:solidFill>
                  <a:schemeClr val="bg1"/>
                </a:solidFill>
                <a:latin typeface="Calibri"/>
              </a:rPr>
              <a:t>RD Loan						</a:t>
            </a:r>
            <a:r>
              <a:rPr lang="en-US" sz="2800" u="sng" dirty="0">
                <a:solidFill>
                  <a:schemeClr val="bg1"/>
                </a:solidFill>
                <a:latin typeface="Calibri"/>
              </a:rPr>
              <a:t>$ 6,700,000 </a:t>
            </a:r>
          </a:p>
          <a:p>
            <a:pPr marL="457200" lvl="1" indent="0">
              <a:buNone/>
              <a:defRPr/>
            </a:pPr>
            <a:r>
              <a:rPr lang="en-US" dirty="0">
                <a:solidFill>
                  <a:schemeClr val="bg1"/>
                </a:solidFill>
                <a:latin typeface="Calibri"/>
              </a:rPr>
              <a:t>					</a:t>
            </a:r>
            <a:r>
              <a:rPr lang="en-US" b="1" dirty="0">
                <a:solidFill>
                  <a:schemeClr val="bg1"/>
                </a:solidFill>
                <a:latin typeface="Calibri"/>
              </a:rPr>
              <a:t>TOTAL          $23,081,000</a:t>
            </a:r>
          </a:p>
          <a:p>
            <a:pPr marL="0" indent="0">
              <a:buNone/>
              <a:defRPr/>
            </a:pPr>
            <a:r>
              <a:rPr lang="en-US" sz="2800" dirty="0">
                <a:solidFill>
                  <a:schemeClr val="bg1"/>
                </a:solidFill>
                <a:latin typeface="Calibri"/>
              </a:rPr>
              <a:t>RD funded awarded project in 28 calendar days because of the coordination and communication.  </a:t>
            </a:r>
          </a:p>
          <a:p>
            <a:pPr marL="0" indent="0">
              <a:buNone/>
              <a:defRPr/>
            </a:pPr>
            <a:r>
              <a:rPr lang="en-US" sz="2800" dirty="0">
                <a:solidFill>
                  <a:schemeClr val="bg1"/>
                </a:solidFill>
                <a:latin typeface="Calibri"/>
              </a:rPr>
              <a:t>Obligated 9/25/2015 closed on 12/23/2015.</a:t>
            </a:r>
            <a:endParaRPr lang="en-US" sz="2800" u="sng" dirty="0">
              <a:solidFill>
                <a:schemeClr val="bg1"/>
              </a:solidFill>
              <a:latin typeface="Calibri"/>
            </a:endParaRPr>
          </a:p>
        </p:txBody>
      </p:sp>
    </p:spTree>
    <p:extLst>
      <p:ext uri="{BB962C8B-B14F-4D97-AF65-F5344CB8AC3E}">
        <p14:creationId xmlns:p14="http://schemas.microsoft.com/office/powerpoint/2010/main" val="352858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24D91-11FC-4DB1-84DB-7ED63F91190F}"/>
              </a:ext>
            </a:extLst>
          </p:cNvPr>
          <p:cNvSpPr>
            <a:spLocks noGrp="1"/>
          </p:cNvSpPr>
          <p:nvPr>
            <p:ph type="title"/>
          </p:nvPr>
        </p:nvSpPr>
        <p:spPr>
          <a:xfrm>
            <a:off x="-2325914" y="201853"/>
            <a:ext cx="10515600" cy="524562"/>
          </a:xfrm>
        </p:spPr>
        <p:txBody>
          <a:bodyPr>
            <a:noAutofit/>
          </a:bodyPr>
          <a:lstStyle/>
          <a:p>
            <a:r>
              <a:rPr lang="en-US" dirty="0">
                <a:solidFill>
                  <a:schemeClr val="bg1"/>
                </a:solidFill>
              </a:rPr>
              <a:t>Uniform Status of </a:t>
            </a:r>
            <a:r>
              <a:rPr lang="en-US" dirty="0" smtClean="0">
                <a:solidFill>
                  <a:schemeClr val="bg1"/>
                </a:solidFill>
              </a:rPr>
              <a:t>Funds</a:t>
            </a:r>
            <a:endParaRPr lang="en-US" dirty="0">
              <a:solidFill>
                <a:schemeClr val="bg1"/>
              </a:solidFill>
            </a:endParaRPr>
          </a:p>
        </p:txBody>
      </p:sp>
      <p:graphicFrame>
        <p:nvGraphicFramePr>
          <p:cNvPr id="4" name="Content Placeholder 3">
            <a:extLst>
              <a:ext uri="{FF2B5EF4-FFF2-40B4-BE49-F238E27FC236}">
                <a16:creationId xmlns:a16="http://schemas.microsoft.com/office/drawing/2014/main" xmlns="" id="{5D9268D4-BFE2-463C-A8E9-B554040B7FEF}"/>
              </a:ext>
            </a:extLst>
          </p:cNvPr>
          <p:cNvGraphicFramePr>
            <a:graphicFrameLocks noGrp="1"/>
          </p:cNvGraphicFramePr>
          <p:nvPr>
            <p:ph idx="4294967295"/>
            <p:extLst>
              <p:ext uri="{D42A27DB-BD31-4B8C-83A1-F6EECF244321}">
                <p14:modId xmlns:p14="http://schemas.microsoft.com/office/powerpoint/2010/main" val="2574286294"/>
              </p:ext>
            </p:extLst>
          </p:nvPr>
        </p:nvGraphicFramePr>
        <p:xfrm>
          <a:off x="478977" y="943421"/>
          <a:ext cx="10929251" cy="5675092"/>
        </p:xfrm>
        <a:graphic>
          <a:graphicData uri="http://schemas.openxmlformats.org/drawingml/2006/table">
            <a:tbl>
              <a:tblPr/>
              <a:tblGrid>
                <a:gridCol w="1245406">
                  <a:extLst>
                    <a:ext uri="{9D8B030D-6E8A-4147-A177-3AD203B41FA5}">
                      <a16:colId xmlns:a16="http://schemas.microsoft.com/office/drawing/2014/main" xmlns="" val="3038138904"/>
                    </a:ext>
                  </a:extLst>
                </a:gridCol>
                <a:gridCol w="461342">
                  <a:extLst>
                    <a:ext uri="{9D8B030D-6E8A-4147-A177-3AD203B41FA5}">
                      <a16:colId xmlns:a16="http://schemas.microsoft.com/office/drawing/2014/main" xmlns="" val="1832408673"/>
                    </a:ext>
                  </a:extLst>
                </a:gridCol>
                <a:gridCol w="541481">
                  <a:extLst>
                    <a:ext uri="{9D8B030D-6E8A-4147-A177-3AD203B41FA5}">
                      <a16:colId xmlns:a16="http://schemas.microsoft.com/office/drawing/2014/main" xmlns="" val="3914979951"/>
                    </a:ext>
                  </a:extLst>
                </a:gridCol>
                <a:gridCol w="411526">
                  <a:extLst>
                    <a:ext uri="{9D8B030D-6E8A-4147-A177-3AD203B41FA5}">
                      <a16:colId xmlns:a16="http://schemas.microsoft.com/office/drawing/2014/main" xmlns="" val="2561801940"/>
                    </a:ext>
                  </a:extLst>
                </a:gridCol>
                <a:gridCol w="573970">
                  <a:extLst>
                    <a:ext uri="{9D8B030D-6E8A-4147-A177-3AD203B41FA5}">
                      <a16:colId xmlns:a16="http://schemas.microsoft.com/office/drawing/2014/main" xmlns="" val="2562014775"/>
                    </a:ext>
                  </a:extLst>
                </a:gridCol>
                <a:gridCol w="402861">
                  <a:extLst>
                    <a:ext uri="{9D8B030D-6E8A-4147-A177-3AD203B41FA5}">
                      <a16:colId xmlns:a16="http://schemas.microsoft.com/office/drawing/2014/main" xmlns="" val="3607061017"/>
                    </a:ext>
                  </a:extLst>
                </a:gridCol>
                <a:gridCol w="541481">
                  <a:extLst>
                    <a:ext uri="{9D8B030D-6E8A-4147-A177-3AD203B41FA5}">
                      <a16:colId xmlns:a16="http://schemas.microsoft.com/office/drawing/2014/main" xmlns="" val="1797231016"/>
                    </a:ext>
                  </a:extLst>
                </a:gridCol>
                <a:gridCol w="541481">
                  <a:extLst>
                    <a:ext uri="{9D8B030D-6E8A-4147-A177-3AD203B41FA5}">
                      <a16:colId xmlns:a16="http://schemas.microsoft.com/office/drawing/2014/main" xmlns="" val="978783975"/>
                    </a:ext>
                  </a:extLst>
                </a:gridCol>
                <a:gridCol w="563140">
                  <a:extLst>
                    <a:ext uri="{9D8B030D-6E8A-4147-A177-3AD203B41FA5}">
                      <a16:colId xmlns:a16="http://schemas.microsoft.com/office/drawing/2014/main" xmlns="" val="3738999091"/>
                    </a:ext>
                  </a:extLst>
                </a:gridCol>
                <a:gridCol w="402861">
                  <a:extLst>
                    <a:ext uri="{9D8B030D-6E8A-4147-A177-3AD203B41FA5}">
                      <a16:colId xmlns:a16="http://schemas.microsoft.com/office/drawing/2014/main" xmlns="" val="3371689045"/>
                    </a:ext>
                  </a:extLst>
                </a:gridCol>
                <a:gridCol w="541481">
                  <a:extLst>
                    <a:ext uri="{9D8B030D-6E8A-4147-A177-3AD203B41FA5}">
                      <a16:colId xmlns:a16="http://schemas.microsoft.com/office/drawing/2014/main" xmlns="" val="2053784290"/>
                    </a:ext>
                  </a:extLst>
                </a:gridCol>
                <a:gridCol w="541481">
                  <a:extLst>
                    <a:ext uri="{9D8B030D-6E8A-4147-A177-3AD203B41FA5}">
                      <a16:colId xmlns:a16="http://schemas.microsoft.com/office/drawing/2014/main" xmlns="" val="2370111375"/>
                    </a:ext>
                  </a:extLst>
                </a:gridCol>
                <a:gridCol w="563140">
                  <a:extLst>
                    <a:ext uri="{9D8B030D-6E8A-4147-A177-3AD203B41FA5}">
                      <a16:colId xmlns:a16="http://schemas.microsoft.com/office/drawing/2014/main" xmlns="" val="3525581666"/>
                    </a:ext>
                  </a:extLst>
                </a:gridCol>
                <a:gridCol w="402861">
                  <a:extLst>
                    <a:ext uri="{9D8B030D-6E8A-4147-A177-3AD203B41FA5}">
                      <a16:colId xmlns:a16="http://schemas.microsoft.com/office/drawing/2014/main" xmlns="" val="861520249"/>
                    </a:ext>
                  </a:extLst>
                </a:gridCol>
                <a:gridCol w="541481">
                  <a:extLst>
                    <a:ext uri="{9D8B030D-6E8A-4147-A177-3AD203B41FA5}">
                      <a16:colId xmlns:a16="http://schemas.microsoft.com/office/drawing/2014/main" xmlns="" val="1197630191"/>
                    </a:ext>
                  </a:extLst>
                </a:gridCol>
                <a:gridCol w="411526">
                  <a:extLst>
                    <a:ext uri="{9D8B030D-6E8A-4147-A177-3AD203B41FA5}">
                      <a16:colId xmlns:a16="http://schemas.microsoft.com/office/drawing/2014/main" xmlns="" val="3437202996"/>
                    </a:ext>
                  </a:extLst>
                </a:gridCol>
                <a:gridCol w="541481">
                  <a:extLst>
                    <a:ext uri="{9D8B030D-6E8A-4147-A177-3AD203B41FA5}">
                      <a16:colId xmlns:a16="http://schemas.microsoft.com/office/drawing/2014/main" xmlns="" val="2539356383"/>
                    </a:ext>
                  </a:extLst>
                </a:gridCol>
                <a:gridCol w="595629">
                  <a:extLst>
                    <a:ext uri="{9D8B030D-6E8A-4147-A177-3AD203B41FA5}">
                      <a16:colId xmlns:a16="http://schemas.microsoft.com/office/drawing/2014/main" xmlns="" val="3917355908"/>
                    </a:ext>
                  </a:extLst>
                </a:gridCol>
                <a:gridCol w="530652">
                  <a:extLst>
                    <a:ext uri="{9D8B030D-6E8A-4147-A177-3AD203B41FA5}">
                      <a16:colId xmlns:a16="http://schemas.microsoft.com/office/drawing/2014/main" xmlns="" val="400300908"/>
                    </a:ext>
                  </a:extLst>
                </a:gridCol>
                <a:gridCol w="573970">
                  <a:extLst>
                    <a:ext uri="{9D8B030D-6E8A-4147-A177-3AD203B41FA5}">
                      <a16:colId xmlns:a16="http://schemas.microsoft.com/office/drawing/2014/main" xmlns="" val="1110066132"/>
                    </a:ext>
                  </a:extLst>
                </a:gridCol>
              </a:tblGrid>
              <a:tr h="114410">
                <a:tc gridSpan="17">
                  <a:txBody>
                    <a:bodyPr/>
                    <a:lstStyle/>
                    <a:p>
                      <a:pPr algn="l" fontAlgn="b"/>
                      <a:r>
                        <a:rPr lang="en-US" sz="600" b="0" i="0" u="none" strike="noStrike" dirty="0">
                          <a:effectLst/>
                          <a:latin typeface="Arial" panose="020B0604020202020204" pitchFamily="34" charset="0"/>
                        </a:rPr>
                        <a:t>UNIFORM STATUS OF FUNDS SPREADSHEET FOR:          Dawson County                                                                                                                 DATE:                                                                               </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dirty="0">
                          <a:effectLst/>
                          <a:latin typeface="Arial" panose="020B0604020202020204" pitchFamily="34" charset="0"/>
                        </a:rPr>
                        <a:t>10/26/2017</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 </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 </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035249993"/>
                  </a:ext>
                </a:extLst>
              </a:tr>
              <a:tr h="216232">
                <a:tc>
                  <a:txBody>
                    <a:bodyPr/>
                    <a:lstStyle/>
                    <a:p>
                      <a:pPr algn="l" fontAlgn="b"/>
                      <a:r>
                        <a:rPr lang="en-US" sz="600" b="0" i="0" u="none" strike="noStrike" dirty="0">
                          <a:effectLst/>
                          <a:latin typeface="Arial" panose="020B0604020202020204" pitchFamily="34" charset="0"/>
                        </a:rPr>
                        <a:t> </a:t>
                      </a:r>
                    </a:p>
                  </a:txBody>
                  <a:tcPr marL="4333" marR="4333" marT="4333"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4">
                  <a:txBody>
                    <a:bodyPr/>
                    <a:lstStyle/>
                    <a:p>
                      <a:pPr algn="l" fontAlgn="b"/>
                      <a:r>
                        <a:rPr lang="en-US" sz="600" b="0" i="0" u="none" strike="noStrike" dirty="0">
                          <a:effectLst/>
                          <a:latin typeface="Arial" panose="020B0604020202020204" pitchFamily="34" charset="0"/>
                        </a:rPr>
                        <a:t>Funding Source:   State Revolving Fund (SRF)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dirty="0">
                          <a:effectLst/>
                          <a:latin typeface="Arial" panose="020B0604020202020204" pitchFamily="34" charset="0"/>
                        </a:rPr>
                        <a:t>Funding Source:         SRF Loan Forgiveness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dirty="0">
                          <a:effectLst/>
                          <a:latin typeface="Arial" panose="020B0604020202020204" pitchFamily="34" charset="0"/>
                        </a:rPr>
                        <a:t>Funding Source:         TSEP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dirty="0">
                          <a:effectLst/>
                          <a:latin typeface="Arial" panose="020B0604020202020204" pitchFamily="34" charset="0"/>
                        </a:rPr>
                        <a:t>Funding Source:    RRGL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dirty="0">
                          <a:effectLst/>
                          <a:latin typeface="Arial" panose="020B0604020202020204" pitchFamily="34" charset="0"/>
                        </a:rPr>
                        <a:t>Total Budget</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1006243"/>
                  </a:ext>
                </a:extLst>
              </a:tr>
              <a:tr h="437744">
                <a:tc>
                  <a:txBody>
                    <a:bodyPr/>
                    <a:lstStyle/>
                    <a:p>
                      <a:pPr algn="l" fontAlgn="b"/>
                      <a:r>
                        <a:rPr lang="en-US" sz="600" b="1" i="0" u="none" strike="noStrike" dirty="0">
                          <a:effectLst/>
                          <a:latin typeface="Arial" panose="020B0604020202020204" pitchFamily="34" charset="0"/>
                        </a:rPr>
                        <a:t>ADMINISTRATIVE/ FINANCIAL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600" b="0" i="0" u="none" strike="noStrike" dirty="0">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Balance Remaining</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dirty="0">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Balance Remaining </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dirty="0">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Balance Remaining </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dirty="0">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Balance Remaining</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dirty="0">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dirty="0">
                          <a:effectLst/>
                          <a:latin typeface="Arial" panose="020B0604020202020204" pitchFamily="34" charset="0"/>
                        </a:rPr>
                        <a:t>Balance</a:t>
                      </a:r>
                    </a:p>
                  </a:txBody>
                  <a:tcPr marL="4333" marR="4333" marT="433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xmlns="" val="1965283060"/>
                  </a:ext>
                </a:extLst>
              </a:tr>
              <a:tr h="109436">
                <a:tc>
                  <a:txBody>
                    <a:bodyPr/>
                    <a:lstStyle/>
                    <a:p>
                      <a:pPr algn="l" fontAlgn="b"/>
                      <a:r>
                        <a:rPr lang="en-US" sz="500" b="0" i="0" u="none" strike="noStrike" dirty="0">
                          <a:effectLst/>
                          <a:latin typeface="Arial" panose="020B0604020202020204" pitchFamily="34" charset="0"/>
                        </a:rPr>
                        <a:t>Personnel Costs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02442028"/>
                  </a:ext>
                </a:extLst>
              </a:tr>
              <a:tr h="109436">
                <a:tc>
                  <a:txBody>
                    <a:bodyPr/>
                    <a:lstStyle/>
                    <a:p>
                      <a:pPr algn="l" fontAlgn="b"/>
                      <a:r>
                        <a:rPr lang="en-US" sz="500" b="0" i="0" u="none" strike="noStrike" dirty="0">
                          <a:effectLst/>
                          <a:latin typeface="Arial" panose="020B0604020202020204" pitchFamily="34" charset="0"/>
                        </a:rPr>
                        <a:t>Office Costs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848027418"/>
                  </a:ext>
                </a:extLst>
              </a:tr>
              <a:tr h="109436">
                <a:tc>
                  <a:txBody>
                    <a:bodyPr/>
                    <a:lstStyle/>
                    <a:p>
                      <a:pPr algn="l" fontAlgn="b"/>
                      <a:r>
                        <a:rPr lang="en-US" sz="500" b="0" i="0" u="none" strike="noStrike" dirty="0">
                          <a:effectLst/>
                          <a:latin typeface="Arial" panose="020B0604020202020204" pitchFamily="34" charset="0"/>
                        </a:rPr>
                        <a:t>Professional Services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020518697"/>
                  </a:ext>
                </a:extLst>
              </a:tr>
              <a:tr h="179927">
                <a:tc>
                  <a:txBody>
                    <a:bodyPr/>
                    <a:lstStyle/>
                    <a:p>
                      <a:pPr algn="l" fontAlgn="b"/>
                      <a:r>
                        <a:rPr lang="en-US" sz="500" b="0" i="0" u="none" strike="noStrike" dirty="0">
                          <a:effectLst/>
                          <a:latin typeface="Arial" panose="020B0604020202020204" pitchFamily="34" charset="0"/>
                        </a:rPr>
                        <a:t>Legal Costs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$12,400.00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$5,053.00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$7,347.00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$100.00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$100.00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$12,400.00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$5,053.00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$7,347.00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121566953"/>
                  </a:ext>
                </a:extLst>
              </a:tr>
              <a:tr h="179927">
                <a:tc>
                  <a:txBody>
                    <a:bodyPr/>
                    <a:lstStyle/>
                    <a:p>
                      <a:pPr algn="l" fontAlgn="b"/>
                      <a:r>
                        <a:rPr lang="en-US" sz="500" b="0" i="0" u="none" strike="noStrike" dirty="0">
                          <a:effectLst/>
                          <a:latin typeface="Arial" panose="020B0604020202020204" pitchFamily="34" charset="0"/>
                        </a:rPr>
                        <a:t>Audit Fees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$10,000.00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$10,000.00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$10,000.00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$10,000.00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913397761"/>
                  </a:ext>
                </a:extLst>
              </a:tr>
              <a:tr h="109436">
                <a:tc>
                  <a:txBody>
                    <a:bodyPr/>
                    <a:lstStyle/>
                    <a:p>
                      <a:pPr algn="l" fontAlgn="b"/>
                      <a:r>
                        <a:rPr lang="en-US" sz="500" b="0" i="0" u="none" strike="noStrike" dirty="0">
                          <a:effectLst/>
                          <a:latin typeface="Arial" panose="020B0604020202020204" pitchFamily="34" charset="0"/>
                        </a:rPr>
                        <a:t>Travel &amp; Training</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383713739"/>
                  </a:ext>
                </a:extLst>
              </a:tr>
              <a:tr h="109436">
                <a:tc>
                  <a:txBody>
                    <a:bodyPr/>
                    <a:lstStyle/>
                    <a:p>
                      <a:pPr algn="l" fontAlgn="b"/>
                      <a:r>
                        <a:rPr lang="en-US" sz="500" b="0" i="0" u="none" strike="noStrike" dirty="0">
                          <a:effectLst/>
                          <a:latin typeface="Arial" panose="020B0604020202020204" pitchFamily="34" charset="0"/>
                        </a:rPr>
                        <a:t>Loan Fees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59676055"/>
                  </a:ext>
                </a:extLst>
              </a:tr>
              <a:tr h="181028">
                <a:tc>
                  <a:txBody>
                    <a:bodyPr/>
                    <a:lstStyle/>
                    <a:p>
                      <a:pPr algn="l" fontAlgn="b"/>
                      <a:r>
                        <a:rPr lang="en-US" sz="500" b="0" i="0" u="none" strike="noStrike" dirty="0">
                          <a:effectLst/>
                          <a:latin typeface="Arial" panose="020B0604020202020204" pitchFamily="34" charset="0"/>
                        </a:rPr>
                        <a:t>Loan Reserves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$171,888.00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$171,888.00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$171,888.00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$171,888.00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049930768"/>
                  </a:ext>
                </a:extLst>
              </a:tr>
              <a:tr h="109436">
                <a:tc>
                  <a:txBody>
                    <a:bodyPr/>
                    <a:lstStyle/>
                    <a:p>
                      <a:pPr algn="l" fontAlgn="b"/>
                      <a:r>
                        <a:rPr lang="en-US" sz="500" b="0" i="0" u="none" strike="noStrike" dirty="0">
                          <a:effectLst/>
                          <a:latin typeface="Arial" panose="020B0604020202020204" pitchFamily="34" charset="0"/>
                        </a:rPr>
                        <a:t>Interim Interest</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92879826"/>
                  </a:ext>
                </a:extLst>
              </a:tr>
              <a:tr h="179927">
                <a:tc>
                  <a:txBody>
                    <a:bodyPr/>
                    <a:lstStyle/>
                    <a:p>
                      <a:pPr algn="l" fontAlgn="b"/>
                      <a:r>
                        <a:rPr lang="en-US" sz="500" b="0" i="0" u="none" strike="noStrike" dirty="0">
                          <a:effectLst/>
                          <a:latin typeface="Arial" panose="020B0604020202020204" pitchFamily="34" charset="0"/>
                        </a:rPr>
                        <a:t>Bond Cost</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$12,000.00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$12,000.00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$12,000.00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$12,000.00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305044186"/>
                  </a:ext>
                </a:extLst>
              </a:tr>
              <a:tr h="110618">
                <a:tc>
                  <a:txBody>
                    <a:bodyPr/>
                    <a:lstStyle/>
                    <a:p>
                      <a:pPr algn="l" fontAlgn="b"/>
                      <a:r>
                        <a:rPr lang="en-US" sz="6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934832577"/>
                  </a:ext>
                </a:extLst>
              </a:tr>
              <a:tr h="110618">
                <a:tc>
                  <a:txBody>
                    <a:bodyPr/>
                    <a:lstStyle/>
                    <a:p>
                      <a:pPr algn="l" fontAlgn="b"/>
                      <a:r>
                        <a:rPr lang="en-US" sz="6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613317163"/>
                  </a:ext>
                </a:extLst>
              </a:tr>
              <a:tr h="110618">
                <a:tc>
                  <a:txBody>
                    <a:bodyPr/>
                    <a:lstStyle/>
                    <a:p>
                      <a:pPr algn="l" fontAlgn="b"/>
                      <a:r>
                        <a:rPr lang="en-US" sz="6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582774383"/>
                  </a:ext>
                </a:extLst>
              </a:tr>
              <a:tr h="110618">
                <a:tc>
                  <a:txBody>
                    <a:bodyPr/>
                    <a:lstStyle/>
                    <a:p>
                      <a:pPr algn="l" fontAlgn="b"/>
                      <a:r>
                        <a:rPr lang="en-US" sz="6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867262281"/>
                  </a:ext>
                </a:extLst>
              </a:tr>
              <a:tr h="110618">
                <a:tc>
                  <a:txBody>
                    <a:bodyPr/>
                    <a:lstStyle/>
                    <a:p>
                      <a:pPr algn="l" fontAlgn="b"/>
                      <a:r>
                        <a:rPr lang="en-US" sz="6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010420296"/>
                  </a:ext>
                </a:extLst>
              </a:tr>
              <a:tr h="110618">
                <a:tc>
                  <a:txBody>
                    <a:bodyPr/>
                    <a:lstStyle/>
                    <a:p>
                      <a:pPr algn="l" fontAlgn="b"/>
                      <a:r>
                        <a:rPr lang="en-US" sz="6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83559646"/>
                  </a:ext>
                </a:extLst>
              </a:tr>
              <a:tr h="110618">
                <a:tc>
                  <a:txBody>
                    <a:bodyPr/>
                    <a:lstStyle/>
                    <a:p>
                      <a:pPr algn="l" fontAlgn="b"/>
                      <a:r>
                        <a:rPr lang="en-US" sz="6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65954212"/>
                  </a:ext>
                </a:extLst>
              </a:tr>
              <a:tr h="181028">
                <a:tc>
                  <a:txBody>
                    <a:bodyPr/>
                    <a:lstStyle/>
                    <a:p>
                      <a:pPr algn="l" fontAlgn="b"/>
                      <a:r>
                        <a:rPr lang="en-US" sz="400" b="1" i="0" u="none" strike="noStrike" dirty="0">
                          <a:effectLst/>
                          <a:latin typeface="Arial" panose="020B0604020202020204" pitchFamily="34" charset="0"/>
                        </a:rPr>
                        <a:t>Total Administrative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$206,288.00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$5,053.00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$201,235.00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$100.00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$206,288.00</a:t>
                      </a:r>
                    </a:p>
                  </a:txBody>
                  <a:tcPr marL="4333" marR="4333" marT="4333"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solidFill>
                            <a:srgbClr val="0000FF"/>
                          </a:solidFill>
                          <a:effectLst/>
                          <a:latin typeface="Arial" panose="020B0604020202020204" pitchFamily="34" charset="0"/>
                        </a:rPr>
                        <a:t>$5,053.00</a:t>
                      </a:r>
                    </a:p>
                  </a:txBody>
                  <a:tcPr marL="4333" marR="4333" marT="43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1" i="0" u="none" strike="noStrike" dirty="0">
                          <a:solidFill>
                            <a:srgbClr val="000000"/>
                          </a:solidFill>
                          <a:effectLst/>
                          <a:latin typeface="Arial" panose="020B0604020202020204" pitchFamily="34" charset="0"/>
                        </a:rPr>
                        <a:t>$201,235.00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xmlns="" val="3912473926"/>
                  </a:ext>
                </a:extLst>
              </a:tr>
              <a:tr h="205192">
                <a:tc>
                  <a:txBody>
                    <a:bodyPr/>
                    <a:lstStyle/>
                    <a:p>
                      <a:pPr algn="l" fontAlgn="b"/>
                      <a:r>
                        <a:rPr lang="en-US" sz="600" b="1" i="0" u="none" strike="noStrike" dirty="0">
                          <a:effectLst/>
                          <a:latin typeface="Arial" panose="020B0604020202020204" pitchFamily="34" charset="0"/>
                        </a:rPr>
                        <a:t>ACTIVITY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dirty="0">
                          <a:solidFill>
                            <a:srgbClr val="0000FF"/>
                          </a:solidFill>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1" i="0" u="none" strike="noStrike" dirty="0">
                          <a:solidFill>
                            <a:srgbClr val="000000"/>
                          </a:solidFill>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xmlns="" val="2082761498"/>
                  </a:ext>
                </a:extLst>
              </a:tr>
              <a:tr h="181028">
                <a:tc>
                  <a:txBody>
                    <a:bodyPr/>
                    <a:lstStyle/>
                    <a:p>
                      <a:pPr algn="l" fontAlgn="b"/>
                      <a:r>
                        <a:rPr lang="en-US" sz="500" b="0" i="0" u="none" strike="noStrike" dirty="0">
                          <a:effectLst/>
                          <a:latin typeface="Arial" panose="020B0604020202020204" pitchFamily="34" charset="0"/>
                        </a:rPr>
                        <a:t>Land Acquisition/ROW/Addl </a:t>
                      </a:r>
                      <a:br>
                        <a:rPr lang="en-US" sz="500" b="0" i="0" u="none" strike="noStrike" dirty="0">
                          <a:effectLst/>
                          <a:latin typeface="Arial" panose="020B0604020202020204" pitchFamily="34" charset="0"/>
                        </a:rPr>
                      </a:br>
                      <a:r>
                        <a:rPr lang="en-US" sz="500" b="0" i="0" u="none" strike="noStrike" dirty="0">
                          <a:effectLst/>
                          <a:latin typeface="Arial" panose="020B0604020202020204" pitchFamily="34" charset="0"/>
                        </a:rPr>
                        <a:t>Services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$67,000.00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$43,920.89</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$23,079.11</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$67,000.00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$43,920.89</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$23,079.11</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007476993"/>
                  </a:ext>
                </a:extLst>
              </a:tr>
              <a:tr h="181028">
                <a:tc>
                  <a:txBody>
                    <a:bodyPr/>
                    <a:lstStyle/>
                    <a:p>
                      <a:pPr algn="l" fontAlgn="b"/>
                      <a:r>
                        <a:rPr lang="en-US" sz="500" b="0" i="0" u="none" strike="noStrike" dirty="0">
                          <a:effectLst/>
                          <a:latin typeface="Arial" panose="020B0604020202020204" pitchFamily="34" charset="0"/>
                        </a:rPr>
                        <a:t>Preliminary Design</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$141,000.00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$44,745.56</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$96,254.44</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$95,000.00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$95,000.00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$236,000.00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$139,745.56</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$96,254.44</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184055520"/>
                  </a:ext>
                </a:extLst>
              </a:tr>
              <a:tr h="179927">
                <a:tc>
                  <a:txBody>
                    <a:bodyPr/>
                    <a:lstStyle/>
                    <a:p>
                      <a:pPr algn="l" fontAlgn="b"/>
                      <a:r>
                        <a:rPr lang="en-US" sz="500" b="0" i="0" u="none" strike="noStrike" dirty="0">
                          <a:effectLst/>
                          <a:latin typeface="Arial" panose="020B0604020202020204" pitchFamily="34" charset="0"/>
                        </a:rPr>
                        <a:t>Final Design/Bidding</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$72,000.00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$45,989.37</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$26,010.63</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$72,000.00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$45,989.37</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$26,010.63</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293948589"/>
                  </a:ext>
                </a:extLst>
              </a:tr>
              <a:tr h="181028">
                <a:tc>
                  <a:txBody>
                    <a:bodyPr/>
                    <a:lstStyle/>
                    <a:p>
                      <a:pPr algn="l" fontAlgn="b"/>
                      <a:r>
                        <a:rPr lang="en-US" sz="500" b="0" i="0" u="none" strike="noStrike" dirty="0">
                          <a:effectLst/>
                          <a:latin typeface="Arial" panose="020B0604020202020204" pitchFamily="34" charset="0"/>
                        </a:rPr>
                        <a:t>Construction Engineering</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$319,190.00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$92,595.00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$226,595.00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$319,190.00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$92,595.00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$226,595.00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331346360"/>
                  </a:ext>
                </a:extLst>
              </a:tr>
              <a:tr h="181028">
                <a:tc>
                  <a:txBody>
                    <a:bodyPr/>
                    <a:lstStyle/>
                    <a:p>
                      <a:pPr algn="l" fontAlgn="b"/>
                      <a:r>
                        <a:rPr lang="en-US" sz="500" b="0" i="0" u="none" strike="noStrike" dirty="0">
                          <a:effectLst/>
                          <a:latin typeface="Arial" panose="020B0604020202020204" pitchFamily="34" charset="0"/>
                        </a:rPr>
                        <a:t>Construction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$849,440.00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$849,440.00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$399,900.00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$399,900.00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$707,740.00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$131,175.65</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$576,564.35</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$5,000.00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$5,000.00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$1,962,080.00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$131,175.65</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$1,962,180.00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25001676"/>
                  </a:ext>
                </a:extLst>
              </a:tr>
              <a:tr h="109436">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970238309"/>
                  </a:ext>
                </a:extLst>
              </a:tr>
              <a:tr h="181028">
                <a:tc>
                  <a:txBody>
                    <a:bodyPr/>
                    <a:lstStyle/>
                    <a:p>
                      <a:pPr algn="l" fontAlgn="b"/>
                      <a:r>
                        <a:rPr lang="en-US" sz="500" b="0" i="0" u="none" strike="noStrike" dirty="0">
                          <a:effectLst/>
                          <a:latin typeface="Arial" panose="020B0604020202020204" pitchFamily="34" charset="0"/>
                        </a:rPr>
                        <a:t>Construction Alternate</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$563,250.00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$563,250.00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$563,250.00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$563,250.00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226837138"/>
                  </a:ext>
                </a:extLst>
              </a:tr>
              <a:tr h="181028">
                <a:tc>
                  <a:txBody>
                    <a:bodyPr/>
                    <a:lstStyle/>
                    <a:p>
                      <a:pPr algn="l" fontAlgn="b"/>
                      <a:r>
                        <a:rPr lang="en-US" sz="500" b="0" i="0" u="none" strike="noStrike" dirty="0">
                          <a:effectLst/>
                          <a:latin typeface="Arial" panose="020B0604020202020204" pitchFamily="34" charset="0"/>
                        </a:rPr>
                        <a:t>Paving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$216,000.00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$216,000.00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$216,000.00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$216,000.00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508542670"/>
                  </a:ext>
                </a:extLst>
              </a:tr>
              <a:tr h="109436">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100552824"/>
                  </a:ext>
                </a:extLst>
              </a:tr>
              <a:tr h="181028">
                <a:tc>
                  <a:txBody>
                    <a:bodyPr/>
                    <a:lstStyle/>
                    <a:p>
                      <a:pPr algn="l" fontAlgn="b"/>
                      <a:r>
                        <a:rPr lang="en-US" sz="500" b="0" i="0" u="none" strike="noStrike" dirty="0">
                          <a:effectLst/>
                          <a:latin typeface="Arial" panose="020B0604020202020204" pitchFamily="34" charset="0"/>
                        </a:rPr>
                        <a:t>Contingency</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$246,732.00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$246,732.00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$42,260.00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$42,260.00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dirty="0">
                          <a:effectLst/>
                          <a:latin typeface="Arial" panose="020B0604020202020204" pitchFamily="34" charset="0"/>
                        </a:rPr>
                        <a:t>$288,992.00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dirty="0">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dirty="0">
                          <a:solidFill>
                            <a:srgbClr val="000000"/>
                          </a:solidFill>
                          <a:effectLst/>
                          <a:latin typeface="Arial" panose="020B0604020202020204" pitchFamily="34" charset="0"/>
                        </a:rPr>
                        <a:t>$288,992.00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996903495"/>
                  </a:ext>
                </a:extLst>
              </a:tr>
              <a:tr h="181028">
                <a:tc>
                  <a:txBody>
                    <a:bodyPr/>
                    <a:lstStyle/>
                    <a:p>
                      <a:pPr algn="l" fontAlgn="b"/>
                      <a:r>
                        <a:rPr lang="en-US" sz="400" b="1" i="0" u="none" strike="noStrike" dirty="0">
                          <a:effectLst/>
                          <a:latin typeface="Arial" panose="020B0604020202020204" pitchFamily="34" charset="0"/>
                        </a:rPr>
                        <a:t>Total Activity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$2,474,612.00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$227,250.82</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$2,247,361.18</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$399,900.00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$399,900.00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$750,000.00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$131,175.65</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$618,824.35</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$100,000.00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$95,000.00</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$5,000.00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effectLst/>
                          <a:latin typeface="Arial" panose="020B0604020202020204" pitchFamily="34" charset="0"/>
                        </a:rPr>
                        <a:t>$3,724,512.00</a:t>
                      </a:r>
                    </a:p>
                  </a:txBody>
                  <a:tcPr marL="4333" marR="4333" marT="4333"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dirty="0">
                          <a:solidFill>
                            <a:srgbClr val="0000FF"/>
                          </a:solidFill>
                          <a:effectLst/>
                          <a:latin typeface="Arial" panose="020B0604020202020204" pitchFamily="34" charset="0"/>
                        </a:rPr>
                        <a:t>$853,326.47</a:t>
                      </a:r>
                    </a:p>
                  </a:txBody>
                  <a:tcPr marL="4333" marR="4333" marT="4333"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1" i="0" u="none" strike="noStrike" dirty="0">
                          <a:solidFill>
                            <a:srgbClr val="000000"/>
                          </a:solidFill>
                          <a:effectLst/>
                          <a:latin typeface="Arial" panose="020B0604020202020204" pitchFamily="34" charset="0"/>
                        </a:rPr>
                        <a:t>$2,871,185.53</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xmlns="" val="3849586685"/>
                  </a:ext>
                </a:extLst>
              </a:tr>
              <a:tr h="230066">
                <a:tc>
                  <a:txBody>
                    <a:bodyPr/>
                    <a:lstStyle/>
                    <a:p>
                      <a:pPr algn="l" fontAlgn="b"/>
                      <a:r>
                        <a:rPr lang="en-US" sz="500" b="1" i="0" u="none" strike="noStrike" dirty="0">
                          <a:effectLst/>
                          <a:latin typeface="Arial" panose="020B0604020202020204" pitchFamily="34" charset="0"/>
                        </a:rPr>
                        <a:t>TOTAL PROJECT COSTS</a:t>
                      </a:r>
                    </a:p>
                  </a:txBody>
                  <a:tcPr marL="4333" marR="4333" marT="4333"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$2,680,900.00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$232,303.82</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$2,448,596.18</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$400,000.00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$100.00</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$399,900.00</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$750,000.00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$131,175.65</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$618,824.35</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$100,000.00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$95,000.00</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$5,000.00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$3,930,800.00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dirty="0">
                          <a:effectLst/>
                          <a:latin typeface="Arial" panose="020B0604020202020204" pitchFamily="34" charset="0"/>
                        </a:rPr>
                        <a:t>$858,379.47</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1" i="0" u="none" strike="noStrike" dirty="0">
                          <a:solidFill>
                            <a:srgbClr val="000000"/>
                          </a:solidFill>
                          <a:effectLst/>
                          <a:latin typeface="Arial" panose="020B0604020202020204" pitchFamily="34" charset="0"/>
                        </a:rPr>
                        <a:t>$3,072,420.53</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77697048"/>
                  </a:ext>
                </a:extLst>
              </a:tr>
              <a:tr h="181028">
                <a:tc gridSpan="5">
                  <a:txBody>
                    <a:bodyPr/>
                    <a:lstStyle/>
                    <a:p>
                      <a:pPr algn="l" fontAlgn="b"/>
                      <a:r>
                        <a:rPr lang="en-US" sz="500" b="0" i="0" u="none" strike="noStrike" dirty="0">
                          <a:effectLst/>
                          <a:latin typeface="Arial" panose="020B0604020202020204" pitchFamily="34" charset="0"/>
                        </a:rPr>
                        <a:t>*SRF Draw is pending loan approval-County is paying with anticipation of reimbursement</a:t>
                      </a: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94378617"/>
                  </a:ext>
                </a:extLst>
              </a:tr>
              <a:tr h="110618">
                <a:tc gridSpan="5">
                  <a:txBody>
                    <a:bodyPr/>
                    <a:lstStyle/>
                    <a:p>
                      <a:pPr algn="l" fontAlgn="b"/>
                      <a:r>
                        <a:rPr lang="en-US" sz="500" b="0" i="0" u="none" strike="noStrike" dirty="0">
                          <a:effectLst/>
                          <a:latin typeface="Arial" panose="020B0604020202020204" pitchFamily="34" charset="0"/>
                        </a:rPr>
                        <a:t>*Land Acquisition includes engineering plus possible cost to acquire easements</a:t>
                      </a:r>
                    </a:p>
                  </a:txBody>
                  <a:tcPr marL="4333" marR="4333" marT="433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extLst>
                  <a:ext uri="{0D108BD9-81ED-4DB2-BD59-A6C34878D82A}">
                    <a16:rowId xmlns:a16="http://schemas.microsoft.com/office/drawing/2014/main" xmlns="" val="2351266252"/>
                  </a:ext>
                </a:extLst>
              </a:tr>
            </a:tbl>
          </a:graphicData>
        </a:graphic>
      </p:graphicFrame>
    </p:spTree>
    <p:extLst>
      <p:ext uri="{BB962C8B-B14F-4D97-AF65-F5344CB8AC3E}">
        <p14:creationId xmlns:p14="http://schemas.microsoft.com/office/powerpoint/2010/main" val="2686665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E7578-1F05-426B-8F91-BC55D3FB6D9B}"/>
              </a:ext>
            </a:extLst>
          </p:cNvPr>
          <p:cNvSpPr>
            <a:spLocks noGrp="1"/>
          </p:cNvSpPr>
          <p:nvPr>
            <p:ph type="title"/>
          </p:nvPr>
        </p:nvSpPr>
        <p:spPr>
          <a:xfrm>
            <a:off x="778880" y="53049"/>
            <a:ext cx="10515600" cy="524562"/>
          </a:xfrm>
        </p:spPr>
        <p:txBody>
          <a:bodyPr>
            <a:noAutofit/>
          </a:bodyPr>
          <a:lstStyle/>
          <a:p>
            <a:r>
              <a:rPr lang="en-US" dirty="0">
                <a:solidFill>
                  <a:schemeClr val="bg1"/>
                </a:solidFill>
              </a:rPr>
              <a:t>Uniform Invoice </a:t>
            </a:r>
            <a:r>
              <a:rPr lang="en-US" dirty="0" smtClean="0">
                <a:solidFill>
                  <a:schemeClr val="bg1"/>
                </a:solidFill>
              </a:rPr>
              <a:t>Tracking</a:t>
            </a:r>
            <a:endParaRPr lang="en-US" sz="2400" dirty="0"/>
          </a:p>
        </p:txBody>
      </p:sp>
      <p:graphicFrame>
        <p:nvGraphicFramePr>
          <p:cNvPr id="4" name="Content Placeholder 3">
            <a:extLst>
              <a:ext uri="{FF2B5EF4-FFF2-40B4-BE49-F238E27FC236}">
                <a16:creationId xmlns:a16="http://schemas.microsoft.com/office/drawing/2014/main" xmlns="" id="{65DB8813-7D1F-406E-8216-566FB2B968F6}"/>
              </a:ext>
            </a:extLst>
          </p:cNvPr>
          <p:cNvGraphicFramePr>
            <a:graphicFrameLocks noGrp="1"/>
          </p:cNvGraphicFramePr>
          <p:nvPr>
            <p:ph idx="4294967295"/>
            <p:extLst/>
          </p:nvPr>
        </p:nvGraphicFramePr>
        <p:xfrm>
          <a:off x="566060" y="740221"/>
          <a:ext cx="11034892" cy="5930931"/>
        </p:xfrm>
        <a:graphic>
          <a:graphicData uri="http://schemas.openxmlformats.org/drawingml/2006/table">
            <a:tbl>
              <a:tblPr firstCol="1">
                <a:tableStyleId>{16D9F66E-5EB9-4882-86FB-DCBF35E3C3E4}</a:tableStyleId>
              </a:tblPr>
              <a:tblGrid>
                <a:gridCol w="1754104">
                  <a:extLst>
                    <a:ext uri="{9D8B030D-6E8A-4147-A177-3AD203B41FA5}">
                      <a16:colId xmlns:a16="http://schemas.microsoft.com/office/drawing/2014/main" xmlns="" val="1416865496"/>
                    </a:ext>
                  </a:extLst>
                </a:gridCol>
                <a:gridCol w="664861">
                  <a:extLst>
                    <a:ext uri="{9D8B030D-6E8A-4147-A177-3AD203B41FA5}">
                      <a16:colId xmlns:a16="http://schemas.microsoft.com/office/drawing/2014/main" xmlns="" val="4244580039"/>
                    </a:ext>
                  </a:extLst>
                </a:gridCol>
                <a:gridCol w="664861">
                  <a:extLst>
                    <a:ext uri="{9D8B030D-6E8A-4147-A177-3AD203B41FA5}">
                      <a16:colId xmlns:a16="http://schemas.microsoft.com/office/drawing/2014/main" xmlns="" val="4071029460"/>
                    </a:ext>
                  </a:extLst>
                </a:gridCol>
                <a:gridCol w="905346">
                  <a:extLst>
                    <a:ext uri="{9D8B030D-6E8A-4147-A177-3AD203B41FA5}">
                      <a16:colId xmlns:a16="http://schemas.microsoft.com/office/drawing/2014/main" xmlns="" val="3569028264"/>
                    </a:ext>
                  </a:extLst>
                </a:gridCol>
                <a:gridCol w="664861">
                  <a:extLst>
                    <a:ext uri="{9D8B030D-6E8A-4147-A177-3AD203B41FA5}">
                      <a16:colId xmlns:a16="http://schemas.microsoft.com/office/drawing/2014/main" xmlns="" val="2600836589"/>
                    </a:ext>
                  </a:extLst>
                </a:gridCol>
                <a:gridCol w="348521">
                  <a:extLst>
                    <a:ext uri="{9D8B030D-6E8A-4147-A177-3AD203B41FA5}">
                      <a16:colId xmlns:a16="http://schemas.microsoft.com/office/drawing/2014/main" xmlns="" val="3813013301"/>
                    </a:ext>
                  </a:extLst>
                </a:gridCol>
                <a:gridCol w="1159972">
                  <a:extLst>
                    <a:ext uri="{9D8B030D-6E8A-4147-A177-3AD203B41FA5}">
                      <a16:colId xmlns:a16="http://schemas.microsoft.com/office/drawing/2014/main" xmlns="" val="1215587862"/>
                    </a:ext>
                  </a:extLst>
                </a:gridCol>
                <a:gridCol w="282918">
                  <a:extLst>
                    <a:ext uri="{9D8B030D-6E8A-4147-A177-3AD203B41FA5}">
                      <a16:colId xmlns:a16="http://schemas.microsoft.com/office/drawing/2014/main" xmlns="" val="4041573556"/>
                    </a:ext>
                  </a:extLst>
                </a:gridCol>
                <a:gridCol w="458820">
                  <a:extLst>
                    <a:ext uri="{9D8B030D-6E8A-4147-A177-3AD203B41FA5}">
                      <a16:colId xmlns:a16="http://schemas.microsoft.com/office/drawing/2014/main" xmlns="" val="2239757342"/>
                    </a:ext>
                  </a:extLst>
                </a:gridCol>
                <a:gridCol w="282918">
                  <a:extLst>
                    <a:ext uri="{9D8B030D-6E8A-4147-A177-3AD203B41FA5}">
                      <a16:colId xmlns:a16="http://schemas.microsoft.com/office/drawing/2014/main" xmlns="" val="2690496227"/>
                    </a:ext>
                  </a:extLst>
                </a:gridCol>
                <a:gridCol w="905346">
                  <a:extLst>
                    <a:ext uri="{9D8B030D-6E8A-4147-A177-3AD203B41FA5}">
                      <a16:colId xmlns:a16="http://schemas.microsoft.com/office/drawing/2014/main" xmlns="" val="1017970938"/>
                    </a:ext>
                  </a:extLst>
                </a:gridCol>
                <a:gridCol w="282918">
                  <a:extLst>
                    <a:ext uri="{9D8B030D-6E8A-4147-A177-3AD203B41FA5}">
                      <a16:colId xmlns:a16="http://schemas.microsoft.com/office/drawing/2014/main" xmlns="" val="919521032"/>
                    </a:ext>
                  </a:extLst>
                </a:gridCol>
                <a:gridCol w="905346">
                  <a:extLst>
                    <a:ext uri="{9D8B030D-6E8A-4147-A177-3AD203B41FA5}">
                      <a16:colId xmlns:a16="http://schemas.microsoft.com/office/drawing/2014/main" xmlns="" val="2637899223"/>
                    </a:ext>
                  </a:extLst>
                </a:gridCol>
                <a:gridCol w="282918">
                  <a:extLst>
                    <a:ext uri="{9D8B030D-6E8A-4147-A177-3AD203B41FA5}">
                      <a16:colId xmlns:a16="http://schemas.microsoft.com/office/drawing/2014/main" xmlns="" val="3191162102"/>
                    </a:ext>
                  </a:extLst>
                </a:gridCol>
                <a:gridCol w="282918">
                  <a:extLst>
                    <a:ext uri="{9D8B030D-6E8A-4147-A177-3AD203B41FA5}">
                      <a16:colId xmlns:a16="http://schemas.microsoft.com/office/drawing/2014/main" xmlns="" val="1655755997"/>
                    </a:ext>
                  </a:extLst>
                </a:gridCol>
                <a:gridCol w="282918">
                  <a:extLst>
                    <a:ext uri="{9D8B030D-6E8A-4147-A177-3AD203B41FA5}">
                      <a16:colId xmlns:a16="http://schemas.microsoft.com/office/drawing/2014/main" xmlns="" val="23644009"/>
                    </a:ext>
                  </a:extLst>
                </a:gridCol>
                <a:gridCol w="905346">
                  <a:extLst>
                    <a:ext uri="{9D8B030D-6E8A-4147-A177-3AD203B41FA5}">
                      <a16:colId xmlns:a16="http://schemas.microsoft.com/office/drawing/2014/main" xmlns="" val="3159914208"/>
                    </a:ext>
                  </a:extLst>
                </a:gridCol>
              </a:tblGrid>
              <a:tr h="222634">
                <a:tc gridSpan="3">
                  <a:txBody>
                    <a:bodyPr/>
                    <a:lstStyle/>
                    <a:p>
                      <a:pPr algn="l" fontAlgn="b"/>
                      <a:r>
                        <a:rPr lang="en-US" sz="600" u="none" strike="noStrike" dirty="0">
                          <a:effectLst/>
                        </a:rPr>
                        <a:t>UNIFORM INVOICE TRACKING SPREADSHEET FOR:                                                                                                                DATE:                                                                  </a:t>
                      </a:r>
                      <a:endParaRPr lang="en-US" sz="6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gridSpan="2">
                  <a:txBody>
                    <a:bodyPr/>
                    <a:lstStyle/>
                    <a:p>
                      <a:pPr algn="l" fontAlgn="b"/>
                      <a:r>
                        <a:rPr lang="en-US" sz="600" u="none" strike="noStrike" dirty="0">
                          <a:effectLst/>
                        </a:rPr>
                        <a:t>Dawson County Sewer</a:t>
                      </a:r>
                      <a:endParaRPr lang="en-US" sz="6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DATE:</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10/26/2017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xmlns="" val="2862445662"/>
                  </a:ext>
                </a:extLst>
              </a:tr>
              <a:tr h="361660">
                <a:tc>
                  <a:txBody>
                    <a:bodyPr/>
                    <a:lstStyle/>
                    <a:p>
                      <a:pPr algn="l" fontAlgn="b"/>
                      <a:r>
                        <a:rPr lang="en-US" sz="600" u="none" strike="noStrike" dirty="0">
                          <a:effectLst/>
                        </a:rPr>
                        <a:t>Vendor's Name</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Invoice or Pay Estimate Number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Invoice Date or Time Period Covered</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Total Amount of Invoice</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Warrant Number</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Date Paid</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Funding Source, Amount Expended, Drawdown Number</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Total Amount Paid This Invoice</a:t>
                      </a:r>
                      <a:endParaRPr lang="en-US" sz="600" b="0" i="0" u="none" strike="noStrike" dirty="0">
                        <a:solidFill>
                          <a:srgbClr val="000000"/>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895816283"/>
                  </a:ext>
                </a:extLst>
              </a:tr>
              <a:tr h="152240">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Funding Source:</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gridSpan="2">
                  <a:txBody>
                    <a:bodyPr/>
                    <a:lstStyle/>
                    <a:p>
                      <a:pPr algn="l" fontAlgn="b"/>
                      <a:r>
                        <a:rPr lang="en-US" sz="600" u="none" strike="noStrike" dirty="0">
                          <a:effectLst/>
                        </a:rPr>
                        <a:t>Funding Source:</a:t>
                      </a:r>
                      <a:endParaRPr lang="en-US" sz="6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n-US" sz="600" u="none" strike="noStrike" dirty="0">
                          <a:effectLst/>
                        </a:rPr>
                        <a:t>Funding Source:</a:t>
                      </a:r>
                      <a:endParaRPr lang="en-US" sz="6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077864238"/>
                  </a:ext>
                </a:extLst>
              </a:tr>
              <a:tr h="152240">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SRF Loan B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SRF Loan A</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TSEP</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RRGL</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2343306819"/>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r" fontAlgn="b"/>
                      <a:r>
                        <a:rPr lang="en-US" sz="600" u="none" strike="noStrike" dirty="0">
                          <a:effectLst/>
                        </a:rPr>
                        <a:t>12851</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10/28/14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$1,175.00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85551</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10/30/14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$1,175.00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$1,175.00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067011217"/>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r" fontAlgn="b"/>
                      <a:r>
                        <a:rPr lang="en-US" sz="600" u="none" strike="noStrike" dirty="0">
                          <a:effectLst/>
                        </a:rPr>
                        <a:t>12662</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09/24/14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$8,803.29</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85551</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10/30/14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$8,803.29</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$8,803.29</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4109637611"/>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r" fontAlgn="b"/>
                      <a:r>
                        <a:rPr lang="en-US" sz="600" u="none" strike="noStrike" dirty="0">
                          <a:effectLst/>
                        </a:rPr>
                        <a:t>12966</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11/24/14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$7,485.50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85748</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12/03/14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$7,485.50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$7,485.50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37438005"/>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r" fontAlgn="b"/>
                      <a:r>
                        <a:rPr lang="en-US" sz="600" u="none" strike="noStrike" dirty="0">
                          <a:effectLst/>
                        </a:rPr>
                        <a:t>13110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01/20/15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$6,167.00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86160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01/29/15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$6,167.00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$6,167.00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673952394"/>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r" fontAlgn="b"/>
                      <a:r>
                        <a:rPr lang="en-US" sz="600" u="none" strike="noStrike" dirty="0">
                          <a:effectLst/>
                        </a:rPr>
                        <a:t>13067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01/05/15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$12,181.25</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86160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01/29/15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$12,181.25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$12,181.25</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943830788"/>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r" fontAlgn="b"/>
                      <a:r>
                        <a:rPr lang="en-US" sz="600" u="none" strike="noStrike" dirty="0">
                          <a:effectLst/>
                        </a:rPr>
                        <a:t>13283</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03/02/15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$3,641.00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86586</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03/31/15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$3,641.00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$3,641.00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557612862"/>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13308</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03/24/15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$4,459.00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86794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04/30/15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$4,459.00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$4,459.00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4242413096"/>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13444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04/23/15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$11,944.51</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86794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04/30/15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$4,087.00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$7,857.51</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$11,944.51</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2553128368"/>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13562</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05/21/15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$25,623.99</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87242</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07/01/15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$1,460.00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$24,163.99</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$25,623.99</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800119427"/>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13667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06/29/15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$31,474.30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87390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07/07/15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$7,948.84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$23,525.46</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$31,474.30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4134800479"/>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13946</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08/21/15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$27,765.35</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87748</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08/31/15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$27,765.35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$27,765.35</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1040132182"/>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14049</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09/29/15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$21,712.90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88165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09/30/15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$21,712.90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$21,712.90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4226364383"/>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14154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10/22/15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$21,433.50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88477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11/30/15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$21,433.50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$21,433.50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1858553900"/>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solidFill>
                      <a:schemeClr val="bg1"/>
                    </a:solidFill>
                  </a:tcPr>
                </a:tc>
                <a:tc>
                  <a:txBody>
                    <a:bodyPr/>
                    <a:lstStyle/>
                    <a:p>
                      <a:pPr algn="r" fontAlgn="b"/>
                      <a:r>
                        <a:rPr lang="en-US" sz="600" u="none" strike="noStrike" dirty="0">
                          <a:effectLst/>
                        </a:rPr>
                        <a:t>14284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11/25/15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$33,281.81</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88607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11/30/15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$33,281.81</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$33,281.81</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4056658495"/>
                  </a:ext>
                </a:extLst>
              </a:tr>
              <a:tr h="159791">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15675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12/31/16</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$3,136.80</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$3,136.80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$3,136.80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80178425"/>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15585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11/10/16</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$3,592.75</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$3,592.75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$3,592.75</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1551568325"/>
                  </a:ext>
                </a:extLst>
              </a:tr>
              <a:tr h="152240">
                <a:tc>
                  <a:txBody>
                    <a:bodyPr/>
                    <a:lstStyle/>
                    <a:p>
                      <a:pPr algn="l" fontAlgn="b"/>
                      <a:r>
                        <a:rPr lang="en-US" sz="600" u="none" strike="noStrike" dirty="0">
                          <a:effectLst/>
                        </a:rPr>
                        <a:t>Crowley Fleck Attorney</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801310</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07/31/16</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$136.00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$136.00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$136.00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753400847"/>
                  </a:ext>
                </a:extLst>
              </a:tr>
              <a:tr h="152240">
                <a:tc>
                  <a:txBody>
                    <a:bodyPr/>
                    <a:lstStyle/>
                    <a:p>
                      <a:pPr algn="l" fontAlgn="b"/>
                      <a:r>
                        <a:rPr lang="en-US" sz="600" u="none" strike="noStrike" dirty="0">
                          <a:effectLst/>
                        </a:rPr>
                        <a:t>Crowley Fleck Attorney</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803570</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08/31/16</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$68.00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$68.00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$68.00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2628388286"/>
                  </a:ext>
                </a:extLst>
              </a:tr>
              <a:tr h="152240">
                <a:tc>
                  <a:txBody>
                    <a:bodyPr/>
                    <a:lstStyle/>
                    <a:p>
                      <a:pPr algn="l" fontAlgn="b"/>
                      <a:r>
                        <a:rPr lang="en-US" sz="600" u="none" strike="noStrike" dirty="0">
                          <a:effectLst/>
                        </a:rPr>
                        <a:t>Crowley Fleck Attorney</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805425</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09/30/16</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$34.00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$34.00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$34.00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1009045651"/>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15785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01/23/17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$4,125.62</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$4,125.62</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$4,125.62</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747299625"/>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15898</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02/21/17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$2,423.25</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$2,423.25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$2,423.25</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4068635764"/>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16032</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03/22/17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$17,497.68</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$17,497.68</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$17,497.68</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863614510"/>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16145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04/17/17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$6,679.94</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$6,679.94</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$6,679.94</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570380537"/>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16325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05/25/17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$17,761.25</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$17,761.25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$17,761.25</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2677062440"/>
                  </a:ext>
                </a:extLst>
              </a:tr>
              <a:tr h="152240">
                <a:tc>
                  <a:txBody>
                    <a:bodyPr/>
                    <a:lstStyle/>
                    <a:p>
                      <a:pPr algn="l" fontAlgn="b"/>
                      <a:r>
                        <a:rPr lang="en-US" sz="600" u="none" strike="noStrike" dirty="0">
                          <a:effectLst/>
                        </a:rPr>
                        <a:t>Great West Engineering</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16372</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06/20/17</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$49,885.13</a:t>
                      </a:r>
                      <a:endParaRPr lang="en-US" sz="600" b="0" i="0" u="none" strike="noStrike" dirty="0">
                        <a:solidFill>
                          <a:srgbClr val="0000FF"/>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$49,885.13</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$49,885.13</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949908629"/>
                  </a:ext>
                </a:extLst>
              </a:tr>
              <a:tr h="152240">
                <a:tc>
                  <a:txBody>
                    <a:bodyPr/>
                    <a:lstStyle/>
                    <a:p>
                      <a:pPr algn="l" fontAlgn="b"/>
                      <a:r>
                        <a:rPr lang="en-US" sz="600" u="none" strike="noStrike" dirty="0">
                          <a:effectLst/>
                        </a:rPr>
                        <a:t>Crowley Fleck Attorney</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r" fontAlgn="b"/>
                      <a:r>
                        <a:rPr lang="en-US" sz="600" u="none" strike="noStrike" dirty="0">
                          <a:effectLst/>
                        </a:rPr>
                        <a:t>815745</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02/23/17</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$4,915.00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$4,815.00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$100.00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$4,915.00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2162952911"/>
                  </a:ext>
                </a:extLst>
              </a:tr>
              <a:tr h="152240">
                <a:tc>
                  <a:txBody>
                    <a:bodyPr/>
                    <a:lstStyle/>
                    <a:p>
                      <a:pPr algn="l" fontAlgn="b"/>
                      <a:r>
                        <a:rPr lang="en-US" sz="600" u="none" strike="noStrike" dirty="0">
                          <a:effectLst/>
                        </a:rPr>
                        <a:t>COP Construction</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r" fontAlgn="b"/>
                      <a:r>
                        <a:rPr lang="en-US" sz="600" u="none" strike="noStrike" dirty="0">
                          <a:effectLst/>
                        </a:rPr>
                        <a:t>1</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07/18/17</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$531,075.65</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$399,900.00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$131,175.65</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$531,075.65</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4266519075"/>
                  </a:ext>
                </a:extLst>
              </a:tr>
              <a:tr h="152240">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1297969276"/>
                  </a:ext>
                </a:extLst>
              </a:tr>
              <a:tr h="152240">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2879216058"/>
                  </a:ext>
                </a:extLst>
              </a:tr>
              <a:tr h="137703">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1970850146"/>
                  </a:ext>
                </a:extLst>
              </a:tr>
              <a:tr h="152240">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199164997"/>
                  </a:ext>
                </a:extLst>
              </a:tr>
              <a:tr h="152240">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chemeClr val="accent1">
                        <a:lumMod val="60000"/>
                        <a:lumOff val="4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accent6">
                        <a:lumMod val="20000"/>
                        <a:lumOff val="80000"/>
                      </a:schemeClr>
                    </a:solidFill>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600" u="none" strike="noStrike" dirty="0">
                          <a:effectLst/>
                        </a:rPr>
                        <a:t>$0.00</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3083192619"/>
                  </a:ext>
                </a:extLst>
              </a:tr>
              <a:tr h="177463">
                <a:tc gridSpan="2">
                  <a:txBody>
                    <a:bodyPr/>
                    <a:lstStyle/>
                    <a:p>
                      <a:pPr algn="l" fontAlgn="b"/>
                      <a:r>
                        <a:rPr lang="en-US" sz="400" u="none" strike="noStrike" dirty="0">
                          <a:effectLst/>
                        </a:rPr>
                        <a:t>Copy and submit to the applicable funding agency with each drawdown request.</a:t>
                      </a:r>
                      <a:endParaRPr lang="en-US" sz="4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r>
                        <a:rPr lang="en-US" sz="600" u="none" strike="noStrike" dirty="0">
                          <a:effectLst/>
                        </a:rPr>
                        <a:t>TOTALS</a:t>
                      </a:r>
                      <a:endParaRPr lang="en-US" sz="600" b="1"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r" fontAlgn="b"/>
                      <a:r>
                        <a:rPr lang="en-US" sz="600" u="none" strike="noStrike" dirty="0">
                          <a:effectLst/>
                        </a:rPr>
                        <a:t>$858,479.47 </a:t>
                      </a:r>
                      <a:endParaRPr lang="en-US" sz="600" b="0" i="0" u="none" strike="noStrike" dirty="0">
                        <a:solidFill>
                          <a:srgbClr val="0000FF"/>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r" fontAlgn="b"/>
                      <a:r>
                        <a:rPr lang="en-US" sz="600" u="none" strike="noStrike" dirty="0">
                          <a:effectLst/>
                        </a:rPr>
                        <a:t>$232,303.82</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r" fontAlgn="b"/>
                      <a:r>
                        <a:rPr lang="en-US" sz="600" u="none" strike="noStrike" dirty="0">
                          <a:effectLst/>
                        </a:rPr>
                        <a:t>$400,000.00</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r" fontAlgn="b"/>
                      <a:r>
                        <a:rPr lang="en-US" sz="600" u="none" strike="noStrike" dirty="0">
                          <a:effectLst/>
                        </a:rPr>
                        <a:t>$131,175.65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r" fontAlgn="b"/>
                      <a:r>
                        <a:rPr lang="en-US" sz="600" u="none" strike="noStrike" dirty="0">
                          <a:effectLst/>
                        </a:rPr>
                        <a:t>$95,000.00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solidFill>
                      <a:srgbClr val="FFFF00"/>
                    </a:solidFill>
                  </a:tcPr>
                </a:tc>
                <a:tc>
                  <a:txBody>
                    <a:bodyPr/>
                    <a:lstStyle/>
                    <a:p>
                      <a:pPr algn="r" fontAlgn="b"/>
                      <a:r>
                        <a:rPr lang="en-US" sz="600" u="none" strike="noStrike" dirty="0">
                          <a:effectLst/>
                        </a:rPr>
                        <a:t>$858,479.47</a:t>
                      </a:r>
                      <a:endParaRPr lang="en-US" sz="600" b="0" i="0" u="none" strike="noStrike" dirty="0">
                        <a:solidFill>
                          <a:srgbClr val="0000FF"/>
                        </a:solidFill>
                        <a:effectLst/>
                        <a:latin typeface="Arial" panose="020B0604020202020204" pitchFamily="34" charset="0"/>
                      </a:endParaRPr>
                    </a:p>
                  </a:txBody>
                  <a:tcPr marL="0" marR="0" marT="0" marB="0" anchor="b">
                    <a:solidFill>
                      <a:schemeClr val="bg2">
                        <a:lumMod val="75000"/>
                      </a:schemeClr>
                    </a:solidFill>
                  </a:tcPr>
                </a:tc>
                <a:extLst>
                  <a:ext uri="{0D108BD9-81ED-4DB2-BD59-A6C34878D82A}">
                    <a16:rowId xmlns:a16="http://schemas.microsoft.com/office/drawing/2014/main" xmlns="" val="204584401"/>
                  </a:ext>
                </a:extLst>
              </a:tr>
            </a:tbl>
          </a:graphicData>
        </a:graphic>
      </p:graphicFrame>
    </p:spTree>
    <p:extLst>
      <p:ext uri="{BB962C8B-B14F-4D97-AF65-F5344CB8AC3E}">
        <p14:creationId xmlns:p14="http://schemas.microsoft.com/office/powerpoint/2010/main" val="3054207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RCLogoWords"/>
          <p:cNvPicPr/>
          <p:nvPr/>
        </p:nvPicPr>
        <p:blipFill>
          <a:blip r:embed="rId3" cstate="print"/>
          <a:srcRect/>
          <a:stretch>
            <a:fillRect/>
          </a:stretch>
        </p:blipFill>
        <p:spPr bwMode="auto">
          <a:xfrm>
            <a:off x="10443882" y="368367"/>
            <a:ext cx="1240544" cy="1257231"/>
          </a:xfrm>
          <a:prstGeom prst="rect">
            <a:avLst/>
          </a:prstGeom>
          <a:noFill/>
          <a:ln w="9525">
            <a:noFill/>
            <a:miter lim="800000"/>
            <a:headEnd/>
            <a:tailEnd/>
          </a:ln>
        </p:spPr>
      </p:pic>
      <p:sp>
        <p:nvSpPr>
          <p:cNvPr id="7" name="Title 1"/>
          <p:cNvSpPr txBox="1">
            <a:spLocks/>
          </p:cNvSpPr>
          <p:nvPr/>
        </p:nvSpPr>
        <p:spPr>
          <a:xfrm>
            <a:off x="381000" y="-650603"/>
            <a:ext cx="10062882" cy="27292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latin typeface="Calibri" panose="020F0502020204030204" pitchFamily="34" charset="0"/>
              </a:rPr>
              <a:t>Workshops </a:t>
            </a:r>
          </a:p>
        </p:txBody>
      </p:sp>
      <p:sp>
        <p:nvSpPr>
          <p:cNvPr id="10" name="Content Placeholder 2"/>
          <p:cNvSpPr txBox="1">
            <a:spLocks/>
          </p:cNvSpPr>
          <p:nvPr/>
        </p:nvSpPr>
        <p:spPr>
          <a:xfrm>
            <a:off x="2061882" y="2021542"/>
            <a:ext cx="8077200" cy="3886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800" spc="20" dirty="0">
              <a:latin typeface="Calibri" panose="020F0502020204030204" pitchFamily="34" charset="0"/>
            </a:endParaRPr>
          </a:p>
        </p:txBody>
      </p:sp>
      <p:sp>
        <p:nvSpPr>
          <p:cNvPr id="8" name="Content Placeholder 2"/>
          <p:cNvSpPr txBox="1">
            <a:spLocks/>
          </p:cNvSpPr>
          <p:nvPr/>
        </p:nvSpPr>
        <p:spPr>
          <a:xfrm>
            <a:off x="602342" y="2021542"/>
            <a:ext cx="10051143" cy="46077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a:solidFill>
                  <a:sysClr val="windowText" lastClr="000000"/>
                </a:solidFill>
                <a:latin typeface="Calibri"/>
              </a:rPr>
              <a:t>Meetings held in several locations across the state </a:t>
            </a:r>
          </a:p>
          <a:p>
            <a:pPr marL="514350" indent="-457200">
              <a:defRPr/>
            </a:pPr>
            <a:r>
              <a:rPr lang="en-US" dirty="0">
                <a:solidFill>
                  <a:sysClr val="windowText" lastClr="000000"/>
                </a:solidFill>
                <a:latin typeface="Calibri"/>
              </a:rPr>
              <a:t>All state and federal funders share application and funding information</a:t>
            </a:r>
          </a:p>
          <a:p>
            <a:pPr marL="514350" indent="-457200">
              <a:defRPr/>
            </a:pPr>
            <a:r>
              <a:rPr lang="en-US" dirty="0">
                <a:solidFill>
                  <a:sysClr val="windowText" lastClr="000000"/>
                </a:solidFill>
                <a:latin typeface="Calibri"/>
              </a:rPr>
              <a:t>Focus on key elements:</a:t>
            </a:r>
          </a:p>
          <a:p>
            <a:pPr marL="914400" lvl="1" indent="-457200">
              <a:defRPr/>
            </a:pPr>
            <a:r>
              <a:rPr lang="en-US" dirty="0">
                <a:solidFill>
                  <a:sysClr val="windowText" lastClr="000000"/>
                </a:solidFill>
                <a:latin typeface="Calibri"/>
              </a:rPr>
              <a:t>Planning </a:t>
            </a:r>
          </a:p>
          <a:p>
            <a:pPr marL="914400" lvl="1" indent="-457200">
              <a:defRPr/>
            </a:pPr>
            <a:r>
              <a:rPr lang="en-US" dirty="0">
                <a:solidFill>
                  <a:sysClr val="windowText" lastClr="000000"/>
                </a:solidFill>
                <a:latin typeface="Calibri"/>
              </a:rPr>
              <a:t>Hiring an Engineer</a:t>
            </a:r>
          </a:p>
          <a:p>
            <a:pPr marL="914400" lvl="1" indent="-457200">
              <a:defRPr/>
            </a:pPr>
            <a:r>
              <a:rPr lang="en-US" dirty="0">
                <a:solidFill>
                  <a:sysClr val="windowText" lastClr="000000"/>
                </a:solidFill>
                <a:latin typeface="Calibri"/>
              </a:rPr>
              <a:t>Project funding plan </a:t>
            </a:r>
          </a:p>
          <a:p>
            <a:pPr>
              <a:defRPr/>
            </a:pPr>
            <a:endParaRPr lang="en-US" u="sng" dirty="0">
              <a:solidFill>
                <a:sysClr val="windowText" lastClr="000000"/>
              </a:solidFill>
              <a:latin typeface="Calibri"/>
            </a:endParaRPr>
          </a:p>
          <a:p>
            <a:pPr lvl="1">
              <a:defRPr/>
            </a:pPr>
            <a:endParaRPr lang="en-US" u="sng" dirty="0">
              <a:solidFill>
                <a:sysClr val="windowText" lastClr="000000"/>
              </a:solidFill>
              <a:latin typeface="Calibri"/>
            </a:endParaRPr>
          </a:p>
          <a:p>
            <a:pPr lvl="1">
              <a:defRPr/>
            </a:pPr>
            <a:endParaRPr lang="en-US" u="sng" dirty="0">
              <a:solidFill>
                <a:sysClr val="windowText" lastClr="000000"/>
              </a:solidFill>
              <a:latin typeface="Calibri"/>
            </a:endParaRPr>
          </a:p>
        </p:txBody>
      </p:sp>
    </p:spTree>
    <p:extLst>
      <p:ext uri="{BB962C8B-B14F-4D97-AF65-F5344CB8AC3E}">
        <p14:creationId xmlns:p14="http://schemas.microsoft.com/office/powerpoint/2010/main" val="1353656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6250" y="49893"/>
            <a:ext cx="9613526" cy="9715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latin typeface="Calibri" panose="020F0502020204030204" pitchFamily="34" charset="0"/>
              </a:rPr>
              <a:t>Summary of </a:t>
            </a:r>
            <a:r>
              <a:rPr lang="en-US" dirty="0" smtClean="0">
                <a:solidFill>
                  <a:schemeClr val="bg1"/>
                </a:solidFill>
                <a:latin typeface="Calibri" panose="020F0502020204030204" pitchFamily="34" charset="0"/>
              </a:rPr>
              <a:t>Co-Funding </a:t>
            </a:r>
            <a:r>
              <a:rPr lang="en-US" dirty="0">
                <a:solidFill>
                  <a:schemeClr val="bg1"/>
                </a:solidFill>
                <a:latin typeface="Calibri" panose="020F0502020204030204" pitchFamily="34" charset="0"/>
              </a:rPr>
              <a:t>Goals</a:t>
            </a:r>
            <a:r>
              <a:rPr lang="en-US" u="sng" dirty="0">
                <a:solidFill>
                  <a:schemeClr val="bg1"/>
                </a:solidFill>
                <a:latin typeface="Calibri" panose="020F0502020204030204" pitchFamily="34" charset="0"/>
              </a:rPr>
              <a:t> </a:t>
            </a:r>
          </a:p>
        </p:txBody>
      </p:sp>
      <p:sp>
        <p:nvSpPr>
          <p:cNvPr id="3" name="TextBox 2"/>
          <p:cNvSpPr txBox="1"/>
          <p:nvPr/>
        </p:nvSpPr>
        <p:spPr>
          <a:xfrm>
            <a:off x="476250" y="1842169"/>
            <a:ext cx="11067143" cy="3785652"/>
          </a:xfrm>
          <a:prstGeom prst="rect">
            <a:avLst/>
          </a:prstGeom>
          <a:noFill/>
        </p:spPr>
        <p:txBody>
          <a:bodyPr wrap="square" rtlCol="0">
            <a:spAutoFit/>
          </a:bodyPr>
          <a:lstStyle/>
          <a:p>
            <a:pPr marL="342900" indent="-342900">
              <a:lnSpc>
                <a:spcPct val="150000"/>
              </a:lnSpc>
              <a:buAutoNum type="arabicParenR"/>
            </a:pPr>
            <a:r>
              <a:rPr lang="en-US" sz="3200" dirty="0">
                <a:cs typeface="Arial" panose="020B0604020202020204" pitchFamily="34" charset="0"/>
              </a:rPr>
              <a:t> By working together, we can get more done.</a:t>
            </a:r>
          </a:p>
          <a:p>
            <a:pPr marL="342900" indent="-342900">
              <a:lnSpc>
                <a:spcPct val="150000"/>
              </a:lnSpc>
              <a:buAutoNum type="arabicParenR"/>
            </a:pPr>
            <a:r>
              <a:rPr lang="en-US" sz="3200" dirty="0">
                <a:cs typeface="Arial" panose="020B0604020202020204" pitchFamily="34" charset="0"/>
              </a:rPr>
              <a:t> Combine resources to fund </a:t>
            </a:r>
            <a:r>
              <a:rPr lang="en-US" sz="3200" dirty="0" smtClean="0">
                <a:cs typeface="Arial" panose="020B0604020202020204" pitchFamily="34" charset="0"/>
              </a:rPr>
              <a:t>expensive projects</a:t>
            </a:r>
            <a:r>
              <a:rPr lang="en-US" sz="3200" dirty="0">
                <a:cs typeface="Arial" panose="020B0604020202020204" pitchFamily="34" charset="0"/>
              </a:rPr>
              <a:t>.</a:t>
            </a:r>
          </a:p>
          <a:p>
            <a:pPr marL="342900" indent="-342900">
              <a:lnSpc>
                <a:spcPct val="150000"/>
              </a:lnSpc>
              <a:buAutoNum type="arabicParenR"/>
            </a:pPr>
            <a:r>
              <a:rPr lang="en-US" sz="3200" dirty="0">
                <a:cs typeface="Arial" panose="020B0604020202020204" pitchFamily="34" charset="0"/>
              </a:rPr>
              <a:t> Solve enforcement problems.</a:t>
            </a:r>
          </a:p>
          <a:p>
            <a:pPr marL="342900" indent="-342900">
              <a:lnSpc>
                <a:spcPct val="150000"/>
              </a:lnSpc>
              <a:buAutoNum type="arabicParenR"/>
            </a:pPr>
            <a:r>
              <a:rPr lang="en-US" sz="3200" dirty="0">
                <a:cs typeface="Arial" panose="020B0604020202020204" pitchFamily="34" charset="0"/>
              </a:rPr>
              <a:t> Work with technical providers to help provide </a:t>
            </a:r>
            <a:r>
              <a:rPr lang="en-US" sz="3200" dirty="0" smtClean="0">
                <a:cs typeface="Arial" panose="020B0604020202020204" pitchFamily="34" charset="0"/>
              </a:rPr>
              <a:t>support </a:t>
            </a:r>
            <a:r>
              <a:rPr lang="en-US" sz="3200" dirty="0">
                <a:cs typeface="Arial" panose="020B0604020202020204" pitchFamily="34" charset="0"/>
              </a:rPr>
              <a:t>for the communities.</a:t>
            </a:r>
          </a:p>
        </p:txBody>
      </p:sp>
    </p:spTree>
    <p:extLst>
      <p:ext uri="{BB962C8B-B14F-4D97-AF65-F5344CB8AC3E}">
        <p14:creationId xmlns:p14="http://schemas.microsoft.com/office/powerpoint/2010/main" val="1719410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4029" y="1934029"/>
            <a:ext cx="9844314" cy="3886200"/>
          </a:xfrm>
        </p:spPr>
        <p:txBody>
          <a:bodyPr>
            <a:noAutofit/>
          </a:bodyPr>
          <a:lstStyle/>
          <a:p>
            <a:pPr marL="514350" indent="-514350" algn="l">
              <a:lnSpc>
                <a:spcPct val="150000"/>
              </a:lnSpc>
              <a:buAutoNum type="alphaUcParenR"/>
            </a:pPr>
            <a:r>
              <a:rPr lang="en-US" sz="3200" dirty="0">
                <a:solidFill>
                  <a:schemeClr val="tx1"/>
                </a:solidFill>
                <a:cs typeface="Arial" panose="020B0604020202020204" pitchFamily="34" charset="0"/>
              </a:rPr>
              <a:t>Provide Health and Safety for communities</a:t>
            </a:r>
          </a:p>
          <a:p>
            <a:pPr marL="514350" indent="-514350" algn="l">
              <a:lnSpc>
                <a:spcPct val="150000"/>
              </a:lnSpc>
              <a:buAutoNum type="alphaUcParenR"/>
            </a:pPr>
            <a:r>
              <a:rPr lang="en-US" sz="3200" dirty="0">
                <a:solidFill>
                  <a:schemeClr val="tx1"/>
                </a:solidFill>
                <a:cs typeface="Arial" panose="020B0604020202020204" pitchFamily="34" charset="0"/>
              </a:rPr>
              <a:t>Working to better the environment</a:t>
            </a:r>
          </a:p>
          <a:p>
            <a:pPr marL="514350" indent="-514350" algn="l">
              <a:lnSpc>
                <a:spcPct val="150000"/>
              </a:lnSpc>
              <a:buAutoNum type="alphaUcParenR"/>
            </a:pPr>
            <a:r>
              <a:rPr lang="en-US" sz="3200" dirty="0">
                <a:solidFill>
                  <a:schemeClr val="tx1"/>
                </a:solidFill>
                <a:cs typeface="Arial" panose="020B0604020202020204" pitchFamily="34" charset="0"/>
              </a:rPr>
              <a:t>Economic Benefits – Jobs</a:t>
            </a:r>
          </a:p>
          <a:p>
            <a:pPr marL="514350" indent="-514350" algn="l">
              <a:lnSpc>
                <a:spcPct val="150000"/>
              </a:lnSpc>
              <a:buAutoNum type="alphaUcParenR"/>
            </a:pPr>
            <a:r>
              <a:rPr lang="en-US" sz="3200" dirty="0">
                <a:solidFill>
                  <a:schemeClr val="tx1"/>
                </a:solidFill>
                <a:cs typeface="Arial" panose="020B0604020202020204" pitchFamily="34" charset="0"/>
              </a:rPr>
              <a:t>Solve problems</a:t>
            </a:r>
          </a:p>
          <a:p>
            <a:endParaRPr lang="en-US" sz="800" dirty="0"/>
          </a:p>
        </p:txBody>
      </p:sp>
      <p:sp>
        <p:nvSpPr>
          <p:cNvPr id="4" name="Title 1"/>
          <p:cNvSpPr txBox="1">
            <a:spLocks/>
          </p:cNvSpPr>
          <p:nvPr/>
        </p:nvSpPr>
        <p:spPr>
          <a:xfrm>
            <a:off x="425824" y="254000"/>
            <a:ext cx="94801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latin typeface="Calibri" panose="020F0502020204030204" pitchFamily="34" charset="0"/>
              </a:rPr>
              <a:t>Community Benefit</a:t>
            </a:r>
            <a:r>
              <a:rPr lang="en-US" u="sng"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3149710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t>
            </a:r>
            <a:r>
              <a:rPr lang="en-US" dirty="0"/>
              <a:t>a </a:t>
            </a:r>
            <a:r>
              <a:rPr lang="en-US" dirty="0" smtClean="0"/>
              <a:t>Partnership with Rural Development</a:t>
            </a:r>
            <a:endParaRPr lang="en-US" dirty="0"/>
          </a:p>
        </p:txBody>
      </p:sp>
    </p:spTree>
    <p:extLst>
      <p:ext uri="{BB962C8B-B14F-4D97-AF65-F5344CB8AC3E}">
        <p14:creationId xmlns:p14="http://schemas.microsoft.com/office/powerpoint/2010/main" val="2334818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42" y="373743"/>
            <a:ext cx="10515600" cy="1325563"/>
          </a:xfrm>
        </p:spPr>
        <p:txBody>
          <a:bodyPr/>
          <a:lstStyle/>
          <a:p>
            <a:r>
              <a:rPr lang="en-US" sz="3600" dirty="0" smtClean="0"/>
              <a:t>What YOU CAN Do…</a:t>
            </a:r>
            <a:r>
              <a:rPr lang="en-US" dirty="0"/>
              <a:t/>
            </a:r>
            <a:br>
              <a:rPr lang="en-US" dirty="0"/>
            </a:br>
            <a:endParaRPr lang="en-US" dirty="0"/>
          </a:p>
        </p:txBody>
      </p:sp>
      <p:sp>
        <p:nvSpPr>
          <p:cNvPr id="4" name="Content Placeholder 3"/>
          <p:cNvSpPr>
            <a:spLocks noGrp="1"/>
          </p:cNvSpPr>
          <p:nvPr>
            <p:ph sz="half" idx="2"/>
          </p:nvPr>
        </p:nvSpPr>
        <p:spPr>
          <a:xfrm>
            <a:off x="665617" y="1554162"/>
            <a:ext cx="10641012" cy="4217987"/>
          </a:xfrm>
        </p:spPr>
        <p:txBody>
          <a:bodyPr/>
          <a:lstStyle/>
          <a:p>
            <a:r>
              <a:rPr lang="en-US" sz="2800" dirty="0" smtClean="0"/>
              <a:t>Identify Partners (</a:t>
            </a:r>
            <a:r>
              <a:rPr lang="en-US" sz="2800" i="1" dirty="0" smtClean="0"/>
              <a:t>Do you know who your Rural Development counterparts are in your state?)</a:t>
            </a:r>
          </a:p>
          <a:p>
            <a:r>
              <a:rPr lang="en-US" sz="2800" dirty="0" smtClean="0"/>
              <a:t>Identify specific partnership needs. </a:t>
            </a:r>
          </a:p>
          <a:p>
            <a:r>
              <a:rPr lang="en-US" sz="2800" dirty="0" smtClean="0"/>
              <a:t>Establish </a:t>
            </a:r>
            <a:r>
              <a:rPr lang="en-US" sz="2800" dirty="0"/>
              <a:t>an </a:t>
            </a:r>
            <a:r>
              <a:rPr lang="en-US" sz="2800" dirty="0" smtClean="0"/>
              <a:t>Informal </a:t>
            </a:r>
            <a:r>
              <a:rPr lang="en-US" sz="2800" dirty="0"/>
              <a:t>G</a:t>
            </a:r>
            <a:r>
              <a:rPr lang="en-US" sz="2800" dirty="0" smtClean="0"/>
              <a:t>roup State or Regional Level</a:t>
            </a:r>
            <a:endParaRPr lang="en-US" sz="2800" dirty="0"/>
          </a:p>
          <a:p>
            <a:pPr lvl="1"/>
            <a:r>
              <a:rPr lang="en-US" sz="2800" dirty="0" smtClean="0"/>
              <a:t>Define need and tools to </a:t>
            </a:r>
            <a:r>
              <a:rPr lang="en-US" sz="2800" dirty="0"/>
              <a:t>coordinate efforts and collaborate </a:t>
            </a:r>
            <a:r>
              <a:rPr lang="en-US" sz="2800" dirty="0" smtClean="0"/>
              <a:t>effectively</a:t>
            </a:r>
          </a:p>
          <a:p>
            <a:pPr lvl="1"/>
            <a:r>
              <a:rPr lang="en-US" sz="2800" dirty="0"/>
              <a:t>Decide to </a:t>
            </a:r>
            <a:r>
              <a:rPr lang="en-US" sz="2800" dirty="0" smtClean="0"/>
              <a:t>communicate </a:t>
            </a:r>
            <a:r>
              <a:rPr lang="en-US" sz="2800" dirty="0"/>
              <a:t>regularly</a:t>
            </a:r>
          </a:p>
          <a:p>
            <a:r>
              <a:rPr lang="en-US" sz="2800" dirty="0" smtClean="0"/>
              <a:t>Join the </a:t>
            </a:r>
            <a:r>
              <a:rPr lang="en-US" sz="2800" dirty="0"/>
              <a:t>Small Community Water Infrastructure Exchange (SCWIE</a:t>
            </a:r>
            <a:r>
              <a:rPr lang="en-US" sz="2800" dirty="0" smtClean="0"/>
              <a:t>)</a:t>
            </a:r>
            <a:endParaRPr lang="en-US" sz="2800" dirty="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2771336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1621" y="2267857"/>
            <a:ext cx="9124950" cy="2710543"/>
          </a:xfrm>
        </p:spPr>
        <p:txBody>
          <a:bodyPr>
            <a:normAutofit/>
          </a:bodyPr>
          <a:lstStyle/>
          <a:p>
            <a:pPr algn="l"/>
            <a:endParaRPr lang="en-US" sz="3200" b="1" dirty="0" smtClean="0"/>
          </a:p>
          <a:p>
            <a:pPr marL="457200" indent="-457200" algn="l">
              <a:buFont typeface="Wingdings" panose="05000000000000000000" pitchFamily="2" charset="2"/>
              <a:buChar char="ü"/>
            </a:pPr>
            <a:r>
              <a:rPr lang="en-US" sz="3200" b="1" dirty="0"/>
              <a:t>Joint Preliminary Engineering Report (</a:t>
            </a:r>
            <a:r>
              <a:rPr lang="en-US" sz="3200" b="1" dirty="0" smtClean="0"/>
              <a:t>PER)</a:t>
            </a:r>
          </a:p>
          <a:p>
            <a:pPr marL="457200" indent="-457200" algn="l">
              <a:buFont typeface="Wingdings" panose="05000000000000000000" pitchFamily="2" charset="2"/>
              <a:buChar char="ü"/>
            </a:pPr>
            <a:r>
              <a:rPr lang="en-US" sz="3200" b="1" dirty="0" smtClean="0"/>
              <a:t>American </a:t>
            </a:r>
            <a:r>
              <a:rPr lang="en-US" sz="3200" b="1" dirty="0"/>
              <a:t>Iron and Steel (</a:t>
            </a:r>
            <a:r>
              <a:rPr lang="en-US" sz="3200" b="1" dirty="0" smtClean="0"/>
              <a:t>AIS)</a:t>
            </a:r>
          </a:p>
          <a:p>
            <a:pPr marL="457200" indent="-457200" algn="l">
              <a:buFont typeface="Wingdings" panose="05000000000000000000" pitchFamily="2" charset="2"/>
              <a:buChar char="ü"/>
            </a:pPr>
            <a:r>
              <a:rPr lang="en-US" sz="3200" b="1" dirty="0" smtClean="0"/>
              <a:t>Streamlined Environmental Review Guidance</a:t>
            </a:r>
            <a:r>
              <a:rPr lang="en-US" sz="3200" dirty="0"/>
              <a:t/>
            </a:r>
            <a:br>
              <a:rPr lang="en-US" sz="3200" dirty="0"/>
            </a:br>
            <a:endParaRPr lang="en-US" sz="3200" dirty="0"/>
          </a:p>
        </p:txBody>
      </p:sp>
      <p:sp>
        <p:nvSpPr>
          <p:cNvPr id="4" name="Title 1"/>
          <p:cNvSpPr txBox="1">
            <a:spLocks/>
          </p:cNvSpPr>
          <p:nvPr/>
        </p:nvSpPr>
        <p:spPr>
          <a:xfrm>
            <a:off x="261444" y="228600"/>
            <a:ext cx="9670676" cy="74295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chemeClr val="bg1"/>
                </a:solidFill>
              </a:rPr>
              <a:t>Build on Existing National Program </a:t>
            </a:r>
            <a:r>
              <a:rPr lang="en-US" sz="4800" b="1" dirty="0">
                <a:solidFill>
                  <a:schemeClr val="bg1"/>
                </a:solidFill>
              </a:rPr>
              <a:t>Coordination</a:t>
            </a:r>
            <a:endParaRPr lang="en-US" sz="4800" b="1" u="sng"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88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7FD394-492F-4C5B-A80D-470B0456DFEA}"/>
              </a:ext>
            </a:extLst>
          </p:cNvPr>
          <p:cNvSpPr>
            <a:spLocks noGrp="1"/>
          </p:cNvSpPr>
          <p:nvPr>
            <p:ph type="title"/>
          </p:nvPr>
        </p:nvSpPr>
        <p:spPr>
          <a:xfrm>
            <a:off x="388257" y="282353"/>
            <a:ext cx="10515600" cy="524562"/>
          </a:xfrm>
        </p:spPr>
        <p:txBody>
          <a:bodyPr/>
          <a:lstStyle/>
          <a:p>
            <a:r>
              <a:rPr lang="en-US" sz="4800" dirty="0"/>
              <a:t>Factors for success</a:t>
            </a:r>
          </a:p>
        </p:txBody>
      </p:sp>
      <p:sp>
        <p:nvSpPr>
          <p:cNvPr id="4" name="Content Placeholder 3">
            <a:extLst>
              <a:ext uri="{FF2B5EF4-FFF2-40B4-BE49-F238E27FC236}">
                <a16:creationId xmlns="" xmlns:a16="http://schemas.microsoft.com/office/drawing/2014/main" id="{9E1E42AF-8D3A-47A2-ACDF-2814A577BDA9}"/>
              </a:ext>
            </a:extLst>
          </p:cNvPr>
          <p:cNvSpPr>
            <a:spLocks noGrp="1"/>
          </p:cNvSpPr>
          <p:nvPr>
            <p:ph sz="half" idx="4294967295"/>
          </p:nvPr>
        </p:nvSpPr>
        <p:spPr>
          <a:xfrm>
            <a:off x="388257" y="1425758"/>
            <a:ext cx="10675938" cy="4508500"/>
          </a:xfrm>
          <a:prstGeom prst="rect">
            <a:avLst/>
          </a:prstGeom>
        </p:spPr>
        <p:txBody>
          <a:bodyPr/>
          <a:lstStyle/>
          <a:p>
            <a:r>
              <a:rPr lang="en-US" sz="3600" dirty="0" smtClean="0">
                <a:solidFill>
                  <a:schemeClr val="bg1"/>
                </a:solidFill>
              </a:rPr>
              <a:t>Communication</a:t>
            </a:r>
          </a:p>
          <a:p>
            <a:r>
              <a:rPr lang="en-US" sz="3600" dirty="0" smtClean="0">
                <a:solidFill>
                  <a:schemeClr val="bg1"/>
                </a:solidFill>
              </a:rPr>
              <a:t>Shared interest/objective/goal</a:t>
            </a:r>
            <a:endParaRPr lang="en-US" sz="3600" dirty="0">
              <a:solidFill>
                <a:schemeClr val="bg1"/>
              </a:solidFill>
            </a:endParaRPr>
          </a:p>
          <a:p>
            <a:r>
              <a:rPr lang="en-US" sz="3600" dirty="0">
                <a:solidFill>
                  <a:schemeClr val="bg1"/>
                </a:solidFill>
              </a:rPr>
              <a:t>Build on existing partnerships</a:t>
            </a:r>
          </a:p>
          <a:p>
            <a:r>
              <a:rPr lang="en-US" sz="3600" dirty="0">
                <a:solidFill>
                  <a:schemeClr val="bg1"/>
                </a:solidFill>
              </a:rPr>
              <a:t>Leverage resources</a:t>
            </a:r>
          </a:p>
          <a:p>
            <a:r>
              <a:rPr lang="en-US" sz="3600" dirty="0">
                <a:solidFill>
                  <a:schemeClr val="bg1"/>
                </a:solidFill>
              </a:rPr>
              <a:t>Mutually agreed and clear division of labor</a:t>
            </a:r>
          </a:p>
          <a:p>
            <a:r>
              <a:rPr lang="en-US" sz="3600" dirty="0">
                <a:solidFill>
                  <a:schemeClr val="bg1"/>
                </a:solidFill>
              </a:rPr>
              <a:t>Continued, purposeful and frequent communication</a:t>
            </a:r>
          </a:p>
          <a:p>
            <a:r>
              <a:rPr lang="en-US" sz="3600" dirty="0">
                <a:solidFill>
                  <a:schemeClr val="bg1"/>
                </a:solidFill>
              </a:rPr>
              <a:t>Develop metrics to document success and share best practices</a:t>
            </a:r>
          </a:p>
          <a:p>
            <a:pPr marL="0" indent="0">
              <a:buNone/>
            </a:pPr>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 xmlns:a16="http://schemas.microsoft.com/office/drawing/2014/main" id="{98844FF8-E838-49D1-AD88-98216CF00525}"/>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8665029" y="520610"/>
            <a:ext cx="3261360" cy="2446020"/>
          </a:xfrm>
          <a:prstGeom prst="rect">
            <a:avLst/>
          </a:prstGeom>
        </p:spPr>
      </p:pic>
    </p:spTree>
    <p:extLst>
      <p:ext uri="{BB962C8B-B14F-4D97-AF65-F5344CB8AC3E}">
        <p14:creationId xmlns:p14="http://schemas.microsoft.com/office/powerpoint/2010/main" val="3307446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4" y="228600"/>
            <a:ext cx="10515600" cy="1325563"/>
          </a:xfrm>
        </p:spPr>
        <p:txBody>
          <a:bodyPr/>
          <a:lstStyle/>
          <a:p>
            <a:r>
              <a:rPr lang="en-US" sz="4000" dirty="0" smtClean="0"/>
              <a:t>Program Priorities = Shared Objectives</a:t>
            </a:r>
            <a:endParaRPr lang="en-US" sz="4000" dirty="0"/>
          </a:p>
        </p:txBody>
      </p:sp>
      <p:sp>
        <p:nvSpPr>
          <p:cNvPr id="4" name="Content Placeholder 3"/>
          <p:cNvSpPr>
            <a:spLocks noGrp="1"/>
          </p:cNvSpPr>
          <p:nvPr>
            <p:ph sz="half" idx="2"/>
          </p:nvPr>
        </p:nvSpPr>
        <p:spPr>
          <a:xfrm>
            <a:off x="709158" y="1782989"/>
            <a:ext cx="10187441" cy="3684588"/>
          </a:xfrm>
        </p:spPr>
        <p:txBody>
          <a:bodyPr/>
          <a:lstStyle/>
          <a:p>
            <a:pPr marL="0" indent="0">
              <a:lnSpc>
                <a:spcPct val="100000"/>
              </a:lnSpc>
              <a:buNone/>
            </a:pPr>
            <a:r>
              <a:rPr lang="en-US" sz="2800" dirty="0">
                <a:solidFill>
                  <a:schemeClr val="accent5">
                    <a:lumMod val="50000"/>
                  </a:schemeClr>
                </a:solidFill>
              </a:rPr>
              <a:t>EPA SRF Initiatives</a:t>
            </a:r>
          </a:p>
          <a:p>
            <a:pPr>
              <a:lnSpc>
                <a:spcPct val="100000"/>
              </a:lnSpc>
            </a:pPr>
            <a:r>
              <a:rPr lang="en-US" sz="2400" dirty="0">
                <a:solidFill>
                  <a:schemeClr val="bg2">
                    <a:lumMod val="25000"/>
                  </a:schemeClr>
                </a:solidFill>
              </a:rPr>
              <a:t>Communities can operate in a safe and healthy environment</a:t>
            </a:r>
          </a:p>
          <a:p>
            <a:pPr>
              <a:lnSpc>
                <a:spcPct val="100000"/>
              </a:lnSpc>
            </a:pPr>
            <a:r>
              <a:rPr lang="en-US" sz="2400" dirty="0" smtClean="0">
                <a:solidFill>
                  <a:schemeClr val="bg2">
                    <a:lumMod val="25000"/>
                  </a:schemeClr>
                </a:solidFill>
              </a:rPr>
              <a:t>Compliance </a:t>
            </a:r>
            <a:r>
              <a:rPr lang="en-US" sz="2400" dirty="0">
                <a:solidFill>
                  <a:schemeClr val="bg2">
                    <a:lumMod val="25000"/>
                  </a:schemeClr>
                </a:solidFill>
              </a:rPr>
              <a:t>with state and federal </a:t>
            </a:r>
            <a:r>
              <a:rPr lang="en-US" sz="2400" dirty="0" smtClean="0">
                <a:solidFill>
                  <a:schemeClr val="bg2">
                    <a:lumMod val="25000"/>
                  </a:schemeClr>
                </a:solidFill>
              </a:rPr>
              <a:t>regulations (i.e. Nutrient Impacts Reduction)</a:t>
            </a:r>
            <a:endParaRPr lang="en-US" sz="2400" dirty="0">
              <a:solidFill>
                <a:schemeClr val="bg2">
                  <a:lumMod val="25000"/>
                </a:schemeClr>
              </a:solidFill>
            </a:endParaRPr>
          </a:p>
          <a:p>
            <a:pPr>
              <a:lnSpc>
                <a:spcPct val="100000"/>
              </a:lnSpc>
            </a:pPr>
            <a:r>
              <a:rPr lang="en-US" sz="2400" dirty="0">
                <a:solidFill>
                  <a:schemeClr val="bg2">
                    <a:lumMod val="25000"/>
                  </a:schemeClr>
                </a:solidFill>
              </a:rPr>
              <a:t>Affordable </a:t>
            </a:r>
            <a:r>
              <a:rPr lang="en-US" sz="2400" dirty="0" smtClean="0">
                <a:solidFill>
                  <a:schemeClr val="bg2">
                    <a:lumMod val="25000"/>
                  </a:schemeClr>
                </a:solidFill>
              </a:rPr>
              <a:t>to communities</a:t>
            </a:r>
          </a:p>
          <a:p>
            <a:pPr marL="0" indent="0">
              <a:lnSpc>
                <a:spcPct val="100000"/>
              </a:lnSpc>
              <a:buNone/>
            </a:pPr>
            <a:r>
              <a:rPr lang="en-US" sz="2800" dirty="0" smtClean="0">
                <a:solidFill>
                  <a:schemeClr val="accent5">
                    <a:lumMod val="50000"/>
                  </a:schemeClr>
                </a:solidFill>
              </a:rPr>
              <a:t>RD Rural Prosperity Initiatives</a:t>
            </a:r>
            <a:endParaRPr lang="en-US" sz="2800" dirty="0">
              <a:solidFill>
                <a:schemeClr val="accent5">
                  <a:lumMod val="50000"/>
                </a:schemeClr>
              </a:solidFill>
            </a:endParaRPr>
          </a:p>
          <a:p>
            <a:pPr>
              <a:lnSpc>
                <a:spcPct val="100000"/>
              </a:lnSpc>
            </a:pPr>
            <a:r>
              <a:rPr lang="en-US" sz="2400" dirty="0" smtClean="0">
                <a:solidFill>
                  <a:schemeClr val="bg2">
                    <a:lumMod val="25000"/>
                  </a:schemeClr>
                </a:solidFill>
              </a:rPr>
              <a:t>Infrastructure</a:t>
            </a:r>
          </a:p>
          <a:p>
            <a:pPr>
              <a:lnSpc>
                <a:spcPct val="100000"/>
              </a:lnSpc>
            </a:pPr>
            <a:r>
              <a:rPr lang="en-US" sz="2400" dirty="0" smtClean="0">
                <a:solidFill>
                  <a:schemeClr val="bg2">
                    <a:lumMod val="25000"/>
                  </a:schemeClr>
                </a:solidFill>
              </a:rPr>
              <a:t>Partnerships</a:t>
            </a:r>
          </a:p>
          <a:p>
            <a:pPr>
              <a:lnSpc>
                <a:spcPct val="100000"/>
              </a:lnSpc>
            </a:pPr>
            <a:r>
              <a:rPr lang="en-US" sz="2400" dirty="0" smtClean="0">
                <a:solidFill>
                  <a:schemeClr val="bg2">
                    <a:lumMod val="25000"/>
                  </a:schemeClr>
                </a:solidFill>
              </a:rPr>
              <a:t>Innovation</a:t>
            </a:r>
            <a:endParaRPr lang="en-US" sz="2400" dirty="0">
              <a:solidFill>
                <a:schemeClr val="bg2">
                  <a:lumMod val="25000"/>
                </a:schemeClr>
              </a:solidFill>
            </a:endParaRPr>
          </a:p>
          <a:p>
            <a:pPr marL="0" indent="0">
              <a:lnSpc>
                <a:spcPct val="100000"/>
              </a:lnSpc>
              <a:buNone/>
            </a:pPr>
            <a:r>
              <a:rPr lang="en-US" sz="3200" b="1" dirty="0">
                <a:solidFill>
                  <a:schemeClr val="accent5">
                    <a:lumMod val="50000"/>
                  </a:schemeClr>
                </a:solidFill>
              </a:rPr>
              <a:t>Create jobs and promote economic development</a:t>
            </a:r>
          </a:p>
          <a:p>
            <a:pPr>
              <a:lnSpc>
                <a:spcPct val="100000"/>
              </a:lnSpc>
            </a:pPr>
            <a:endParaRPr lang="en-US" sz="3200" dirty="0"/>
          </a:p>
        </p:txBody>
      </p:sp>
    </p:spTree>
    <p:extLst>
      <p:ext uri="{BB962C8B-B14F-4D97-AF65-F5344CB8AC3E}">
        <p14:creationId xmlns:p14="http://schemas.microsoft.com/office/powerpoint/2010/main" val="3858454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200343A-A730-4F46-88E4-8848CDB60E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822"/>
            <a:ext cx="12191999" cy="7111691"/>
          </a:xfrm>
        </p:spPr>
      </p:pic>
      <p:sp>
        <p:nvSpPr>
          <p:cNvPr id="2" name="Title 1">
            <a:extLst>
              <a:ext uri="{FF2B5EF4-FFF2-40B4-BE49-F238E27FC236}">
                <a16:creationId xmlns:a16="http://schemas.microsoft.com/office/drawing/2014/main" xmlns="" id="{CC008B5E-25CF-4A60-B701-ADBC6E36E57B}"/>
              </a:ext>
            </a:extLst>
          </p:cNvPr>
          <p:cNvSpPr>
            <a:spLocks noGrp="1"/>
          </p:cNvSpPr>
          <p:nvPr>
            <p:ph type="title"/>
          </p:nvPr>
        </p:nvSpPr>
        <p:spPr>
          <a:xfrm>
            <a:off x="1393370" y="2543628"/>
            <a:ext cx="9782629" cy="2895600"/>
          </a:xfrm>
          <a:noFill/>
        </p:spPr>
        <p:txBody>
          <a:bodyPr>
            <a:normAutofit/>
          </a:bodyPr>
          <a:lstStyle/>
          <a:p>
            <a:r>
              <a:rPr lang="en-US" sz="5400" b="1" dirty="0">
                <a:solidFill>
                  <a:schemeClr val="accent1">
                    <a:lumMod val="50000"/>
                  </a:schemeClr>
                </a:solidFill>
              </a:rPr>
              <a:t>Together we can solve </a:t>
            </a:r>
            <a:r>
              <a:rPr lang="en-US" sz="5400" b="1" dirty="0" smtClean="0">
                <a:solidFill>
                  <a:schemeClr val="accent1">
                    <a:lumMod val="50000"/>
                  </a:schemeClr>
                </a:solidFill>
              </a:rPr>
              <a:t>problems…</a:t>
            </a:r>
            <a:br>
              <a:rPr lang="en-US" sz="5400" b="1" dirty="0" smtClean="0">
                <a:solidFill>
                  <a:schemeClr val="accent1">
                    <a:lumMod val="50000"/>
                  </a:schemeClr>
                </a:solidFill>
              </a:rPr>
            </a:br>
            <a:r>
              <a:rPr lang="en-US" sz="5400" b="1" dirty="0">
                <a:solidFill>
                  <a:schemeClr val="accent1">
                    <a:lumMod val="50000"/>
                  </a:schemeClr>
                </a:solidFill>
              </a:rPr>
              <a:t>Partnership makes sense</a:t>
            </a:r>
            <a:r>
              <a:rPr lang="en-US" sz="5400" dirty="0">
                <a:solidFill>
                  <a:schemeClr val="accent1">
                    <a:lumMod val="50000"/>
                  </a:schemeClr>
                </a:solidFill>
              </a:rPr>
              <a:t>…</a:t>
            </a:r>
            <a:endParaRPr lang="en-US" sz="5400" b="1" dirty="0">
              <a:solidFill>
                <a:schemeClr val="accent1">
                  <a:lumMod val="50000"/>
                </a:schemeClr>
              </a:solidFill>
            </a:endParaRPr>
          </a:p>
        </p:txBody>
      </p:sp>
    </p:spTree>
    <p:extLst>
      <p:ext uri="{BB962C8B-B14F-4D97-AF65-F5344CB8AC3E}">
        <p14:creationId xmlns:p14="http://schemas.microsoft.com/office/powerpoint/2010/main" val="3385659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950"/>
            <a:ext cx="10515600" cy="5638800"/>
          </a:xfrm>
        </p:spPr>
        <p:txBody>
          <a:bodyPr/>
          <a:lstStyle/>
          <a:p>
            <a:r>
              <a:rPr lang="en-US" sz="3200" dirty="0"/>
              <a:t>Anna Miller, Financial Advisor</a:t>
            </a:r>
            <a:br>
              <a:rPr lang="en-US" sz="3200" dirty="0"/>
            </a:br>
            <a:r>
              <a:rPr lang="en-US" sz="3200" dirty="0"/>
              <a:t>Montana Department of Natural Resources and Conservation</a:t>
            </a:r>
            <a:br>
              <a:rPr lang="en-US" sz="3200" dirty="0"/>
            </a:br>
            <a:r>
              <a:rPr lang="en-US" sz="3200" dirty="0"/>
              <a:t>(406) </a:t>
            </a:r>
            <a:r>
              <a:rPr lang="en-US" sz="3200" dirty="0" smtClean="0"/>
              <a:t>444-6689</a:t>
            </a:r>
            <a:br>
              <a:rPr lang="en-US" sz="3200" dirty="0" smtClean="0"/>
            </a:br>
            <a:r>
              <a:rPr lang="en-US" sz="3200" dirty="0" smtClean="0"/>
              <a:t>annam@mt.gov</a:t>
            </a:r>
            <a:r>
              <a:rPr lang="en-US" sz="3200" dirty="0"/>
              <a:t/>
            </a:r>
            <a:br>
              <a:rPr lang="en-US" sz="3200" dirty="0"/>
            </a:br>
            <a:r>
              <a:rPr lang="en-US" sz="3200" dirty="0"/>
              <a:t> </a:t>
            </a:r>
            <a:br>
              <a:rPr lang="en-US" sz="3200" dirty="0"/>
            </a:br>
            <a:r>
              <a:rPr lang="en-US" sz="3200" dirty="0"/>
              <a:t>Nicole M. Schindler, Senior Engineer</a:t>
            </a:r>
            <a:br>
              <a:rPr lang="en-US" sz="3200" dirty="0"/>
            </a:br>
            <a:r>
              <a:rPr lang="en-US" sz="3200" dirty="0"/>
              <a:t>USDA, Rural Utilities Service</a:t>
            </a:r>
            <a:br>
              <a:rPr lang="en-US" sz="3200" dirty="0"/>
            </a:br>
            <a:r>
              <a:rPr lang="en-US" sz="3200" dirty="0"/>
              <a:t>Water and Environmental Programs</a:t>
            </a:r>
            <a:br>
              <a:rPr lang="en-US" sz="3200" dirty="0"/>
            </a:br>
            <a:r>
              <a:rPr lang="en-US" sz="3200" dirty="0"/>
              <a:t>(202) </a:t>
            </a:r>
            <a:r>
              <a:rPr lang="en-US" sz="3200" dirty="0" smtClean="0"/>
              <a:t>720-7817</a:t>
            </a:r>
            <a:br>
              <a:rPr lang="en-US" sz="3200" dirty="0" smtClean="0"/>
            </a:br>
            <a:r>
              <a:rPr lang="en-US" sz="3200" dirty="0" smtClean="0"/>
              <a:t>Nicole.Schindler@wdc.usda.gov</a:t>
            </a:r>
            <a:r>
              <a:rPr lang="en-US" sz="3200" dirty="0"/>
              <a:t/>
            </a:r>
            <a:br>
              <a:rPr lang="en-US" sz="3200" dirty="0"/>
            </a:br>
            <a:r>
              <a:rPr lang="en-US" sz="3200" dirty="0"/>
              <a:t> </a:t>
            </a:r>
            <a:br>
              <a:rPr lang="en-US" sz="3200" dirty="0"/>
            </a:br>
            <a:r>
              <a:rPr lang="en-US" sz="3200" dirty="0"/>
              <a:t>Karen Bucklin Sanchez, P.E., State Engineer</a:t>
            </a:r>
            <a:br>
              <a:rPr lang="en-US" sz="3200" dirty="0"/>
            </a:br>
            <a:r>
              <a:rPr lang="en-US" sz="3200" dirty="0"/>
              <a:t>USDA Montana Rural </a:t>
            </a:r>
            <a:r>
              <a:rPr lang="en-US" sz="3200" dirty="0" smtClean="0"/>
              <a:t>Development</a:t>
            </a:r>
            <a:r>
              <a:rPr lang="en-US" sz="3200" smtClean="0"/>
              <a:t/>
            </a:r>
            <a:br>
              <a:rPr lang="en-US" sz="3200" smtClean="0"/>
            </a:br>
            <a:r>
              <a:rPr lang="en-US" sz="3200" smtClean="0"/>
              <a:t>Karen.Sanchez@mt.usda.gov</a:t>
            </a:r>
            <a:endParaRPr lang="en-US" sz="3200" dirty="0"/>
          </a:p>
        </p:txBody>
      </p:sp>
    </p:spTree>
    <p:extLst>
      <p:ext uri="{BB962C8B-B14F-4D97-AF65-F5344CB8AC3E}">
        <p14:creationId xmlns:p14="http://schemas.microsoft.com/office/powerpoint/2010/main" val="1055937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43" y="240846"/>
            <a:ext cx="10515600" cy="1325563"/>
          </a:xfrm>
        </p:spPr>
        <p:txBody>
          <a:bodyPr/>
          <a:lstStyle/>
          <a:p>
            <a:r>
              <a:rPr lang="en-US" sz="4400" dirty="0" smtClean="0"/>
              <a:t>Types of Partnerships</a:t>
            </a:r>
            <a:endParaRPr lang="en-US" sz="4400" dirty="0"/>
          </a:p>
        </p:txBody>
      </p:sp>
      <p:sp>
        <p:nvSpPr>
          <p:cNvPr id="3" name="Text Placeholder 2"/>
          <p:cNvSpPr>
            <a:spLocks noGrp="1"/>
          </p:cNvSpPr>
          <p:nvPr>
            <p:ph type="body" idx="1"/>
          </p:nvPr>
        </p:nvSpPr>
        <p:spPr>
          <a:xfrm>
            <a:off x="4169229" y="3360517"/>
            <a:ext cx="3320143" cy="757009"/>
          </a:xfrm>
        </p:spPr>
        <p:txBody>
          <a:bodyPr/>
          <a:lstStyle/>
          <a:p>
            <a:r>
              <a:rPr lang="en-US" sz="4000" dirty="0" smtClean="0"/>
              <a:t>Project Based</a:t>
            </a:r>
          </a:p>
          <a:p>
            <a:r>
              <a:rPr lang="en-US" sz="4000" dirty="0" smtClean="0"/>
              <a:t>Programmatic</a:t>
            </a:r>
            <a:endParaRPr lang="en-US" sz="4000" dirty="0"/>
          </a:p>
        </p:txBody>
      </p:sp>
      <p:sp>
        <p:nvSpPr>
          <p:cNvPr id="4" name="Content Placeholder 3"/>
          <p:cNvSpPr>
            <a:spLocks noGrp="1"/>
          </p:cNvSpPr>
          <p:nvPr>
            <p:ph sz="half" idx="2"/>
          </p:nvPr>
        </p:nvSpPr>
        <p:spPr>
          <a:xfrm>
            <a:off x="1440543" y="1988457"/>
            <a:ext cx="8215002" cy="3676650"/>
          </a:xfrm>
        </p:spPr>
        <p:txBody>
          <a:bodyPr/>
          <a:lstStyle/>
          <a:p>
            <a:pPr marL="457200" lvl="1" indent="0">
              <a:buNone/>
            </a:pPr>
            <a:endParaRPr lang="en-US" sz="2800" dirty="0" smtClean="0"/>
          </a:p>
          <a:p>
            <a:pPr lvl="1"/>
            <a:endParaRPr lang="en-US" sz="2600" dirty="0" smtClean="0"/>
          </a:p>
          <a:p>
            <a:endParaRPr lang="en-US" dirty="0"/>
          </a:p>
        </p:txBody>
      </p:sp>
    </p:spTree>
    <p:extLst>
      <p:ext uri="{BB962C8B-B14F-4D97-AF65-F5344CB8AC3E}">
        <p14:creationId xmlns:p14="http://schemas.microsoft.com/office/powerpoint/2010/main" val="1319017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Benefits of a Partnership</a:t>
            </a:r>
            <a:endParaRPr lang="en-US" sz="4800" dirty="0"/>
          </a:p>
        </p:txBody>
      </p:sp>
      <p:sp>
        <p:nvSpPr>
          <p:cNvPr id="5" name="Text Placeholder 2"/>
          <p:cNvSpPr>
            <a:spLocks noGrp="1"/>
          </p:cNvSpPr>
          <p:nvPr>
            <p:ph sz="half" idx="2"/>
          </p:nvPr>
        </p:nvSpPr>
        <p:spPr>
          <a:xfrm>
            <a:off x="839788" y="1924049"/>
            <a:ext cx="8215002" cy="4138613"/>
          </a:xfrm>
        </p:spPr>
        <p:txBody>
          <a:bodyPr/>
          <a:lstStyle/>
          <a:p>
            <a:r>
              <a:rPr lang="en-US" sz="2800" b="1" dirty="0" smtClean="0"/>
              <a:t>Efficient and effective government </a:t>
            </a:r>
          </a:p>
          <a:p>
            <a:pPr marL="0" indent="0">
              <a:buNone/>
            </a:pPr>
            <a:r>
              <a:rPr lang="en-US" sz="2800" dirty="0" smtClean="0"/>
              <a:t>	Funding resources &amp; timeframes</a:t>
            </a:r>
          </a:p>
          <a:p>
            <a:r>
              <a:rPr lang="en-US" sz="2800" b="1" dirty="0" smtClean="0"/>
              <a:t>Bridges the gap between public and private sectors</a:t>
            </a:r>
          </a:p>
          <a:p>
            <a:pPr marL="0" indent="0">
              <a:buNone/>
            </a:pPr>
            <a:r>
              <a:rPr lang="en-US" sz="2800" dirty="0" smtClean="0"/>
              <a:t>	Expedite timelines</a:t>
            </a:r>
          </a:p>
          <a:p>
            <a:r>
              <a:rPr lang="en-US" sz="2800" b="1" dirty="0" smtClean="0"/>
              <a:t>Allows for shared resources (leadership, staff, funds, technology, expertise etc..) on co-funded projects</a:t>
            </a:r>
          </a:p>
          <a:p>
            <a:pPr marL="0" indent="0">
              <a:buNone/>
            </a:pPr>
            <a:r>
              <a:rPr lang="en-US" sz="2800" dirty="0"/>
              <a:t>	</a:t>
            </a:r>
            <a:r>
              <a:rPr lang="en-US" sz="2800" dirty="0" smtClean="0"/>
              <a:t>Standard contracts, site visits</a:t>
            </a:r>
          </a:p>
          <a:p>
            <a:endParaRPr lang="en-US" dirty="0" smtClean="0"/>
          </a:p>
          <a:p>
            <a:endParaRPr lang="en-US" dirty="0"/>
          </a:p>
        </p:txBody>
      </p:sp>
      <p:pic>
        <p:nvPicPr>
          <p:cNvPr id="11" name="Picture 10">
            <a:extLst>
              <a:ext uri="{FF2B5EF4-FFF2-40B4-BE49-F238E27FC236}">
                <a16:creationId xmlns="" xmlns:a16="http://schemas.microsoft.com/office/drawing/2014/main" id="{A65A1575-D783-46CF-B8B0-7BCA1F0144EB}"/>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9355492" y="2986169"/>
            <a:ext cx="2554281" cy="2481943"/>
          </a:xfrm>
          <a:prstGeom prst="rect">
            <a:avLst/>
          </a:prstGeom>
        </p:spPr>
      </p:pic>
    </p:spTree>
    <p:extLst>
      <p:ext uri="{BB962C8B-B14F-4D97-AF65-F5344CB8AC3E}">
        <p14:creationId xmlns:p14="http://schemas.microsoft.com/office/powerpoint/2010/main" val="386232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Benefits of </a:t>
            </a:r>
            <a:r>
              <a:rPr lang="en-US" sz="4800" dirty="0" smtClean="0"/>
              <a:t>a Partnership</a:t>
            </a:r>
            <a:endParaRPr lang="en-US" sz="4800" dirty="0"/>
          </a:p>
        </p:txBody>
      </p:sp>
      <p:sp>
        <p:nvSpPr>
          <p:cNvPr id="5" name="Text Placeholder 2"/>
          <p:cNvSpPr>
            <a:spLocks noGrp="1"/>
          </p:cNvSpPr>
          <p:nvPr>
            <p:ph sz="half" idx="2"/>
          </p:nvPr>
        </p:nvSpPr>
        <p:spPr>
          <a:xfrm>
            <a:off x="839788" y="2038350"/>
            <a:ext cx="8215002" cy="4400549"/>
          </a:xfrm>
        </p:spPr>
        <p:txBody>
          <a:bodyPr/>
          <a:lstStyle/>
          <a:p>
            <a:r>
              <a:rPr lang="en-US" sz="2800" b="1" dirty="0" smtClean="0"/>
              <a:t>Vehicle for system change and organizational development</a:t>
            </a:r>
          </a:p>
          <a:p>
            <a:pPr marL="0" indent="0">
              <a:buNone/>
            </a:pPr>
            <a:r>
              <a:rPr lang="en-US" sz="2800" dirty="0" smtClean="0"/>
              <a:t>	Streamline common requirements: NEPA, AIS</a:t>
            </a:r>
          </a:p>
          <a:p>
            <a:r>
              <a:rPr lang="en-US" sz="2800" b="1" dirty="0" smtClean="0"/>
              <a:t>Achieves greater visibility and influence</a:t>
            </a:r>
          </a:p>
          <a:p>
            <a:pPr marL="0" indent="0">
              <a:buNone/>
            </a:pPr>
            <a:r>
              <a:rPr lang="en-US" sz="2800" dirty="0"/>
              <a:t>	</a:t>
            </a:r>
            <a:r>
              <a:rPr lang="en-US" sz="2800" dirty="0" smtClean="0"/>
              <a:t>OMB, White House </a:t>
            </a:r>
          </a:p>
          <a:p>
            <a:r>
              <a:rPr lang="en-US" sz="2800" b="1" dirty="0" smtClean="0"/>
              <a:t>Improves access and engagement</a:t>
            </a:r>
          </a:p>
          <a:p>
            <a:pPr marL="0" indent="0">
              <a:buNone/>
            </a:pPr>
            <a:r>
              <a:rPr lang="en-US" sz="2800" b="1" dirty="0"/>
              <a:t>	</a:t>
            </a:r>
            <a:r>
              <a:rPr lang="en-US" sz="2800" dirty="0" smtClean="0"/>
              <a:t>One application</a:t>
            </a:r>
            <a:endParaRPr lang="en-US" sz="2800" b="1" dirty="0" smtClean="0"/>
          </a:p>
          <a:p>
            <a:endParaRPr lang="en-US" dirty="0" smtClean="0"/>
          </a:p>
          <a:p>
            <a:endParaRPr lang="en-US" dirty="0"/>
          </a:p>
        </p:txBody>
      </p:sp>
      <p:pic>
        <p:nvPicPr>
          <p:cNvPr id="11" name="Picture 10">
            <a:extLst>
              <a:ext uri="{FF2B5EF4-FFF2-40B4-BE49-F238E27FC236}">
                <a16:creationId xmlns="" xmlns:a16="http://schemas.microsoft.com/office/drawing/2014/main" id="{A65A1575-D783-46CF-B8B0-7BCA1F0144EB}"/>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9355492" y="2986169"/>
            <a:ext cx="2554281" cy="2481943"/>
          </a:xfrm>
          <a:prstGeom prst="rect">
            <a:avLst/>
          </a:prstGeom>
        </p:spPr>
      </p:pic>
    </p:spTree>
    <p:extLst>
      <p:ext uri="{BB962C8B-B14F-4D97-AF65-F5344CB8AC3E}">
        <p14:creationId xmlns:p14="http://schemas.microsoft.com/office/powerpoint/2010/main" val="126167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4CB58-78A3-472F-A46B-F1762885C842}"/>
              </a:ext>
            </a:extLst>
          </p:cNvPr>
          <p:cNvSpPr>
            <a:spLocks noGrp="1"/>
          </p:cNvSpPr>
          <p:nvPr>
            <p:ph type="title"/>
          </p:nvPr>
        </p:nvSpPr>
        <p:spPr/>
        <p:txBody>
          <a:bodyPr/>
          <a:lstStyle/>
          <a:p>
            <a:r>
              <a:rPr lang="en-US" sz="4000" dirty="0" smtClean="0"/>
              <a:t>Partnering opportunities – RD &amp; SRF</a:t>
            </a:r>
            <a:endParaRPr lang="en-US" sz="4000" dirty="0"/>
          </a:p>
        </p:txBody>
      </p:sp>
      <p:sp>
        <p:nvSpPr>
          <p:cNvPr id="4" name="Content Placeholder 3">
            <a:extLst>
              <a:ext uri="{FF2B5EF4-FFF2-40B4-BE49-F238E27FC236}">
                <a16:creationId xmlns="" xmlns:a16="http://schemas.microsoft.com/office/drawing/2014/main" id="{5101D1BD-A324-445F-B515-F0EF0825AF6B}"/>
              </a:ext>
            </a:extLst>
          </p:cNvPr>
          <p:cNvSpPr>
            <a:spLocks noGrp="1"/>
          </p:cNvSpPr>
          <p:nvPr>
            <p:ph sz="half" idx="2"/>
          </p:nvPr>
        </p:nvSpPr>
        <p:spPr>
          <a:xfrm>
            <a:off x="503884" y="2120221"/>
            <a:ext cx="10056812" cy="4256087"/>
          </a:xfrm>
        </p:spPr>
        <p:txBody>
          <a:bodyPr/>
          <a:lstStyle/>
          <a:p>
            <a:pPr lvl="0">
              <a:spcBef>
                <a:spcPts val="600"/>
              </a:spcBef>
              <a:spcAft>
                <a:spcPts val="600"/>
              </a:spcAft>
            </a:pPr>
            <a:r>
              <a:rPr lang="en-US" sz="3200" dirty="0" smtClean="0">
                <a:solidFill>
                  <a:schemeClr val="tx1"/>
                </a:solidFill>
              </a:rPr>
              <a:t>Shared expertise provides resilient &amp; efficient projects. </a:t>
            </a:r>
          </a:p>
          <a:p>
            <a:pPr lvl="0">
              <a:spcBef>
                <a:spcPts val="600"/>
              </a:spcBef>
              <a:spcAft>
                <a:spcPts val="600"/>
              </a:spcAft>
            </a:pPr>
            <a:r>
              <a:rPr lang="en-US" sz="3200" dirty="0" smtClean="0">
                <a:solidFill>
                  <a:schemeClr val="tx1"/>
                </a:solidFill>
              </a:rPr>
              <a:t>Streamlining and coordination of common requirements (AIS, NEPA) reduces paperwork and time for customers and government.</a:t>
            </a:r>
          </a:p>
          <a:p>
            <a:pPr>
              <a:spcBef>
                <a:spcPts val="600"/>
              </a:spcBef>
              <a:spcAft>
                <a:spcPts val="600"/>
              </a:spcAft>
            </a:pPr>
            <a:r>
              <a:rPr lang="en-US" sz="3200" dirty="0">
                <a:solidFill>
                  <a:schemeClr val="tx1"/>
                </a:solidFill>
              </a:rPr>
              <a:t>Leveraged funding provides financial flexibility for </a:t>
            </a:r>
            <a:r>
              <a:rPr lang="en-US" sz="3200" dirty="0" smtClean="0">
                <a:solidFill>
                  <a:schemeClr val="tx1"/>
                </a:solidFill>
              </a:rPr>
              <a:t>customers, specifically for small/rural systems. </a:t>
            </a:r>
            <a:endParaRPr lang="en-US" sz="3200" dirty="0">
              <a:solidFill>
                <a:schemeClr val="tx1"/>
              </a:solidFill>
            </a:endParaRPr>
          </a:p>
          <a:p>
            <a:pPr marL="0" lvl="0" indent="0">
              <a:spcBef>
                <a:spcPts val="600"/>
              </a:spcBef>
              <a:spcAft>
                <a:spcPts val="600"/>
              </a:spcAft>
              <a:buNone/>
            </a:pPr>
            <a:endParaRPr lang="en-US" sz="3200" dirty="0">
              <a:solidFill>
                <a:schemeClr val="tx1"/>
              </a:solidFill>
            </a:endParaRPr>
          </a:p>
          <a:p>
            <a:pPr>
              <a:spcBef>
                <a:spcPts val="600"/>
              </a:spcBef>
              <a:spcAft>
                <a:spcPts val="600"/>
              </a:spcAft>
            </a:pPr>
            <a:endParaRPr lang="en-US" sz="3200" dirty="0">
              <a:solidFill>
                <a:schemeClr val="tx1"/>
              </a:solidFill>
            </a:endParaRPr>
          </a:p>
        </p:txBody>
      </p:sp>
    </p:spTree>
    <p:extLst>
      <p:ext uri="{BB962C8B-B14F-4D97-AF65-F5344CB8AC3E}">
        <p14:creationId xmlns:p14="http://schemas.microsoft.com/office/powerpoint/2010/main" val="516095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84A88-60F0-40D5-AAB4-93F9A05BD9A1}"/>
              </a:ext>
            </a:extLst>
          </p:cNvPr>
          <p:cNvSpPr>
            <a:spLocks noGrp="1"/>
          </p:cNvSpPr>
          <p:nvPr>
            <p:ph type="title"/>
          </p:nvPr>
        </p:nvSpPr>
        <p:spPr/>
        <p:txBody>
          <a:bodyPr/>
          <a:lstStyle/>
          <a:p>
            <a:r>
              <a:rPr lang="en-US" sz="4000" dirty="0" smtClean="0"/>
              <a:t>Unique Challenges to Small System/Rural </a:t>
            </a:r>
            <a:r>
              <a:rPr lang="en-US" sz="4000" dirty="0"/>
              <a:t>Water Infrastructure</a:t>
            </a:r>
          </a:p>
        </p:txBody>
      </p:sp>
      <p:sp>
        <p:nvSpPr>
          <p:cNvPr id="3" name="Text Placeholder 2">
            <a:extLst>
              <a:ext uri="{FF2B5EF4-FFF2-40B4-BE49-F238E27FC236}">
                <a16:creationId xmlns="" xmlns:a16="http://schemas.microsoft.com/office/drawing/2014/main" id="{05B6452F-FDE9-4BF1-BEC1-5C3C25B7E87A}"/>
              </a:ext>
            </a:extLst>
          </p:cNvPr>
          <p:cNvSpPr>
            <a:spLocks noGrp="1"/>
          </p:cNvSpPr>
          <p:nvPr>
            <p:ph type="body" idx="1"/>
          </p:nvPr>
        </p:nvSpPr>
        <p:spPr>
          <a:xfrm>
            <a:off x="266700" y="1828481"/>
            <a:ext cx="7734300" cy="4820511"/>
          </a:xfrm>
        </p:spPr>
        <p:txBody>
          <a:bodyPr/>
          <a:lstStyle/>
          <a:p>
            <a:pPr marL="342900" indent="-342900">
              <a:buFont typeface="Arial" panose="020B0604020202020204" pitchFamily="34" charset="0"/>
              <a:buChar char="•"/>
            </a:pPr>
            <a:r>
              <a:rPr lang="en-US" sz="3200" dirty="0"/>
              <a:t>97% of the nation’s 156,000 public water systems are small systems serving 10,000 or fewer people</a:t>
            </a:r>
          </a:p>
          <a:p>
            <a:pPr marL="342900" indent="-342900">
              <a:buFont typeface="Arial" panose="020B0604020202020204" pitchFamily="34" charset="0"/>
              <a:buChar char="•"/>
            </a:pPr>
            <a:r>
              <a:rPr lang="en-US" sz="3200" dirty="0"/>
              <a:t>EPA and USDA are the largest federal funders of small systems. Combined annual budget is less than $4 billion</a:t>
            </a:r>
          </a:p>
          <a:p>
            <a:pPr marL="342900" indent="-342900">
              <a:buFont typeface="Arial" panose="020B0604020202020204" pitchFamily="34" charset="0"/>
              <a:buChar char="•"/>
            </a:pPr>
            <a:r>
              <a:rPr lang="en-US" sz="3200" dirty="0"/>
              <a:t>$600 billion in cost projected in 20 years for small systems</a:t>
            </a:r>
          </a:p>
          <a:p>
            <a:pPr marL="342900" indent="-342900">
              <a:buFont typeface="Arial" panose="020B0604020202020204" pitchFamily="34" charset="0"/>
              <a:buChar char="•"/>
            </a:pPr>
            <a:endParaRPr lang="en-US" sz="3200" dirty="0"/>
          </a:p>
          <a:p>
            <a:endParaRPr lang="en-US" dirty="0"/>
          </a:p>
        </p:txBody>
      </p:sp>
      <p:graphicFrame>
        <p:nvGraphicFramePr>
          <p:cNvPr id="12" name="Content Placeholder 11">
            <a:extLst>
              <a:ext uri="{FF2B5EF4-FFF2-40B4-BE49-F238E27FC236}">
                <a16:creationId xmlns="" xmlns:a16="http://schemas.microsoft.com/office/drawing/2014/main" id="{F6B6E2E3-5DCA-4CA4-B99E-C750137F3098}"/>
              </a:ext>
            </a:extLst>
          </p:cNvPr>
          <p:cNvGraphicFramePr>
            <a:graphicFrameLocks noGrp="1"/>
          </p:cNvGraphicFramePr>
          <p:nvPr>
            <p:ph sz="half" idx="2"/>
            <p:extLst>
              <p:ext uri="{D42A27DB-BD31-4B8C-83A1-F6EECF244321}">
                <p14:modId xmlns:p14="http://schemas.microsoft.com/office/powerpoint/2010/main" val="3119782507"/>
              </p:ext>
            </p:extLst>
          </p:nvPr>
        </p:nvGraphicFramePr>
        <p:xfrm>
          <a:off x="8307388" y="1817687"/>
          <a:ext cx="3617912" cy="3222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4236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tle Pag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 Ag Com WEP Presentation_Jan 3 2017" id="{6920E66A-28EB-4D4B-A860-2E65A6406C02}" vid="{D43D4012-5494-4A9D-9504-3F766475CF3C}"/>
    </a:ext>
  </a:extLst>
</a:theme>
</file>

<file path=ppt/theme/theme2.xml><?xml version="1.0" encoding="utf-8"?>
<a:theme xmlns:a="http://schemas.openxmlformats.org/drawingml/2006/main" name="Slide Design Option 1 Master">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 Ag Com WEP Presentation_Jan 3 2017" id="{6920E66A-28EB-4D4B-A860-2E65A6406C02}" vid="{65FC1936-FAAE-4E2C-A143-68225C4CD493}"/>
    </a:ext>
  </a:extLst>
</a:theme>
</file>

<file path=ppt/theme/theme3.xml><?xml version="1.0" encoding="utf-8"?>
<a:theme xmlns:a="http://schemas.openxmlformats.org/drawingml/2006/main" name="Slide Design Option 2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 Ag Com WEP Presentation_Jan 3 2017" id="{6920E66A-28EB-4D4B-A860-2E65A6406C02}" vid="{C2918976-7D39-4FE6-ACA9-DD678C923CA8}"/>
    </a:ext>
  </a:extLst>
</a:theme>
</file>

<file path=ppt/theme/theme4.xml><?xml version="1.0" encoding="utf-8"?>
<a:theme xmlns:a="http://schemas.openxmlformats.org/drawingml/2006/main" name="Slide Design Option 3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 Ag Com WEP Presentation_Jan 3 2017" id="{6920E66A-28EB-4D4B-A860-2E65A6406C02}" vid="{76441400-7681-44FB-8C35-424FC578D17C}"/>
    </a:ext>
  </a:extLst>
</a:theme>
</file>

<file path=ppt/theme/theme5.xml><?xml version="1.0" encoding="utf-8"?>
<a:theme xmlns:a="http://schemas.openxmlformats.org/drawingml/2006/main" name="Call Out Message 1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 Ag Com WEP Presentation_Jan 3 2017" id="{6920E66A-28EB-4D4B-A860-2E65A6406C02}" vid="{7862EE5E-BFBB-4232-BE87-288688FB1447}"/>
    </a:ext>
  </a:extLst>
</a:theme>
</file>

<file path=ppt/theme/theme6.xml><?xml version="1.0" encoding="utf-8"?>
<a:theme xmlns:a="http://schemas.openxmlformats.org/drawingml/2006/main" name="Call Out Message 2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 Ag Com WEP Presentation_Jan 3 2017" id="{6920E66A-28EB-4D4B-A860-2E65A6406C02}" vid="{98008642-E72F-44AD-ABCF-BE28B484F07F}"/>
    </a:ext>
  </a:extLst>
</a:theme>
</file>

<file path=ppt/theme/theme7.xml><?xml version="1.0" encoding="utf-8"?>
<a:theme xmlns:a="http://schemas.openxmlformats.org/drawingml/2006/main" name="End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 Ag Com WEP Presentation_Jan 3 2017" id="{6920E66A-28EB-4D4B-A860-2E65A6406C02}" vid="{9EE6484D-CF0B-491B-B536-E499DAE630C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593A7F4E86234DB7308CF47A6BB89B" ma:contentTypeVersion="1" ma:contentTypeDescription="Create a new document." ma:contentTypeScope="" ma:versionID="0318a3950dd948202f77e80d2c21e7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617D5-2283-44C9-9A8D-AFDC956F7BDB}">
  <ds:schemaRefs>
    <ds:schemaRef ds:uri="http://purl.org/dc/dcmitype/"/>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0A6175D9-E65B-4E40-8787-F1925B945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530968-BF5B-4C6B-87D7-45285CE05C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House Ag Com WEP Presentation_Jan 3 2017</Template>
  <TotalTime>7014</TotalTime>
  <Words>5013</Words>
  <Application>Microsoft Office PowerPoint</Application>
  <PresentationFormat>Widescreen</PresentationFormat>
  <Paragraphs>1394</Paragraphs>
  <Slides>41</Slides>
  <Notes>41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41</vt:i4>
      </vt:variant>
    </vt:vector>
  </HeadingPairs>
  <TitlesOfParts>
    <vt:vector size="52" baseType="lpstr">
      <vt:lpstr>Arial</vt:lpstr>
      <vt:lpstr>Calibri</vt:lpstr>
      <vt:lpstr>Calibri Light</vt:lpstr>
      <vt:lpstr>Wingdings</vt:lpstr>
      <vt:lpstr>Tittle Page Master</vt:lpstr>
      <vt:lpstr>Slide Design Option 1 Master</vt:lpstr>
      <vt:lpstr>Slide Design Option 2 Master</vt:lpstr>
      <vt:lpstr>Slide Design Option 3 Master</vt:lpstr>
      <vt:lpstr>Call Out Message 1 Master</vt:lpstr>
      <vt:lpstr>Call Out Message 2 Master</vt:lpstr>
      <vt:lpstr>End Slide Master</vt:lpstr>
      <vt:lpstr>Building Partnerships to Finance Sustainable Rural Water and Wastewater Infrastructure</vt:lpstr>
      <vt:lpstr>What is a Partnership?</vt:lpstr>
      <vt:lpstr>Infrastructure Funding Partnership </vt:lpstr>
      <vt:lpstr>Program Priorities = Shared Objectives</vt:lpstr>
      <vt:lpstr>Types of Partnerships</vt:lpstr>
      <vt:lpstr>Benefits of a Partnership</vt:lpstr>
      <vt:lpstr>Benefits of a Partnership</vt:lpstr>
      <vt:lpstr>Partnering opportunities – RD &amp; SRF</vt:lpstr>
      <vt:lpstr>Unique Challenges to Small System/Rural Water Infrastructure</vt:lpstr>
      <vt:lpstr>Challenges for Rural Communities</vt:lpstr>
      <vt:lpstr>2015 GAO Report</vt:lpstr>
      <vt:lpstr>Interagency Preliminary Engineering Report (PER) Template</vt:lpstr>
      <vt:lpstr>Technical Assistance to Small/Rural Systems</vt:lpstr>
      <vt:lpstr>PowerPoint Presentation</vt:lpstr>
      <vt:lpstr>CASE STUDY: Montana’s Infrastructure Funding Partnership</vt:lpstr>
      <vt:lpstr>PowerPoint Presentation</vt:lpstr>
      <vt:lpstr>PowerPoint Presentation</vt:lpstr>
      <vt:lpstr>PowerPoint Presentation</vt:lpstr>
      <vt:lpstr>Water Systems in Montana </vt:lpstr>
      <vt:lpstr>PowerPoint Presentation</vt:lpstr>
      <vt:lpstr>PowerPoint Presentation</vt:lpstr>
      <vt:lpstr>W2ASACT</vt:lpstr>
      <vt:lpstr>PowerPoint Presentation</vt:lpstr>
      <vt:lpstr>PowerPoint Presentation</vt:lpstr>
      <vt:lpstr>PowerPoint Presentation</vt:lpstr>
      <vt:lpstr>Choteau, Montana</vt:lpstr>
      <vt:lpstr>PowerPoint Presentation</vt:lpstr>
      <vt:lpstr>PowerPoint Presentation</vt:lpstr>
      <vt:lpstr>Bozeman, Montana</vt:lpstr>
      <vt:lpstr>PowerPoint Presentation</vt:lpstr>
      <vt:lpstr>Uniform Status of Funds</vt:lpstr>
      <vt:lpstr>Uniform Invoice Tracking</vt:lpstr>
      <vt:lpstr>PowerPoint Presentation</vt:lpstr>
      <vt:lpstr>PowerPoint Presentation</vt:lpstr>
      <vt:lpstr>PowerPoint Presentation</vt:lpstr>
      <vt:lpstr>Developing a Partnership with Rural Development</vt:lpstr>
      <vt:lpstr>What YOU CAN Do… </vt:lpstr>
      <vt:lpstr>PowerPoint Presentation</vt:lpstr>
      <vt:lpstr>Factors for success</vt:lpstr>
      <vt:lpstr>Together we can solve problems… Partnership makes sense…</vt:lpstr>
      <vt:lpstr>Anna Miller, Financial Advisor Montana Department of Natural Resources and Conservation (406) 444-6689 annam@mt.gov   Nicole M. Schindler, Senior Engineer USDA, Rural Utilities Service Water and Environmental Programs (202) 720-7817 Nicole.Schindler@wdc.usda.gov   Karen Bucklin Sanchez, P.E., State Engineer USDA Montana Rural Development Karen.Sanchez@mt.usda.gov</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Environmental Programs</dc:title>
  <dc:creator>Chesnel, Lisa - RD,  Washington, DC</dc:creator>
  <cp:lastModifiedBy>user1</cp:lastModifiedBy>
  <cp:revision>193</cp:revision>
  <cp:lastPrinted>2018-03-21T14:58:42Z</cp:lastPrinted>
  <dcterms:created xsi:type="dcterms:W3CDTF">2016-12-16T13:35:39Z</dcterms:created>
  <dcterms:modified xsi:type="dcterms:W3CDTF">2018-03-27T16:07:48Z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0x01010015593A7F4E86234DB7308CF47A6BB89B</vt:lpwstr>
  </property>
</Properties>
</file>