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C48"/>
    <a:srgbClr val="187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>
        <p:scale>
          <a:sx n="93" d="100"/>
          <a:sy n="93" d="100"/>
        </p:scale>
        <p:origin x="220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2F5AE-311D-46AC-841F-8DA23DC5184F}" type="datetimeFigureOut">
              <a:rPr lang="en-US" smtClean="0"/>
              <a:pPr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6636A-59F6-49F3-9AD0-B0AA7370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FCEAF-E97F-4465-A7E1-EFCA86630E48}" type="datetimeFigureOut">
              <a:rPr lang="en-US" smtClean="0"/>
              <a:pPr/>
              <a:t>10/31/16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0A14B-C161-4956-9003-E754DEB95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 to Steve Grossman for inviting Maryland to participate in this discussion.  Best</a:t>
            </a:r>
            <a:r>
              <a:rPr lang="en-US" baseline="0" dirty="0" smtClean="0"/>
              <a:t> wishes from Jag, who hopes everyone has a good conference and a great time at the social event this evening.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A14B-C161-4956-9003-E754DEB956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Regionalization is a good thing.  Jim </a:t>
            </a:r>
            <a:r>
              <a:rPr lang="en-US" baseline="0" dirty="0" err="1" smtClean="0"/>
              <a:t>McGoff</a:t>
            </a:r>
            <a:r>
              <a:rPr lang="en-US" baseline="0" dirty="0" smtClean="0"/>
              <a:t> of Indiana Finance Authority made the case for regionalization case at last year’s conference,  but it is not without its challenges - there are many pieces that need to come together to create a viable project, not the least of which is financing.  Co-funding to make the project affordable to the communities involved is often the way to complete the picture.  Today, I’ll share one example of a successful regionalization project in MD that the MWQFA is co-funding with CDBG and USDA.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A14B-C161-4956-9003-E754DEB956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3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“regionalization</a:t>
            </a:r>
            <a:r>
              <a:rPr lang="en-US" baseline="0" dirty="0" smtClean="0"/>
              <a:t> good” – in MD, regionalization projects are most often sewer extensions are being run to provide public sewer to communities currently on septic systems.  MD TMDL assumes TN from standard septic system = 23.2 mg/l TN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A14B-C161-4956-9003-E754DEB956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 Maryland’s Eastern</a:t>
            </a:r>
            <a:r>
              <a:rPr lang="en-US" baseline="0" dirty="0" smtClean="0"/>
              <a:t> Shore – Caroline Co is bounded on the east by Delaware.  No County owned/operated WWTPs – either municipal WWTPs or septic systems.  So what was going on here that motivated regionalization? (Review listed circumstances).  The original concept was a “Northern County Regional Wastewater System” to include towns from Greensboro north thru </a:t>
            </a:r>
            <a:r>
              <a:rPr lang="en-US" baseline="0" dirty="0" err="1" smtClean="0"/>
              <a:t>Templeville</a:t>
            </a:r>
            <a:r>
              <a:rPr lang="en-US" baseline="0" dirty="0" smtClean="0"/>
              <a:t>. These are small (Greensboro is largest at pop = 2,000; down to </a:t>
            </a:r>
            <a:r>
              <a:rPr lang="en-US" baseline="0" dirty="0" err="1" smtClean="0"/>
              <a:t>Templeville</a:t>
            </a:r>
            <a:r>
              <a:rPr lang="en-US" baseline="0" dirty="0" smtClean="0"/>
              <a:t> = 120 pop) disadvantaged towns and ~$25M project was too expensive, so was scaled back to…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A14B-C161-4956-9003-E754DEB956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Project is scaled back to the Greensboro Regional Wastewater System, which is focused on the southern area of the region (Greensboro and </a:t>
            </a:r>
            <a:r>
              <a:rPr lang="en-US" baseline="0" dirty="0" err="1" smtClean="0"/>
              <a:t>Goldboro</a:t>
            </a:r>
            <a:r>
              <a:rPr lang="en-US" baseline="0" dirty="0" smtClean="0"/>
              <a:t>), with Caroline County serving in a coordination role.  Phase 1 and 2 will be completed in early 2017.  Phase 3 should be completed by mid-2017.  Phase 4 – including connection of homes on </a:t>
            </a:r>
            <a:r>
              <a:rPr lang="en-US" baseline="0" dirty="0" err="1" smtClean="0"/>
              <a:t>septics</a:t>
            </a:r>
            <a:r>
              <a:rPr lang="en-US" baseline="0" dirty="0" smtClean="0"/>
              <a:t> - is expected to be completed in Fall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A14B-C161-4956-9003-E754DEB956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6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MDE Grant was substantially BRF.  Although MDE has SRF funding, none was used for this project.</a:t>
            </a:r>
            <a:r>
              <a:rPr lang="en-US" baseline="0" dirty="0" smtClean="0"/>
              <a:t>  USDA was only lender, which was advantageous:  1) simpler for borrower to cut one loan with one agency and 2) USDA has 40-year terms.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A14B-C161-4956-9003-E754DEB956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1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Cooperation is the key to success</a:t>
            </a:r>
            <a:r>
              <a:rPr lang="en-US" baseline="0" dirty="0" smtClean="0"/>
              <a:t> with projects such as these.  </a:t>
            </a:r>
            <a:r>
              <a:rPr lang="en-US" dirty="0" smtClean="0"/>
              <a:t>This is the motto Greensboro, Goldsboro, and Caroline County</a:t>
            </a:r>
            <a:r>
              <a:rPr lang="en-US" baseline="0" dirty="0" smtClean="0"/>
              <a:t> adopted and it has served them well.  Greensboro really went above and beyond:  not only did they agree to serve </a:t>
            </a:r>
            <a:r>
              <a:rPr lang="en-US" baseline="0" dirty="0" err="1" smtClean="0"/>
              <a:t>Goldboro</a:t>
            </a:r>
            <a:r>
              <a:rPr lang="en-US" baseline="0" dirty="0" smtClean="0"/>
              <a:t>, the Town has assumed the entire project debt for entire project on its books (charging </a:t>
            </a:r>
            <a:r>
              <a:rPr lang="en-US" baseline="0" dirty="0" err="1" smtClean="0"/>
              <a:t>Goldboro</a:t>
            </a:r>
            <a:r>
              <a:rPr lang="en-US" baseline="0" dirty="0" smtClean="0"/>
              <a:t> as customer, with MOU mechanism whereby uncollected bills become responsibility of Goldsboro).</a:t>
            </a:r>
            <a:endParaRPr lang="en-US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A14B-C161-4956-9003-E754DEB956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4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 b="1">
                <a:solidFill>
                  <a:srgbClr val="156C48"/>
                </a:solidFill>
                <a:latin typeface="Montserra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Montserra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MDELogo_Horizontal_Green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99595" y="457201"/>
            <a:ext cx="2744811" cy="109330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685800" y="1066800"/>
            <a:ext cx="3733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019800" y="1053545"/>
            <a:ext cx="3695700" cy="13255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477000"/>
            <a:ext cx="9448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EB620-0B2C-4CCB-9552-26D748FF9ACD}" type="datetimeFigureOut">
              <a:rPr lang="en-US" smtClean="0"/>
              <a:pPr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11BC0-DE0C-4474-870B-ED1A0CCEE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EB620-0B2C-4CCB-9552-26D748FF9ACD}" type="datetimeFigureOut">
              <a:rPr lang="en-US" smtClean="0"/>
              <a:pPr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11BC0-DE0C-4474-870B-ED1A0CCEE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156C48"/>
                </a:solidFill>
                <a:latin typeface="Montserrat Semi 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Montserrat" pitchFamily="50" charset="0"/>
              </a:defRPr>
            </a:lvl1pPr>
            <a:lvl2pPr>
              <a:defRPr>
                <a:latin typeface="Montserrat" pitchFamily="50" charset="0"/>
              </a:defRPr>
            </a:lvl2pPr>
            <a:lvl3pPr>
              <a:defRPr>
                <a:latin typeface="Montserrat" pitchFamily="50" charset="0"/>
              </a:defRPr>
            </a:lvl3pPr>
            <a:lvl4pPr>
              <a:defRPr>
                <a:latin typeface="Montserrat" pitchFamily="50" charset="0"/>
              </a:defRPr>
            </a:lvl4pPr>
            <a:lvl5pPr>
              <a:defRPr>
                <a:latin typeface="Montserrat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156C48"/>
                </a:solidFill>
                <a:latin typeface="Montserra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Montserrat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MDELogo_Horizontal_Green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3093208"/>
            <a:ext cx="2057400" cy="819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352800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73050"/>
            <a:ext cx="4648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352800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295400"/>
            <a:ext cx="3352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MDELogo_Horizontal_Green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304800"/>
            <a:ext cx="2057400" cy="819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25562"/>
            <a:ext cx="82296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DELogo_Vertical_GreenTex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20000" y="4982634"/>
            <a:ext cx="1066800" cy="15705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56C48"/>
          </a:solidFill>
          <a:latin typeface="Montserrat Semi Bol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kern="1200" dirty="0" smtClean="0">
          <a:solidFill>
            <a:schemeClr val="tx1"/>
          </a:solidFill>
          <a:latin typeface="Montserra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Co-Funding to Encourage Regionalization - </a:t>
            </a:r>
            <a:br>
              <a:rPr lang="en-US" dirty="0" smtClean="0"/>
            </a:br>
            <a:r>
              <a:rPr lang="en-US" dirty="0" smtClean="0"/>
              <a:t>The Greensboro/Goldsboro MD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Elaine Dietz</a:t>
            </a:r>
          </a:p>
          <a:p>
            <a:r>
              <a:rPr lang="en-US" dirty="0" smtClean="0"/>
              <a:t>MD Water Quality Financing Administration</a:t>
            </a:r>
          </a:p>
          <a:p>
            <a:r>
              <a:rPr lang="en-US" dirty="0" smtClean="0"/>
              <a:t>CIFA 2016 SRF National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-profit-servizi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76200">
            <a:solidFill>
              <a:srgbClr val="156C4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Regionalization in 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 smtClean="0"/>
              <a:t>Septic </a:t>
            </a:r>
            <a:r>
              <a:rPr lang="en-US" sz="6000" dirty="0" err="1" smtClean="0"/>
              <a:t>decommisions</a:t>
            </a:r>
            <a:r>
              <a:rPr lang="en-US" sz="6000" dirty="0" smtClean="0"/>
              <a:t>/sewer extensions to public WWTP</a:t>
            </a:r>
          </a:p>
          <a:p>
            <a:pPr lvl="1"/>
            <a:endParaRPr lang="en-US" sz="4200" dirty="0" smtClean="0"/>
          </a:p>
          <a:p>
            <a:pPr lvl="1"/>
            <a:r>
              <a:rPr lang="en-US" sz="5000" dirty="0" smtClean="0"/>
              <a:t>Motivated by Chesapeake Bay TMDL to reduce nutrients from all sectors.</a:t>
            </a:r>
          </a:p>
          <a:p>
            <a:pPr lvl="1">
              <a:buNone/>
            </a:pPr>
            <a:endParaRPr lang="en-US" sz="2900" dirty="0" smtClean="0"/>
          </a:p>
          <a:p>
            <a:pPr lvl="1"/>
            <a:r>
              <a:rPr lang="en-US" sz="5000" dirty="0" smtClean="0"/>
              <a:t>Along with reductions in the point source and agriculture sectors, eliminating </a:t>
            </a:r>
            <a:r>
              <a:rPr lang="en-US" sz="5000" dirty="0" err="1" smtClean="0"/>
              <a:t>septics</a:t>
            </a:r>
            <a:r>
              <a:rPr lang="en-US" sz="5000" dirty="0" smtClean="0"/>
              <a:t> is an “easy” way to achieve required load limits: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4200" dirty="0" smtClean="0"/>
              <a:t>	Septic </a:t>
            </a:r>
            <a:r>
              <a:rPr lang="en-US" sz="4200" dirty="0" smtClean="0">
                <a:sym typeface="Wingdings" pitchFamily="2" charset="2"/>
              </a:rPr>
              <a:t></a:t>
            </a:r>
            <a:r>
              <a:rPr lang="en-US" sz="4200" dirty="0" smtClean="0"/>
              <a:t> Secondary WWTP = 9.5 lb/yr TN reduction per EDU</a:t>
            </a:r>
          </a:p>
          <a:p>
            <a:pPr lvl="1">
              <a:buNone/>
            </a:pPr>
            <a:r>
              <a:rPr lang="en-US" sz="4200" dirty="0" smtClean="0"/>
              <a:t>	Septic </a:t>
            </a:r>
            <a:r>
              <a:rPr lang="en-US" sz="4200" dirty="0" smtClean="0">
                <a:sym typeface="Wingdings" pitchFamily="2" charset="2"/>
              </a:rPr>
              <a:t> BNR WWTP = 17.1 lb/yr TN reduction per EDU</a:t>
            </a:r>
          </a:p>
          <a:p>
            <a:pPr lvl="1">
              <a:buNone/>
            </a:pPr>
            <a:r>
              <a:rPr lang="en-US" sz="4200" dirty="0" smtClean="0">
                <a:sym typeface="Wingdings" pitchFamily="2" charset="2"/>
              </a:rPr>
              <a:t>	Septic  ENR WWTP = 20.9 lb/yr TN reduction per EDU</a:t>
            </a:r>
            <a:endParaRPr lang="en-US" sz="4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5000" dirty="0" smtClean="0"/>
              <a:t>Scoring system revised to prioritize such projects.   </a:t>
            </a:r>
          </a:p>
          <a:p>
            <a:pPr lvl="1"/>
            <a:endParaRPr lang="en-US" dirty="0" smtClean="0"/>
          </a:p>
          <a:p>
            <a:pPr lvl="1"/>
            <a:r>
              <a:rPr lang="en-US" sz="5000" dirty="0" smtClean="0"/>
              <a:t>SRF and State’s Bay Restoration Fund (BRF) Grant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Regionalization in Caroline Co MD</a:t>
            </a:r>
            <a:endParaRPr lang="en-US" dirty="0"/>
          </a:p>
        </p:txBody>
      </p:sp>
      <p:pic>
        <p:nvPicPr>
          <p:cNvPr id="4" name="Content Placeholder 3" descr="150px-Caroline_County_Boundary_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2667000" cy="5227325"/>
          </a:xfrm>
        </p:spPr>
      </p:pic>
      <p:sp>
        <p:nvSpPr>
          <p:cNvPr id="5" name="TextBox 4"/>
          <p:cNvSpPr txBox="1"/>
          <p:nvPr/>
        </p:nvSpPr>
        <p:spPr>
          <a:xfrm>
            <a:off x="3276600" y="1447800"/>
            <a:ext cx="533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err="1" smtClean="0"/>
              <a:t>Goldboro</a:t>
            </a:r>
            <a:r>
              <a:rPr lang="en-US" dirty="0" smtClean="0"/>
              <a:t> had 125 homes on marginal septic systems, which are blamed for high fecal </a:t>
            </a:r>
            <a:r>
              <a:rPr lang="en-US" dirty="0" err="1" smtClean="0"/>
              <a:t>coliform</a:t>
            </a:r>
            <a:r>
              <a:rPr lang="en-US" dirty="0" smtClean="0"/>
              <a:t> levels in a nearby recreational lake (since closed).</a:t>
            </a:r>
          </a:p>
          <a:p>
            <a:pPr algn="ctr"/>
            <a:r>
              <a:rPr lang="en-US" dirty="0" smtClean="0"/>
              <a:t>+</a:t>
            </a:r>
          </a:p>
          <a:p>
            <a:r>
              <a:rPr lang="en-US" i="1" dirty="0" smtClean="0"/>
              <a:t>State</a:t>
            </a:r>
            <a:r>
              <a:rPr lang="en-US" dirty="0" smtClean="0"/>
              <a:t> under pressure to “do something” regarding the lake and failing </a:t>
            </a:r>
            <a:r>
              <a:rPr lang="en-US" dirty="0" err="1" smtClean="0"/>
              <a:t>septics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+</a:t>
            </a:r>
          </a:p>
          <a:p>
            <a:r>
              <a:rPr lang="en-US" i="1" dirty="0" smtClean="0"/>
              <a:t>Caroline County </a:t>
            </a:r>
            <a:r>
              <a:rPr lang="en-US" dirty="0" smtClean="0"/>
              <a:t>required by Maryland’s Watershed Implementation Plan to find ways to reduce nutrients to meet the Chesapeake Bay TMDL (as were all MD counties).</a:t>
            </a:r>
          </a:p>
          <a:p>
            <a:pPr algn="ctr"/>
            <a:r>
              <a:rPr lang="en-US" dirty="0" smtClean="0"/>
              <a:t>+</a:t>
            </a:r>
          </a:p>
          <a:p>
            <a:r>
              <a:rPr lang="en-US" dirty="0" smtClean="0"/>
              <a:t>Possible for BRF to fund upgrade of minor WWTPs, like the one in </a:t>
            </a:r>
            <a:r>
              <a:rPr lang="en-US" i="1" dirty="0" smtClean="0"/>
              <a:t>Greensboro</a:t>
            </a:r>
          </a:p>
          <a:p>
            <a:pPr algn="ctr"/>
            <a:r>
              <a:rPr lang="en-US" dirty="0" smtClean="0"/>
              <a:t>=</a:t>
            </a:r>
          </a:p>
          <a:p>
            <a:pPr algn="ctr"/>
            <a:r>
              <a:rPr lang="en-US" dirty="0" smtClean="0"/>
              <a:t>REGIONAL WASTEWATER SYSTEM</a:t>
            </a:r>
          </a:p>
          <a:p>
            <a:pPr algn="ctr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Greensboro Regional WW System</a:t>
            </a:r>
            <a:endParaRPr lang="en-US" dirty="0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3456249" cy="5181600"/>
          </a:xfrm>
        </p:spPr>
      </p:pic>
      <p:sp>
        <p:nvSpPr>
          <p:cNvPr id="5" name="TextBox 4"/>
          <p:cNvSpPr txBox="1"/>
          <p:nvPr/>
        </p:nvSpPr>
        <p:spPr>
          <a:xfrm>
            <a:off x="4038600" y="1371600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phases ($15.89M): </a:t>
            </a:r>
          </a:p>
          <a:p>
            <a:endParaRPr lang="en-US" dirty="0" smtClean="0"/>
          </a:p>
          <a:p>
            <a:r>
              <a:rPr lang="en-US" dirty="0" smtClean="0"/>
              <a:t>1- Replace Greensboro WWTP w/new regional </a:t>
            </a:r>
          </a:p>
          <a:p>
            <a:r>
              <a:rPr lang="en-US" dirty="0" smtClean="0"/>
              <a:t>0.332 MGD ENR WWTP in Greensboro with capacity for Greensboro and Goldsboro ($9.62M)</a:t>
            </a:r>
          </a:p>
          <a:p>
            <a:r>
              <a:rPr lang="en-US" dirty="0" smtClean="0"/>
              <a:t>2 – Construct a new pump station and conveyance line to convey flow from old to new WWTP ($1.63M)</a:t>
            </a:r>
          </a:p>
          <a:p>
            <a:r>
              <a:rPr lang="en-US" dirty="0" smtClean="0"/>
              <a:t>3 - Construct ~5 mile force main sized to convey flow from Goldsboro (and further north) to Greensboro ($1.75M)</a:t>
            </a:r>
          </a:p>
          <a:p>
            <a:r>
              <a:rPr lang="en-US" dirty="0" smtClean="0"/>
              <a:t>4 – Construct a new collection/conveyance system in Goldsboro for flow to Greensboro WWTP $2.89M)</a:t>
            </a:r>
          </a:p>
          <a:p>
            <a:endParaRPr lang="en-US" dirty="0" smtClean="0"/>
          </a:p>
          <a:p>
            <a:r>
              <a:rPr lang="en-US" dirty="0" smtClean="0"/>
              <a:t>Future – Possible WWTP expansion and </a:t>
            </a:r>
          </a:p>
          <a:p>
            <a:r>
              <a:rPr lang="en-US" dirty="0" smtClean="0"/>
              <a:t>new collection/conveyance to serve </a:t>
            </a:r>
          </a:p>
          <a:p>
            <a:r>
              <a:rPr lang="en-US" dirty="0" smtClean="0"/>
              <a:t>towns further north.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Greensboro Regional WW System (cont)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MDE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CDBG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USDA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USDA</a:t>
                      </a:r>
                      <a:r>
                        <a:rPr lang="en-US" baseline="0" dirty="0" smtClean="0"/>
                        <a:t> Loan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$5.78M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$0.91M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$0.45M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$2.48M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$0.14M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$0.56M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$0.93M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$0.09M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$0.16M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$1.07M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$1.53M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$0.3M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$7.28M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$2.21M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$2.7M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$3.71M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191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ontserrat" pitchFamily="2" charset="0"/>
              </a:rPr>
              <a:t>Co-funding  with package made mostly of grants made the project possible.  Even so, rate ~$700 per home per year. </a:t>
            </a:r>
            <a:endParaRPr lang="en-US" sz="2000" dirty="0"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Greensboro Regional WW System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Regional system can be funded in phases, which is more feasible to the funding agencies (esp. regarding grant resources)</a:t>
            </a:r>
          </a:p>
          <a:p>
            <a:r>
              <a:rPr lang="en-US" dirty="0" smtClean="0"/>
              <a:t>Project results in nutrient reductions toward meeting Chesapeake Bay TMDL</a:t>
            </a:r>
          </a:p>
          <a:p>
            <a:pPr lvl="1">
              <a:buNone/>
            </a:pPr>
            <a:r>
              <a:rPr lang="en-US" dirty="0" smtClean="0"/>
              <a:t>Replace secondary WWTP w/ENR = 12,785 lb/yr TN</a:t>
            </a:r>
          </a:p>
          <a:p>
            <a:pPr lvl="1">
              <a:buNone/>
            </a:pPr>
            <a:r>
              <a:rPr lang="en-US" dirty="0" smtClean="0"/>
              <a:t>Connect 125 homes on </a:t>
            </a:r>
            <a:r>
              <a:rPr lang="en-US" dirty="0" err="1" smtClean="0"/>
              <a:t>septics</a:t>
            </a:r>
            <a:r>
              <a:rPr lang="en-US" dirty="0" smtClean="0"/>
              <a:t> to ENR = 2,612 lb/yr TN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“All for one and one for all”</a:t>
            </a:r>
            <a:endParaRPr lang="en-US" dirty="0"/>
          </a:p>
        </p:txBody>
      </p:sp>
      <p:pic>
        <p:nvPicPr>
          <p:cNvPr id="4" name="Content Placeholder 3" descr="groundbreak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5934" y="1600200"/>
            <a:ext cx="603213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898</Words>
  <Application>Microsoft Macintosh PowerPoint</Application>
  <PresentationFormat>On-screen Show (4:3)</PresentationFormat>
  <Paragraphs>93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Montserrat</vt:lpstr>
      <vt:lpstr>Montserrat Semi Bold</vt:lpstr>
      <vt:lpstr>Wingdings</vt:lpstr>
      <vt:lpstr>Arial</vt:lpstr>
      <vt:lpstr>Office Theme</vt:lpstr>
      <vt:lpstr>Co-Funding to Encourage Regionalization -  The Greensboro/Goldsboro MD Example</vt:lpstr>
      <vt:lpstr>PowerPoint Presentation</vt:lpstr>
      <vt:lpstr>Regionalization in Maryland</vt:lpstr>
      <vt:lpstr>Regionalization in Caroline Co MD</vt:lpstr>
      <vt:lpstr>Greensboro Regional WW System</vt:lpstr>
      <vt:lpstr>Greensboro Regional WW System (cont)</vt:lpstr>
      <vt:lpstr>Greensboro Regional WW System (cont)</vt:lpstr>
      <vt:lpstr>“All for one and one for all”</vt:lpstr>
    </vt:vector>
  </TitlesOfParts>
  <Company>MDE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</dc:creator>
  <cp:lastModifiedBy>Brian Carlstrom</cp:lastModifiedBy>
  <cp:revision>97</cp:revision>
  <dcterms:created xsi:type="dcterms:W3CDTF">2016-02-09T19:50:36Z</dcterms:created>
  <dcterms:modified xsi:type="dcterms:W3CDTF">2016-10-31T16:15:39Z</dcterms:modified>
</cp:coreProperties>
</file>