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8"/>
  </p:notesMasterIdLst>
  <p:handoutMasterIdLst>
    <p:handoutMasterId r:id="rId9"/>
  </p:handoutMasterIdLst>
  <p:sldIdLst>
    <p:sldId id="568" r:id="rId3"/>
    <p:sldId id="600" r:id="rId4"/>
    <p:sldId id="601" r:id="rId5"/>
    <p:sldId id="603" r:id="rId6"/>
    <p:sldId id="604" r:id="rId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hley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  <a:srgbClr val="59AAF2"/>
    <a:srgbClr val="55A839"/>
    <a:srgbClr val="008000"/>
    <a:srgbClr val="E5F4E0"/>
    <a:srgbClr val="72D54A"/>
    <a:srgbClr val="90F52B"/>
    <a:srgbClr val="005C66"/>
    <a:srgbClr val="FFFFCC"/>
    <a:srgbClr val="55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93536" autoAdjust="0"/>
  </p:normalViewPr>
  <p:slideViewPr>
    <p:cSldViewPr>
      <p:cViewPr varScale="1">
        <p:scale>
          <a:sx n="115" d="100"/>
          <a:sy n="115" d="100"/>
        </p:scale>
        <p:origin x="1816" y="184"/>
      </p:cViewPr>
      <p:guideLst>
        <p:guide orient="horz" pos="2064"/>
        <p:guide pos="2880"/>
        <p:guide orient="horz" pos="3024"/>
      </p:guideLst>
    </p:cSldViewPr>
  </p:slideViewPr>
  <p:outlineViewPr>
    <p:cViewPr>
      <p:scale>
        <a:sx n="33" d="100"/>
        <a:sy n="33" d="100"/>
      </p:scale>
      <p:origin x="0" y="372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378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378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8BD3BC7-7BA4-4FE4-9F01-277CA4E98C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95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4" tIns="46131" rIns="92264" bIns="461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387771"/>
            <a:ext cx="5607050" cy="4155919"/>
          </a:xfrm>
          <a:prstGeom prst="rect">
            <a:avLst/>
          </a:prstGeom>
        </p:spPr>
        <p:txBody>
          <a:bodyPr vert="horz" lIns="92264" tIns="46131" rIns="92264" bIns="4613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378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772378"/>
            <a:ext cx="3038475" cy="462120"/>
          </a:xfrm>
          <a:prstGeom prst="rect">
            <a:avLst/>
          </a:prstGeom>
        </p:spPr>
        <p:txBody>
          <a:bodyPr vert="horz" lIns="92264" tIns="46131" rIns="92264" bIns="461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3E91143-198A-4381-8C0E-8BCDDA473D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5658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5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7324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5CB9"/>
              </a:buClr>
              <a:defRPr baseline="0">
                <a:latin typeface="Tw Cen MT" panose="020B0602020104020603" pitchFamily="34" charset="0"/>
              </a:defRPr>
            </a:lvl1pPr>
            <a:lvl2pPr>
              <a:buClr>
                <a:srgbClr val="005CB9"/>
              </a:buClr>
              <a:defRPr baseline="0">
                <a:latin typeface="Tw Cen MT" panose="020B0602020104020603" pitchFamily="34" charset="0"/>
              </a:defRPr>
            </a:lvl2pPr>
            <a:lvl3pPr>
              <a:buClr>
                <a:srgbClr val="005CB9"/>
              </a:buClr>
              <a:defRPr baseline="0">
                <a:latin typeface="Tw Cen MT" panose="020B0602020104020603" pitchFamily="34" charset="0"/>
              </a:defRPr>
            </a:lvl3pPr>
            <a:lvl4pPr>
              <a:buClr>
                <a:srgbClr val="005CB9"/>
              </a:buClr>
              <a:defRPr baseline="0">
                <a:latin typeface="Tw Cen MT" panose="020B0602020104020603" pitchFamily="34" charset="0"/>
              </a:defRPr>
            </a:lvl4pPr>
            <a:lvl5pPr>
              <a:defRPr baseline="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ma-clean-water-trust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851734" y="6037615"/>
            <a:ext cx="1139866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122238"/>
            <a:ext cx="2124075" cy="5899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122238"/>
            <a:ext cx="6219825" cy="5899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22238"/>
            <a:ext cx="8496300" cy="427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557338"/>
            <a:ext cx="417195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171950" cy="4464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3850" y="122238"/>
            <a:ext cx="8496300" cy="427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4171950" cy="215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171950" cy="215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3850" y="3865563"/>
            <a:ext cx="4171950" cy="215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65563"/>
            <a:ext cx="4171950" cy="215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122238"/>
            <a:ext cx="8496300" cy="427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3850" y="1557338"/>
            <a:ext cx="8496300" cy="446405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91429" tIns="45714" rIns="91429" bIns="4571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540687"/>
            <a:ext cx="2133600" cy="365125"/>
          </a:xfrm>
          <a:prstGeom prst="rect">
            <a:avLst/>
          </a:prstGeom>
        </p:spPr>
        <p:txBody>
          <a:bodyPr lIns="82058" tIns="41029" rIns="82058" bIns="41029"/>
          <a:lstStyle/>
          <a:p>
            <a:pPr>
              <a:defRPr/>
            </a:pPr>
            <a:fld id="{EEEFC315-8631-45FF-B66B-42A2CFE0CB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97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897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172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0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12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91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211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69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376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052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872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129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3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17195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17195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496300" cy="446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 flipV="1">
            <a:off x="323850" y="620713"/>
            <a:ext cx="84963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22238"/>
            <a:ext cx="8496300" cy="427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8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accent2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75000"/>
        </a:spcBef>
        <a:spcAft>
          <a:spcPct val="0"/>
        </a:spcAft>
        <a:buClr>
          <a:srgbClr val="DC241F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455613" indent="-225425" algn="l" rtl="0" eaLnBrk="0" fontAlgn="base" hangingPunct="0">
        <a:spcBef>
          <a:spcPct val="25000"/>
        </a:spcBef>
        <a:spcAft>
          <a:spcPct val="0"/>
        </a:spcAft>
        <a:buClr>
          <a:srgbClr val="DC241F"/>
        </a:buClr>
        <a:buFont typeface="Arial" pitchFamily="34" charset="0"/>
        <a:buChar char="–"/>
        <a:defRPr sz="1200">
          <a:solidFill>
            <a:schemeClr val="tx1"/>
          </a:solidFill>
          <a:latin typeface="+mn-lt"/>
        </a:defRPr>
      </a:lvl2pPr>
      <a:lvl3pPr marL="684213" indent="-227013" algn="l" rtl="0" eaLnBrk="0" fontAlgn="base" hangingPunct="0">
        <a:spcBef>
          <a:spcPct val="25000"/>
        </a:spcBef>
        <a:spcAft>
          <a:spcPct val="0"/>
        </a:spcAft>
        <a:buClr>
          <a:srgbClr val="DC241F"/>
        </a:buClr>
        <a:buSzPct val="90000"/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912813" indent="-227013" algn="l" rtl="0" eaLnBrk="0" fontAlgn="base" hangingPunct="0">
        <a:spcBef>
          <a:spcPct val="25000"/>
        </a:spcBef>
        <a:spcAft>
          <a:spcPct val="0"/>
        </a:spcAft>
        <a:buClr>
          <a:srgbClr val="DC241F"/>
        </a:buClr>
        <a:buFont typeface="Wingdings 2" pitchFamily="18" charset="2"/>
        <a:buChar char=""/>
        <a:defRPr sz="1200">
          <a:solidFill>
            <a:schemeClr val="tx1"/>
          </a:solidFill>
          <a:latin typeface="+mn-lt"/>
        </a:defRPr>
      </a:lvl4pPr>
      <a:lvl5pPr marL="1141413" indent="-227013" algn="l" rtl="0" eaLnBrk="0" fontAlgn="base" hangingPunct="0">
        <a:spcBef>
          <a:spcPct val="25000"/>
        </a:spcBef>
        <a:spcAft>
          <a:spcPct val="0"/>
        </a:spcAft>
        <a:buClr>
          <a:srgbClr val="DC241F"/>
        </a:buClr>
        <a:buFont typeface="Arial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1598613" indent="-227013" algn="l" rtl="0" fontAlgn="base">
        <a:spcBef>
          <a:spcPct val="25000"/>
        </a:spcBef>
        <a:spcAft>
          <a:spcPct val="0"/>
        </a:spcAft>
        <a:buClr>
          <a:srgbClr val="DC241F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055813" indent="-227013" algn="l" rtl="0" fontAlgn="base">
        <a:spcBef>
          <a:spcPct val="25000"/>
        </a:spcBef>
        <a:spcAft>
          <a:spcPct val="0"/>
        </a:spcAft>
        <a:buClr>
          <a:srgbClr val="DC241F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513013" indent="-227013" algn="l" rtl="0" fontAlgn="base">
        <a:spcBef>
          <a:spcPct val="25000"/>
        </a:spcBef>
        <a:spcAft>
          <a:spcPct val="0"/>
        </a:spcAft>
        <a:buClr>
          <a:srgbClr val="DC241F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2970213" indent="-227013" algn="l" rtl="0" fontAlgn="base">
        <a:spcBef>
          <a:spcPct val="25000"/>
        </a:spcBef>
        <a:spcAft>
          <a:spcPct val="0"/>
        </a:spcAft>
        <a:buClr>
          <a:srgbClr val="DC241F"/>
        </a:buClr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8F8B4BB-1B0D-4914-AD32-2A5BC3F93B0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898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66" y="3733800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5CB9"/>
                </a:solidFill>
                <a:latin typeface="Tw Cen MT" panose="020B0602020104020603" pitchFamily="34" charset="0"/>
              </a:rPr>
              <a:t>Funding Lead and Copper testing in public schools</a:t>
            </a:r>
            <a:endParaRPr lang="en-US" dirty="0">
              <a:solidFill>
                <a:srgbClr val="005CB9"/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 descr="ma-clean-water-trust-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88634" y="914400"/>
            <a:ext cx="3966733" cy="265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7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solidFill>
                  <a:srgbClr val="005CB9"/>
                </a:solidFill>
                <a:latin typeface="Tw Cen MT" panose="020B0602020104020603" pitchFamily="34" charset="0"/>
              </a:rPr>
              <a:t>Background	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23850" y="762000"/>
            <a:ext cx="85407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1">
              <a:spcBef>
                <a:spcPct val="65000"/>
              </a:spcBef>
              <a:buClr>
                <a:schemeClr val="accent2"/>
              </a:buClr>
            </a:pPr>
            <a:endParaRPr lang="en-US" altLang="en-US" sz="1500" dirty="0"/>
          </a:p>
        </p:txBody>
      </p:sp>
      <p:sp>
        <p:nvSpPr>
          <p:cNvPr id="6" name="TextBox 80"/>
          <p:cNvSpPr txBox="1">
            <a:spLocks noChangeArrowheads="1"/>
          </p:cNvSpPr>
          <p:nvPr/>
        </p:nvSpPr>
        <p:spPr bwMode="auto">
          <a:xfrm>
            <a:off x="304800" y="6477000"/>
            <a:ext cx="304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800" dirty="0" smtClean="0"/>
              <a:t>2</a:t>
            </a:r>
            <a:endParaRPr lang="en-US" altLang="en-US" sz="8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797441"/>
            <a:ext cx="8496300" cy="5895459"/>
          </a:xfrm>
        </p:spPr>
        <p:txBody>
          <a:bodyPr/>
          <a:lstStyle/>
          <a:p>
            <a:r>
              <a:rPr lang="en-US" sz="1600" dirty="0" smtClean="0"/>
              <a:t>Massachusetts has older public schools that could possibly have lead pipes or lead and copper fixtures.</a:t>
            </a:r>
          </a:p>
          <a:p>
            <a:r>
              <a:rPr lang="en-US" sz="1600" dirty="0" smtClean="0"/>
              <a:t>The federal government recommends testing but does not require testing for lead and copper in public schools.</a:t>
            </a:r>
          </a:p>
          <a:p>
            <a:r>
              <a:rPr lang="en-US" sz="1600" dirty="0"/>
              <a:t>The Massachusetts Department of Environmental Protection (</a:t>
            </a:r>
            <a:r>
              <a:rPr lang="en-US" sz="1600" dirty="0" err="1"/>
              <a:t>MassDEP</a:t>
            </a:r>
            <a:r>
              <a:rPr lang="en-US" sz="1600" dirty="0"/>
              <a:t>) sends reminders to schools to test and collects the results from communities that do the </a:t>
            </a:r>
            <a:r>
              <a:rPr lang="en-US" sz="1600" dirty="0" smtClean="0"/>
              <a:t>test, </a:t>
            </a:r>
            <a:r>
              <a:rPr lang="en-US" sz="1600" dirty="0"/>
              <a:t>but they cannot force schools to test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Massachusetts state law requires that cities and towns periodically test two water sources in two schools on a rotating basis.</a:t>
            </a:r>
          </a:p>
          <a:p>
            <a:pPr lvl="1"/>
            <a:r>
              <a:rPr lang="en-US" sz="1600" dirty="0" smtClean="0"/>
              <a:t>This testing can be done every six months to three years, depending on community.</a:t>
            </a:r>
          </a:p>
          <a:p>
            <a:pPr lvl="1"/>
            <a:r>
              <a:rPr lang="en-US" sz="1600" dirty="0" smtClean="0"/>
              <a:t>This leaves a gap in the available data on what schools have lead and copper contamination based upon local testing schedules.</a:t>
            </a:r>
          </a:p>
          <a:p>
            <a:r>
              <a:rPr lang="en-US" sz="1600" dirty="0" smtClean="0"/>
              <a:t>Recent news articles have highlighted elevated lead levels in Boston Public Schools, which has highlighted the gap in testing requirements.</a:t>
            </a:r>
          </a:p>
          <a:p>
            <a:pPr lvl="1"/>
            <a:r>
              <a:rPr lang="en-US" sz="1600" dirty="0" smtClean="0"/>
              <a:t>Boston </a:t>
            </a:r>
            <a:r>
              <a:rPr lang="en-US" sz="1600" dirty="0"/>
              <a:t>tests annually, but not every </a:t>
            </a:r>
            <a:r>
              <a:rPr lang="en-US" sz="1600" dirty="0" smtClean="0"/>
              <a:t>school.</a:t>
            </a:r>
            <a:endParaRPr lang="en-US" sz="1600" dirty="0"/>
          </a:p>
          <a:p>
            <a:pPr lvl="1"/>
            <a:r>
              <a:rPr lang="en-US" sz="1600" dirty="0"/>
              <a:t>Two dozen schools </a:t>
            </a:r>
            <a:r>
              <a:rPr lang="en-US" sz="1600" dirty="0" smtClean="0"/>
              <a:t>in Boston that </a:t>
            </a:r>
            <a:r>
              <a:rPr lang="en-US" sz="1600" dirty="0"/>
              <a:t>use tap water have not been tested for six </a:t>
            </a:r>
            <a:r>
              <a:rPr lang="en-US" sz="1600" dirty="0" smtClean="0"/>
              <a:t>years.</a:t>
            </a:r>
          </a:p>
          <a:p>
            <a:pPr lvl="1"/>
            <a:r>
              <a:rPr lang="en-US" sz="1600" dirty="0" smtClean="0"/>
              <a:t>In Boston, 60% of public schools are using bottled water not tap.</a:t>
            </a:r>
          </a:p>
          <a:p>
            <a:pPr lvl="2"/>
            <a:r>
              <a:rPr lang="en-US" sz="1600" dirty="0" smtClean="0"/>
              <a:t>Boston has been spending approximately $400K a fiscal year on bottled water since 2014.</a:t>
            </a:r>
          </a:p>
          <a:p>
            <a:pPr lvl="2"/>
            <a:r>
              <a:rPr lang="en-US" sz="1600" dirty="0" smtClean="0"/>
              <a:t>Boston water is some of the best in the country, supplied by the MWRA.	</a:t>
            </a:r>
          </a:p>
          <a:p>
            <a:pPr marL="230188" lvl="1" indent="0">
              <a:buNone/>
            </a:pPr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5CB9"/>
                </a:solidFill>
                <a:latin typeface="Tw Cen MT" panose="020B0602020104020603" pitchFamily="34" charset="0"/>
              </a:rPr>
              <a:t>The Lead and Copper Testing Program</a:t>
            </a:r>
            <a:endParaRPr lang="en-US" sz="2400" dirty="0">
              <a:solidFill>
                <a:srgbClr val="005CB9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96300" cy="5334000"/>
          </a:xfrm>
        </p:spPr>
        <p:txBody>
          <a:bodyPr/>
          <a:lstStyle/>
          <a:p>
            <a:r>
              <a:rPr lang="en-US" sz="1600" dirty="0"/>
              <a:t>The Clean Water Trust (the Trust) saw this issue of lack of information as a problem that could be addressed through the SRF program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The Trust provides the grant funds and </a:t>
            </a:r>
            <a:r>
              <a:rPr lang="en-US" sz="1600" dirty="0" err="1" smtClean="0"/>
              <a:t>MassDEP</a:t>
            </a:r>
            <a:r>
              <a:rPr lang="en-US" sz="1600" dirty="0" smtClean="0"/>
              <a:t> administers a testing and technical assistance program for any public school in the state.</a:t>
            </a:r>
          </a:p>
          <a:p>
            <a:pPr lvl="1"/>
            <a:r>
              <a:rPr lang="en-US" sz="1600" dirty="0" smtClean="0"/>
              <a:t>Each school district was contacted with all the necessary information. </a:t>
            </a:r>
          </a:p>
          <a:p>
            <a:r>
              <a:rPr lang="en-US" sz="1600" dirty="0" smtClean="0"/>
              <a:t>The </a:t>
            </a:r>
            <a:r>
              <a:rPr lang="en-US" sz="1600" dirty="0"/>
              <a:t>program is designed to make it as simple as possible for the community </a:t>
            </a:r>
            <a:r>
              <a:rPr lang="en-US" sz="1600" dirty="0" smtClean="0"/>
              <a:t>accomplish the following:</a:t>
            </a:r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o test for lead and copper and </a:t>
            </a:r>
            <a:r>
              <a:rPr lang="en-US" sz="1600" dirty="0"/>
              <a:t>to get </a:t>
            </a:r>
            <a:r>
              <a:rPr lang="en-US" sz="1600" dirty="0" smtClean="0"/>
              <a:t>reliable and </a:t>
            </a:r>
            <a:r>
              <a:rPr lang="en-US" sz="1600" dirty="0"/>
              <a:t>accurate </a:t>
            </a:r>
            <a:r>
              <a:rPr lang="en-US" sz="1600" dirty="0" smtClean="0"/>
              <a:t>test results.</a:t>
            </a:r>
          </a:p>
          <a:p>
            <a:pPr lvl="1"/>
            <a:r>
              <a:rPr lang="en-US" sz="1600" dirty="0" smtClean="0"/>
              <a:t>To create a Maintenance Checklist for every school that is tested.</a:t>
            </a:r>
          </a:p>
          <a:p>
            <a:pPr lvl="1"/>
            <a:r>
              <a:rPr lang="en-US" sz="1600" dirty="0" smtClean="0"/>
              <a:t>To provide technical assistance to school officials. </a:t>
            </a:r>
          </a:p>
          <a:p>
            <a:pPr lvl="1"/>
            <a:r>
              <a:rPr lang="en-US" sz="1600" dirty="0" smtClean="0"/>
              <a:t>To provide a template for communicating with the community. </a:t>
            </a:r>
          </a:p>
          <a:p>
            <a:pPr lvl="2"/>
            <a:r>
              <a:rPr lang="en-US" sz="1600" dirty="0" smtClean="0"/>
              <a:t>Communicate that testing will take place. </a:t>
            </a:r>
          </a:p>
          <a:p>
            <a:pPr lvl="2"/>
            <a:r>
              <a:rPr lang="en-US" sz="1600" dirty="0" smtClean="0"/>
              <a:t>Follow up with results and action plan, short term and long term, if lead or copper is detected. </a:t>
            </a:r>
          </a:p>
        </p:txBody>
      </p:sp>
      <p:sp>
        <p:nvSpPr>
          <p:cNvPr id="5" name="TextBox 80"/>
          <p:cNvSpPr txBox="1">
            <a:spLocks noChangeArrowheads="1"/>
          </p:cNvSpPr>
          <p:nvPr/>
        </p:nvSpPr>
        <p:spPr bwMode="auto">
          <a:xfrm>
            <a:off x="304800" y="6477000"/>
            <a:ext cx="304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7464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5CB9"/>
                </a:solidFill>
                <a:latin typeface="Tw Cen MT" panose="020B0602020104020603" pitchFamily="34" charset="0"/>
              </a:rPr>
              <a:t>Funding of the Program</a:t>
            </a:r>
            <a:endParaRPr lang="en-US" sz="2400" dirty="0">
              <a:solidFill>
                <a:srgbClr val="005CB9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96300" cy="4464050"/>
          </a:xfrm>
        </p:spPr>
        <p:txBody>
          <a:bodyPr/>
          <a:lstStyle/>
          <a:p>
            <a:r>
              <a:rPr lang="en-US" sz="1600" dirty="0" smtClean="0"/>
              <a:t>The Trust’s Board of Trustees approved $2 million be used to fund the testing and outreach.</a:t>
            </a:r>
          </a:p>
          <a:p>
            <a:pPr lvl="1"/>
            <a:r>
              <a:rPr lang="en-US" sz="1600" dirty="0" smtClean="0"/>
              <a:t>More can be appropriated if the need arises.</a:t>
            </a:r>
          </a:p>
          <a:p>
            <a:r>
              <a:rPr lang="en-US" sz="1600" dirty="0" smtClean="0"/>
              <a:t>The money comes from the Drinking Water Administrative Fund that is funded by a 15 basis point fee charged on the outstanding balance of loans. </a:t>
            </a:r>
          </a:p>
          <a:p>
            <a:pPr lvl="1"/>
            <a:r>
              <a:rPr lang="en-US" sz="1600" dirty="0" smtClean="0"/>
              <a:t>These funds are non-program income</a:t>
            </a:r>
          </a:p>
          <a:p>
            <a:pPr lvl="1"/>
            <a:r>
              <a:rPr lang="en-US" sz="1600" dirty="0" smtClean="0"/>
              <a:t>The role of the fund is to pay the operating budget of the Trust and </a:t>
            </a:r>
            <a:r>
              <a:rPr lang="en-US" sz="1600" dirty="0" err="1" smtClean="0"/>
              <a:t>MassDEP</a:t>
            </a:r>
            <a:r>
              <a:rPr lang="en-US" sz="1600" dirty="0" smtClean="0"/>
              <a:t> staff who work for the SRF.</a:t>
            </a:r>
          </a:p>
          <a:p>
            <a:pPr lvl="1"/>
            <a:r>
              <a:rPr lang="en-US" sz="1600" dirty="0" smtClean="0"/>
              <a:t>The fund has been used previously to pay for the update of Section 208 of the Clean </a:t>
            </a:r>
            <a:r>
              <a:rPr lang="en-US" sz="1600" dirty="0"/>
              <a:t>Water </a:t>
            </a:r>
            <a:r>
              <a:rPr lang="en-US" sz="1600" dirty="0" smtClean="0"/>
              <a:t>Act, a regional wastewater plan, for Cape Cod. </a:t>
            </a:r>
          </a:p>
          <a:p>
            <a:r>
              <a:rPr lang="en-US" sz="1600" dirty="0" smtClean="0"/>
              <a:t>The Trust received the approval of EPA Region 1 prior to the board voting on the transfer of funds. </a:t>
            </a:r>
          </a:p>
          <a:p>
            <a:endParaRPr lang="en-US" sz="1600" dirty="0" smtClean="0"/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304800" y="6477000"/>
            <a:ext cx="304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717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5CB9"/>
                </a:solidFill>
                <a:latin typeface="Tw Cen MT" panose="020B0602020104020603" pitchFamily="34" charset="0"/>
              </a:rPr>
              <a:t>Results		</a:t>
            </a:r>
            <a:endParaRPr lang="en-US" sz="2400" dirty="0">
              <a:solidFill>
                <a:srgbClr val="005CB9"/>
              </a:solidFill>
              <a:latin typeface="Tw Cen MT" panose="020B06020201040206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496300" cy="4464050"/>
          </a:xfrm>
        </p:spPr>
        <p:txBody>
          <a:bodyPr/>
          <a:lstStyle/>
          <a:p>
            <a:r>
              <a:rPr lang="en-US" sz="1600" dirty="0" smtClean="0"/>
              <a:t>The program was announced in the spring, has drawn all $2M, and so far has done the following:</a:t>
            </a:r>
          </a:p>
          <a:p>
            <a:pPr lvl="1"/>
            <a:r>
              <a:rPr lang="en-US" sz="1600" dirty="0" smtClean="0"/>
              <a:t>169 communities have applied for testing, which equates to 930 schools.</a:t>
            </a:r>
          </a:p>
          <a:p>
            <a:pPr lvl="2"/>
            <a:r>
              <a:rPr lang="en-US" sz="1600" dirty="0" smtClean="0"/>
              <a:t>This is just under half of the communities in the state.</a:t>
            </a:r>
          </a:p>
          <a:p>
            <a:pPr lvl="1"/>
            <a:r>
              <a:rPr lang="en-US" sz="1600" smtClean="0"/>
              <a:t>83 </a:t>
            </a:r>
            <a:r>
              <a:rPr lang="en-US" sz="1600" dirty="0" smtClean="0"/>
              <a:t>informational meetings completed that </a:t>
            </a:r>
            <a:r>
              <a:rPr lang="en-US" sz="1600" smtClean="0"/>
              <a:t>covered 13</a:t>
            </a:r>
            <a:r>
              <a:rPr lang="en-US" sz="1600"/>
              <a:t>3</a:t>
            </a:r>
            <a:r>
              <a:rPr lang="en-US" sz="1600" smtClean="0"/>
              <a:t> </a:t>
            </a:r>
            <a:r>
              <a:rPr lang="en-US" sz="1600" dirty="0" smtClean="0"/>
              <a:t>communities.</a:t>
            </a:r>
          </a:p>
          <a:p>
            <a:pPr lvl="1"/>
            <a:r>
              <a:rPr lang="en-US" sz="1600" dirty="0" smtClean="0"/>
              <a:t>347 schools have been tested in 73 communities.</a:t>
            </a:r>
          </a:p>
          <a:p>
            <a:pPr lvl="1"/>
            <a:r>
              <a:rPr lang="en-US" sz="1600" dirty="0" smtClean="0"/>
              <a:t>In the next two weeks 80 more buildings are scheduled to be tested.</a:t>
            </a:r>
          </a:p>
          <a:p>
            <a:r>
              <a:rPr lang="en-US" sz="1600" dirty="0" smtClean="0"/>
              <a:t>The testing has found the following:</a:t>
            </a:r>
          </a:p>
          <a:p>
            <a:pPr lvl="1"/>
            <a:r>
              <a:rPr lang="en-US" sz="1600" dirty="0" smtClean="0"/>
              <a:t>99 schools had one or more drinking source test above the lead action level.</a:t>
            </a:r>
          </a:p>
          <a:p>
            <a:pPr lvl="1"/>
            <a:r>
              <a:rPr lang="en-US" sz="1600" dirty="0" smtClean="0"/>
              <a:t>32 schools had one or more drinking source test above the copper action level.</a:t>
            </a:r>
          </a:p>
          <a:p>
            <a:pPr lvl="1"/>
            <a:r>
              <a:rPr lang="en-US" sz="1600" dirty="0" smtClean="0"/>
              <a:t>38 schools have no exceedance results.</a:t>
            </a:r>
          </a:p>
          <a:p>
            <a:pPr lvl="1"/>
            <a:r>
              <a:rPr lang="en-US" sz="1600" dirty="0" smtClean="0"/>
              <a:t>There is a lag time between testing and results, results are continually returning.</a:t>
            </a:r>
          </a:p>
          <a:p>
            <a:r>
              <a:rPr lang="en-US" sz="1600" dirty="0" smtClean="0"/>
              <a:t>All the information is being posted to </a:t>
            </a:r>
            <a:r>
              <a:rPr lang="en-US" sz="1600" dirty="0" err="1" smtClean="0"/>
              <a:t>MassDEP’s</a:t>
            </a:r>
            <a:r>
              <a:rPr lang="en-US" sz="1600" dirty="0" smtClean="0"/>
              <a:t> website, including results.</a:t>
            </a:r>
          </a:p>
          <a:p>
            <a:pPr lvl="1"/>
            <a:r>
              <a:rPr lang="en-US" sz="1600" dirty="0" smtClean="0"/>
              <a:t>The results are being posted after the communities have been given time to communicate the results to the public.</a:t>
            </a:r>
          </a:p>
          <a:p>
            <a:pPr lvl="1"/>
            <a:endParaRPr lang="en-US" sz="1600" dirty="0" smtClean="0"/>
          </a:p>
        </p:txBody>
      </p:sp>
      <p:sp>
        <p:nvSpPr>
          <p:cNvPr id="4" name="TextBox 80"/>
          <p:cNvSpPr txBox="1">
            <a:spLocks noChangeArrowheads="1"/>
          </p:cNvSpPr>
          <p:nvPr/>
        </p:nvSpPr>
        <p:spPr bwMode="auto">
          <a:xfrm>
            <a:off x="304800" y="6477000"/>
            <a:ext cx="3048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165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B_Pres">
  <a:themeElements>
    <a:clrScheme name="CIB_Pres 1">
      <a:dk1>
        <a:srgbClr val="000000"/>
      </a:dk1>
      <a:lt1>
        <a:srgbClr val="FFFFFF"/>
      </a:lt1>
      <a:dk2>
        <a:srgbClr val="4E728F"/>
      </a:dk2>
      <a:lt2>
        <a:srgbClr val="969696"/>
      </a:lt2>
      <a:accent1>
        <a:srgbClr val="BED8EC"/>
      </a:accent1>
      <a:accent2>
        <a:srgbClr val="003082"/>
      </a:accent2>
      <a:accent3>
        <a:srgbClr val="FFFFFF"/>
      </a:accent3>
      <a:accent4>
        <a:srgbClr val="000000"/>
      </a:accent4>
      <a:accent5>
        <a:srgbClr val="DBE9F4"/>
      </a:accent5>
      <a:accent6>
        <a:srgbClr val="002A75"/>
      </a:accent6>
      <a:hlink>
        <a:srgbClr val="C0C0C0"/>
      </a:hlink>
      <a:folHlink>
        <a:srgbClr val="00A8EC"/>
      </a:folHlink>
    </a:clrScheme>
    <a:fontScheme name="CIB_Pr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B_Pres 1">
        <a:dk1>
          <a:srgbClr val="000000"/>
        </a:dk1>
        <a:lt1>
          <a:srgbClr val="FFFFFF"/>
        </a:lt1>
        <a:dk2>
          <a:srgbClr val="4E728F"/>
        </a:dk2>
        <a:lt2>
          <a:srgbClr val="969696"/>
        </a:lt2>
        <a:accent1>
          <a:srgbClr val="BED8EC"/>
        </a:accent1>
        <a:accent2>
          <a:srgbClr val="003082"/>
        </a:accent2>
        <a:accent3>
          <a:srgbClr val="FFFFFF"/>
        </a:accent3>
        <a:accent4>
          <a:srgbClr val="000000"/>
        </a:accent4>
        <a:accent5>
          <a:srgbClr val="DBE9F4"/>
        </a:accent5>
        <a:accent6>
          <a:srgbClr val="002A75"/>
        </a:accent6>
        <a:hlink>
          <a:srgbClr val="C0C0C0"/>
        </a:hlink>
        <a:folHlink>
          <a:srgbClr val="00A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19067</TotalTime>
  <Words>700</Words>
  <Application>Microsoft Macintosh PowerPoint</Application>
  <PresentationFormat>On-screen Show (4:3)</PresentationFormat>
  <Paragraphs>53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Wingdings 2</vt:lpstr>
      <vt:lpstr>CIB_Pres</vt:lpstr>
      <vt:lpstr>Custom Design</vt:lpstr>
      <vt:lpstr>Funding Lead and Copper testing in public schools</vt:lpstr>
      <vt:lpstr>Background </vt:lpstr>
      <vt:lpstr>The Lead and Copper Testing Program</vt:lpstr>
      <vt:lpstr>Funding of the Program</vt:lpstr>
      <vt:lpstr>Results 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Marinaro, Nick</dc:creator>
  <cp:lastModifiedBy>Brian Carlstrom</cp:lastModifiedBy>
  <cp:revision>861</cp:revision>
  <cp:lastPrinted>2015-03-02T14:33:50Z</cp:lastPrinted>
  <dcterms:created xsi:type="dcterms:W3CDTF">2011-11-25T15:39:08Z</dcterms:created>
  <dcterms:modified xsi:type="dcterms:W3CDTF">2016-11-08T21:10:07Z</dcterms:modified>
</cp:coreProperties>
</file>