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8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2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8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1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8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1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4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8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D9962-05DF-4717-B187-F3C0AD83D11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44557-EEAC-481C-A098-717E5E1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4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9942513" cy="47910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b="1" u="sng" dirty="0" smtClean="0"/>
              <a:t>Lead Service Line Replacement Program</a:t>
            </a:r>
          </a:p>
          <a:p>
            <a:pPr lvl="1">
              <a:defRPr/>
            </a:pPr>
            <a:r>
              <a:rPr lang="en-US" altLang="en-US" sz="2000" dirty="0" smtClean="0"/>
              <a:t>Interest Rate Reduction to provide additional principal for LSLR projects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b="1" u="sng" dirty="0" smtClean="0"/>
              <a:t>School Lead Testing Program</a:t>
            </a:r>
          </a:p>
          <a:p>
            <a:pPr lvl="1">
              <a:defRPr/>
            </a:pPr>
            <a:r>
              <a:rPr lang="en-US" altLang="en-US" sz="2000" dirty="0" smtClean="0"/>
              <a:t>DW Set Aside funds to provide fixture testing at all Indiana Public Schools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b="1" u="sng" dirty="0" smtClean="0"/>
              <a:t>Water Infrastructure Finance and Innovation Act (WIFIA)</a:t>
            </a:r>
          </a:p>
          <a:p>
            <a:pPr lvl="1">
              <a:defRPr/>
            </a:pPr>
            <a:r>
              <a:rPr lang="en-US" altLang="en-US" sz="2000" dirty="0" smtClean="0"/>
              <a:t>Letter of Interest Accepted and invitation to apply for $436 Million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b="1" u="sng" dirty="0" smtClean="0"/>
              <a:t>Extended Term Financing</a:t>
            </a:r>
          </a:p>
          <a:p>
            <a:pPr lvl="1">
              <a:defRPr/>
            </a:pPr>
            <a:r>
              <a:rPr lang="en-US" altLang="en-US" sz="2000" dirty="0" smtClean="0"/>
              <a:t>35 year loans recently approved by US EPA for both Drinking Water and Clean Water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b="1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b="1" u="sng" dirty="0" smtClean="0"/>
              <a:t>Southeastern Indiana Water Supply Study</a:t>
            </a:r>
            <a:endParaRPr lang="en-US" altLang="en-US" sz="2400" b="1" u="sng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400" dirty="0" smtClean="0"/>
          </a:p>
          <a:p>
            <a:pPr lvl="1">
              <a:defRPr/>
            </a:pPr>
            <a:endParaRPr lang="en-US" altLang="en-US" sz="2000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938AAB6-B525-42AF-9104-4B5BB310ED00}" type="slidenum">
              <a:rPr lang="en-US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1508" name="Title 1"/>
          <p:cNvSpPr txBox="1">
            <a:spLocks/>
          </p:cNvSpPr>
          <p:nvPr/>
        </p:nvSpPr>
        <p:spPr bwMode="auto">
          <a:xfrm>
            <a:off x="2055813" y="-130175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alibri Light" panose="020F0302020204030204" pitchFamily="34" charset="0"/>
              </a:rPr>
              <a:t>Indiana Finance Authority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u="sng">
                <a:solidFill>
                  <a:srgbClr val="000000"/>
                </a:solidFill>
                <a:latin typeface="Calibri Light" panose="020F0302020204030204" pitchFamily="34" charset="0"/>
              </a:rPr>
              <a:t>New Financing Programs</a:t>
            </a:r>
          </a:p>
        </p:txBody>
      </p:sp>
      <p:pic>
        <p:nvPicPr>
          <p:cNvPr id="21509" name="Picture 9" descr="IFA_Env_Progs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203200"/>
            <a:ext cx="1511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4" descr="Capture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338" y="296863"/>
            <a:ext cx="1196975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5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McGoff, James (Jim)</dc:creator>
  <cp:lastModifiedBy>Brian Carlstrom</cp:lastModifiedBy>
  <cp:revision>1</cp:revision>
  <dcterms:created xsi:type="dcterms:W3CDTF">2017-10-29T20:13:45Z</dcterms:created>
  <dcterms:modified xsi:type="dcterms:W3CDTF">2017-10-29T20:29:35Z</dcterms:modified>
</cp:coreProperties>
</file>