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256" r:id="rId3"/>
    <p:sldId id="284" r:id="rId4"/>
    <p:sldId id="258" r:id="rId5"/>
    <p:sldId id="276" r:id="rId6"/>
    <p:sldId id="275" r:id="rId7"/>
    <p:sldId id="277" r:id="rId8"/>
    <p:sldId id="278" r:id="rId9"/>
    <p:sldId id="279" r:id="rId10"/>
    <p:sldId id="280" r:id="rId11"/>
    <p:sldId id="274" r:id="rId12"/>
    <p:sldId id="281" r:id="rId13"/>
    <p:sldId id="282" r:id="rId14"/>
    <p:sldId id="270" r:id="rId15"/>
    <p:sldId id="271" r:id="rId16"/>
    <p:sldId id="272" r:id="rId17"/>
    <p:sldId id="273" r:id="rId18"/>
    <p:sldId id="259" r:id="rId19"/>
    <p:sldId id="264" r:id="rId20"/>
    <p:sldId id="265" r:id="rId21"/>
    <p:sldId id="266" r:id="rId22"/>
    <p:sldId id="267" r:id="rId23"/>
    <p:sldId id="268" r:id="rId24"/>
    <p:sldId id="269" r:id="rId25"/>
    <p:sldId id="283" r:id="rId26"/>
    <p:sldId id="28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5897" autoAdjust="0"/>
  </p:normalViewPr>
  <p:slideViewPr>
    <p:cSldViewPr snapToGrid="0">
      <p:cViewPr varScale="1">
        <p:scale>
          <a:sx n="109" d="100"/>
          <a:sy n="109" d="100"/>
        </p:scale>
        <p:origin x="664"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3BCAD-EEAE-4A42-A942-EECCE4050D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76BFC5-8707-4A65-BDA3-21F63AD52858}">
      <dgm:prSet custT="1"/>
      <dgm:spPr/>
      <dgm:t>
        <a:bodyPr/>
        <a:lstStyle/>
        <a:p>
          <a:pPr algn="ctr" rtl="0"/>
          <a:r>
            <a:rPr lang="en-US" sz="6000" dirty="0">
              <a:solidFill>
                <a:schemeClr val="bg1"/>
              </a:solidFill>
              <a:latin typeface="Arial" panose="020B0604020202020204" pitchFamily="34" charset="0"/>
              <a:cs typeface="Arial" panose="020B0604020202020204" pitchFamily="34" charset="0"/>
            </a:rPr>
            <a:t>INNOVATIONS IN SRF</a:t>
          </a:r>
        </a:p>
      </dgm:t>
    </dgm:pt>
    <dgm:pt modelId="{5B36A5B8-8535-47DC-B926-7FC7394B8DA3}" type="parTrans" cxnId="{6FFADE9F-C0DF-468F-8356-1860033AB0A0}">
      <dgm:prSet/>
      <dgm:spPr/>
      <dgm:t>
        <a:bodyPr/>
        <a:lstStyle/>
        <a:p>
          <a:endParaRPr lang="en-US"/>
        </a:p>
      </dgm:t>
    </dgm:pt>
    <dgm:pt modelId="{74F5D09D-64C8-4781-8EB3-E7EFC2675805}" type="sibTrans" cxnId="{6FFADE9F-C0DF-468F-8356-1860033AB0A0}">
      <dgm:prSet/>
      <dgm:spPr/>
      <dgm:t>
        <a:bodyPr/>
        <a:lstStyle/>
        <a:p>
          <a:endParaRPr lang="en-US"/>
        </a:p>
      </dgm:t>
    </dgm:pt>
    <dgm:pt modelId="{E0F56D1F-A8EC-4764-B79C-7DB6A17B699C}" type="pres">
      <dgm:prSet presAssocID="{5FB3BCAD-EEAE-4A42-A942-EECCE4050D2A}" presName="linear" presStyleCnt="0">
        <dgm:presLayoutVars>
          <dgm:animLvl val="lvl"/>
          <dgm:resizeHandles val="exact"/>
        </dgm:presLayoutVars>
      </dgm:prSet>
      <dgm:spPr/>
      <dgm:t>
        <a:bodyPr/>
        <a:lstStyle/>
        <a:p>
          <a:endParaRPr lang="en-US"/>
        </a:p>
      </dgm:t>
    </dgm:pt>
    <dgm:pt modelId="{580F4C2A-FDDB-4F91-B52B-E45EB1ADC7DB}" type="pres">
      <dgm:prSet presAssocID="{0076BFC5-8707-4A65-BDA3-21F63AD52858}" presName="parentText" presStyleLbl="node1" presStyleIdx="0" presStyleCnt="1" custLinFactNeighborX="249" custLinFactNeighborY="-23711">
        <dgm:presLayoutVars>
          <dgm:chMax val="0"/>
          <dgm:bulletEnabled val="1"/>
        </dgm:presLayoutVars>
      </dgm:prSet>
      <dgm:spPr/>
      <dgm:t>
        <a:bodyPr/>
        <a:lstStyle/>
        <a:p>
          <a:endParaRPr lang="en-US"/>
        </a:p>
      </dgm:t>
    </dgm:pt>
  </dgm:ptLst>
  <dgm:cxnLst>
    <dgm:cxn modelId="{C4D63D54-F1EE-4DE4-9812-6E6EB3172A80}" type="presOf" srcId="{5FB3BCAD-EEAE-4A42-A942-EECCE4050D2A}" destId="{E0F56D1F-A8EC-4764-B79C-7DB6A17B699C}" srcOrd="0" destOrd="0" presId="urn:microsoft.com/office/officeart/2005/8/layout/vList2"/>
    <dgm:cxn modelId="{F24E327B-258E-4603-9C39-A158D4DF45F6}" type="presOf" srcId="{0076BFC5-8707-4A65-BDA3-21F63AD52858}" destId="{580F4C2A-FDDB-4F91-B52B-E45EB1ADC7DB}" srcOrd="0" destOrd="0" presId="urn:microsoft.com/office/officeart/2005/8/layout/vList2"/>
    <dgm:cxn modelId="{6FFADE9F-C0DF-468F-8356-1860033AB0A0}" srcId="{5FB3BCAD-EEAE-4A42-A942-EECCE4050D2A}" destId="{0076BFC5-8707-4A65-BDA3-21F63AD52858}" srcOrd="0" destOrd="0" parTransId="{5B36A5B8-8535-47DC-B926-7FC7394B8DA3}" sibTransId="{74F5D09D-64C8-4781-8EB3-E7EFC2675805}"/>
    <dgm:cxn modelId="{B5407141-D235-492D-B990-C3DDDC01AEB6}" type="presParOf" srcId="{E0F56D1F-A8EC-4764-B79C-7DB6A17B699C}" destId="{580F4C2A-FDDB-4F91-B52B-E45EB1ADC7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F4C2A-FDDB-4F91-B52B-E45EB1ADC7DB}">
      <dsp:nvSpPr>
        <dsp:cNvPr id="0" name=""/>
        <dsp:cNvSpPr/>
      </dsp:nvSpPr>
      <dsp:spPr>
        <a:xfrm>
          <a:off x="0" y="367492"/>
          <a:ext cx="9925327"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a:solidFill>
                <a:schemeClr val="bg1"/>
              </a:solidFill>
              <a:latin typeface="Arial" panose="020B0604020202020204" pitchFamily="34" charset="0"/>
              <a:cs typeface="Arial" panose="020B0604020202020204" pitchFamily="34" charset="0"/>
            </a:rPr>
            <a:t>INNOVATIONS IN SRF</a:t>
          </a:r>
        </a:p>
      </dsp:txBody>
      <dsp:txXfrm>
        <a:off x="68680" y="436172"/>
        <a:ext cx="9787967"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7C75742-585D-4991-A7CE-A302491266C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 xmlns:a16="http://schemas.microsoft.com/office/drawing/2014/main" id="{427A6614-90CE-4774-9A95-07954B1943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BEF6AD-5C88-4E4B-98C0-C54A380AA8C8}" type="datetimeFigureOut">
              <a:rPr lang="en-US" smtClean="0"/>
              <a:t>10/28/17</a:t>
            </a:fld>
            <a:endParaRPr lang="en-US"/>
          </a:p>
        </p:txBody>
      </p:sp>
      <p:sp>
        <p:nvSpPr>
          <p:cNvPr id="4" name="Footer Placeholder 3">
            <a:extLst>
              <a:ext uri="{FF2B5EF4-FFF2-40B4-BE49-F238E27FC236}">
                <a16:creationId xmlns="" xmlns:a16="http://schemas.microsoft.com/office/drawing/2014/main" id="{066CA405-79A5-4DD1-85F7-3979DFADD3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BDCBF193-F4F8-4711-82F0-34E843F1153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966B61-9F7E-44E1-998B-F7493556323E}" type="slidenum">
              <a:rPr lang="en-US" smtClean="0"/>
              <a:t>‹#›</a:t>
            </a:fld>
            <a:endParaRPr lang="en-US"/>
          </a:p>
        </p:txBody>
      </p:sp>
    </p:spTree>
    <p:extLst>
      <p:ext uri="{BB962C8B-B14F-4D97-AF65-F5344CB8AC3E}">
        <p14:creationId xmlns:p14="http://schemas.microsoft.com/office/powerpoint/2010/main" val="206176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A90D25-7903-43BD-B214-89241142A4FA}" type="datetimeFigureOut">
              <a:rPr lang="en-US" smtClean="0"/>
              <a:t>10/28/17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F9E4EF-7897-4340-A123-D918C3D4A294}" type="slidenum">
              <a:rPr lang="en-US" smtClean="0"/>
              <a:t>‹#›</a:t>
            </a:fld>
            <a:endParaRPr lang="en-US"/>
          </a:p>
        </p:txBody>
      </p:sp>
    </p:spTree>
    <p:extLst>
      <p:ext uri="{BB962C8B-B14F-4D97-AF65-F5344CB8AC3E}">
        <p14:creationId xmlns:p14="http://schemas.microsoft.com/office/powerpoint/2010/main" val="191745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49568">
              <a:defRPr>
                <a:solidFill>
                  <a:schemeClr val="tx1"/>
                </a:solidFill>
                <a:latin typeface="Arial" panose="020B0604020202020204" pitchFamily="34" charset="0"/>
              </a:defRPr>
            </a:lvl1pPr>
            <a:lvl2pPr marL="757066" indent="-291179" defTabSz="949568">
              <a:defRPr>
                <a:solidFill>
                  <a:schemeClr val="tx1"/>
                </a:solidFill>
                <a:latin typeface="Arial" panose="020B0604020202020204" pitchFamily="34" charset="0"/>
              </a:defRPr>
            </a:lvl2pPr>
            <a:lvl3pPr marL="1164717" indent="-232943" defTabSz="949568">
              <a:defRPr>
                <a:solidFill>
                  <a:schemeClr val="tx1"/>
                </a:solidFill>
                <a:latin typeface="Arial" panose="020B0604020202020204" pitchFamily="34" charset="0"/>
              </a:defRPr>
            </a:lvl3pPr>
            <a:lvl4pPr marL="1630604" indent="-232943" defTabSz="949568">
              <a:defRPr>
                <a:solidFill>
                  <a:schemeClr val="tx1"/>
                </a:solidFill>
                <a:latin typeface="Arial" panose="020B0604020202020204" pitchFamily="34" charset="0"/>
              </a:defRPr>
            </a:lvl4pPr>
            <a:lvl5pPr marL="2096491" indent="-232943" defTabSz="949568">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fld id="{11EE2661-3D59-49B6-8296-90DB5DD81002}" type="slidenum">
              <a:rPr lang="en-US" altLang="en-US" smtClean="0">
                <a:solidFill>
                  <a:srgbClr val="000000"/>
                </a:solidFill>
              </a:rPr>
              <a:pPr/>
              <a:t>4</a:t>
            </a:fld>
            <a:endParaRPr lang="en-US" altLang="en-US" dirty="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647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9E4EF-7897-4340-A123-D918C3D4A294}" type="slidenum">
              <a:rPr lang="en-US" smtClean="0"/>
              <a:t>7</a:t>
            </a:fld>
            <a:endParaRPr lang="en-US" dirty="0"/>
          </a:p>
        </p:txBody>
      </p:sp>
    </p:spTree>
    <p:extLst>
      <p:ext uri="{BB962C8B-B14F-4D97-AF65-F5344CB8AC3E}">
        <p14:creationId xmlns:p14="http://schemas.microsoft.com/office/powerpoint/2010/main" val="31080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18789D-D268-4DB7-AF18-E31FA3C69FAA}"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397984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8789D-D268-4DB7-AF18-E31FA3C69FAA}"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4045510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8789D-D268-4DB7-AF18-E31FA3C69FAA}"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325337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9FDD9A-20CB-4E94-80F4-5E788AA9BF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1638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F81DE0-300A-4B03-94BB-DFC9D83124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701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F11D82-70E9-4DDA-BD46-16224F0450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340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C7CD10-66D5-4ED6-91CE-43C8DCA857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768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1F6BBA-CA72-4DD4-A3CB-6B37334E0D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2834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72DAD0-78A3-421A-8062-1CB2B2106E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014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CAD4E9-804D-46B8-A2B0-9A7BF19658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8074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595F18-D312-4F22-8059-FAB5854788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708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8789D-D268-4DB7-AF18-E31FA3C69FAA}"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3318557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049021-2B81-4A06-B476-385C16D077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2535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69CD0C-8A71-4368-B547-CC1A274D48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8075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A38A0-AA01-4D18-A40F-537B10D8950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59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8789D-D268-4DB7-AF18-E31FA3C69FAA}"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314606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18789D-D268-4DB7-AF18-E31FA3C69FAA}"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80253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18789D-D268-4DB7-AF18-E31FA3C69FAA}" type="datetimeFigureOut">
              <a:rPr lang="en-US" smtClean="0"/>
              <a:t>10/28/17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346365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18789D-D268-4DB7-AF18-E31FA3C69FAA}" type="datetimeFigureOut">
              <a:rPr lang="en-US" smtClean="0"/>
              <a:t>10/28/17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139886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8789D-D268-4DB7-AF18-E31FA3C69FAA}" type="datetimeFigureOut">
              <a:rPr lang="en-US" smtClean="0"/>
              <a:t>10/28/17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96092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8789D-D268-4DB7-AF18-E31FA3C69FAA}"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7194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18789D-D268-4DB7-AF18-E31FA3C69FAA}" type="datetimeFigureOut">
              <a:rPr lang="en-US" smtClean="0"/>
              <a:t>10/28/17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C1F3D-D3EE-463B-B5FF-C6B0E70ADE25}" type="slidenum">
              <a:rPr lang="en-US" smtClean="0"/>
              <a:t>‹#›</a:t>
            </a:fld>
            <a:endParaRPr lang="en-US"/>
          </a:p>
        </p:txBody>
      </p:sp>
    </p:spTree>
    <p:extLst>
      <p:ext uri="{BB962C8B-B14F-4D97-AF65-F5344CB8AC3E}">
        <p14:creationId xmlns:p14="http://schemas.microsoft.com/office/powerpoint/2010/main" val="12421561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5000">
              <a:schemeClr val="accent1">
                <a:lumMod val="5000"/>
                <a:lumOff val="9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8789D-D268-4DB7-AF18-E31FA3C69FAA}" type="datetimeFigureOut">
              <a:rPr lang="en-US" smtClean="0"/>
              <a:t>10/28/17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C1F3D-D3EE-463B-B5FF-C6B0E70ADE25}" type="slidenum">
              <a:rPr lang="en-US" smtClean="0"/>
              <a:t>‹#›</a:t>
            </a:fld>
            <a:endParaRPr lang="en-US"/>
          </a:p>
        </p:txBody>
      </p:sp>
    </p:spTree>
    <p:extLst>
      <p:ext uri="{BB962C8B-B14F-4D97-AF65-F5344CB8AC3E}">
        <p14:creationId xmlns:p14="http://schemas.microsoft.com/office/powerpoint/2010/main" val="14637893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EC9EEA4-DB9B-4B39-B469-C887BB6D5FF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41709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030" y="361620"/>
            <a:ext cx="9144000" cy="1228082"/>
          </a:xfrm>
          <a:effectLst>
            <a:glow rad="228600">
              <a:schemeClr val="accent1">
                <a:satMod val="175000"/>
                <a:alpha val="40000"/>
              </a:schemeClr>
            </a:glow>
          </a:effectLst>
        </p:spPr>
        <p:txBody>
          <a:bodyPr>
            <a:normAutofit/>
            <a:scene3d>
              <a:camera prst="orthographicFront"/>
              <a:lightRig rig="threePt" dir="t"/>
            </a:scene3d>
            <a:sp3d extrusionH="57150">
              <a:bevelT w="38100" h="38100" prst="relaxedInset"/>
            </a:sp3d>
          </a:bodyPr>
          <a:lstStyle/>
          <a:p>
            <a:r>
              <a:rPr lang="en-US" sz="7200" dirty="0">
                <a:ln>
                  <a:solidFill>
                    <a:schemeClr val="accent5">
                      <a:lumMod val="60000"/>
                      <a:lumOff val="40000"/>
                    </a:schemeClr>
                  </a:solidFill>
                </a:ln>
                <a:solidFill>
                  <a:schemeClr val="bg1"/>
                </a:solidFill>
                <a:latin typeface="Arial" panose="020B0604020202020204" pitchFamily="34" charset="0"/>
                <a:cs typeface="Arial" panose="020B0604020202020204" pitchFamily="34" charset="0"/>
              </a:rPr>
              <a:t>WELCOME</a:t>
            </a:r>
          </a:p>
        </p:txBody>
      </p:sp>
      <p:pic>
        <p:nvPicPr>
          <p:cNvPr id="5" name="Picture 4"/>
          <p:cNvPicPr>
            <a:picLocks noChangeAspect="1"/>
          </p:cNvPicPr>
          <p:nvPr/>
        </p:nvPicPr>
        <p:blipFill>
          <a:blip r:embed="rId2"/>
          <a:stretch>
            <a:fillRect/>
          </a:stretch>
        </p:blipFill>
        <p:spPr>
          <a:xfrm>
            <a:off x="3538469" y="1871055"/>
            <a:ext cx="4270487" cy="2177948"/>
          </a:xfrm>
          <a:prstGeom prst="rect">
            <a:avLst/>
          </a:prstGeom>
        </p:spPr>
      </p:pic>
      <p:graphicFrame>
        <p:nvGraphicFramePr>
          <p:cNvPr id="12" name="Diagram 11"/>
          <p:cNvGraphicFramePr/>
          <p:nvPr>
            <p:extLst>
              <p:ext uri="{D42A27DB-BD31-4B8C-83A1-F6EECF244321}">
                <p14:modId xmlns:p14="http://schemas.microsoft.com/office/powerpoint/2010/main" val="667472735"/>
              </p:ext>
            </p:extLst>
          </p:nvPr>
        </p:nvGraphicFramePr>
        <p:xfrm>
          <a:off x="1187517" y="4169826"/>
          <a:ext cx="9925327" cy="280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654908" y="1573428"/>
            <a:ext cx="10639168" cy="123567"/>
            <a:chOff x="12" y="1825387"/>
            <a:chExt cx="8000975" cy="489425"/>
          </a:xfrm>
        </p:grpSpPr>
        <p:sp>
          <p:nvSpPr>
            <p:cNvPr id="15" name="Rounded Rectangle 14"/>
            <p:cNvSpPr/>
            <p:nvPr/>
          </p:nvSpPr>
          <p:spPr>
            <a:xfrm>
              <a:off x="12" y="1825387"/>
              <a:ext cx="8000975" cy="489425"/>
            </a:xfrm>
            <a:prstGeom prst="roundRect">
              <a:avLst>
                <a:gd name="adj" fmla="val 10000"/>
              </a:avLst>
            </a:prstGeom>
            <a:solidFill>
              <a:srgbClr val="0070C0"/>
            </a:solid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14347" y="1839722"/>
              <a:ext cx="7972305" cy="460755"/>
            </a:xfrm>
            <a:prstGeom prst="rect">
              <a:avLst/>
            </a:prstGeom>
            <a:solidFill>
              <a:srgbClr val="0070C0"/>
            </a:solid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2984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474667" y="1777525"/>
            <a:ext cx="8229600" cy="2127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
            <a:endParaRPr lang="en-US" dirty="0"/>
          </a:p>
          <a:p>
            <a:pPr marL="137160"/>
            <a:endParaRPr lang="en-US" dirty="0"/>
          </a:p>
          <a:p>
            <a:pPr>
              <a:lnSpc>
                <a:spcPct val="80000"/>
              </a:lnSpc>
            </a:pPr>
            <a:r>
              <a:rPr lang="en-US" sz="2800" b="1" dirty="0">
                <a:solidFill>
                  <a:schemeClr val="bg1"/>
                </a:solidFill>
                <a:latin typeface="Arial" panose="020B0604020202020204" pitchFamily="34" charset="0"/>
                <a:cs typeface="Arial" panose="020B0604020202020204" pitchFamily="34" charset="0"/>
              </a:rPr>
              <a:t>Nate Keenan</a:t>
            </a:r>
          </a:p>
          <a:p>
            <a:pPr>
              <a:lnSpc>
                <a:spcPct val="80000"/>
              </a:lnSpc>
            </a:pPr>
            <a:r>
              <a:rPr lang="en-US" sz="2800" b="1" dirty="0">
                <a:solidFill>
                  <a:schemeClr val="bg1"/>
                </a:solidFill>
                <a:latin typeface="Arial" panose="020B0604020202020204" pitchFamily="34" charset="0"/>
                <a:cs typeface="Arial" panose="020B0604020202020204" pitchFamily="34" charset="0"/>
              </a:rPr>
              <a:t>Deputy Director</a:t>
            </a:r>
          </a:p>
          <a:p>
            <a:pPr>
              <a:lnSpc>
                <a:spcPct val="80000"/>
              </a:lnSpc>
            </a:pPr>
            <a:endParaRPr lang="en-US" sz="2800" b="1" dirty="0">
              <a:solidFill>
                <a:schemeClr val="bg1"/>
              </a:solidFill>
            </a:endParaRPr>
          </a:p>
          <a:p>
            <a:endParaRPr lang="en-US" dirty="0"/>
          </a:p>
        </p:txBody>
      </p:sp>
      <p:pic>
        <p:nvPicPr>
          <p:cNvPr id="6" name="Picture 5"/>
          <p:cNvPicPr>
            <a:picLocks noChangeAspect="1"/>
          </p:cNvPicPr>
          <p:nvPr/>
        </p:nvPicPr>
        <p:blipFill>
          <a:blip r:embed="rId2"/>
          <a:stretch>
            <a:fillRect/>
          </a:stretch>
        </p:blipFill>
        <p:spPr>
          <a:xfrm>
            <a:off x="3501220" y="4006858"/>
            <a:ext cx="3822121" cy="1065426"/>
          </a:xfrm>
          <a:prstGeom prst="rect">
            <a:avLst/>
          </a:prstGeom>
        </p:spPr>
      </p:pic>
      <p:sp>
        <p:nvSpPr>
          <p:cNvPr id="7" name="Title 4"/>
          <p:cNvSpPr txBox="1">
            <a:spLocks/>
          </p:cNvSpPr>
          <p:nvPr/>
        </p:nvSpPr>
        <p:spPr>
          <a:xfrm>
            <a:off x="1525424" y="325912"/>
            <a:ext cx="8686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Massachusetts Clean Water Trust</a:t>
            </a:r>
            <a:endPar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endParaRPr>
          </a:p>
        </p:txBody>
      </p:sp>
      <p:grpSp>
        <p:nvGrpSpPr>
          <p:cNvPr id="8" name="Group 7"/>
          <p:cNvGrpSpPr/>
          <p:nvPr/>
        </p:nvGrpSpPr>
        <p:grpSpPr>
          <a:xfrm>
            <a:off x="626885" y="1536318"/>
            <a:ext cx="10639168" cy="123567"/>
            <a:chOff x="12" y="1825387"/>
            <a:chExt cx="8000975" cy="489425"/>
          </a:xfrm>
          <a:solidFill>
            <a:schemeClr val="bg1"/>
          </a:solidFill>
        </p:grpSpPr>
        <p:sp>
          <p:nvSpPr>
            <p:cNvPr id="9" name="Rounded Rectangle 8"/>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7359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474667" y="1178249"/>
            <a:ext cx="82296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
            <a:endParaRPr lang="en-US" dirty="0"/>
          </a:p>
          <a:p>
            <a:pPr marL="137160"/>
            <a:endParaRPr lang="en-US" dirty="0"/>
          </a:p>
          <a:p>
            <a:pPr>
              <a:lnSpc>
                <a:spcPct val="80000"/>
              </a:lnSpc>
            </a:pPr>
            <a:endParaRPr lang="en-US" sz="2800" b="1" dirty="0">
              <a:solidFill>
                <a:schemeClr val="bg1"/>
              </a:solidFill>
            </a:endParaRPr>
          </a:p>
          <a:p>
            <a:endParaRPr lang="en-US" dirty="0"/>
          </a:p>
        </p:txBody>
      </p:sp>
      <p:pic>
        <p:nvPicPr>
          <p:cNvPr id="6" name="Picture 5"/>
          <p:cNvPicPr>
            <a:picLocks noChangeAspect="1"/>
          </p:cNvPicPr>
          <p:nvPr/>
        </p:nvPicPr>
        <p:blipFill>
          <a:blip r:embed="rId2"/>
          <a:stretch>
            <a:fillRect/>
          </a:stretch>
        </p:blipFill>
        <p:spPr>
          <a:xfrm>
            <a:off x="518740" y="5734110"/>
            <a:ext cx="1703168" cy="474763"/>
          </a:xfrm>
          <a:prstGeom prst="rect">
            <a:avLst/>
          </a:prstGeom>
        </p:spPr>
      </p:pic>
      <p:sp>
        <p:nvSpPr>
          <p:cNvPr id="7" name="Title 4"/>
          <p:cNvSpPr txBox="1">
            <a:spLocks/>
          </p:cNvSpPr>
          <p:nvPr/>
        </p:nvSpPr>
        <p:spPr>
          <a:xfrm>
            <a:off x="1525424" y="325912"/>
            <a:ext cx="8686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Massachusetts Clean Water Trust</a:t>
            </a:r>
            <a:endPar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endParaRPr>
          </a:p>
        </p:txBody>
      </p:sp>
      <p:grpSp>
        <p:nvGrpSpPr>
          <p:cNvPr id="8" name="Group 7"/>
          <p:cNvGrpSpPr/>
          <p:nvPr/>
        </p:nvGrpSpPr>
        <p:grpSpPr>
          <a:xfrm>
            <a:off x="635430" y="1314128"/>
            <a:ext cx="10639168" cy="123567"/>
            <a:chOff x="12" y="1825387"/>
            <a:chExt cx="8000975" cy="489425"/>
          </a:xfrm>
          <a:solidFill>
            <a:schemeClr val="bg1"/>
          </a:solidFill>
        </p:grpSpPr>
        <p:sp>
          <p:nvSpPr>
            <p:cNvPr id="9" name="Rounded Rectangle 8"/>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1"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11</a:t>
            </a:r>
          </a:p>
        </p:txBody>
      </p:sp>
      <p:sp>
        <p:nvSpPr>
          <p:cNvPr id="12" name="Content Placeholder 2"/>
          <p:cNvSpPr txBox="1">
            <a:spLocks/>
          </p:cNvSpPr>
          <p:nvPr/>
        </p:nvSpPr>
        <p:spPr>
          <a:xfrm>
            <a:off x="300857" y="1666430"/>
            <a:ext cx="11133417" cy="4791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noProof="0" dirty="0">
                <a:solidFill>
                  <a:sysClr val="windowText" lastClr="000000"/>
                </a:solidFill>
                <a:latin typeface="Arial" panose="020B0604020202020204" pitchFamily="34" charset="0"/>
                <a:cs typeface="Arial" panose="020B0604020202020204" pitchFamily="34" charset="0"/>
              </a:rPr>
              <a:t>Use of Equity Funds to provide 0% Construction Funding for communities</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30 year Loans</a:t>
            </a:r>
          </a:p>
          <a:p>
            <a:pPr lvl="2">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EPA approval process</a:t>
            </a:r>
          </a:p>
          <a:p>
            <a:pPr lvl="2">
              <a:defRPr/>
            </a:pPr>
            <a:r>
              <a:rPr lang="en-US" sz="2400" dirty="0">
                <a:solidFill>
                  <a:sysClr val="windowText" lastClr="000000"/>
                </a:solidFill>
                <a:latin typeface="Arial" panose="020B0604020202020204" pitchFamily="34" charset="0"/>
                <a:cs typeface="Arial" panose="020B0604020202020204" pitchFamily="34" charset="0"/>
              </a:rPr>
              <a:t>Focus on funding larger projects</a:t>
            </a:r>
          </a:p>
          <a:p>
            <a:pPr lvl="3">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Project U</a:t>
            </a:r>
            <a:r>
              <a:rPr lang="en-US" sz="2200" dirty="0" err="1">
                <a:solidFill>
                  <a:sysClr val="windowText" lastClr="000000"/>
                </a:solidFill>
                <a:latin typeface="Arial" panose="020B0604020202020204" pitchFamily="34" charset="0"/>
                <a:cs typeface="Arial" panose="020B0604020202020204" pitchFamily="34" charset="0"/>
              </a:rPr>
              <a:t>seful</a:t>
            </a:r>
            <a:r>
              <a:rPr lang="en-US" sz="2200" dirty="0">
                <a:solidFill>
                  <a:sysClr val="windowText" lastClr="000000"/>
                </a:solidFill>
                <a:latin typeface="Arial" panose="020B0604020202020204" pitchFamily="34" charset="0"/>
                <a:cs typeface="Arial" panose="020B0604020202020204" pitchFamily="34" charset="0"/>
              </a:rPr>
              <a:t> life measure</a:t>
            </a:r>
            <a:endPar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dirty="0">
                <a:ln>
                  <a:noFill/>
                </a:ln>
                <a:solidFill>
                  <a:sysClr val="windowText" lastClr="000000"/>
                </a:solidFill>
                <a:effectLst/>
                <a:uLnTx/>
                <a:uFillTx/>
                <a:latin typeface="Arial" panose="020B0604020202020204" pitchFamily="34" charset="0"/>
                <a:ea typeface="+mn-ea"/>
                <a:cs typeface="Arial" panose="020B0604020202020204" pitchFamily="34" charset="0"/>
              </a:rPr>
              <a:t>Addressing concentration issues with </a:t>
            </a:r>
            <a:r>
              <a:rPr lang="en-US" sz="2800" dirty="0">
                <a:solidFill>
                  <a:sysClr val="windowText" lastClr="000000"/>
                </a:solidFill>
                <a:latin typeface="Arial" panose="020B0604020202020204" pitchFamily="34" charset="0"/>
                <a:cs typeface="Arial" panose="020B0604020202020204" pitchFamily="34" charset="0"/>
              </a:rPr>
              <a:t>largest borrower (MWRA)</a:t>
            </a:r>
          </a:p>
          <a:p>
            <a:pPr lvl="2">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64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474667" y="1178249"/>
            <a:ext cx="8229600"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
            <a:endParaRPr lang="en-US" dirty="0"/>
          </a:p>
          <a:p>
            <a:pPr marL="137160"/>
            <a:endParaRPr lang="en-US" dirty="0"/>
          </a:p>
          <a:p>
            <a:pPr>
              <a:lnSpc>
                <a:spcPct val="80000"/>
              </a:lnSpc>
            </a:pPr>
            <a:endParaRPr lang="en-US" sz="2800" b="1" dirty="0">
              <a:solidFill>
                <a:schemeClr val="bg1"/>
              </a:solidFill>
            </a:endParaRPr>
          </a:p>
          <a:p>
            <a:endParaRPr lang="en-US" dirty="0"/>
          </a:p>
        </p:txBody>
      </p:sp>
      <p:pic>
        <p:nvPicPr>
          <p:cNvPr id="6" name="Picture 5"/>
          <p:cNvPicPr>
            <a:picLocks noChangeAspect="1"/>
          </p:cNvPicPr>
          <p:nvPr/>
        </p:nvPicPr>
        <p:blipFill>
          <a:blip r:embed="rId2"/>
          <a:stretch>
            <a:fillRect/>
          </a:stretch>
        </p:blipFill>
        <p:spPr>
          <a:xfrm>
            <a:off x="518740" y="5734110"/>
            <a:ext cx="1703168" cy="474763"/>
          </a:xfrm>
          <a:prstGeom prst="rect">
            <a:avLst/>
          </a:prstGeom>
        </p:spPr>
      </p:pic>
      <p:sp>
        <p:nvSpPr>
          <p:cNvPr id="7" name="Title 4"/>
          <p:cNvSpPr txBox="1">
            <a:spLocks/>
          </p:cNvSpPr>
          <p:nvPr/>
        </p:nvSpPr>
        <p:spPr>
          <a:xfrm>
            <a:off x="1431420" y="0"/>
            <a:ext cx="8686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Massachusetts Clean Water Trust</a:t>
            </a:r>
            <a:endPar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endParaRPr>
          </a:p>
        </p:txBody>
      </p:sp>
      <p:grpSp>
        <p:nvGrpSpPr>
          <p:cNvPr id="8" name="Group 7"/>
          <p:cNvGrpSpPr/>
          <p:nvPr/>
        </p:nvGrpSpPr>
        <p:grpSpPr>
          <a:xfrm>
            <a:off x="626885" y="1023570"/>
            <a:ext cx="10639168" cy="123567"/>
            <a:chOff x="12" y="1825387"/>
            <a:chExt cx="8000975" cy="489425"/>
          </a:xfrm>
          <a:solidFill>
            <a:schemeClr val="bg1"/>
          </a:solidFill>
        </p:grpSpPr>
        <p:sp>
          <p:nvSpPr>
            <p:cNvPr id="9" name="Rounded Rectangle 8"/>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1"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12</a:t>
            </a:r>
          </a:p>
        </p:txBody>
      </p:sp>
      <p:sp>
        <p:nvSpPr>
          <p:cNvPr id="12" name="Content Placeholder 2"/>
          <p:cNvSpPr txBox="1">
            <a:spLocks/>
          </p:cNvSpPr>
          <p:nvPr/>
        </p:nvSpPr>
        <p:spPr>
          <a:xfrm>
            <a:off x="292311" y="1350236"/>
            <a:ext cx="11133417" cy="4791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sz="2800" dirty="0">
                <a:solidFill>
                  <a:sysClr val="windowText" lastClr="000000"/>
                </a:solidFill>
                <a:latin typeface="Arial" panose="020B0604020202020204" pitchFamily="34" charset="0"/>
                <a:cs typeface="Arial" panose="020B0604020202020204" pitchFamily="34" charset="0"/>
              </a:rPr>
              <a:t>Green Bonds: MA Trust was an early adopter</a:t>
            </a:r>
          </a:p>
          <a:p>
            <a:pPr lvl="2">
              <a:defRPr/>
            </a:pPr>
            <a:r>
              <a:rPr lang="en-US" sz="2400" dirty="0">
                <a:solidFill>
                  <a:sysClr val="windowText" lastClr="000000"/>
                </a:solidFill>
                <a:latin typeface="Arial" panose="020B0604020202020204" pitchFamily="34" charset="0"/>
                <a:cs typeface="Arial" panose="020B0604020202020204" pitchFamily="34" charset="0"/>
              </a:rPr>
              <a:t>New investors; pricing advantages?</a:t>
            </a:r>
          </a:p>
          <a:p>
            <a:pPr lvl="2">
              <a:defRPr/>
            </a:pPr>
            <a:r>
              <a:rPr lang="en-US" sz="2400" dirty="0">
                <a:solidFill>
                  <a:sysClr val="windowText" lastClr="000000"/>
                </a:solidFill>
                <a:latin typeface="Arial" panose="020B0604020202020204" pitchFamily="34" charset="0"/>
                <a:cs typeface="Arial" panose="020B0604020202020204" pitchFamily="34" charset="0"/>
              </a:rPr>
              <a:t>Tracking Proceeds and Disclosure Issues</a:t>
            </a:r>
          </a:p>
          <a:p>
            <a:pPr lvl="2">
              <a:defRPr/>
            </a:pPr>
            <a:r>
              <a:rPr lang="en-US" sz="2400" dirty="0">
                <a:solidFill>
                  <a:sysClr val="windowText" lastClr="000000"/>
                </a:solidFill>
                <a:latin typeface="Arial" panose="020B0604020202020204" pitchFamily="34" charset="0"/>
                <a:cs typeface="Arial" panose="020B0604020202020204" pitchFamily="34" charset="0"/>
              </a:rPr>
              <a:t>Use of Third Party Certifiers: ICMA, S&amp;P, Moody’s</a:t>
            </a:r>
          </a:p>
          <a:p>
            <a:pPr lvl="2">
              <a:defRPr/>
            </a:pPr>
            <a:endParaRPr lang="en-US" sz="2400" dirty="0">
              <a:solidFill>
                <a:sysClr val="windowText" lastClr="000000"/>
              </a:solidFill>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800" noProof="0" dirty="0">
                <a:solidFill>
                  <a:sysClr val="windowText" lastClr="000000"/>
                </a:solidFill>
                <a:latin typeface="Arial" panose="020B0604020202020204" pitchFamily="34" charset="0"/>
                <a:cs typeface="Arial" panose="020B0604020202020204" pitchFamily="34" charset="0"/>
              </a:rPr>
              <a:t>Funding Non-Structural Non Point Source </a:t>
            </a:r>
            <a:r>
              <a:rPr lang="en-US" sz="2800" dirty="0">
                <a:solidFill>
                  <a:sysClr val="windowText" lastClr="000000"/>
                </a:solidFill>
                <a:latin typeface="Arial" panose="020B0604020202020204" pitchFamily="34" charset="0"/>
                <a:cs typeface="Arial" panose="020B0604020202020204" pitchFamily="34" charset="0"/>
              </a:rPr>
              <a:t>Projects</a:t>
            </a:r>
          </a:p>
          <a:p>
            <a:pPr lvl="2">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Project Risk in Alternative Technologies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49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203358" y="905854"/>
            <a:ext cx="8229600" cy="2879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
            <a:endParaRPr lang="en-US" dirty="0"/>
          </a:p>
          <a:p>
            <a:pPr marL="137160"/>
            <a:endParaRPr lang="en-US" dirty="0"/>
          </a:p>
          <a:p>
            <a:pPr>
              <a:lnSpc>
                <a:spcPct val="80000"/>
              </a:lnSpc>
            </a:pPr>
            <a:r>
              <a:rPr lang="en-US" sz="2800" b="1" dirty="0">
                <a:solidFill>
                  <a:schemeClr val="bg1"/>
                </a:solidFill>
                <a:latin typeface="Arial" panose="020B0604020202020204" pitchFamily="34" charset="0"/>
                <a:cs typeface="Arial" panose="020B0604020202020204" pitchFamily="34" charset="0"/>
              </a:rPr>
              <a:t>Jim McGoff</a:t>
            </a:r>
          </a:p>
          <a:p>
            <a:pPr>
              <a:lnSpc>
                <a:spcPct val="80000"/>
              </a:lnSpc>
            </a:pPr>
            <a:r>
              <a:rPr lang="en-US" sz="2800" b="1" dirty="0">
                <a:solidFill>
                  <a:schemeClr val="bg1"/>
                </a:solidFill>
                <a:latin typeface="Arial" panose="020B0604020202020204" pitchFamily="34" charset="0"/>
                <a:cs typeface="Arial" panose="020B0604020202020204" pitchFamily="34" charset="0"/>
              </a:rPr>
              <a:t>COO </a:t>
            </a:r>
          </a:p>
          <a:p>
            <a:pPr>
              <a:lnSpc>
                <a:spcPct val="80000"/>
              </a:lnSpc>
            </a:pPr>
            <a:r>
              <a:rPr lang="en-US" sz="2800" b="1" dirty="0">
                <a:solidFill>
                  <a:schemeClr val="bg1"/>
                </a:solidFill>
                <a:latin typeface="Arial" panose="020B0604020202020204" pitchFamily="34" charset="0"/>
                <a:cs typeface="Arial" panose="020B0604020202020204" pitchFamily="34" charset="0"/>
              </a:rPr>
              <a:t>&amp;</a:t>
            </a:r>
          </a:p>
          <a:p>
            <a:pPr>
              <a:lnSpc>
                <a:spcPct val="80000"/>
              </a:lnSpc>
            </a:pPr>
            <a:r>
              <a:rPr lang="en-US" sz="2800" b="1" dirty="0">
                <a:solidFill>
                  <a:schemeClr val="bg1"/>
                </a:solidFill>
                <a:latin typeface="Arial" panose="020B0604020202020204" pitchFamily="34" charset="0"/>
                <a:cs typeface="Arial" panose="020B0604020202020204" pitchFamily="34" charset="0"/>
              </a:rPr>
              <a:t>Director of Environmental Programs</a:t>
            </a:r>
          </a:p>
          <a:p>
            <a:endParaRPr lang="en-US" dirty="0"/>
          </a:p>
        </p:txBody>
      </p:sp>
      <p:pic>
        <p:nvPicPr>
          <p:cNvPr id="2" name="Picture 1"/>
          <p:cNvPicPr>
            <a:picLocks noChangeAspect="1"/>
          </p:cNvPicPr>
          <p:nvPr/>
        </p:nvPicPr>
        <p:blipFill>
          <a:blip r:embed="rId2"/>
          <a:stretch>
            <a:fillRect/>
          </a:stretch>
        </p:blipFill>
        <p:spPr>
          <a:xfrm>
            <a:off x="3188106" y="4259634"/>
            <a:ext cx="1893950" cy="1817581"/>
          </a:xfrm>
          <a:prstGeom prst="rect">
            <a:avLst/>
          </a:prstGeom>
        </p:spPr>
      </p:pic>
      <p:pic>
        <p:nvPicPr>
          <p:cNvPr id="3" name="Picture 2"/>
          <p:cNvPicPr>
            <a:picLocks noChangeAspect="1"/>
          </p:cNvPicPr>
          <p:nvPr/>
        </p:nvPicPr>
        <p:blipFill>
          <a:blip r:embed="rId3"/>
          <a:stretch>
            <a:fillRect/>
          </a:stretch>
        </p:blipFill>
        <p:spPr>
          <a:xfrm>
            <a:off x="6148272" y="4200085"/>
            <a:ext cx="2126109" cy="1898310"/>
          </a:xfrm>
          <a:prstGeom prst="rect">
            <a:avLst/>
          </a:prstGeom>
        </p:spPr>
      </p:pic>
      <p:sp>
        <p:nvSpPr>
          <p:cNvPr id="6" name="Title 4"/>
          <p:cNvSpPr txBox="1">
            <a:spLocks/>
          </p:cNvSpPr>
          <p:nvPr/>
        </p:nvSpPr>
        <p:spPr>
          <a:xfrm>
            <a:off x="1380145" y="180635"/>
            <a:ext cx="8550067"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Indiana Finance Authority</a:t>
            </a:r>
            <a:endPar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endParaRPr>
          </a:p>
        </p:txBody>
      </p:sp>
      <p:grpSp>
        <p:nvGrpSpPr>
          <p:cNvPr id="7" name="Group 6"/>
          <p:cNvGrpSpPr/>
          <p:nvPr/>
        </p:nvGrpSpPr>
        <p:grpSpPr>
          <a:xfrm>
            <a:off x="490153" y="1194487"/>
            <a:ext cx="10639168" cy="123567"/>
            <a:chOff x="12" y="1825387"/>
            <a:chExt cx="8000975" cy="489425"/>
          </a:xfrm>
          <a:solidFill>
            <a:schemeClr val="bg1"/>
          </a:solidFill>
        </p:grpSpPr>
        <p:sp>
          <p:nvSpPr>
            <p:cNvPr id="8" name="Rounded Rectangle 7"/>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9563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402" y="5306645"/>
            <a:ext cx="1043147" cy="1001085"/>
          </a:xfrm>
          <a:prstGeom prst="rect">
            <a:avLst/>
          </a:prstGeom>
        </p:spPr>
      </p:pic>
      <p:pic>
        <p:nvPicPr>
          <p:cNvPr id="3" name="Picture 2"/>
          <p:cNvPicPr>
            <a:picLocks noChangeAspect="1"/>
          </p:cNvPicPr>
          <p:nvPr/>
        </p:nvPicPr>
        <p:blipFill>
          <a:blip r:embed="rId3"/>
          <a:stretch>
            <a:fillRect/>
          </a:stretch>
        </p:blipFill>
        <p:spPr>
          <a:xfrm>
            <a:off x="8737276" y="5372485"/>
            <a:ext cx="1235155" cy="1102816"/>
          </a:xfrm>
          <a:prstGeom prst="rect">
            <a:avLst/>
          </a:prstGeom>
        </p:spPr>
      </p:pic>
      <p:grpSp>
        <p:nvGrpSpPr>
          <p:cNvPr id="8" name="Group 7"/>
          <p:cNvGrpSpPr/>
          <p:nvPr/>
        </p:nvGrpSpPr>
        <p:grpSpPr>
          <a:xfrm>
            <a:off x="366585" y="823785"/>
            <a:ext cx="10639168" cy="123567"/>
            <a:chOff x="12" y="1825387"/>
            <a:chExt cx="8000975" cy="489425"/>
          </a:xfrm>
          <a:solidFill>
            <a:schemeClr val="bg1"/>
          </a:solidFill>
        </p:grpSpPr>
        <p:sp>
          <p:nvSpPr>
            <p:cNvPr id="9" name="Rounded Rectangle 8"/>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1" name="Title 4"/>
          <p:cNvSpPr txBox="1">
            <a:spLocks/>
          </p:cNvSpPr>
          <p:nvPr/>
        </p:nvSpPr>
        <p:spPr>
          <a:xfrm>
            <a:off x="978493" y="-152652"/>
            <a:ext cx="9037177"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New Financing Programs</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endParaRPr>
          </a:p>
        </p:txBody>
      </p:sp>
      <p:sp>
        <p:nvSpPr>
          <p:cNvPr id="12" name="Content Placeholder 2"/>
          <p:cNvSpPr txBox="1">
            <a:spLocks/>
          </p:cNvSpPr>
          <p:nvPr/>
        </p:nvSpPr>
        <p:spPr>
          <a:xfrm>
            <a:off x="382956" y="959248"/>
            <a:ext cx="10948769" cy="51509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b="1" i="0"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Lead Service Line Replacement Program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Interest Rate Reduction to provide additional principal for LSLR projects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indent="0">
              <a:buNone/>
              <a:defRPr/>
            </a:pPr>
            <a:r>
              <a:rPr lang="en-US" altLang="en-US" b="1" dirty="0">
                <a:solidFill>
                  <a:sysClr val="windowText" lastClr="000000"/>
                </a:solidFill>
                <a:latin typeface="Arial" panose="020B0604020202020204" pitchFamily="34" charset="0"/>
                <a:cs typeface="Arial" panose="020B0604020202020204" pitchFamily="34" charset="0"/>
              </a:rPr>
              <a:t>School Lead Testing Program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DW Set Aside funds to provide fixture testing at all Indiana Public Schools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fontAlgn="auto">
              <a:spcAft>
                <a:spcPts val="0"/>
              </a:spcAft>
              <a:buClrTx/>
              <a:buSzTx/>
              <a:buNone/>
              <a:tabLst/>
              <a:defRPr/>
            </a:pPr>
            <a:r>
              <a:rPr lang="en-US" altLang="en-US" b="1" dirty="0">
                <a:solidFill>
                  <a:sysClr val="windowText" lastClr="000000"/>
                </a:solidFill>
                <a:latin typeface="Arial" panose="020B0604020202020204" pitchFamily="34" charset="0"/>
                <a:cs typeface="Arial" panose="020B0604020202020204" pitchFamily="34" charset="0"/>
              </a:rPr>
              <a:t>Water Infrastructure Finance and Innovation Act (WIFIA)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Letter of Interest Accepted and invitation to apply for $436 Million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indent="0">
              <a:buNone/>
              <a:defRPr/>
            </a:pPr>
            <a:r>
              <a:rPr lang="en-US" altLang="en-US" b="1" dirty="0">
                <a:solidFill>
                  <a:sysClr val="windowText" lastClr="000000"/>
                </a:solidFill>
                <a:latin typeface="Arial" panose="020B0604020202020204" pitchFamily="34" charset="0"/>
                <a:cs typeface="Arial" panose="020B0604020202020204" pitchFamily="34" charset="0"/>
              </a:rPr>
              <a:t>Extended Term Financing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 year loans recently approved by US EPA for both Drinking Water and Clean Water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93729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402" y="5306645"/>
            <a:ext cx="1043147" cy="1001085"/>
          </a:xfrm>
          <a:prstGeom prst="rect">
            <a:avLst/>
          </a:prstGeom>
        </p:spPr>
      </p:pic>
      <p:pic>
        <p:nvPicPr>
          <p:cNvPr id="3" name="Picture 2"/>
          <p:cNvPicPr>
            <a:picLocks noChangeAspect="1"/>
          </p:cNvPicPr>
          <p:nvPr/>
        </p:nvPicPr>
        <p:blipFill>
          <a:blip r:embed="rId3"/>
          <a:stretch>
            <a:fillRect/>
          </a:stretch>
        </p:blipFill>
        <p:spPr>
          <a:xfrm>
            <a:off x="8737276" y="5372485"/>
            <a:ext cx="1235155" cy="1102816"/>
          </a:xfrm>
          <a:prstGeom prst="rect">
            <a:avLst/>
          </a:prstGeom>
        </p:spPr>
      </p:pic>
      <p:grpSp>
        <p:nvGrpSpPr>
          <p:cNvPr id="8" name="Group 7"/>
          <p:cNvGrpSpPr/>
          <p:nvPr/>
        </p:nvGrpSpPr>
        <p:grpSpPr>
          <a:xfrm>
            <a:off x="423326" y="844802"/>
            <a:ext cx="10639168" cy="123567"/>
            <a:chOff x="12" y="1825387"/>
            <a:chExt cx="8000975" cy="489425"/>
          </a:xfrm>
          <a:solidFill>
            <a:schemeClr val="bg1"/>
          </a:solidFill>
        </p:grpSpPr>
        <p:sp>
          <p:nvSpPr>
            <p:cNvPr id="9" name="Rounded Rectangle 8"/>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1" name="Content Placeholder 2"/>
          <p:cNvSpPr txBox="1">
            <a:spLocks/>
          </p:cNvSpPr>
          <p:nvPr/>
        </p:nvSpPr>
        <p:spPr>
          <a:xfrm>
            <a:off x="447918" y="1080035"/>
            <a:ext cx="10981345" cy="4791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b="1" i="0"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Loan Terms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 year amortization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Limited to pipe replacement infrastructure projects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Available for both wastewater and drinking water projects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en-US" b="1" i="0"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EPA Approval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EPA Guidance (3-17-2006 Memo for CW &amp; 4-14-2014 Memo DW)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Letter / Memo requesting EPA approval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Coverage Calculations (DW and WW require a different analysis)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Title 4"/>
          <p:cNvSpPr txBox="1">
            <a:spLocks/>
          </p:cNvSpPr>
          <p:nvPr/>
        </p:nvSpPr>
        <p:spPr>
          <a:xfrm>
            <a:off x="978493" y="-152652"/>
            <a:ext cx="9173911"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6585CF">
                    <a:lumMod val="75000"/>
                  </a:srgbClr>
                </a:solidFill>
                <a:latin typeface="Arial" panose="020B0604020202020204" pitchFamily="34" charset="0"/>
                <a:cs typeface="Arial" panose="020B0604020202020204" pitchFamily="34" charset="0"/>
              </a:rPr>
              <a:t>Extended Term Financing</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endParaRPr>
          </a:p>
        </p:txBody>
      </p:sp>
      <p:sp>
        <p:nvSpPr>
          <p:cNvPr id="13"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15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07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402" y="5306645"/>
            <a:ext cx="1043147" cy="1001085"/>
          </a:xfrm>
          <a:prstGeom prst="rect">
            <a:avLst/>
          </a:prstGeom>
        </p:spPr>
      </p:pic>
      <p:pic>
        <p:nvPicPr>
          <p:cNvPr id="3" name="Picture 2"/>
          <p:cNvPicPr>
            <a:picLocks noChangeAspect="1"/>
          </p:cNvPicPr>
          <p:nvPr/>
        </p:nvPicPr>
        <p:blipFill>
          <a:blip r:embed="rId3"/>
          <a:stretch>
            <a:fillRect/>
          </a:stretch>
        </p:blipFill>
        <p:spPr>
          <a:xfrm>
            <a:off x="8737276" y="5372485"/>
            <a:ext cx="1235155" cy="1102816"/>
          </a:xfrm>
          <a:prstGeom prst="rect">
            <a:avLst/>
          </a:prstGeom>
        </p:spPr>
      </p:pic>
      <p:grpSp>
        <p:nvGrpSpPr>
          <p:cNvPr id="6" name="Group 5"/>
          <p:cNvGrpSpPr/>
          <p:nvPr/>
        </p:nvGrpSpPr>
        <p:grpSpPr>
          <a:xfrm>
            <a:off x="474601" y="819165"/>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9" name="Content Placeholder 2"/>
          <p:cNvSpPr txBox="1">
            <a:spLocks/>
          </p:cNvSpPr>
          <p:nvPr/>
        </p:nvSpPr>
        <p:spPr>
          <a:xfrm>
            <a:off x="198307" y="1128045"/>
            <a:ext cx="11133417" cy="4791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April 2017 IFA submitted a Letter of Interest to US EPA</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July 2017 IFA was notified that it was one of 12 invited to formally apply</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Application Amount - $436 Million</a:t>
            </a:r>
          </a:p>
          <a:p>
            <a:pPr lvl="2">
              <a:defRPr/>
            </a:pPr>
            <a:r>
              <a:rPr lang="en-US" sz="2400" dirty="0">
                <a:solidFill>
                  <a:sysClr val="windowText" lastClr="000000"/>
                </a:solidFill>
                <a:latin typeface="Arial" panose="020B0604020202020204" pitchFamily="34" charset="0"/>
                <a:cs typeface="Arial" panose="020B0604020202020204" pitchFamily="34" charset="0"/>
              </a:rPr>
              <a:t>How determine application amount</a:t>
            </a:r>
            <a:r>
              <a:rPr lang="en-US" dirty="0">
                <a:solidFill>
                  <a:sysClr val="windowText" lastClr="000000"/>
                </a:solidFill>
                <a:latin typeface="Arial" panose="020B0604020202020204" pitchFamily="34" charset="0"/>
                <a:cs typeface="Arial" panose="020B0604020202020204" pitchFamily="34" charset="0"/>
              </a:rPr>
              <a:t>?</a:t>
            </a:r>
          </a:p>
          <a:p>
            <a:pPr lvl="2">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Capacity and Coverage </a:t>
            </a:r>
          </a:p>
          <a:p>
            <a:pPr lvl="2">
              <a:defRPr/>
            </a:pPr>
            <a:r>
              <a:rPr lang="en-US" sz="2400" dirty="0">
                <a:solidFill>
                  <a:sysClr val="windowText" lastClr="000000"/>
                </a:solidFill>
                <a:latin typeface="Arial" panose="020B0604020202020204" pitchFamily="34" charset="0"/>
                <a:cs typeface="Arial" panose="020B0604020202020204" pitchFamily="34" charset="0"/>
              </a:rPr>
              <a:t>Application of funds?</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Title 4"/>
          <p:cNvSpPr txBox="1">
            <a:spLocks/>
          </p:cNvSpPr>
          <p:nvPr/>
        </p:nvSpPr>
        <p:spPr>
          <a:xfrm>
            <a:off x="978493" y="-152652"/>
            <a:ext cx="9037177"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6585CF">
                    <a:lumMod val="75000"/>
                  </a:srgbClr>
                </a:solidFill>
                <a:latin typeface="Arial" panose="020B0604020202020204" pitchFamily="34" charset="0"/>
                <a:cs typeface="Arial" panose="020B0604020202020204" pitchFamily="34" charset="0"/>
              </a:rPr>
              <a:t>WIFIA</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endParaRPr>
          </a:p>
        </p:txBody>
      </p:sp>
      <p:sp>
        <p:nvSpPr>
          <p:cNvPr id="10"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16</a:t>
            </a:r>
          </a:p>
        </p:txBody>
      </p:sp>
    </p:spTree>
    <p:extLst>
      <p:ext uri="{BB962C8B-B14F-4D97-AF65-F5344CB8AC3E}">
        <p14:creationId xmlns:p14="http://schemas.microsoft.com/office/powerpoint/2010/main" val="1859420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88019" y="1184598"/>
            <a:ext cx="10250598"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7160"/>
            <a:endParaRPr lang="en-US" dirty="0"/>
          </a:p>
          <a:p>
            <a:pPr marL="137160"/>
            <a:endParaRPr lang="en-US" dirty="0"/>
          </a:p>
          <a:p>
            <a:pPr>
              <a:lnSpc>
                <a:spcPct val="80000"/>
              </a:lnSpc>
            </a:pPr>
            <a:r>
              <a:rPr lang="en-US" sz="2800" b="1" dirty="0">
                <a:solidFill>
                  <a:schemeClr val="bg1"/>
                </a:solidFill>
                <a:latin typeface="Arial" panose="020B0604020202020204" pitchFamily="34" charset="0"/>
                <a:cs typeface="Arial" panose="020B0604020202020204" pitchFamily="34" charset="0"/>
              </a:rPr>
              <a:t>Kevin Bryant</a:t>
            </a:r>
          </a:p>
          <a:p>
            <a:pPr>
              <a:lnSpc>
                <a:spcPct val="80000"/>
              </a:lnSpc>
            </a:pPr>
            <a:r>
              <a:rPr lang="en-US" sz="2800" b="1" dirty="0">
                <a:solidFill>
                  <a:schemeClr val="bg1"/>
                </a:solidFill>
                <a:latin typeface="Arial" panose="020B0604020202020204" pitchFamily="34" charset="0"/>
                <a:cs typeface="Arial" panose="020B0604020202020204" pitchFamily="34" charset="0"/>
              </a:rPr>
              <a:t>Water Revolving Fund Finance Manager</a:t>
            </a:r>
          </a:p>
          <a:p>
            <a:pPr>
              <a:lnSpc>
                <a:spcPct val="80000"/>
              </a:lnSpc>
            </a:pPr>
            <a:r>
              <a:rPr lang="en-US" sz="2800" b="1" dirty="0">
                <a:solidFill>
                  <a:schemeClr val="bg1"/>
                </a:solidFill>
                <a:latin typeface="Arial" panose="020B0604020202020204" pitchFamily="34" charset="0"/>
                <a:cs typeface="Arial" panose="020B0604020202020204" pitchFamily="34" charset="0"/>
              </a:rPr>
              <a:t>&amp;</a:t>
            </a:r>
          </a:p>
          <a:p>
            <a:pPr>
              <a:lnSpc>
                <a:spcPct val="80000"/>
              </a:lnSpc>
            </a:pPr>
            <a:r>
              <a:rPr lang="en-US" sz="2800" b="1" dirty="0">
                <a:solidFill>
                  <a:schemeClr val="bg1"/>
                </a:solidFill>
                <a:latin typeface="Arial" panose="020B0604020202020204" pitchFamily="34" charset="0"/>
                <a:cs typeface="Arial" panose="020B0604020202020204" pitchFamily="34" charset="0"/>
              </a:rPr>
              <a:t>Gary </a:t>
            </a:r>
            <a:r>
              <a:rPr lang="en-US" sz="2800" b="1" dirty="0" err="1">
                <a:solidFill>
                  <a:schemeClr val="bg1"/>
                </a:solidFill>
                <a:latin typeface="Arial" panose="020B0604020202020204" pitchFamily="34" charset="0"/>
                <a:cs typeface="Arial" panose="020B0604020202020204" pitchFamily="34" charset="0"/>
              </a:rPr>
              <a:t>Bingenheimer</a:t>
            </a:r>
            <a:endParaRPr lang="en-US" sz="2800" b="1" dirty="0">
              <a:solidFill>
                <a:schemeClr val="bg1"/>
              </a:solidFill>
              <a:latin typeface="Arial" panose="020B0604020202020204" pitchFamily="34" charset="0"/>
              <a:cs typeface="Arial" panose="020B0604020202020204" pitchFamily="34" charset="0"/>
            </a:endParaRPr>
          </a:p>
          <a:p>
            <a:pPr>
              <a:lnSpc>
                <a:spcPct val="80000"/>
              </a:lnSpc>
            </a:pPr>
            <a:r>
              <a:rPr lang="en-US" sz="2800" b="1" dirty="0">
                <a:solidFill>
                  <a:schemeClr val="bg1"/>
                </a:solidFill>
                <a:latin typeface="Arial" panose="020B0604020202020204" pitchFamily="34" charset="0"/>
                <a:cs typeface="Arial" panose="020B0604020202020204" pitchFamily="34" charset="0"/>
              </a:rPr>
              <a:t>Manager - Infrastructure Financial Assistance Section</a:t>
            </a:r>
          </a:p>
          <a:p>
            <a:endParaRPr lang="en-US"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854012" y="4489979"/>
            <a:ext cx="1914258" cy="1729387"/>
          </a:xfrm>
          <a:prstGeom prst="rect">
            <a:avLst/>
          </a:prstGeom>
        </p:spPr>
      </p:pic>
      <p:sp>
        <p:nvSpPr>
          <p:cNvPr id="6" name="Title 1"/>
          <p:cNvSpPr txBox="1">
            <a:spLocks/>
          </p:cNvSpPr>
          <p:nvPr/>
        </p:nvSpPr>
        <p:spPr>
          <a:xfrm>
            <a:off x="1031904" y="0"/>
            <a:ext cx="10137450" cy="22399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Illinois Environmental Protection Agency </a:t>
            </a:r>
            <a:b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State Revolving Fund (SRF) Loan Programs</a:t>
            </a:r>
          </a:p>
        </p:txBody>
      </p:sp>
      <p:grpSp>
        <p:nvGrpSpPr>
          <p:cNvPr id="10" name="Group 9"/>
          <p:cNvGrpSpPr/>
          <p:nvPr/>
        </p:nvGrpSpPr>
        <p:grpSpPr>
          <a:xfrm>
            <a:off x="695252" y="1818330"/>
            <a:ext cx="10639168" cy="123567"/>
            <a:chOff x="12" y="1825387"/>
            <a:chExt cx="8000975" cy="489425"/>
          </a:xfrm>
          <a:solidFill>
            <a:schemeClr val="bg1"/>
          </a:solidFill>
        </p:grpSpPr>
        <p:sp>
          <p:nvSpPr>
            <p:cNvPr id="11" name="Rounded Rectangle 10"/>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5470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519489" y="5360321"/>
            <a:ext cx="963251" cy="890093"/>
          </a:xfrm>
          <a:prstGeom prst="rect">
            <a:avLst/>
          </a:prstGeom>
        </p:spPr>
      </p:pic>
      <p:sp>
        <p:nvSpPr>
          <p:cNvPr id="7" name="Content Placeholder 2"/>
          <p:cNvSpPr txBox="1">
            <a:spLocks/>
          </p:cNvSpPr>
          <p:nvPr/>
        </p:nvSpPr>
        <p:spPr>
          <a:xfrm>
            <a:off x="0" y="927444"/>
            <a:ext cx="10716426" cy="4549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500" dirty="0"/>
          </a:p>
          <a:p>
            <a:pPr lvl="2" algn="l"/>
            <a:r>
              <a:rPr lang="en-US" sz="2800" dirty="0">
                <a:solidFill>
                  <a:schemeClr val="bg1"/>
                </a:solidFill>
                <a:latin typeface="Arial" panose="020B0604020202020204" pitchFamily="34" charset="0"/>
                <a:cs typeface="Arial" panose="020B0604020202020204" pitchFamily="34" charset="0"/>
              </a:rPr>
              <a:t>Financial issues Illinois SRF Loan Programs needed to address:</a:t>
            </a:r>
          </a:p>
          <a:p>
            <a:pPr lvl="2" algn="l"/>
            <a:endParaRPr lang="en-US" sz="2000" dirty="0">
              <a:solidFill>
                <a:schemeClr val="bg1"/>
              </a:solidFill>
              <a:latin typeface="Arial" panose="020B0604020202020204" pitchFamily="34" charset="0"/>
              <a:cs typeface="Arial" panose="020B0604020202020204" pitchFamily="34" charset="0"/>
            </a:endParaRPr>
          </a:p>
          <a:p>
            <a:pPr marL="1371600" lvl="2" indent="-457200" algn="l">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Large Cash Balance in the Programs</a:t>
            </a:r>
          </a:p>
          <a:p>
            <a:pPr marL="1828800" lvl="3" indent="-457200" algn="l">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Program was being too conservative</a:t>
            </a:r>
          </a:p>
          <a:p>
            <a:pPr lvl="3" algn="l"/>
            <a:endParaRPr lang="en-US" sz="2600" dirty="0">
              <a:solidFill>
                <a:schemeClr val="bg1"/>
              </a:solidFill>
              <a:latin typeface="Arial" panose="020B0604020202020204" pitchFamily="34" charset="0"/>
              <a:cs typeface="Arial" panose="020B0604020202020204" pitchFamily="34" charset="0"/>
            </a:endParaRPr>
          </a:p>
          <a:p>
            <a:pPr marL="1371600" lvl="2" indent="-457200" algn="l">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ULO issue with Federal Grants</a:t>
            </a:r>
          </a:p>
          <a:p>
            <a:pPr marL="1828800" lvl="3" indent="-457200" algn="l">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Issue was the result of the State not providing Match from sources outside of the Loan Funds</a:t>
            </a:r>
          </a:p>
          <a:p>
            <a:pPr lvl="3" algn="l"/>
            <a:endParaRPr lang="en-US" sz="2400" dirty="0">
              <a:solidFill>
                <a:schemeClr val="bg1"/>
              </a:solidFill>
            </a:endParaRPr>
          </a:p>
          <a:p>
            <a:pPr marL="1828800" lvl="3" indent="-457200" algn="l">
              <a:buFont typeface="Wingdings" panose="05000000000000000000" pitchFamily="2" charset="2"/>
              <a:buChar char="§"/>
            </a:pPr>
            <a:endParaRPr lang="en-US" sz="2400" dirty="0">
              <a:solidFill>
                <a:schemeClr val="bg1"/>
              </a:solidFill>
            </a:endParaRPr>
          </a:p>
          <a:p>
            <a:pPr marL="1828800" lvl="3" indent="-457200" algn="l">
              <a:buFont typeface="Wingdings" panose="05000000000000000000" pitchFamily="2" charset="2"/>
              <a:buChar char="§"/>
            </a:pPr>
            <a:endParaRPr lang="en-US" sz="2400" dirty="0">
              <a:solidFill>
                <a:schemeClr val="bg1"/>
              </a:solidFill>
            </a:endParaRPr>
          </a:p>
        </p:txBody>
      </p:sp>
      <p:grpSp>
        <p:nvGrpSpPr>
          <p:cNvPr id="8" name="Group 7"/>
          <p:cNvGrpSpPr/>
          <p:nvPr/>
        </p:nvGrpSpPr>
        <p:grpSpPr>
          <a:xfrm>
            <a:off x="448963" y="947352"/>
            <a:ext cx="10639168" cy="123567"/>
            <a:chOff x="12" y="1825387"/>
            <a:chExt cx="8000975" cy="489425"/>
          </a:xfrm>
          <a:solidFill>
            <a:schemeClr val="bg1"/>
          </a:solidFill>
        </p:grpSpPr>
        <p:sp>
          <p:nvSpPr>
            <p:cNvPr id="10" name="Rounded Rectangle 9"/>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2" name="Title 1"/>
          <p:cNvSpPr txBox="1">
            <a:spLocks/>
          </p:cNvSpPr>
          <p:nvPr/>
        </p:nvSpPr>
        <p:spPr>
          <a:xfrm>
            <a:off x="1739069" y="-84286"/>
            <a:ext cx="8229600" cy="124936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Illinois EPA SRF Financial Issues </a:t>
            </a:r>
          </a:p>
        </p:txBody>
      </p:sp>
      <p:sp>
        <p:nvSpPr>
          <p:cNvPr id="13" name="Slide Number Placeholder 3"/>
          <p:cNvSpPr txBox="1">
            <a:spLocks/>
          </p:cNvSpPr>
          <p:nvPr/>
        </p:nvSpPr>
        <p:spPr>
          <a:xfrm>
            <a:off x="8573654" y="632864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18</a:t>
            </a:r>
          </a:p>
        </p:txBody>
      </p:sp>
    </p:spTree>
    <p:extLst>
      <p:ext uri="{BB962C8B-B14F-4D97-AF65-F5344CB8AC3E}">
        <p14:creationId xmlns:p14="http://schemas.microsoft.com/office/powerpoint/2010/main" val="259064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41807" y="5410494"/>
            <a:ext cx="963251" cy="890093"/>
          </a:xfrm>
          <a:prstGeom prst="rect">
            <a:avLst/>
          </a:prstGeom>
        </p:spPr>
      </p:pic>
      <p:sp>
        <p:nvSpPr>
          <p:cNvPr id="7" name="Content Placeholder 2"/>
          <p:cNvSpPr txBox="1">
            <a:spLocks/>
          </p:cNvSpPr>
          <p:nvPr/>
        </p:nvSpPr>
        <p:spPr>
          <a:xfrm>
            <a:off x="650789" y="1159476"/>
            <a:ext cx="10313773" cy="4549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500" dirty="0"/>
          </a:p>
          <a:p>
            <a:pPr lvl="2" algn="l"/>
            <a:endParaRPr lang="en-US" sz="2600" dirty="0">
              <a:solidFill>
                <a:schemeClr val="bg1"/>
              </a:solidFill>
            </a:endParaRPr>
          </a:p>
          <a:p>
            <a:pPr algn="l">
              <a:buFontTx/>
              <a:buNone/>
            </a:pPr>
            <a:r>
              <a:rPr lang="en-US" sz="2800" dirty="0">
                <a:solidFill>
                  <a:schemeClr val="bg1"/>
                </a:solidFill>
              </a:rPr>
              <a:t>		</a:t>
            </a:r>
          </a:p>
        </p:txBody>
      </p:sp>
      <p:grpSp>
        <p:nvGrpSpPr>
          <p:cNvPr id="8" name="Group 7"/>
          <p:cNvGrpSpPr/>
          <p:nvPr/>
        </p:nvGrpSpPr>
        <p:grpSpPr>
          <a:xfrm>
            <a:off x="553591" y="1288721"/>
            <a:ext cx="10639168" cy="123567"/>
            <a:chOff x="12" y="1825387"/>
            <a:chExt cx="8000975" cy="489425"/>
          </a:xfrm>
          <a:solidFill>
            <a:schemeClr val="bg1"/>
          </a:solidFill>
        </p:grpSpPr>
        <p:sp>
          <p:nvSpPr>
            <p:cNvPr id="10" name="Rounded Rectangle 9"/>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3" name="Content Placeholder 2"/>
          <p:cNvSpPr txBox="1">
            <a:spLocks/>
          </p:cNvSpPr>
          <p:nvPr/>
        </p:nvSpPr>
        <p:spPr>
          <a:xfrm>
            <a:off x="2238999" y="1503348"/>
            <a:ext cx="8263784" cy="4441296"/>
          </a:xfrm>
          <a:prstGeom prst="rect">
            <a:avLst/>
          </a:prstGeom>
        </p:spPr>
        <p:txBody>
          <a:bodyPr vert="horz" anchor="ctr">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lang="en-US" dirty="0">
                <a:solidFill>
                  <a:sysClr val="windowText" lastClr="000000"/>
                </a:solidFill>
                <a:latin typeface="Book Antiqua"/>
              </a:rPr>
              <a:t>	</a:t>
            </a:r>
            <a:r>
              <a:rPr kumimoji="0" lang="en-US" sz="2800" b="0" i="0"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Annual Loan Commitments have ramped up: </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FY13-16 – Average - $547M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2017 – 79 Loans - $914 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2018 – 75 Loans - $900 M Projected</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lang="en-US" noProof="0" dirty="0">
                <a:solidFill>
                  <a:sysClr val="windowText" lastClr="000000"/>
                </a:solidFill>
                <a:latin typeface="Arial" panose="020B0604020202020204" pitchFamily="34" charset="0"/>
                <a:cs typeface="Arial" panose="020B0604020202020204" pitchFamily="34" charset="0"/>
              </a:rPr>
              <a:t>		</a:t>
            </a:r>
            <a:r>
              <a:rPr kumimoji="0" lang="en-US" sz="28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Disbursements    Grant Receipts</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FY13-16   – Avg. $553M  	- $152M </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2017	– $739M 		- $130M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2018    	– $855M 		- $90M Projected</a:t>
            </a:r>
          </a:p>
        </p:txBody>
      </p:sp>
      <p:sp>
        <p:nvSpPr>
          <p:cNvPr id="14" name="Title 1"/>
          <p:cNvSpPr txBox="1">
            <a:spLocks/>
          </p:cNvSpPr>
          <p:nvPr/>
        </p:nvSpPr>
        <p:spPr>
          <a:xfrm>
            <a:off x="1846507" y="197768"/>
            <a:ext cx="7970475" cy="1049235"/>
          </a:xfrm>
          <a:prstGeom prst="rect">
            <a:avLst/>
          </a:prstGeom>
        </p:spPr>
        <p:txBody>
          <a:bodyPr vert="horz" anchor="ctr">
            <a:normAutofit fontScale="90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Results of Financial Changes at Illinois EPA Loan Programs</a:t>
            </a:r>
          </a:p>
        </p:txBody>
      </p:sp>
      <p:sp>
        <p:nvSpPr>
          <p:cNvPr id="1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libri" panose="020F0502020204030204"/>
              </a:rPr>
              <a:t>19</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27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585" y="1451339"/>
            <a:ext cx="9925327" cy="2997092"/>
          </a:xfrm>
          <a:ln>
            <a:noFill/>
          </a:ln>
        </p:spPr>
        <p:txBody>
          <a:bodyPr>
            <a:normAutofit/>
          </a:bodyPr>
          <a:lstStyle/>
          <a:p>
            <a:pPr algn="l"/>
            <a:endParaRPr lang="en-US" dirty="0">
              <a:solidFill>
                <a:schemeClr val="bg1"/>
              </a:solidFill>
              <a:latin typeface="Arial" panose="020B0604020202020204" pitchFamily="34" charset="0"/>
              <a:cs typeface="Arial" panose="020B0604020202020204" pitchFamily="34" charset="0"/>
            </a:endParaRPr>
          </a:p>
          <a:p>
            <a:pPr algn="l"/>
            <a:endParaRPr lang="en-US" dirty="0">
              <a:solidFill>
                <a:schemeClr val="bg1"/>
              </a:solidFill>
            </a:endParaRPr>
          </a:p>
        </p:txBody>
      </p:sp>
      <p:sp>
        <p:nvSpPr>
          <p:cNvPr id="15" name="Title 1"/>
          <p:cNvSpPr txBox="1">
            <a:spLocks/>
          </p:cNvSpPr>
          <p:nvPr/>
        </p:nvSpPr>
        <p:spPr>
          <a:xfrm>
            <a:off x="732801" y="-109922"/>
            <a:ext cx="10249235" cy="1554162"/>
          </a:xfrm>
          <a:prstGeom prst="rect">
            <a:avLst/>
          </a:prstGeom>
          <a:ln>
            <a:noFill/>
          </a:ln>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3600" dirty="0">
                <a:solidFill>
                  <a:srgbClr val="6585CF">
                    <a:lumMod val="75000"/>
                  </a:srgbClr>
                </a:solidFill>
                <a:latin typeface="Arial" panose="020B0604020202020204" pitchFamily="34" charset="0"/>
                <a:cs typeface="Arial" panose="020B0604020202020204" pitchFamily="34" charset="0"/>
              </a:rPr>
              <a:t>SRF Trends: How Programs are Evolving, Adapting and Innovating</a:t>
            </a:r>
            <a:endPar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endParaRPr>
          </a:p>
        </p:txBody>
      </p:sp>
      <p:sp>
        <p:nvSpPr>
          <p:cNvPr id="16" name="Slide Number Placeholder 3"/>
          <p:cNvSpPr txBox="1">
            <a:spLocks/>
          </p:cNvSpPr>
          <p:nvPr/>
        </p:nvSpPr>
        <p:spPr>
          <a:xfrm>
            <a:off x="8638309"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noProof="0" dirty="0">
                <a:solidFill>
                  <a:prstClr val="black">
                    <a:tint val="75000"/>
                  </a:prstClr>
                </a:solidFill>
                <a:latin typeface="Calibri" panose="020F0502020204030204"/>
              </a:rPr>
              <a:t>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378259" y="1419652"/>
            <a:ext cx="11093305" cy="4524315"/>
          </a:xfrm>
          <a:prstGeom prst="rect">
            <a:avLst/>
          </a:prstGeom>
        </p:spPr>
        <p:txBody>
          <a:bodyPr wrap="square">
            <a:spAutoFit/>
          </a:bodyPr>
          <a:lstStyle/>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Over the last 25 years, SRF Programs across the country have been models of evolution and innovation as programs’ fiscal resources have strengthened and environmental challenges and community needs have increased over time.  Four state SRFs (Illinois, Indiana, Massachusetts and Wisconsin) will discuss how they have responded with different program initiatives and financial incentives to address multiple challenges including funding for: </a:t>
            </a:r>
          </a:p>
          <a:p>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Longer term (35 year) loans</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Non-traditional technologies</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Providing incentives for green infrastructure</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Funding construction loans and interim financing</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Strategies to address concentration issues with large borrowers</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Using cashflow funding to size and structure debt financings</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Tackling </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affordability issues among different communities</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Wingdings" panose="05000000000000000000" pitchFamily="2" charset="2"/>
              <a:buChar char=""/>
            </a:pPr>
            <a:r>
              <a:rPr lang="en-US"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Addressing </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critical health needs such a lead service line replacement</a:t>
            </a:r>
          </a:p>
          <a:p>
            <a:pPr marR="0" lvl="0">
              <a:spcBef>
                <a:spcPts val="0"/>
              </a:spcBef>
              <a:spcAft>
                <a:spcPts val="0"/>
              </a:spcAft>
            </a:pP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Join the conversation as we all seek to learn from one another to identify Best Practices in the field.</a:t>
            </a:r>
            <a:r>
              <a:rPr lang="en-US" dirty="0">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7" name="Group 16"/>
          <p:cNvGrpSpPr/>
          <p:nvPr/>
        </p:nvGrpSpPr>
        <p:grpSpPr>
          <a:xfrm>
            <a:off x="435149" y="1182199"/>
            <a:ext cx="10639168" cy="123567"/>
            <a:chOff x="12" y="1825387"/>
            <a:chExt cx="8000975" cy="489425"/>
          </a:xfrm>
          <a:solidFill>
            <a:schemeClr val="bg1"/>
          </a:solidFill>
        </p:grpSpPr>
        <p:sp>
          <p:nvSpPr>
            <p:cNvPr id="18" name="Rounded Rectangle 17"/>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2434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36002" y="5420489"/>
            <a:ext cx="963251" cy="890093"/>
          </a:xfrm>
          <a:prstGeom prst="rect">
            <a:avLst/>
          </a:prstGeom>
        </p:spPr>
      </p:pic>
      <p:sp>
        <p:nvSpPr>
          <p:cNvPr id="7" name="Content Placeholder 2"/>
          <p:cNvSpPr txBox="1">
            <a:spLocks/>
          </p:cNvSpPr>
          <p:nvPr/>
        </p:nvSpPr>
        <p:spPr>
          <a:xfrm>
            <a:off x="650789" y="1159476"/>
            <a:ext cx="10313773" cy="4549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500" dirty="0"/>
          </a:p>
          <a:p>
            <a:pPr lvl="2" algn="l"/>
            <a:endParaRPr lang="en-US" sz="2600" dirty="0">
              <a:solidFill>
                <a:schemeClr val="bg1"/>
              </a:solidFill>
            </a:endParaRPr>
          </a:p>
          <a:p>
            <a:pPr algn="l">
              <a:buFontTx/>
              <a:buNone/>
            </a:pPr>
            <a:r>
              <a:rPr lang="en-US" sz="2800" dirty="0">
                <a:solidFill>
                  <a:schemeClr val="bg1"/>
                </a:solidFill>
              </a:rPr>
              <a:t>		</a:t>
            </a:r>
          </a:p>
        </p:txBody>
      </p:sp>
      <p:grpSp>
        <p:nvGrpSpPr>
          <p:cNvPr id="8" name="Group 7"/>
          <p:cNvGrpSpPr/>
          <p:nvPr/>
        </p:nvGrpSpPr>
        <p:grpSpPr>
          <a:xfrm>
            <a:off x="547817" y="1342768"/>
            <a:ext cx="10639168" cy="123567"/>
            <a:chOff x="12" y="1825387"/>
            <a:chExt cx="8000975" cy="489425"/>
          </a:xfrm>
          <a:solidFill>
            <a:schemeClr val="bg1"/>
          </a:solidFill>
        </p:grpSpPr>
        <p:sp>
          <p:nvSpPr>
            <p:cNvPr id="10" name="Rounded Rectangle 9"/>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3" name="Content Placeholder 2"/>
          <p:cNvSpPr txBox="1">
            <a:spLocks/>
          </p:cNvSpPr>
          <p:nvPr/>
        </p:nvSpPr>
        <p:spPr>
          <a:xfrm>
            <a:off x="1756161" y="1309644"/>
            <a:ext cx="8780803"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marR="0" lvl="0" indent="-41148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Char char=""/>
              <a:tabLst/>
              <a:defRPr/>
            </a:pPr>
            <a:endParaRPr kumimoji="0" lang="en-US" sz="2800" b="0" i="0" u="none" strike="noStrike" kern="1200" cap="none" spc="0" normalizeH="0" baseline="0" noProof="0" dirty="0">
              <a:ln>
                <a:noFill/>
              </a:ln>
              <a:solidFill>
                <a:sysClr val="window" lastClr="FFFFFF"/>
              </a:solidFill>
              <a:effectLst/>
              <a:uLnTx/>
              <a:uFillTx/>
              <a:latin typeface="Book Antiqua"/>
              <a:ea typeface="+mn-ea"/>
              <a:cs typeface="+mn-cs"/>
            </a:endParaRP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Cash Balance of Treasury Held Fund at June 30:</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2013		$258M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2014		$307M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2015		$269M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2016		$  4.7M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2017		$73.5M</a:t>
            </a:r>
          </a:p>
          <a:p>
            <a:pPr marL="137160" marR="0" lvl="0" indent="0" algn="l"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2018		$110M Projected</a:t>
            </a:r>
          </a:p>
        </p:txBody>
      </p:sp>
      <p:sp>
        <p:nvSpPr>
          <p:cNvPr id="14" name="Title 1"/>
          <p:cNvSpPr txBox="1">
            <a:spLocks/>
          </p:cNvSpPr>
          <p:nvPr/>
        </p:nvSpPr>
        <p:spPr>
          <a:xfrm>
            <a:off x="1846507" y="197768"/>
            <a:ext cx="7970475" cy="1049235"/>
          </a:xfrm>
          <a:prstGeom prst="rect">
            <a:avLst/>
          </a:prstGeom>
        </p:spPr>
        <p:txBody>
          <a:bodyPr vert="horz" anchor="ctr">
            <a:normAutofit fontScale="90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Results of Financial Changes at Illinois EPA Loan Programs</a:t>
            </a:r>
          </a:p>
        </p:txBody>
      </p:sp>
      <p:sp>
        <p:nvSpPr>
          <p:cNvPr id="15"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20</a:t>
            </a:r>
          </a:p>
        </p:txBody>
      </p:sp>
    </p:spTree>
    <p:extLst>
      <p:ext uri="{BB962C8B-B14F-4D97-AF65-F5344CB8AC3E}">
        <p14:creationId xmlns:p14="http://schemas.microsoft.com/office/powerpoint/2010/main" val="292217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6012" y="1326293"/>
            <a:ext cx="10639168" cy="123567"/>
            <a:chOff x="12" y="1825387"/>
            <a:chExt cx="8000975" cy="489425"/>
          </a:xfrm>
          <a:solidFill>
            <a:schemeClr val="bg1"/>
          </a:solidFill>
        </p:grpSpPr>
        <p:sp>
          <p:nvSpPr>
            <p:cNvPr id="10" name="Rounded Rectangle 9"/>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2"/>
          <a:stretch>
            <a:fillRect/>
          </a:stretch>
        </p:blipFill>
        <p:spPr>
          <a:xfrm>
            <a:off x="10483178" y="5454398"/>
            <a:ext cx="963251" cy="890093"/>
          </a:xfrm>
          <a:prstGeom prst="rect">
            <a:avLst/>
          </a:prstGeom>
        </p:spPr>
      </p:pic>
      <p:sp>
        <p:nvSpPr>
          <p:cNvPr id="17" name="Content Placeholder 1"/>
          <p:cNvSpPr txBox="1">
            <a:spLocks/>
          </p:cNvSpPr>
          <p:nvPr/>
        </p:nvSpPr>
        <p:spPr>
          <a:xfrm>
            <a:off x="371739" y="1481983"/>
            <a:ext cx="11028350" cy="4876800"/>
          </a:xfrm>
          <a:prstGeom prst="rect">
            <a:avLst/>
          </a:prstGeom>
        </p:spPr>
        <p:txBody>
          <a:bodyPr vert="horz">
            <a:normAutofit fontScale="925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65000"/>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Reduced interest rates/Max 30 year loan term  </a:t>
            </a:r>
          </a:p>
          <a:p>
            <a:pPr marL="548640" marR="0" lvl="0" indent="-411480" algn="l" defTabSz="914400" rtl="0" eaLnBrk="1" fontAlgn="auto" latinLnBrk="0" hangingPunct="1">
              <a:lnSpc>
                <a:spcPct val="100000"/>
              </a:lnSpc>
              <a:spcBef>
                <a:spcPct val="20000"/>
              </a:spcBef>
              <a:spcAft>
                <a:spcPts val="0"/>
              </a:spcAft>
              <a:buClrTx/>
              <a:buSzPct val="65000"/>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Public Loan Applicant’s Only</a:t>
            </a:r>
          </a:p>
          <a:p>
            <a:pPr marL="585216" marR="0" lvl="1" indent="0" algn="l" defTabSz="914400" rtl="0" eaLnBrk="1" fontAlgn="auto" latinLnBrk="0" hangingPunct="1">
              <a:lnSpc>
                <a:spcPct val="100000"/>
              </a:lnSpc>
              <a:spcBef>
                <a:spcPct val="20000"/>
              </a:spcBef>
              <a:spcAft>
                <a:spcPts val="0"/>
              </a:spcAft>
              <a:buClr>
                <a:sysClr val="window" lastClr="FFFFFF"/>
              </a:buClr>
              <a:buSzPct val="80000"/>
              <a:buFont typeface="Wingdings 2"/>
              <a:buNone/>
              <a:tabLst/>
              <a:defRPr/>
            </a:pPr>
            <a:r>
              <a:rPr kumimoji="0" lang="en-US" sz="2400" b="0"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Small Community  Rate</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- 75% of Base Rate</a:t>
            </a:r>
          </a:p>
          <a:p>
            <a:pPr marL="585216" marR="0" lvl="1" indent="0" algn="l" defTabSz="914400" rtl="0" eaLnBrk="1" fontAlgn="auto" latinLnBrk="0" hangingPunct="1">
              <a:lnSpc>
                <a:spcPct val="100000"/>
              </a:lnSpc>
              <a:spcBef>
                <a:spcPct val="20000"/>
              </a:spcBef>
              <a:spcAft>
                <a:spcPts val="0"/>
              </a:spcAft>
              <a:buClr>
                <a:sysClr val="window" lastClr="FFFFFF"/>
              </a:buClr>
              <a:buSzPct val="80000"/>
              <a:buFont typeface="Wingdings 2"/>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Must have service population less than 25,000 and satisfy one of the three following criteria:</a:t>
            </a:r>
          </a:p>
          <a:p>
            <a:pPr marL="1353312" marR="0" lvl="3" indent="-18288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MHI less than state average</a:t>
            </a:r>
          </a:p>
          <a:p>
            <a:pPr marL="1353312" marR="0" lvl="3" indent="-18288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Unemployment rate greater than state average</a:t>
            </a:r>
          </a:p>
          <a:p>
            <a:pPr marL="1353312" marR="0" lvl="3" indent="-18288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Monthly User Charges greater than 1.0% of MHI</a:t>
            </a:r>
          </a:p>
          <a:p>
            <a:pPr marL="585216" marR="0" lvl="1" indent="0" algn="l" defTabSz="914400" rtl="0" eaLnBrk="1" fontAlgn="auto" latinLnBrk="0" hangingPunct="1">
              <a:lnSpc>
                <a:spcPct val="100000"/>
              </a:lnSpc>
              <a:spcBef>
                <a:spcPct val="20000"/>
              </a:spcBef>
              <a:spcAft>
                <a:spcPts val="0"/>
              </a:spcAft>
              <a:buClr>
                <a:sysClr val="window" lastClr="FFFFFF"/>
              </a:buClr>
              <a:buSzPct val="80000"/>
              <a:buFont typeface="Wingdings 2"/>
              <a:buNone/>
              <a:tabLst/>
              <a:defRPr/>
            </a:pPr>
            <a:r>
              <a:rPr kumimoji="0" lang="en-US" sz="2400" b="0"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Hardship Rate</a:t>
            </a:r>
            <a:r>
              <a:rPr kumimoji="0" lang="en-US" sz="2400" b="0" i="0" strike="noStrike" kern="120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1.0% Interest Rate</a:t>
            </a:r>
          </a:p>
          <a:p>
            <a:pPr marL="585216" marR="0" lvl="1" indent="0" algn="l" defTabSz="914400" rtl="0" eaLnBrk="1" fontAlgn="auto" latinLnBrk="0" hangingPunct="1">
              <a:lnSpc>
                <a:spcPct val="100000"/>
              </a:lnSpc>
              <a:spcBef>
                <a:spcPct val="20000"/>
              </a:spcBef>
              <a:spcAft>
                <a:spcPts val="0"/>
              </a:spcAft>
              <a:buClr>
                <a:sysClr val="window" lastClr="FFFFFF"/>
              </a:buClr>
              <a:buSzPct val="80000"/>
              <a:buFont typeface="Wingdings 2"/>
              <a:buNone/>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Must have service population less than 10,000 and satisfy one of the three following criteria:</a:t>
            </a:r>
          </a:p>
          <a:p>
            <a:pPr marL="1353312" marR="0" lvl="3" indent="-18288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MHI less than 70% of state average</a:t>
            </a:r>
          </a:p>
          <a:p>
            <a:pPr marL="1353312" marR="0" lvl="3" indent="-18288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Unemployment rate 3.0% greater than state average</a:t>
            </a:r>
          </a:p>
          <a:p>
            <a:pPr marL="1353312" marR="0" lvl="3" indent="-18288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Monthly User Charges greater than 1.5% of MHI</a:t>
            </a:r>
          </a:p>
          <a:p>
            <a:pPr marL="868680" marR="0" lvl="1" indent="-283464" algn="l" defTabSz="914400" rtl="0" eaLnBrk="1" fontAlgn="auto" latinLnBrk="0" hangingPunct="1">
              <a:lnSpc>
                <a:spcPct val="100000"/>
              </a:lnSpc>
              <a:spcBef>
                <a:spcPct val="20000"/>
              </a:spcBef>
              <a:spcAft>
                <a:spcPts val="0"/>
              </a:spcAft>
              <a:buClr>
                <a:sysClr val="window" lastClr="FFFFFF"/>
              </a:buClr>
              <a:buSzPct val="80000"/>
              <a:buFont typeface="Wingdings 2"/>
              <a:buChar char=""/>
              <a:tabLst/>
              <a:defRPr/>
            </a:pPr>
            <a:endParaRPr kumimoji="0" lang="en-US" sz="2400" b="0" i="0" u="none" strike="noStrike" kern="1200" cap="none" spc="0" normalizeH="0" baseline="0" noProof="0" dirty="0">
              <a:ln>
                <a:noFill/>
              </a:ln>
              <a:solidFill>
                <a:sysClr val="window" lastClr="FFFFFF"/>
              </a:solidFill>
              <a:effectLst/>
              <a:uLnTx/>
              <a:uFillTx/>
              <a:latin typeface="Book Antiqua"/>
              <a:ea typeface="+mn-ea"/>
              <a:cs typeface="+mn-cs"/>
            </a:endParaRPr>
          </a:p>
        </p:txBody>
      </p:sp>
      <p:sp>
        <p:nvSpPr>
          <p:cNvPr id="19" name="Title 4"/>
          <p:cNvSpPr txBox="1">
            <a:spLocks/>
          </p:cNvSpPr>
          <p:nvPr/>
        </p:nvSpPr>
        <p:spPr>
          <a:xfrm>
            <a:off x="1662157" y="103722"/>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Wastewater and Drinking Water SRF</a:t>
            </a:r>
            <a:b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Interest Rate Tiers and 30 Year Loans</a:t>
            </a:r>
          </a:p>
        </p:txBody>
      </p:sp>
      <p:sp>
        <p:nvSpPr>
          <p:cNvPr id="13"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21</a:t>
            </a:r>
          </a:p>
        </p:txBody>
      </p:sp>
    </p:spTree>
    <p:extLst>
      <p:ext uri="{BB962C8B-B14F-4D97-AF65-F5344CB8AC3E}">
        <p14:creationId xmlns:p14="http://schemas.microsoft.com/office/powerpoint/2010/main" val="61426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97657" y="5422656"/>
            <a:ext cx="963251" cy="890093"/>
          </a:xfrm>
          <a:prstGeom prst="rect">
            <a:avLst/>
          </a:prstGeom>
        </p:spPr>
      </p:pic>
      <p:sp>
        <p:nvSpPr>
          <p:cNvPr id="7" name="Content Placeholder 2"/>
          <p:cNvSpPr txBox="1">
            <a:spLocks/>
          </p:cNvSpPr>
          <p:nvPr/>
        </p:nvSpPr>
        <p:spPr>
          <a:xfrm>
            <a:off x="650789" y="1159476"/>
            <a:ext cx="10313773" cy="4549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500" dirty="0"/>
          </a:p>
          <a:p>
            <a:pPr lvl="2" algn="l"/>
            <a:endParaRPr lang="en-US" sz="2600" dirty="0">
              <a:solidFill>
                <a:schemeClr val="bg1"/>
              </a:solidFill>
            </a:endParaRPr>
          </a:p>
          <a:p>
            <a:pPr algn="l">
              <a:buFontTx/>
              <a:buNone/>
            </a:pPr>
            <a:r>
              <a:rPr lang="en-US" sz="2800" dirty="0">
                <a:solidFill>
                  <a:schemeClr val="bg1"/>
                </a:solidFill>
              </a:rPr>
              <a:t>		</a:t>
            </a:r>
          </a:p>
        </p:txBody>
      </p:sp>
      <p:grpSp>
        <p:nvGrpSpPr>
          <p:cNvPr id="8" name="Group 7"/>
          <p:cNvGrpSpPr/>
          <p:nvPr/>
        </p:nvGrpSpPr>
        <p:grpSpPr>
          <a:xfrm>
            <a:off x="310152" y="1266472"/>
            <a:ext cx="10639168" cy="123567"/>
            <a:chOff x="12" y="1825387"/>
            <a:chExt cx="8000975" cy="489425"/>
          </a:xfrm>
          <a:solidFill>
            <a:schemeClr val="bg1"/>
          </a:solidFill>
        </p:grpSpPr>
        <p:sp>
          <p:nvSpPr>
            <p:cNvPr id="10" name="Rounded Rectangle 9"/>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5" name="Content Placeholder 1"/>
          <p:cNvSpPr txBox="1">
            <a:spLocks/>
          </p:cNvSpPr>
          <p:nvPr/>
        </p:nvSpPr>
        <p:spPr>
          <a:xfrm>
            <a:off x="242129" y="1445664"/>
            <a:ext cx="10850311" cy="48768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Focus on smaller (customer base) and economically disadvantaged communities</a:t>
            </a:r>
          </a:p>
          <a:p>
            <a:pPr marR="0" lvl="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Affordability Criteria – “Points” awarded based upon criteria established in administrative rules</a:t>
            </a:r>
          </a:p>
          <a:p>
            <a:pPr marR="0" lvl="2" algn="l" defTabSz="914400" rtl="0" eaLnBrk="1" fontAlgn="auto" latinLnBrk="0" hangingPunct="1">
              <a:lnSpc>
                <a:spcPct val="100000"/>
              </a:lnSpc>
              <a:spcBef>
                <a:spcPct val="20000"/>
              </a:spcBef>
              <a:spcAft>
                <a:spcPts val="0"/>
              </a:spcAft>
              <a:buClrTx/>
              <a:buSzPct val="95000"/>
              <a:buFont typeface="Wingdings" panose="05000000000000000000"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Median Household Income</a:t>
            </a:r>
          </a:p>
          <a:p>
            <a:pPr marR="0" lvl="2" algn="l" defTabSz="914400" rtl="0" eaLnBrk="1" fontAlgn="auto" latinLnBrk="0" hangingPunct="1">
              <a:lnSpc>
                <a:spcPct val="100000"/>
              </a:lnSpc>
              <a:spcBef>
                <a:spcPct val="20000"/>
              </a:spcBef>
              <a:spcAft>
                <a:spcPts val="0"/>
              </a:spcAft>
              <a:buClrTx/>
              <a:buSzPct val="95000"/>
              <a:buFont typeface="Wingdings" panose="05000000000000000000"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Service Population</a:t>
            </a:r>
          </a:p>
          <a:p>
            <a:pPr marR="0" lvl="2" algn="l" defTabSz="914400" rtl="0" eaLnBrk="1" fontAlgn="auto" latinLnBrk="0" hangingPunct="1">
              <a:lnSpc>
                <a:spcPct val="100000"/>
              </a:lnSpc>
              <a:spcBef>
                <a:spcPct val="20000"/>
              </a:spcBef>
              <a:spcAft>
                <a:spcPts val="0"/>
              </a:spcAft>
              <a:buClrTx/>
              <a:buSzPct val="95000"/>
              <a:buFont typeface="Wingdings" panose="05000000000000000000"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Unemployment</a:t>
            </a:r>
          </a:p>
          <a:p>
            <a:pPr marR="0" lvl="2" algn="l" defTabSz="914400" rtl="0" eaLnBrk="1" fontAlgn="auto" latinLnBrk="0" hangingPunct="1">
              <a:lnSpc>
                <a:spcPct val="100000"/>
              </a:lnSpc>
              <a:spcBef>
                <a:spcPct val="20000"/>
              </a:spcBef>
              <a:spcAft>
                <a:spcPts val="0"/>
              </a:spcAft>
              <a:buClrTx/>
              <a:buSzPct val="95000"/>
              <a:buFont typeface="Wingdings" panose="05000000000000000000" pitchFamily="2" charset="2"/>
              <a:buChar char="§"/>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Population decline</a:t>
            </a:r>
          </a:p>
          <a:p>
            <a:pPr marR="0" lvl="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Principal Forgiveness 0-60% of loan amount</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6" name="Title 4"/>
          <p:cNvSpPr txBox="1">
            <a:spLocks/>
          </p:cNvSpPr>
          <p:nvPr/>
        </p:nvSpPr>
        <p:spPr>
          <a:xfrm>
            <a:off x="1226322" y="695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Wastewater SRF</a:t>
            </a:r>
            <a:b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Principal Forgiveness Strateg</a:t>
            </a:r>
            <a:r>
              <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a typeface="+mj-ea"/>
                <a:cs typeface="+mj-cs"/>
              </a:rPr>
              <a:t>y</a:t>
            </a:r>
          </a:p>
        </p:txBody>
      </p:sp>
      <p:sp>
        <p:nvSpPr>
          <p:cNvPr id="12"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Tree>
    <p:extLst>
      <p:ext uri="{BB962C8B-B14F-4D97-AF65-F5344CB8AC3E}">
        <p14:creationId xmlns:p14="http://schemas.microsoft.com/office/powerpoint/2010/main" val="6814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379234" y="5512595"/>
            <a:ext cx="963251" cy="890093"/>
          </a:xfrm>
          <a:prstGeom prst="rect">
            <a:avLst/>
          </a:prstGeom>
        </p:spPr>
      </p:pic>
      <p:sp>
        <p:nvSpPr>
          <p:cNvPr id="7" name="Content Placeholder 2"/>
          <p:cNvSpPr txBox="1">
            <a:spLocks/>
          </p:cNvSpPr>
          <p:nvPr/>
        </p:nvSpPr>
        <p:spPr>
          <a:xfrm>
            <a:off x="505511" y="1099655"/>
            <a:ext cx="10313773" cy="4549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500" dirty="0"/>
          </a:p>
          <a:p>
            <a:pPr lvl="2" algn="l"/>
            <a:endParaRPr lang="en-US" sz="2600" dirty="0">
              <a:solidFill>
                <a:schemeClr val="bg1"/>
              </a:solidFill>
            </a:endParaRPr>
          </a:p>
          <a:p>
            <a:pPr algn="l">
              <a:buFontTx/>
              <a:buNone/>
            </a:pPr>
            <a:r>
              <a:rPr lang="en-US" sz="2800" dirty="0">
                <a:solidFill>
                  <a:schemeClr val="bg1"/>
                </a:solidFill>
              </a:rPr>
              <a:t>		</a:t>
            </a:r>
          </a:p>
        </p:txBody>
      </p:sp>
      <p:pic>
        <p:nvPicPr>
          <p:cNvPr id="3" name="Picture 2"/>
          <p:cNvPicPr>
            <a:picLocks noChangeAspect="1"/>
          </p:cNvPicPr>
          <p:nvPr/>
        </p:nvPicPr>
        <p:blipFill>
          <a:blip r:embed="rId3"/>
          <a:stretch>
            <a:fillRect/>
          </a:stretch>
        </p:blipFill>
        <p:spPr>
          <a:xfrm>
            <a:off x="1560714" y="0"/>
            <a:ext cx="8230313" cy="1176630"/>
          </a:xfrm>
          <a:prstGeom prst="rect">
            <a:avLst/>
          </a:prstGeom>
        </p:spPr>
      </p:pic>
      <p:grpSp>
        <p:nvGrpSpPr>
          <p:cNvPr id="8" name="Group 7"/>
          <p:cNvGrpSpPr/>
          <p:nvPr/>
        </p:nvGrpSpPr>
        <p:grpSpPr>
          <a:xfrm>
            <a:off x="490153" y="1194487"/>
            <a:ext cx="10639168" cy="123567"/>
            <a:chOff x="12" y="1825387"/>
            <a:chExt cx="8000975" cy="489425"/>
          </a:xfrm>
          <a:solidFill>
            <a:schemeClr val="bg1"/>
          </a:solidFill>
        </p:grpSpPr>
        <p:sp>
          <p:nvSpPr>
            <p:cNvPr id="11" name="Rounded Rectangle 10"/>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0" name="Content Placeholder 1"/>
          <p:cNvSpPr txBox="1">
            <a:spLocks/>
          </p:cNvSpPr>
          <p:nvPr/>
        </p:nvSpPr>
        <p:spPr>
          <a:xfrm>
            <a:off x="381001" y="1328872"/>
            <a:ext cx="10660166" cy="513556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Focus on smaller/economically disadvantaged communities and lead service line replacement</a:t>
            </a:r>
          </a:p>
          <a:p>
            <a:pPr marR="0" lvl="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Disadvantaged Communities (DC) - Defined in administrative rules as applicants qualifying for the “Small Community” or “Hardship” rate.  Principal Forgiveness offered to subset of DC</a:t>
            </a:r>
          </a:p>
          <a:p>
            <a:pPr marL="868680" marR="0" lvl="1" indent="-283464" algn="l" defTabSz="914400" rtl="0" eaLnBrk="1" fontAlgn="auto" latinLnBrk="0" hangingPunct="1">
              <a:lnSpc>
                <a:spcPct val="100000"/>
              </a:lnSpc>
              <a:spcBef>
                <a:spcPct val="20000"/>
              </a:spcBef>
              <a:spcAft>
                <a:spcPts val="0"/>
              </a:spcAft>
              <a:buClrTx/>
              <a:buSzPct val="80000"/>
              <a:buFont typeface="Wingdings" panose="05000000000000000000" pitchFamily="2"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Population &lt; 25,000 and MHI &lt; state average</a:t>
            </a:r>
          </a:p>
          <a:p>
            <a:pPr marL="868680" marR="0" lvl="1" indent="-283464" algn="l" defTabSz="914400" rtl="0" eaLnBrk="1" fontAlgn="auto" latinLnBrk="0" hangingPunct="1">
              <a:lnSpc>
                <a:spcPct val="100000"/>
              </a:lnSpc>
              <a:spcBef>
                <a:spcPct val="20000"/>
              </a:spcBef>
              <a:spcAft>
                <a:spcPts val="0"/>
              </a:spcAft>
              <a:buClrTx/>
              <a:buSzPct val="80000"/>
              <a:buFont typeface="Wingdings" panose="05000000000000000000" pitchFamily="2" charset="2"/>
              <a:buChar char="§"/>
              <a:tabLst/>
              <a:defRPr/>
            </a:pPr>
            <a:r>
              <a:rPr kumimoji="0" lang="en-U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Population &gt; 25,000 with MHI &lt; 70% state average</a:t>
            </a:r>
          </a:p>
          <a:p>
            <a:pPr marL="1133856" marR="0" lvl="2" indent="-228600"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Maximum of $500,000 or 50% of project</a:t>
            </a:r>
          </a:p>
          <a:p>
            <a:pPr marR="0" lvl="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Lead Service Line Replacement</a:t>
            </a:r>
          </a:p>
          <a:p>
            <a:pPr marL="868680" marR="0" lvl="1" indent="-283464" algn="l" defTabSz="914400" rtl="0" eaLnBrk="1" fontAlgn="auto" latinLnBrk="0" hangingPunct="1">
              <a:lnSpc>
                <a:spcPct val="100000"/>
              </a:lnSpc>
              <a:spcBef>
                <a:spcPct val="20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Max of $1,000,000 or 50% of project</a:t>
            </a:r>
          </a:p>
          <a:p>
            <a:pPr marL="868680" marR="0" lvl="1" indent="-283464" algn="l" defTabSz="914400" rtl="0" eaLnBrk="1" fontAlgn="auto" latinLnBrk="0" hangingPunct="1">
              <a:lnSpc>
                <a:spcPct val="100000"/>
              </a:lnSpc>
              <a:spcBef>
                <a:spcPct val="20000"/>
              </a:spcBef>
              <a:spcAft>
                <a:spcPts val="0"/>
              </a:spcAft>
              <a:buClrTx/>
              <a:buSzPct val="80000"/>
              <a:buFont typeface="Wingdings" panose="05000000000000000000" pitchFamily="2" charset="2"/>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Max of $2M if MHI &lt; 70% of state average MHI </a:t>
            </a:r>
          </a:p>
        </p:txBody>
      </p:sp>
      <p:sp>
        <p:nvSpPr>
          <p:cNvPr id="14"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116566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10289" y="32657"/>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a:solidFill>
                  <a:srgbClr val="6585CF">
                    <a:lumMod val="75000"/>
                  </a:srgbClr>
                </a:solidFill>
                <a:latin typeface="Arial" panose="020B0604020202020204" pitchFamily="34" charset="0"/>
                <a:cs typeface="Arial" panose="020B0604020202020204" pitchFamily="34" charset="0"/>
              </a:rPr>
              <a:t>Summary of Select SRF Loan Rates &amp; Fees</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49331" y="974052"/>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9" name="Content Placeholder 2"/>
          <p:cNvSpPr txBox="1">
            <a:spLocks/>
          </p:cNvSpPr>
          <p:nvPr/>
        </p:nvSpPr>
        <p:spPr bwMode="auto">
          <a:xfrm>
            <a:off x="568396" y="1196233"/>
            <a:ext cx="103468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24</a:t>
            </a:r>
          </a:p>
        </p:txBody>
      </p:sp>
      <p:pic>
        <p:nvPicPr>
          <p:cNvPr id="10" name="Picture 9"/>
          <p:cNvPicPr>
            <a:picLocks noChangeAspect="1"/>
          </p:cNvPicPr>
          <p:nvPr/>
        </p:nvPicPr>
        <p:blipFill>
          <a:blip r:embed="rId2"/>
          <a:stretch>
            <a:fillRect/>
          </a:stretch>
        </p:blipFill>
        <p:spPr>
          <a:xfrm>
            <a:off x="1331217" y="1196233"/>
            <a:ext cx="8453717" cy="5387975"/>
          </a:xfrm>
          <a:prstGeom prst="rect">
            <a:avLst/>
          </a:prstGeom>
        </p:spPr>
      </p:pic>
    </p:spTree>
    <p:extLst>
      <p:ext uri="{BB962C8B-B14F-4D97-AF65-F5344CB8AC3E}">
        <p14:creationId xmlns:p14="http://schemas.microsoft.com/office/powerpoint/2010/main" val="1569915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10289" y="32657"/>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6585CF">
                    <a:lumMod val="75000"/>
                  </a:srgbClr>
                </a:solidFill>
                <a:latin typeface="Arial" panose="020B0604020202020204" pitchFamily="34" charset="0"/>
                <a:cs typeface="Arial" panose="020B0604020202020204" pitchFamily="34" charset="0"/>
              </a:rPr>
              <a:t>Contact Information</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49331" y="974052"/>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9" name="Content Placeholder 2"/>
          <p:cNvSpPr txBox="1">
            <a:spLocks/>
          </p:cNvSpPr>
          <p:nvPr/>
        </p:nvSpPr>
        <p:spPr bwMode="auto">
          <a:xfrm>
            <a:off x="568396" y="1196233"/>
            <a:ext cx="103468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449036" y="1525350"/>
            <a:ext cx="10714264" cy="1960800"/>
          </a:xfrm>
          <a:prstGeom prst="rect">
            <a:avLst/>
          </a:prstGeom>
        </p:spPr>
      </p:pic>
      <p:pic>
        <p:nvPicPr>
          <p:cNvPr id="3" name="Picture 2"/>
          <p:cNvPicPr>
            <a:picLocks noChangeAspect="1"/>
          </p:cNvPicPr>
          <p:nvPr/>
        </p:nvPicPr>
        <p:blipFill>
          <a:blip r:embed="rId3"/>
          <a:stretch>
            <a:fillRect/>
          </a:stretch>
        </p:blipFill>
        <p:spPr>
          <a:xfrm>
            <a:off x="740042" y="4092848"/>
            <a:ext cx="1780186" cy="1627773"/>
          </a:xfrm>
          <a:prstGeom prst="rect">
            <a:avLst/>
          </a:prstGeom>
        </p:spPr>
      </p:pic>
      <p:pic>
        <p:nvPicPr>
          <p:cNvPr id="4" name="Picture 3"/>
          <p:cNvPicPr>
            <a:picLocks noChangeAspect="1"/>
          </p:cNvPicPr>
          <p:nvPr/>
        </p:nvPicPr>
        <p:blipFill>
          <a:blip r:embed="rId4"/>
          <a:stretch>
            <a:fillRect/>
          </a:stretch>
        </p:blipFill>
        <p:spPr>
          <a:xfrm>
            <a:off x="3035741" y="4108858"/>
            <a:ext cx="1548518" cy="1481456"/>
          </a:xfrm>
          <a:prstGeom prst="rect">
            <a:avLst/>
          </a:prstGeom>
        </p:spPr>
      </p:pic>
      <p:pic>
        <p:nvPicPr>
          <p:cNvPr id="12" name="Picture 11"/>
          <p:cNvPicPr>
            <a:picLocks noChangeAspect="1"/>
          </p:cNvPicPr>
          <p:nvPr/>
        </p:nvPicPr>
        <p:blipFill>
          <a:blip r:embed="rId5"/>
          <a:stretch>
            <a:fillRect/>
          </a:stretch>
        </p:blipFill>
        <p:spPr>
          <a:xfrm>
            <a:off x="5105041" y="4517858"/>
            <a:ext cx="3255546" cy="908383"/>
          </a:xfrm>
          <a:prstGeom prst="rect">
            <a:avLst/>
          </a:prstGeom>
        </p:spPr>
      </p:pic>
      <p:pic>
        <p:nvPicPr>
          <p:cNvPr id="13" name="Picture 12"/>
          <p:cNvPicPr>
            <a:picLocks noChangeAspect="1"/>
          </p:cNvPicPr>
          <p:nvPr/>
        </p:nvPicPr>
        <p:blipFill>
          <a:blip r:embed="rId6"/>
          <a:stretch>
            <a:fillRect/>
          </a:stretch>
        </p:blipFill>
        <p:spPr>
          <a:xfrm>
            <a:off x="8603104" y="4034185"/>
            <a:ext cx="2170364" cy="1402202"/>
          </a:xfrm>
          <a:prstGeom prst="rect">
            <a:avLst/>
          </a:prstGeom>
        </p:spPr>
      </p:pic>
    </p:spTree>
    <p:extLst>
      <p:ext uri="{BB962C8B-B14F-4D97-AF65-F5344CB8AC3E}">
        <p14:creationId xmlns:p14="http://schemas.microsoft.com/office/powerpoint/2010/main" val="392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15" y="1357336"/>
            <a:ext cx="10867058" cy="2997092"/>
          </a:xfrm>
          <a:ln>
            <a:noFill/>
          </a:ln>
        </p:spPr>
        <p:txBody>
          <a:bodyPr>
            <a:normAutofit/>
          </a:bodyPr>
          <a:lstStyle/>
          <a:p>
            <a:pPr marL="342900" indent="-342900" algn="l">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Gary </a:t>
            </a:r>
            <a:r>
              <a:rPr lang="en-US" dirty="0" err="1">
                <a:solidFill>
                  <a:schemeClr val="bg1"/>
                </a:solidFill>
                <a:latin typeface="Arial" panose="020B0604020202020204" pitchFamily="34" charset="0"/>
                <a:cs typeface="Arial" panose="020B0604020202020204" pitchFamily="34" charset="0"/>
              </a:rPr>
              <a:t>Bingenheimer</a:t>
            </a:r>
            <a:r>
              <a:rPr lang="en-US" dirty="0">
                <a:solidFill>
                  <a:schemeClr val="bg1"/>
                </a:solidFill>
                <a:latin typeface="Arial" panose="020B0604020202020204" pitchFamily="34" charset="0"/>
                <a:cs typeface="Arial" panose="020B0604020202020204" pitchFamily="34" charset="0"/>
              </a:rPr>
              <a:t>, Illinois Environmental Protection Agency</a:t>
            </a:r>
          </a:p>
          <a:p>
            <a:pPr marL="342900" indent="-342900" algn="l">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Kevin Bryant, Illinois Environmental Protection Agency</a:t>
            </a:r>
          </a:p>
          <a:p>
            <a:pPr marL="342900" indent="-342900" algn="l">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Jim McGoff, Indiana Finance Authority</a:t>
            </a:r>
          </a:p>
          <a:p>
            <a:pPr marL="342900" indent="-342900" algn="l">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Nate Keenan, Massachusetts Clean Water Trust</a:t>
            </a:r>
          </a:p>
          <a:p>
            <a:pPr marL="342900" indent="-342900" algn="l">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Robin Schmidt, Wisconsin Department of Natural Resources</a:t>
            </a:r>
          </a:p>
          <a:p>
            <a:pPr marL="342900" indent="-342900" algn="l">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Diana Hamilton, Sycamore Advisors (Moderator)</a:t>
            </a:r>
          </a:p>
          <a:p>
            <a:pPr algn="l"/>
            <a:endParaRPr lang="en-US" dirty="0">
              <a:solidFill>
                <a:schemeClr val="bg1"/>
              </a:solidFill>
              <a:latin typeface="Arial" panose="020B0604020202020204" pitchFamily="34" charset="0"/>
              <a:cs typeface="Arial" panose="020B0604020202020204" pitchFamily="34" charset="0"/>
            </a:endParaRPr>
          </a:p>
          <a:p>
            <a:pPr algn="l"/>
            <a:endParaRPr lang="en-US" dirty="0">
              <a:solidFill>
                <a:schemeClr val="bg1"/>
              </a:solidFill>
            </a:endParaRPr>
          </a:p>
        </p:txBody>
      </p:sp>
      <p:pic>
        <p:nvPicPr>
          <p:cNvPr id="6" name="Picture 5"/>
          <p:cNvPicPr>
            <a:picLocks noChangeAspect="1"/>
          </p:cNvPicPr>
          <p:nvPr/>
        </p:nvPicPr>
        <p:blipFill>
          <a:blip r:embed="rId2"/>
          <a:stretch>
            <a:fillRect/>
          </a:stretch>
        </p:blipFill>
        <p:spPr>
          <a:xfrm>
            <a:off x="711486" y="4624037"/>
            <a:ext cx="1779653" cy="162398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6778" y="4976825"/>
            <a:ext cx="3255032" cy="907325"/>
          </a:xfrm>
          <a:prstGeom prst="rect">
            <a:avLst/>
          </a:prstGeom>
        </p:spPr>
      </p:pic>
      <p:pic>
        <p:nvPicPr>
          <p:cNvPr id="11" name="Picture 10"/>
          <p:cNvPicPr>
            <a:picLocks noChangeAspect="1"/>
          </p:cNvPicPr>
          <p:nvPr/>
        </p:nvPicPr>
        <p:blipFill>
          <a:blip r:embed="rId4"/>
          <a:stretch>
            <a:fillRect/>
          </a:stretch>
        </p:blipFill>
        <p:spPr>
          <a:xfrm>
            <a:off x="8855392" y="4685555"/>
            <a:ext cx="2172956" cy="14016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7221" y="4701713"/>
            <a:ext cx="1546260" cy="1484534"/>
          </a:xfrm>
          <a:prstGeom prst="rect">
            <a:avLst/>
          </a:prstGeom>
        </p:spPr>
      </p:pic>
      <p:sp>
        <p:nvSpPr>
          <p:cNvPr id="15" name="Title 1"/>
          <p:cNvSpPr txBox="1">
            <a:spLocks/>
          </p:cNvSpPr>
          <p:nvPr/>
        </p:nvSpPr>
        <p:spPr>
          <a:xfrm>
            <a:off x="732801" y="-109922"/>
            <a:ext cx="9513605" cy="1554162"/>
          </a:xfrm>
          <a:prstGeom prst="rect">
            <a:avLst/>
          </a:prstGeom>
          <a:ln>
            <a:noFill/>
          </a:ln>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Arial" panose="020B0604020202020204" pitchFamily="34" charset="0"/>
                <a:ea typeface="+mj-ea"/>
                <a:cs typeface="Arial" panose="020B0604020202020204" pitchFamily="34" charset="0"/>
              </a:rPr>
              <a:t>PANELISTS</a:t>
            </a:r>
          </a:p>
        </p:txBody>
      </p:sp>
      <p:sp>
        <p:nvSpPr>
          <p:cNvPr id="16"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3</a:t>
            </a:r>
          </a:p>
        </p:txBody>
      </p:sp>
      <p:grpSp>
        <p:nvGrpSpPr>
          <p:cNvPr id="17" name="Group 16"/>
          <p:cNvGrpSpPr/>
          <p:nvPr/>
        </p:nvGrpSpPr>
        <p:grpSpPr>
          <a:xfrm>
            <a:off x="537698" y="1079649"/>
            <a:ext cx="10639168" cy="123567"/>
            <a:chOff x="12" y="1825387"/>
            <a:chExt cx="8000975" cy="489425"/>
          </a:xfrm>
          <a:solidFill>
            <a:schemeClr val="bg1"/>
          </a:solidFill>
        </p:grpSpPr>
        <p:sp>
          <p:nvSpPr>
            <p:cNvPr id="18" name="Rounded Rectangle 17"/>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7051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3529" y="440871"/>
            <a:ext cx="10719707" cy="2013859"/>
          </a:xfrm>
        </p:spPr>
        <p:txBody>
          <a:bodyPr/>
          <a:lstStyle/>
          <a:p>
            <a:pPr eaLnBrk="1" hangingPunct="1">
              <a:defRPr/>
            </a:pPr>
            <a:r>
              <a:rPr lang="en-US" sz="4000" dirty="0">
                <a:solidFill>
                  <a:schemeClr val="accent3">
                    <a:lumMod val="85000"/>
                  </a:schemeClr>
                </a:solidFill>
                <a:cs typeface="Calibri" panose="020F0502020204030204" pitchFamily="34" charset="0"/>
              </a:rPr>
              <a:t>Wisconsin Department of Natural Resources</a:t>
            </a:r>
            <a:r>
              <a:rPr lang="en-US" dirty="0">
                <a:solidFill>
                  <a:schemeClr val="accent3">
                    <a:lumMod val="85000"/>
                  </a:schemeClr>
                </a:solidFill>
                <a:latin typeface="Calibri" panose="020F0502020204030204" pitchFamily="34" charset="0"/>
                <a:cs typeface="Calibri" panose="020F0502020204030204" pitchFamily="34" charset="0"/>
              </a:rPr>
              <a:t/>
            </a:r>
            <a:br>
              <a:rPr lang="en-US" dirty="0">
                <a:solidFill>
                  <a:schemeClr val="accent3">
                    <a:lumMod val="85000"/>
                  </a:schemeClr>
                </a:solidFill>
                <a:latin typeface="Calibri" panose="020F0502020204030204" pitchFamily="34" charset="0"/>
                <a:cs typeface="Calibri" panose="020F0502020204030204" pitchFamily="34" charset="0"/>
              </a:rPr>
            </a:br>
            <a:r>
              <a:rPr lang="en-US" dirty="0">
                <a:solidFill>
                  <a:schemeClr val="accent3">
                    <a:lumMod val="85000"/>
                  </a:schemeClr>
                </a:solidFill>
                <a:latin typeface="Calibri" panose="020F0502020204030204" pitchFamily="34" charset="0"/>
                <a:cs typeface="Calibri" panose="020F0502020204030204" pitchFamily="34" charset="0"/>
              </a:rPr>
              <a:t/>
            </a:r>
            <a:br>
              <a:rPr lang="en-US" dirty="0">
                <a:solidFill>
                  <a:schemeClr val="accent3">
                    <a:lumMod val="85000"/>
                  </a:schemeClr>
                </a:solidFill>
                <a:latin typeface="Calibri" panose="020F0502020204030204" pitchFamily="34" charset="0"/>
                <a:cs typeface="Calibri" panose="020F0502020204030204" pitchFamily="34" charset="0"/>
              </a:rPr>
            </a:br>
            <a:r>
              <a:rPr lang="en-US" sz="2800" dirty="0">
                <a:solidFill>
                  <a:schemeClr val="accent3">
                    <a:lumMod val="85000"/>
                  </a:schemeClr>
                </a:solidFill>
                <a:cs typeface="Calibri" panose="020F0502020204030204" pitchFamily="34" charset="0"/>
              </a:rPr>
              <a:t>Robin Schmidt</a:t>
            </a:r>
            <a:br>
              <a:rPr lang="en-US" sz="2800" dirty="0">
                <a:solidFill>
                  <a:schemeClr val="accent3">
                    <a:lumMod val="85000"/>
                  </a:schemeClr>
                </a:solidFill>
                <a:cs typeface="Calibri" panose="020F0502020204030204" pitchFamily="34" charset="0"/>
              </a:rPr>
            </a:br>
            <a:r>
              <a:rPr lang="en-US" sz="2800" dirty="0">
                <a:solidFill>
                  <a:schemeClr val="accent3">
                    <a:lumMod val="85000"/>
                  </a:schemeClr>
                </a:solidFill>
                <a:cs typeface="Calibri" panose="020F0502020204030204" pitchFamily="34" charset="0"/>
              </a:rPr>
              <a:t>Deputy Director</a:t>
            </a:r>
          </a:p>
        </p:txBody>
      </p:sp>
      <p:sp>
        <p:nvSpPr>
          <p:cNvPr id="16387" name="Rectangle 3"/>
          <p:cNvSpPr>
            <a:spLocks noGrp="1" noChangeArrowheads="1"/>
          </p:cNvSpPr>
          <p:nvPr>
            <p:ph type="subTitle" idx="1"/>
          </p:nvPr>
        </p:nvSpPr>
        <p:spPr>
          <a:xfrm>
            <a:off x="1524000" y="6276976"/>
            <a:ext cx="9144000" cy="352425"/>
          </a:xfrm>
        </p:spPr>
        <p:txBody>
          <a:bodyPr/>
          <a:lstStyle/>
          <a:p>
            <a:pPr eaLnBrk="1" hangingPunct="1">
              <a:lnSpc>
                <a:spcPct val="80000"/>
              </a:lnSpc>
            </a:pPr>
            <a:r>
              <a:rPr lang="en-US" altLang="en-US" sz="1100" i="1" dirty="0">
                <a:solidFill>
                  <a:srgbClr val="FFFFCC"/>
                </a:solidFill>
              </a:rPr>
              <a:t>Picture taken by Jeanne Cargill, Environmental Loans Program,  </a:t>
            </a:r>
          </a:p>
          <a:p>
            <a:pPr eaLnBrk="1" hangingPunct="1">
              <a:lnSpc>
                <a:spcPct val="80000"/>
              </a:lnSpc>
            </a:pPr>
            <a:r>
              <a:rPr lang="en-US" altLang="en-US" sz="1100" i="1" dirty="0">
                <a:solidFill>
                  <a:srgbClr val="FFFFCC"/>
                </a:solidFill>
              </a:rPr>
              <a:t> near Ashland Drinking Water Project</a:t>
            </a:r>
            <a:r>
              <a:rPr lang="en-US" altLang="en-US" sz="1100" i="1" dirty="0"/>
              <a:t> </a:t>
            </a:r>
          </a:p>
        </p:txBody>
      </p:sp>
      <p:pic>
        <p:nvPicPr>
          <p:cNvPr id="16388" name="Picture 2" descr="http://dnr.wi.gov/images/DNR150x1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4" y="5754680"/>
            <a:ext cx="1309007" cy="90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69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504203" y="86630"/>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a:solidFill>
                  <a:srgbClr val="6585CF">
                    <a:lumMod val="75000"/>
                  </a:srgbClr>
                </a:solidFill>
                <a:latin typeface="Arial" panose="020B0604020202020204" pitchFamily="34" charset="0"/>
                <a:cs typeface="Arial" panose="020B0604020202020204" pitchFamily="34" charset="0"/>
              </a:rPr>
              <a:t>Making SRF Relevant to Today’s Needs</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16675" y="1006708"/>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1" name="Content Placeholder 2"/>
          <p:cNvSpPr txBox="1">
            <a:spLocks/>
          </p:cNvSpPr>
          <p:nvPr/>
        </p:nvSpPr>
        <p:spPr bwMode="auto">
          <a:xfrm>
            <a:off x="731350" y="1064179"/>
            <a:ext cx="1064310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Identify needs</a:t>
            </a:r>
          </a:p>
          <a:p>
            <a:pPr marL="914400" marR="0" lvl="1" indent="-4572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Close collaboration with regulatory programs</a:t>
            </a:r>
          </a:p>
          <a:p>
            <a:pPr marL="914400" marR="0" lvl="1" indent="-4572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Human Health/Environment Challenges </a:t>
            </a:r>
          </a:p>
          <a:p>
            <a:pPr marL="914400" marR="0" lvl="1" indent="-4572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Sufficiently significant to justify workload?</a:t>
            </a:r>
          </a:p>
          <a:p>
            <a:pPr marL="1314450" marR="0" lvl="2" indent="-4572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Legal language</a:t>
            </a:r>
          </a:p>
          <a:p>
            <a:pPr marL="1314450" marR="0" lvl="2" indent="-4572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Database reprogramming</a:t>
            </a:r>
          </a:p>
          <a:p>
            <a:pPr marL="1314450" marR="0" lvl="2" indent="-4572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Outreach</a:t>
            </a:r>
          </a:p>
          <a:p>
            <a:pPr marL="1314450" marR="0" lvl="2" indent="-4572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Policy/Guidance development/public comment</a:t>
            </a:r>
          </a:p>
          <a:p>
            <a:pPr marL="51435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Assess Programmatic Limitations and Opportunities</a:t>
            </a:r>
          </a:p>
          <a:p>
            <a:pPr marL="914400" marR="0" lvl="1" indent="-4572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Federal and State Statutes, Regulations and Codes</a:t>
            </a:r>
          </a:p>
          <a:p>
            <a:pPr marL="1314450" marR="0" lvl="2" indent="-4572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CWA/SDWA/WRRDA/WIIN</a:t>
            </a:r>
          </a:p>
          <a:p>
            <a:pPr marL="51435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Review State/EPA Operating Agreement/Intended Use Plan</a:t>
            </a:r>
          </a:p>
          <a:p>
            <a:pPr marL="51435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Confer with Regional EPA Program Manager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394E5F"/>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353953" y="5753502"/>
            <a:ext cx="1164437" cy="804742"/>
          </a:xfrm>
          <a:prstGeom prst="rect">
            <a:avLst/>
          </a:prstGeom>
        </p:spPr>
      </p:pic>
      <p:sp>
        <p:nvSpPr>
          <p:cNvPr id="9"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5</a:t>
            </a:r>
          </a:p>
        </p:txBody>
      </p:sp>
    </p:spTree>
    <p:extLst>
      <p:ext uri="{BB962C8B-B14F-4D97-AF65-F5344CB8AC3E}">
        <p14:creationId xmlns:p14="http://schemas.microsoft.com/office/powerpoint/2010/main" val="29116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504203" y="86630"/>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a:solidFill>
                  <a:srgbClr val="6585CF">
                    <a:lumMod val="75000"/>
                  </a:srgbClr>
                </a:solidFill>
                <a:latin typeface="Arial" panose="020B0604020202020204" pitchFamily="34" charset="0"/>
                <a:cs typeface="Arial" panose="020B0604020202020204" pitchFamily="34" charset="0"/>
              </a:rPr>
              <a:t>Private Lead Service Line Replacement Program</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49331" y="974052"/>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10" name="Content Placeholder 2"/>
          <p:cNvSpPr txBox="1">
            <a:spLocks/>
          </p:cNvSpPr>
          <p:nvPr/>
        </p:nvSpPr>
        <p:spPr bwMode="auto">
          <a:xfrm>
            <a:off x="353785" y="1036864"/>
            <a:ext cx="10839451" cy="482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 Public Service Commission</a:t>
            </a:r>
            <a:r>
              <a:rPr kumimoji="0" lang="en-US" altLang="en-US" sz="3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Rate payer funds cannot be used to pay for work done on private property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Need: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Significant number of lead service lines and knowledge that partial replacement increases lead levels in water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Mechanism for assisting with replacement of private LSLs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Opportunity: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private LSL funds are awarded </a:t>
            </a: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solely as principal forgiveness</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then they are not a debt incurred by the municipality and </a:t>
            </a: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rate payer fees are not used on private property</a:t>
            </a:r>
          </a:p>
        </p:txBody>
      </p:sp>
      <p:pic>
        <p:nvPicPr>
          <p:cNvPr id="2" name="Picture 1"/>
          <p:cNvPicPr>
            <a:picLocks noChangeAspect="1"/>
          </p:cNvPicPr>
          <p:nvPr/>
        </p:nvPicPr>
        <p:blipFill>
          <a:blip r:embed="rId2"/>
          <a:stretch>
            <a:fillRect/>
          </a:stretch>
        </p:blipFill>
        <p:spPr>
          <a:xfrm>
            <a:off x="9179079" y="3508963"/>
            <a:ext cx="1883827" cy="1097375"/>
          </a:xfrm>
          <a:prstGeom prst="rect">
            <a:avLst/>
          </a:prstGeom>
        </p:spPr>
      </p:pic>
      <p:pic>
        <p:nvPicPr>
          <p:cNvPr id="3" name="Picture 2"/>
          <p:cNvPicPr>
            <a:picLocks noChangeAspect="1"/>
          </p:cNvPicPr>
          <p:nvPr/>
        </p:nvPicPr>
        <p:blipFill>
          <a:blip r:embed="rId3"/>
          <a:stretch>
            <a:fillRect/>
          </a:stretch>
        </p:blipFill>
        <p:spPr>
          <a:xfrm>
            <a:off x="411103" y="5818814"/>
            <a:ext cx="1164437" cy="804742"/>
          </a:xfrm>
          <a:prstGeom prst="rect">
            <a:avLst/>
          </a:prstGeom>
        </p:spPr>
      </p:pic>
      <p:sp>
        <p:nvSpPr>
          <p:cNvPr id="9"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421169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675119" y="-75740"/>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a:solidFill>
                  <a:srgbClr val="6585CF">
                    <a:lumMod val="75000"/>
                  </a:srgbClr>
                </a:solidFill>
                <a:latin typeface="Arial" panose="020B0604020202020204" pitchFamily="34" charset="0"/>
                <a:cs typeface="Arial" panose="020B0604020202020204" pitchFamily="34" charset="0"/>
              </a:rPr>
              <a:t>Private Lead Service Line Replacement Program</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49331" y="974052"/>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sp>
        <p:nvSpPr>
          <p:cNvPr id="9" name="Content Placeholder 2"/>
          <p:cNvSpPr txBox="1">
            <a:spLocks/>
          </p:cNvSpPr>
          <p:nvPr/>
        </p:nvSpPr>
        <p:spPr bwMode="auto">
          <a:xfrm>
            <a:off x="537699" y="1159659"/>
            <a:ext cx="10888028" cy="492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 Requirements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Project must result in full lead line replacement </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lang="en-US" sz="2000" kern="0" dirty="0">
                <a:solidFill>
                  <a:srgbClr val="000000"/>
                </a:solidFill>
                <a:latin typeface="Arial" panose="020B0604020202020204" pitchFamily="34" charset="0"/>
                <a:cs typeface="Arial" panose="020B0604020202020204" pitchFamily="34" charset="0"/>
              </a:rPr>
              <a:t>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 reverse partial replacements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Municipality must qualify as “Disadvantaged” per Affordability Criteria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Federal requirements – Davis Bacon not applicable on properties owned by individual homeowners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Used previous unused PF authority </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2010/2011 allowed 100% of cap grant to be awarded as PF</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 chose to award a subset of that amount</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Re-opened cap grants to designate ~ $20 million as PF</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Determined sufficient funding for 2 year program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35 participating municipalities - SFY 2017</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$13.7 million awarded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 municipalities eligible - SFY 2018</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$13 million available for allocation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394E5F"/>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394E5F"/>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394E5F"/>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8817337" y="3796393"/>
            <a:ext cx="1695542" cy="1695542"/>
          </a:xfrm>
          <a:prstGeom prst="rect">
            <a:avLst/>
          </a:prstGeom>
        </p:spPr>
      </p:pic>
      <p:pic>
        <p:nvPicPr>
          <p:cNvPr id="2" name="Picture 1"/>
          <p:cNvPicPr>
            <a:picLocks noChangeAspect="1"/>
          </p:cNvPicPr>
          <p:nvPr/>
        </p:nvPicPr>
        <p:blipFill>
          <a:blip r:embed="rId4"/>
          <a:stretch>
            <a:fillRect/>
          </a:stretch>
        </p:blipFill>
        <p:spPr>
          <a:xfrm>
            <a:off x="239653" y="5840987"/>
            <a:ext cx="1164437" cy="804742"/>
          </a:xfrm>
          <a:prstGeom prst="rect">
            <a:avLst/>
          </a:prstGeom>
        </p:spPr>
      </p:pic>
      <p:sp>
        <p:nvSpPr>
          <p:cNvPr id="10"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96094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406232" y="0"/>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6585CF">
                    <a:lumMod val="75000"/>
                  </a:srgbClr>
                </a:solidFill>
                <a:latin typeface="Arial" panose="020B0604020202020204" pitchFamily="34" charset="0"/>
                <a:cs typeface="Arial" panose="020B0604020202020204" pitchFamily="34" charset="0"/>
              </a:rPr>
              <a:t>Milwaukee Metropolitan Sewer District</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49331" y="974052"/>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239653" y="5840987"/>
            <a:ext cx="1164437" cy="804742"/>
          </a:xfrm>
          <a:prstGeom prst="rect">
            <a:avLst/>
          </a:prstGeom>
        </p:spPr>
      </p:pic>
      <p:sp>
        <p:nvSpPr>
          <p:cNvPr id="10" name="Content Placeholder 2"/>
          <p:cNvSpPr txBox="1">
            <a:spLocks/>
          </p:cNvSpPr>
          <p:nvPr/>
        </p:nvSpPr>
        <p:spPr bwMode="auto">
          <a:xfrm>
            <a:off x="457199" y="1175657"/>
            <a:ext cx="10564587" cy="451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2035 Vision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Zero basement backups, zero overflows, and improved water quality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2035 Vision Goal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a:solidFill>
                  <a:srgbClr val="000000"/>
                </a:solidFill>
                <a:latin typeface="Arial" panose="020B0604020202020204" pitchFamily="34" charset="0"/>
                <a:cs typeface="Arial" panose="020B0604020202020204" pitchFamily="34" charset="0"/>
              </a:rPr>
              <a:t>C</a:t>
            </a:r>
            <a:r>
              <a:rPr kumimoji="0" lang="en-US" altLang="en-US" sz="2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apture</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first 0.5 inch of rainfall on impervious surfaces, the equivalent of 740 million gallons of stormwater storage.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MMSD Planning Area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Seven Unique Watersheds • 411 Square Miles • 91 Square Miles of Impervious Area • 6 Percent Combined Sewer Area • 94 Percent Separate Sewer Area</a:t>
            </a:r>
          </a:p>
        </p:txBody>
      </p:sp>
      <p:sp>
        <p:nvSpPr>
          <p:cNvPr id="11"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222370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210289" y="32657"/>
            <a:ext cx="10554056"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6585CF">
                    <a:lumMod val="75000"/>
                  </a:srgbClr>
                </a:solidFill>
                <a:latin typeface="Arial" panose="020B0604020202020204" pitchFamily="34" charset="0"/>
                <a:cs typeface="Arial" panose="020B0604020202020204" pitchFamily="34" charset="0"/>
              </a:rPr>
              <a:t>MMSD Green Infrastructure</a:t>
            </a:r>
            <a:endParaRPr kumimoji="0" lang="en-US" sz="3200" b="1" i="0" u="none" strike="noStrike" kern="1200" cap="none" spc="0" normalizeH="0" baseline="0" noProof="0" dirty="0">
              <a:ln w="6350">
                <a:noFill/>
              </a:ln>
              <a:solidFill>
                <a:srgbClr val="6585CF">
                  <a:lumMod val="75000"/>
                </a:srgbClr>
              </a:solidFill>
              <a:effectLst>
                <a:outerShdw blurRad="114300" dist="101600" dir="2700000" algn="tl" rotWithShape="0">
                  <a:srgbClr val="000000">
                    <a:alpha val="40000"/>
                  </a:srgbClr>
                </a:outerShdw>
              </a:effectLst>
              <a:uLnTx/>
              <a:uFillTx/>
              <a:latin typeface="Lucida Sans"/>
            </a:endParaRPr>
          </a:p>
        </p:txBody>
      </p:sp>
      <p:grpSp>
        <p:nvGrpSpPr>
          <p:cNvPr id="6" name="Group 5"/>
          <p:cNvGrpSpPr/>
          <p:nvPr/>
        </p:nvGrpSpPr>
        <p:grpSpPr>
          <a:xfrm>
            <a:off x="449331" y="974052"/>
            <a:ext cx="10639168" cy="123567"/>
            <a:chOff x="12" y="1825387"/>
            <a:chExt cx="8000975" cy="489425"/>
          </a:xfrm>
          <a:solidFill>
            <a:schemeClr val="bg1"/>
          </a:solidFill>
        </p:grpSpPr>
        <p:sp>
          <p:nvSpPr>
            <p:cNvPr id="7" name="Rounded Rectangle 6"/>
            <p:cNvSpPr/>
            <p:nvPr/>
          </p:nvSpPr>
          <p:spPr>
            <a:xfrm>
              <a:off x="12" y="1825387"/>
              <a:ext cx="8000975" cy="489425"/>
            </a:xfrm>
            <a:prstGeom prst="roundRect">
              <a:avLst>
                <a:gd name="adj" fmla="val 10000"/>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4347" y="1839722"/>
              <a:ext cx="7972305" cy="460755"/>
            </a:xfrm>
            <a:prstGeom prst="rect">
              <a:avLst/>
            </a:prstGeom>
            <a:grpFill/>
            <a:ln>
              <a:solidFill>
                <a:srgbClr val="FFFFF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FFFFFF"/>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239653" y="5840987"/>
            <a:ext cx="1164437" cy="804742"/>
          </a:xfrm>
          <a:prstGeom prst="rect">
            <a:avLst/>
          </a:prstGeom>
        </p:spPr>
      </p:pic>
      <p:sp>
        <p:nvSpPr>
          <p:cNvPr id="9" name="Content Placeholder 2"/>
          <p:cNvSpPr txBox="1">
            <a:spLocks/>
          </p:cNvSpPr>
          <p:nvPr/>
        </p:nvSpPr>
        <p:spPr bwMode="auto">
          <a:xfrm>
            <a:off x="576942" y="1162050"/>
            <a:ext cx="103468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94E5F"/>
                </a:solidFill>
                <a:latin typeface="+mn-lt"/>
                <a:ea typeface="+mn-ea"/>
                <a:cs typeface="+mn-cs"/>
              </a:defRPr>
            </a:lvl1pPr>
            <a:lvl2pPr marL="742950" indent="-285750" algn="l" rtl="0" eaLnBrk="0" fontAlgn="base" hangingPunct="0">
              <a:spcBef>
                <a:spcPct val="20000"/>
              </a:spcBef>
              <a:spcAft>
                <a:spcPct val="0"/>
              </a:spcAft>
              <a:buChar char="–"/>
              <a:defRPr sz="2800">
                <a:solidFill>
                  <a:srgbClr val="394E5F"/>
                </a:solidFill>
                <a:latin typeface="+mn-lt"/>
              </a:defRPr>
            </a:lvl2pPr>
            <a:lvl3pPr marL="1143000" indent="-228600" algn="l" rtl="0" eaLnBrk="0" fontAlgn="base" hangingPunct="0">
              <a:spcBef>
                <a:spcPct val="20000"/>
              </a:spcBef>
              <a:spcAft>
                <a:spcPct val="0"/>
              </a:spcAft>
              <a:buChar char="•"/>
              <a:defRPr sz="2400">
                <a:solidFill>
                  <a:srgbClr val="394E5F"/>
                </a:solidFill>
                <a:latin typeface="+mn-lt"/>
              </a:defRPr>
            </a:lvl3pPr>
            <a:lvl4pPr marL="1600200" indent="-228600" algn="l" rtl="0" eaLnBrk="0" fontAlgn="base" hangingPunct="0">
              <a:spcBef>
                <a:spcPct val="20000"/>
              </a:spcBef>
              <a:spcAft>
                <a:spcPct val="0"/>
              </a:spcAft>
              <a:buChar char="–"/>
              <a:defRPr sz="2000">
                <a:solidFill>
                  <a:srgbClr val="394E5F"/>
                </a:solidFill>
                <a:latin typeface="+mn-lt"/>
              </a:defRPr>
            </a:lvl4pPr>
            <a:lvl5pPr marL="2057400" indent="-228600" algn="l" rtl="0" eaLnBrk="0" fontAlgn="base" hangingPunct="0">
              <a:spcBef>
                <a:spcPct val="20000"/>
              </a:spcBef>
              <a:spcAft>
                <a:spcPct val="0"/>
              </a:spcAft>
              <a:buChar char="»"/>
              <a:defRPr sz="2000">
                <a:solidFill>
                  <a:srgbClr val="394E5F"/>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Need: Reduction of stormwater</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Opportunity: Making SRF funding relevant for MMSD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Challenges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Term of loan (design life of projects)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BMP Public vs private ownership</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Application uniqueness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Disbursement processes/timelines</a:t>
            </a:r>
          </a:p>
        </p:txBody>
      </p:sp>
      <p:sp>
        <p:nvSpPr>
          <p:cNvPr id="11"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808294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1095</Words>
  <Application>Microsoft Macintosh PowerPoint</Application>
  <PresentationFormat>Widescreen</PresentationFormat>
  <Paragraphs>252</Paragraphs>
  <Slides>25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Book Antiqua</vt:lpstr>
      <vt:lpstr>Calibri</vt:lpstr>
      <vt:lpstr>Calibri Light</vt:lpstr>
      <vt:lpstr>Lucida Sans</vt:lpstr>
      <vt:lpstr>Times New Roman</vt:lpstr>
      <vt:lpstr>Wingdings</vt:lpstr>
      <vt:lpstr>Wingdings 2</vt:lpstr>
      <vt:lpstr>Office Theme</vt:lpstr>
      <vt:lpstr>Default Design</vt:lpstr>
      <vt:lpstr>WELCOME</vt:lpstr>
      <vt:lpstr>PowerPoint Presentation</vt:lpstr>
      <vt:lpstr>PowerPoint Presentation</vt:lpstr>
      <vt:lpstr>Wisconsin Department of Natural Resources  Robin Schmidt Deputy Director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Susan Rehfeldt</dc:creator>
  <cp:lastModifiedBy>Brian Carlstrom</cp:lastModifiedBy>
  <cp:revision>87</cp:revision>
  <cp:lastPrinted>2017-10-27T12:19:16Z</cp:lastPrinted>
  <dcterms:created xsi:type="dcterms:W3CDTF">2017-10-24T17:32:28Z</dcterms:created>
  <dcterms:modified xsi:type="dcterms:W3CDTF">2017-10-28T14:49:52Z</dcterms:modified>
</cp:coreProperties>
</file>